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av" ContentType="audio/x-wav"/>
  <Default Extension="jpeg" ContentType="image/jpeg"/>
  <Default Extension="wmf" ContentType="image/x-wmf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30" r:id="rId3"/>
    <p:sldId id="446" r:id="rId4"/>
    <p:sldId id="447" r:id="rId5"/>
    <p:sldId id="448" r:id="rId6"/>
    <p:sldId id="449" r:id="rId7"/>
    <p:sldId id="450" r:id="rId8"/>
    <p:sldId id="451" r:id="rId9"/>
    <p:sldId id="452" r:id="rId10"/>
    <p:sldId id="453" r:id="rId11"/>
    <p:sldId id="454" r:id="rId12"/>
    <p:sldId id="455" r:id="rId13"/>
    <p:sldId id="456" r:id="rId14"/>
    <p:sldId id="519" r:id="rId15"/>
    <p:sldId id="458" r:id="rId16"/>
    <p:sldId id="459" r:id="rId17"/>
    <p:sldId id="460" r:id="rId18"/>
    <p:sldId id="461" r:id="rId19"/>
    <p:sldId id="462" r:id="rId20"/>
    <p:sldId id="463" r:id="rId21"/>
    <p:sldId id="464" r:id="rId22"/>
    <p:sldId id="465" r:id="rId23"/>
    <p:sldId id="466" r:id="rId24"/>
    <p:sldId id="467" r:id="rId25"/>
    <p:sldId id="468" r:id="rId26"/>
    <p:sldId id="469" r:id="rId27"/>
    <p:sldId id="470" r:id="rId28"/>
    <p:sldId id="471" r:id="rId29"/>
    <p:sldId id="472" r:id="rId30"/>
    <p:sldId id="473" r:id="rId31"/>
    <p:sldId id="474" r:id="rId32"/>
    <p:sldId id="475" r:id="rId33"/>
    <p:sldId id="476" r:id="rId34"/>
    <p:sldId id="477" r:id="rId35"/>
    <p:sldId id="478" r:id="rId36"/>
    <p:sldId id="479" r:id="rId37"/>
    <p:sldId id="480" r:id="rId38"/>
    <p:sldId id="481" r:id="rId39"/>
    <p:sldId id="482" r:id="rId40"/>
    <p:sldId id="483" r:id="rId41"/>
    <p:sldId id="484" r:id="rId42"/>
    <p:sldId id="485" r:id="rId43"/>
    <p:sldId id="486" r:id="rId44"/>
    <p:sldId id="487" r:id="rId45"/>
    <p:sldId id="488" r:id="rId46"/>
    <p:sldId id="489" r:id="rId47"/>
    <p:sldId id="490" r:id="rId48"/>
    <p:sldId id="491" r:id="rId49"/>
    <p:sldId id="492" r:id="rId50"/>
    <p:sldId id="493" r:id="rId51"/>
    <p:sldId id="494" r:id="rId52"/>
    <p:sldId id="495" r:id="rId53"/>
    <p:sldId id="496" r:id="rId54"/>
    <p:sldId id="497" r:id="rId55"/>
    <p:sldId id="498" r:id="rId56"/>
    <p:sldId id="499" r:id="rId57"/>
    <p:sldId id="500" r:id="rId58"/>
    <p:sldId id="501" r:id="rId59"/>
    <p:sldId id="502" r:id="rId60"/>
    <p:sldId id="503" r:id="rId61"/>
    <p:sldId id="504" r:id="rId62"/>
    <p:sldId id="505" r:id="rId63"/>
    <p:sldId id="506" r:id="rId64"/>
    <p:sldId id="507" r:id="rId65"/>
    <p:sldId id="508" r:id="rId66"/>
    <p:sldId id="509" r:id="rId67"/>
    <p:sldId id="510" r:id="rId68"/>
    <p:sldId id="512" r:id="rId69"/>
    <p:sldId id="513" r:id="rId70"/>
    <p:sldId id="514" r:id="rId71"/>
    <p:sldId id="515" r:id="rId72"/>
    <p:sldId id="516" r:id="rId73"/>
    <p:sldId id="517" r:id="rId74"/>
    <p:sldId id="518" r:id="rId75"/>
    <p:sldId id="580" r:id="rId76"/>
  </p:sldIdLst>
  <p:sldSz cx="12192000" cy="6858000"/>
  <p:notesSz cx="6858000" cy="9144000"/>
  <p:custDataLst>
    <p:tags r:id="rId80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99CCFF"/>
    <a:srgbClr val="3366FF"/>
    <a:srgbClr val="33CCCC"/>
    <a:srgbClr val="FFFF00"/>
    <a:srgbClr val="FFCC66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67" d="100"/>
          <a:sy n="67" d="100"/>
        </p:scale>
        <p:origin x="-1440" y="-96"/>
      </p:cViewPr>
      <p:guideLst>
        <p:guide orient="horz" pos="2138"/>
        <p:guide pos="385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0" Type="http://schemas.openxmlformats.org/officeDocument/2006/relationships/tags" Target="tags/tag12.xml"/><Relationship Id="rId8" Type="http://schemas.openxmlformats.org/officeDocument/2006/relationships/slide" Target="slides/slide6.xml"/><Relationship Id="rId79" Type="http://schemas.openxmlformats.org/officeDocument/2006/relationships/tableStyles" Target="tableStyles.xml"/><Relationship Id="rId78" Type="http://schemas.openxmlformats.org/officeDocument/2006/relationships/viewProps" Target="viewProps.xml"/><Relationship Id="rId77" Type="http://schemas.openxmlformats.org/officeDocument/2006/relationships/presProps" Target="presProps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.wmf"/><Relationship Id="rId8" Type="http://schemas.openxmlformats.org/officeDocument/2006/relationships/image" Target="../media/image11.wmf"/><Relationship Id="rId7" Type="http://schemas.openxmlformats.org/officeDocument/2006/relationships/image" Target="../media/image10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64.wmf"/><Relationship Id="rId8" Type="http://schemas.openxmlformats.org/officeDocument/2006/relationships/image" Target="../media/image63.wmf"/><Relationship Id="rId7" Type="http://schemas.openxmlformats.org/officeDocument/2006/relationships/image" Target="../media/image62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Relationship Id="rId3" Type="http://schemas.openxmlformats.org/officeDocument/2006/relationships/image" Target="../media/image52.wmf"/><Relationship Id="rId2" Type="http://schemas.openxmlformats.org/officeDocument/2006/relationships/image" Target="../media/image58.wmf"/><Relationship Id="rId10" Type="http://schemas.openxmlformats.org/officeDocument/2006/relationships/image" Target="../media/image65.wmf"/><Relationship Id="rId1" Type="http://schemas.openxmlformats.org/officeDocument/2006/relationships/image" Target="../media/image50.w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72.wmf"/><Relationship Id="rId8" Type="http://schemas.openxmlformats.org/officeDocument/2006/relationships/image" Target="../media/image57.wmf"/><Relationship Id="rId7" Type="http://schemas.openxmlformats.org/officeDocument/2006/relationships/image" Target="../media/image56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3" Type="http://schemas.openxmlformats.org/officeDocument/2006/relationships/image" Target="../media/image76.wmf"/><Relationship Id="rId12" Type="http://schemas.openxmlformats.org/officeDocument/2006/relationships/image" Target="../media/image75.wmf"/><Relationship Id="rId11" Type="http://schemas.openxmlformats.org/officeDocument/2006/relationships/image" Target="../media/image74.wmf"/><Relationship Id="rId10" Type="http://schemas.openxmlformats.org/officeDocument/2006/relationships/image" Target="../media/image73.wmf"/><Relationship Id="rId1" Type="http://schemas.openxmlformats.org/officeDocument/2006/relationships/image" Target="../media/image50.w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64.wmf"/><Relationship Id="rId8" Type="http://schemas.openxmlformats.org/officeDocument/2006/relationships/image" Target="../media/image63.wmf"/><Relationship Id="rId7" Type="http://schemas.openxmlformats.org/officeDocument/2006/relationships/image" Target="../media/image62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Relationship Id="rId3" Type="http://schemas.openxmlformats.org/officeDocument/2006/relationships/image" Target="../media/image52.wmf"/><Relationship Id="rId2" Type="http://schemas.openxmlformats.org/officeDocument/2006/relationships/image" Target="../media/image58.wmf"/><Relationship Id="rId10" Type="http://schemas.openxmlformats.org/officeDocument/2006/relationships/image" Target="../media/image65.wmf"/><Relationship Id="rId1" Type="http://schemas.openxmlformats.org/officeDocument/2006/relationships/image" Target="../media/image5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7" Type="http://schemas.openxmlformats.org/officeDocument/2006/relationships/image" Target="../media/image80.png"/><Relationship Id="rId6" Type="http://schemas.openxmlformats.org/officeDocument/2006/relationships/image" Target="../media/image79.wmf"/><Relationship Id="rId5" Type="http://schemas.openxmlformats.org/officeDocument/2006/relationships/image" Target="../media/image78.wmf"/><Relationship Id="rId4" Type="http://schemas.openxmlformats.org/officeDocument/2006/relationships/image" Target="../media/image53.wmf"/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png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image" Target="../media/image83.png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86.wmf"/><Relationship Id="rId8" Type="http://schemas.openxmlformats.org/officeDocument/2006/relationships/image" Target="../media/image76.wmf"/><Relationship Id="rId7" Type="http://schemas.openxmlformats.org/officeDocument/2006/relationships/image" Target="../media/image75.wmf"/><Relationship Id="rId6" Type="http://schemas.openxmlformats.org/officeDocument/2006/relationships/image" Target="../media/image74.wmf"/><Relationship Id="rId5" Type="http://schemas.openxmlformats.org/officeDocument/2006/relationships/image" Target="../media/image85.wmf"/><Relationship Id="rId4" Type="http://schemas.openxmlformats.org/officeDocument/2006/relationships/image" Target="../media/image53.wmf"/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8.vml.rels><?xml version="1.0" encoding="UTF-8" standalone="yes"?>
<Relationships xmlns="http://schemas.openxmlformats.org/package/2006/relationships"><Relationship Id="rId9" Type="http://schemas.openxmlformats.org/officeDocument/2006/relationships/image" Target="../media/image91.wmf"/><Relationship Id="rId8" Type="http://schemas.openxmlformats.org/officeDocument/2006/relationships/image" Target="../media/image90.wmf"/><Relationship Id="rId7" Type="http://schemas.openxmlformats.org/officeDocument/2006/relationships/image" Target="../media/image89.wmf"/><Relationship Id="rId6" Type="http://schemas.openxmlformats.org/officeDocument/2006/relationships/image" Target="../media/image76.wmf"/><Relationship Id="rId5" Type="http://schemas.openxmlformats.org/officeDocument/2006/relationships/image" Target="../media/image85.wmf"/><Relationship Id="rId4" Type="http://schemas.openxmlformats.org/officeDocument/2006/relationships/image" Target="../media/image88.wmf"/><Relationship Id="rId3" Type="http://schemas.openxmlformats.org/officeDocument/2006/relationships/image" Target="../media/image52.wmf"/><Relationship Id="rId2" Type="http://schemas.openxmlformats.org/officeDocument/2006/relationships/image" Target="../media/image87.wmf"/><Relationship Id="rId10" Type="http://schemas.openxmlformats.org/officeDocument/2006/relationships/image" Target="../media/image92.wmf"/><Relationship Id="rId1" Type="http://schemas.openxmlformats.org/officeDocument/2006/relationships/image" Target="../media/image50.wmf"/></Relationships>
</file>

<file path=ppt/drawings/_rels/vmlDrawing1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0.wmf"/><Relationship Id="rId8" Type="http://schemas.openxmlformats.org/officeDocument/2006/relationships/image" Target="../media/image99.wmf"/><Relationship Id="rId7" Type="http://schemas.openxmlformats.org/officeDocument/2006/relationships/image" Target="../media/image98.wmf"/><Relationship Id="rId6" Type="http://schemas.openxmlformats.org/officeDocument/2006/relationships/image" Target="../media/image97.wmf"/><Relationship Id="rId5" Type="http://schemas.openxmlformats.org/officeDocument/2006/relationships/image" Target="../media/image55.wmf"/><Relationship Id="rId4" Type="http://schemas.openxmlformats.org/officeDocument/2006/relationships/image" Target="../media/image96.wmf"/><Relationship Id="rId3" Type="http://schemas.openxmlformats.org/officeDocument/2006/relationships/image" Target="../media/image52.wmf"/><Relationship Id="rId2" Type="http://schemas.openxmlformats.org/officeDocument/2006/relationships/image" Target="../media/image95.wmf"/><Relationship Id="rId11" Type="http://schemas.openxmlformats.org/officeDocument/2006/relationships/image" Target="../media/image102.wmf"/><Relationship Id="rId10" Type="http://schemas.openxmlformats.org/officeDocument/2006/relationships/image" Target="../media/image101.wmf"/><Relationship Id="rId1" Type="http://schemas.openxmlformats.org/officeDocument/2006/relationships/image" Target="../media/image50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.wmf"/><Relationship Id="rId8" Type="http://schemas.openxmlformats.org/officeDocument/2006/relationships/image" Target="../media/image14.wmf"/><Relationship Id="rId7" Type="http://schemas.openxmlformats.org/officeDocument/2006/relationships/image" Target="../media/image13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1" Type="http://schemas.openxmlformats.org/officeDocument/2006/relationships/image" Target="../media/image12.wmf"/><Relationship Id="rId10" Type="http://schemas.openxmlformats.org/officeDocument/2006/relationships/image" Target="../media/image11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8.wmf"/><Relationship Id="rId8" Type="http://schemas.openxmlformats.org/officeDocument/2006/relationships/image" Target="../media/image107.wmf"/><Relationship Id="rId7" Type="http://schemas.openxmlformats.org/officeDocument/2006/relationships/image" Target="../media/image106.wmf"/><Relationship Id="rId6" Type="http://schemas.openxmlformats.org/officeDocument/2006/relationships/image" Target="../media/image105.wmf"/><Relationship Id="rId5" Type="http://schemas.openxmlformats.org/officeDocument/2006/relationships/image" Target="../media/image104.wmf"/><Relationship Id="rId4" Type="http://schemas.openxmlformats.org/officeDocument/2006/relationships/image" Target="../media/image103.wmf"/><Relationship Id="rId3" Type="http://schemas.openxmlformats.org/officeDocument/2006/relationships/image" Target="../media/image52.wmf"/><Relationship Id="rId2" Type="http://schemas.openxmlformats.org/officeDocument/2006/relationships/image" Target="../media/image95.wmf"/><Relationship Id="rId13" Type="http://schemas.openxmlformats.org/officeDocument/2006/relationships/image" Target="../media/image112.wmf"/><Relationship Id="rId12" Type="http://schemas.openxmlformats.org/officeDocument/2006/relationships/image" Target="../media/image111.wmf"/><Relationship Id="rId11" Type="http://schemas.openxmlformats.org/officeDocument/2006/relationships/image" Target="../media/image110.wmf"/><Relationship Id="rId10" Type="http://schemas.openxmlformats.org/officeDocument/2006/relationships/image" Target="../media/image109.wmf"/><Relationship Id="rId1" Type="http://schemas.openxmlformats.org/officeDocument/2006/relationships/image" Target="../media/image50.wmf"/></Relationships>
</file>

<file path=ppt/drawings/_rels/vmlDrawing2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8.wmf"/><Relationship Id="rId8" Type="http://schemas.openxmlformats.org/officeDocument/2006/relationships/image" Target="../media/image117.wmf"/><Relationship Id="rId7" Type="http://schemas.openxmlformats.org/officeDocument/2006/relationships/image" Target="../media/image116.wmf"/><Relationship Id="rId6" Type="http://schemas.openxmlformats.org/officeDocument/2006/relationships/image" Target="../media/image115.wmf"/><Relationship Id="rId5" Type="http://schemas.openxmlformats.org/officeDocument/2006/relationships/image" Target="../media/image114.wmf"/><Relationship Id="rId4" Type="http://schemas.openxmlformats.org/officeDocument/2006/relationships/image" Target="../media/image113.wmf"/><Relationship Id="rId3" Type="http://schemas.openxmlformats.org/officeDocument/2006/relationships/image" Target="../media/image52.wmf"/><Relationship Id="rId2" Type="http://schemas.openxmlformats.org/officeDocument/2006/relationships/image" Target="../media/image95.wmf"/><Relationship Id="rId12" Type="http://schemas.openxmlformats.org/officeDocument/2006/relationships/image" Target="../media/image119.wmf"/><Relationship Id="rId11" Type="http://schemas.openxmlformats.org/officeDocument/2006/relationships/image" Target="../media/image106.wmf"/><Relationship Id="rId10" Type="http://schemas.openxmlformats.org/officeDocument/2006/relationships/image" Target="../media/image105.wmf"/><Relationship Id="rId1" Type="http://schemas.openxmlformats.org/officeDocument/2006/relationships/image" Target="../media/image50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wmf"/><Relationship Id="rId1" Type="http://schemas.openxmlformats.org/officeDocument/2006/relationships/image" Target="../media/image123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wmf"/><Relationship Id="rId1" Type="http://schemas.openxmlformats.org/officeDocument/2006/relationships/image" Target="../media/image125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7.wmf"/></Relationships>
</file>

<file path=ppt/drawings/_rels/vmlDrawing26.vml.rels><?xml version="1.0" encoding="UTF-8" standalone="yes"?>
<Relationships xmlns="http://schemas.openxmlformats.org/package/2006/relationships"><Relationship Id="rId5" Type="http://schemas.openxmlformats.org/officeDocument/2006/relationships/image" Target="../media/image132.wmf"/><Relationship Id="rId4" Type="http://schemas.openxmlformats.org/officeDocument/2006/relationships/image" Target="../media/image131.wmf"/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/Relationships>
</file>

<file path=ppt/drawings/_rels/vmlDrawing27.vml.rels><?xml version="1.0" encoding="UTF-8" standalone="yes"?>
<Relationships xmlns="http://schemas.openxmlformats.org/package/2006/relationships"><Relationship Id="rId6" Type="http://schemas.openxmlformats.org/officeDocument/2006/relationships/image" Target="../media/image144.wmf"/><Relationship Id="rId5" Type="http://schemas.openxmlformats.org/officeDocument/2006/relationships/image" Target="../media/image143.wmf"/><Relationship Id="rId4" Type="http://schemas.openxmlformats.org/officeDocument/2006/relationships/image" Target="../media/image142.wmf"/><Relationship Id="rId3" Type="http://schemas.openxmlformats.org/officeDocument/2006/relationships/image" Target="../media/image141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4.wmf"/><Relationship Id="rId8" Type="http://schemas.openxmlformats.org/officeDocument/2006/relationships/image" Target="../media/image23.wmf"/><Relationship Id="rId7" Type="http://schemas.openxmlformats.org/officeDocument/2006/relationships/image" Target="../media/image22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1" Type="http://schemas.openxmlformats.org/officeDocument/2006/relationships/image" Target="../media/image26.wmf"/><Relationship Id="rId10" Type="http://schemas.openxmlformats.org/officeDocument/2006/relationships/image" Target="../media/image25.wmf"/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33.wmf"/><Relationship Id="rId8" Type="http://schemas.openxmlformats.org/officeDocument/2006/relationships/image" Target="../media/image32.wmf"/><Relationship Id="rId7" Type="http://schemas.openxmlformats.org/officeDocument/2006/relationships/image" Target="../media/image31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38.wmf"/><Relationship Id="rId8" Type="http://schemas.openxmlformats.org/officeDocument/2006/relationships/image" Target="../media/image37.wmf"/><Relationship Id="rId7" Type="http://schemas.openxmlformats.org/officeDocument/2006/relationships/image" Target="../media/image36.wmf"/><Relationship Id="rId6" Type="http://schemas.openxmlformats.org/officeDocument/2006/relationships/image" Target="../media/image35.wmf"/><Relationship Id="rId5" Type="http://schemas.openxmlformats.org/officeDocument/2006/relationships/image" Target="../media/image21.wmf"/><Relationship Id="rId4" Type="http://schemas.openxmlformats.org/officeDocument/2006/relationships/image" Target="../media/image23.wmf"/><Relationship Id="rId3" Type="http://schemas.openxmlformats.org/officeDocument/2006/relationships/image" Target="../media/image22.wmf"/><Relationship Id="rId2" Type="http://schemas.openxmlformats.org/officeDocument/2006/relationships/image" Target="../media/image34.wmf"/><Relationship Id="rId13" Type="http://schemas.openxmlformats.org/officeDocument/2006/relationships/image" Target="../media/image33.wmf"/><Relationship Id="rId12" Type="http://schemas.openxmlformats.org/officeDocument/2006/relationships/image" Target="../media/image32.wmf"/><Relationship Id="rId11" Type="http://schemas.openxmlformats.org/officeDocument/2006/relationships/image" Target="../media/image39.wmf"/><Relationship Id="rId10" Type="http://schemas.openxmlformats.org/officeDocument/2006/relationships/image" Target="../media/image16.wmf"/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48.wmf"/><Relationship Id="rId8" Type="http://schemas.openxmlformats.org/officeDocument/2006/relationships/image" Target="../media/image47.wmf"/><Relationship Id="rId7" Type="http://schemas.openxmlformats.org/officeDocument/2006/relationships/image" Target="../media/image46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0" Type="http://schemas.openxmlformats.org/officeDocument/2006/relationships/image" Target="../media/image49.wmf"/><Relationship Id="rId1" Type="http://schemas.openxmlformats.org/officeDocument/2006/relationships/image" Target="../media/image40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58.wmf"/><Relationship Id="rId8" Type="http://schemas.openxmlformats.org/officeDocument/2006/relationships/image" Target="../media/image57.wmf"/><Relationship Id="rId7" Type="http://schemas.openxmlformats.org/officeDocument/2006/relationships/image" Target="../media/image56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8" Type="http://schemas.openxmlformats.org/officeDocument/2006/relationships/image" Target="../media/image67.wmf"/><Relationship Id="rId17" Type="http://schemas.openxmlformats.org/officeDocument/2006/relationships/image" Target="../media/image66.wmf"/><Relationship Id="rId16" Type="http://schemas.openxmlformats.org/officeDocument/2006/relationships/image" Target="../media/image65.wmf"/><Relationship Id="rId15" Type="http://schemas.openxmlformats.org/officeDocument/2006/relationships/image" Target="../media/image64.wmf"/><Relationship Id="rId14" Type="http://schemas.openxmlformats.org/officeDocument/2006/relationships/image" Target="../media/image63.wmf"/><Relationship Id="rId13" Type="http://schemas.openxmlformats.org/officeDocument/2006/relationships/image" Target="../media/image62.wmf"/><Relationship Id="rId12" Type="http://schemas.openxmlformats.org/officeDocument/2006/relationships/image" Target="../media/image61.wmf"/><Relationship Id="rId11" Type="http://schemas.openxmlformats.org/officeDocument/2006/relationships/image" Target="../media/image60.wmf"/><Relationship Id="rId10" Type="http://schemas.openxmlformats.org/officeDocument/2006/relationships/image" Target="../media/image59.wmf"/><Relationship Id="rId1" Type="http://schemas.openxmlformats.org/officeDocument/2006/relationships/image" Target="../media/image5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png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72.wmf"/><Relationship Id="rId8" Type="http://schemas.openxmlformats.org/officeDocument/2006/relationships/image" Target="../media/image57.wmf"/><Relationship Id="rId7" Type="http://schemas.openxmlformats.org/officeDocument/2006/relationships/image" Target="../media/image56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3" Type="http://schemas.openxmlformats.org/officeDocument/2006/relationships/image" Target="../media/image76.wmf"/><Relationship Id="rId12" Type="http://schemas.openxmlformats.org/officeDocument/2006/relationships/image" Target="../media/image75.wmf"/><Relationship Id="rId11" Type="http://schemas.openxmlformats.org/officeDocument/2006/relationships/image" Target="../media/image74.wmf"/><Relationship Id="rId10" Type="http://schemas.openxmlformats.org/officeDocument/2006/relationships/image" Target="../media/image73.wmf"/><Relationship Id="rId1" Type="http://schemas.openxmlformats.org/officeDocument/2006/relationships/image" Target="../media/image5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en-US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 advClick="0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en-US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 advClick="0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49267" y="260350"/>
            <a:ext cx="2743200" cy="5561013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19667" y="260350"/>
            <a:ext cx="8070573" cy="556101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en-US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 advClick="0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719667" y="260350"/>
            <a:ext cx="10972800" cy="556101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en-US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 advClick="0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en-US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 advClick="0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en-US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 advClick="0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9667" y="1628775"/>
            <a:ext cx="5376672" cy="4192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15795" y="1628775"/>
            <a:ext cx="5376672" cy="4192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en-US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 advClick="0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en-US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 advClick="0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en-US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 advClick="0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en-US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 advClick="0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en-US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 advClick="0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en-US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 advClick="0">
    <p:wedg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png"/><Relationship Id="rId14" Type="http://schemas.openxmlformats.org/officeDocument/2006/relationships/image" Target="../media/image2.png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图片 1025" descr="图片1"/>
          <p:cNvPicPr>
            <a:picLocks noChangeAspect="1"/>
          </p:cNvPicPr>
          <p:nvPr userDrawn="1"/>
        </p:nvPicPr>
        <p:blipFill>
          <a:blip r:embed="rId13">
            <a:lum bright="12000"/>
          </a:blip>
          <a:srcRect t="22249" b="6903"/>
          <a:stretch>
            <a:fillRect/>
          </a:stretch>
        </p:blipFill>
        <p:spPr>
          <a:xfrm>
            <a:off x="0" y="476250"/>
            <a:ext cx="12192000" cy="59769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7" name="图片 1026"/>
          <p:cNvPicPr>
            <a:picLocks noChangeAspect="1"/>
          </p:cNvPicPr>
          <p:nvPr userDrawn="1"/>
        </p:nvPicPr>
        <p:blipFill>
          <a:blip r:embed="rId14"/>
          <a:srcRect l="19189" t="96094" r="14372"/>
          <a:stretch>
            <a:fillRect/>
          </a:stretch>
        </p:blipFill>
        <p:spPr>
          <a:xfrm>
            <a:off x="0" y="6453188"/>
            <a:ext cx="12192000" cy="4048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文本框 1027"/>
          <p:cNvSpPr txBox="1">
            <a:spLocks noChangeArrowheads="1"/>
          </p:cNvSpPr>
          <p:nvPr/>
        </p:nvSpPr>
        <p:spPr bwMode="auto">
          <a:xfrm>
            <a:off x="0" y="0"/>
            <a:ext cx="12192000" cy="706755"/>
          </a:xfrm>
          <a:prstGeom prst="rect">
            <a:avLst/>
          </a:prstGeom>
          <a:gradFill rotWithShape="1">
            <a:gsLst>
              <a:gs pos="0">
                <a:srgbClr val="030EE9"/>
              </a:gs>
              <a:gs pos="50000">
                <a:srgbClr val="3399FF">
                  <a:alpha val="95999"/>
                </a:srgbClr>
              </a:gs>
              <a:gs pos="100000">
                <a:srgbClr val="030EE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1029" name="文本占位符 1028"/>
          <p:cNvSpPr>
            <a:spLocks noGrp="1"/>
          </p:cNvSpPr>
          <p:nvPr>
            <p:ph type="body"/>
          </p:nvPr>
        </p:nvSpPr>
        <p:spPr>
          <a:xfrm>
            <a:off x="719667" y="1628775"/>
            <a:ext cx="10972800" cy="41925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30" name="日期占位符 1029"/>
          <p:cNvSpPr>
            <a:spLocks noGrp="1"/>
          </p:cNvSpPr>
          <p:nvPr>
            <p:ph type="dt" sz="half" idx="2"/>
          </p:nvPr>
        </p:nvSpPr>
        <p:spPr>
          <a:xfrm>
            <a:off x="0" y="6381750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400" b="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灯片编号占位符 1030"/>
          <p:cNvSpPr>
            <a:spLocks noGrp="1"/>
          </p:cNvSpPr>
          <p:nvPr>
            <p:ph type="sldNum" sz="quarter" idx="4"/>
          </p:nvPr>
        </p:nvSpPr>
        <p:spPr>
          <a:xfrm>
            <a:off x="9347200" y="6381750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/>
            </a:lvl1pPr>
          </a:lstStyle>
          <a:p>
            <a:pPr lvl="0" eaLnBrk="1" fontAlgn="base" hangingPunct="1">
              <a:buChar char="•"/>
            </a:pPr>
            <a:fld id="{9A0DB2DC-4C9A-4742-B13C-FB6460FD3503}" type="slidenum">
              <a:rPr lang="en-US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1032" name="直接连接符 1031"/>
          <p:cNvSpPr/>
          <p:nvPr userDrawn="1"/>
        </p:nvSpPr>
        <p:spPr>
          <a:xfrm>
            <a:off x="0" y="6858000"/>
            <a:ext cx="12192000" cy="0"/>
          </a:xfrm>
          <a:prstGeom prst="line">
            <a:avLst/>
          </a:prstGeom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3" name="直接连接符 1032"/>
          <p:cNvSpPr/>
          <p:nvPr userDrawn="1"/>
        </p:nvSpPr>
        <p:spPr>
          <a:xfrm>
            <a:off x="0" y="0"/>
            <a:ext cx="12192000" cy="0"/>
          </a:xfrm>
          <a:prstGeom prst="line">
            <a:avLst/>
          </a:prstGeom>
          <a:ln w="57150" cap="flat" cmpd="thinThick">
            <a:solidFill>
              <a:srgbClr val="3399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4" name="直接连接符 1033"/>
          <p:cNvSpPr/>
          <p:nvPr userDrawn="1"/>
        </p:nvSpPr>
        <p:spPr>
          <a:xfrm>
            <a:off x="0" y="6851650"/>
            <a:ext cx="12192000" cy="6350"/>
          </a:xfrm>
          <a:prstGeom prst="line">
            <a:avLst/>
          </a:prstGeom>
          <a:ln w="57150" cap="flat" cmpd="thinThick">
            <a:solidFill>
              <a:srgbClr val="3399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5" name="直接连接符 1034"/>
          <p:cNvSpPr/>
          <p:nvPr userDrawn="1"/>
        </p:nvSpPr>
        <p:spPr>
          <a:xfrm>
            <a:off x="-42333" y="765175"/>
            <a:ext cx="12234333" cy="0"/>
          </a:xfrm>
          <a:prstGeom prst="line">
            <a:avLst/>
          </a:prstGeom>
          <a:ln w="101600" cap="flat" cmpd="sng">
            <a:solidFill>
              <a:srgbClr val="FFCC00">
                <a:alpha val="65097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6" name="直接连接符 1035"/>
          <p:cNvSpPr/>
          <p:nvPr userDrawn="1"/>
        </p:nvSpPr>
        <p:spPr>
          <a:xfrm flipV="1">
            <a:off x="-42333" y="692150"/>
            <a:ext cx="12234333" cy="1588"/>
          </a:xfrm>
          <a:prstGeom prst="line">
            <a:avLst/>
          </a:prstGeom>
          <a:ln w="57150" cap="flat" cmpd="thinThick">
            <a:solidFill>
              <a:srgbClr val="3399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7" name="标题 1036"/>
          <p:cNvSpPr>
            <a:spLocks noGrp="1"/>
          </p:cNvSpPr>
          <p:nvPr>
            <p:ph type="title"/>
          </p:nvPr>
        </p:nvSpPr>
        <p:spPr>
          <a:xfrm>
            <a:off x="1678517" y="260350"/>
            <a:ext cx="8257116" cy="358775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00FF"/>
              </a:gs>
            </a:gsLst>
            <a:lin ang="5400000" scaled="1"/>
            <a:tileRect/>
          </a:gradFill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1038" name="组合 1037"/>
          <p:cNvGrpSpPr/>
          <p:nvPr userDrawn="1"/>
        </p:nvGrpSpPr>
        <p:grpSpPr>
          <a:xfrm>
            <a:off x="-88900" y="1196975"/>
            <a:ext cx="12280900" cy="647700"/>
            <a:chOff x="0" y="0"/>
            <a:chExt cx="5805" cy="408"/>
          </a:xfrm>
        </p:grpSpPr>
        <p:sp>
          <p:nvSpPr>
            <p:cNvPr id="1039" name="直接连接符 1038"/>
            <p:cNvSpPr/>
            <p:nvPr userDrawn="1"/>
          </p:nvSpPr>
          <p:spPr>
            <a:xfrm>
              <a:off x="23" y="0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40" name="直接连接符 1039"/>
            <p:cNvSpPr/>
            <p:nvPr userDrawn="1"/>
          </p:nvSpPr>
          <p:spPr>
            <a:xfrm>
              <a:off x="45" y="136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41" name="直接连接符 1040"/>
            <p:cNvSpPr/>
            <p:nvPr userDrawn="1"/>
          </p:nvSpPr>
          <p:spPr>
            <a:xfrm>
              <a:off x="0" y="272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42" name="直接连接符 1041"/>
            <p:cNvSpPr/>
            <p:nvPr userDrawn="1"/>
          </p:nvSpPr>
          <p:spPr>
            <a:xfrm>
              <a:off x="45" y="272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43" name="直接连接符 1042"/>
            <p:cNvSpPr/>
            <p:nvPr userDrawn="1"/>
          </p:nvSpPr>
          <p:spPr>
            <a:xfrm>
              <a:off x="45" y="408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sp>
        <p:nvSpPr>
          <p:cNvPr id="1044" name="直接连接符 1043"/>
          <p:cNvSpPr/>
          <p:nvPr userDrawn="1"/>
        </p:nvSpPr>
        <p:spPr>
          <a:xfrm>
            <a:off x="46567" y="2205038"/>
            <a:ext cx="12192000" cy="0"/>
          </a:xfrm>
          <a:prstGeom prst="line">
            <a:avLst/>
          </a:prstGeom>
          <a:ln w="3175" cap="rnd" cmpd="sng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1045" name="直接连接符 1044"/>
          <p:cNvSpPr/>
          <p:nvPr userDrawn="1"/>
        </p:nvSpPr>
        <p:spPr>
          <a:xfrm>
            <a:off x="-42333" y="2708275"/>
            <a:ext cx="12185651" cy="0"/>
          </a:xfrm>
          <a:prstGeom prst="line">
            <a:avLst/>
          </a:prstGeom>
          <a:ln w="3175" cap="rnd" cmpd="sng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</p:spPr>
      </p:sp>
      <p:grpSp>
        <p:nvGrpSpPr>
          <p:cNvPr id="1046" name="组合 1045"/>
          <p:cNvGrpSpPr/>
          <p:nvPr userDrawn="1"/>
        </p:nvGrpSpPr>
        <p:grpSpPr>
          <a:xfrm>
            <a:off x="-42333" y="2925763"/>
            <a:ext cx="12280900" cy="647700"/>
            <a:chOff x="0" y="0"/>
            <a:chExt cx="5805" cy="408"/>
          </a:xfrm>
        </p:grpSpPr>
        <p:sp>
          <p:nvSpPr>
            <p:cNvPr id="1047" name="直接连接符 1046"/>
            <p:cNvSpPr/>
            <p:nvPr userDrawn="1"/>
          </p:nvSpPr>
          <p:spPr>
            <a:xfrm>
              <a:off x="23" y="0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48" name="直接连接符 1047"/>
            <p:cNvSpPr/>
            <p:nvPr userDrawn="1"/>
          </p:nvSpPr>
          <p:spPr>
            <a:xfrm>
              <a:off x="45" y="136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49" name="直接连接符 1048"/>
            <p:cNvSpPr/>
            <p:nvPr userDrawn="1"/>
          </p:nvSpPr>
          <p:spPr>
            <a:xfrm>
              <a:off x="0" y="272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50" name="直接连接符 1049"/>
            <p:cNvSpPr/>
            <p:nvPr userDrawn="1"/>
          </p:nvSpPr>
          <p:spPr>
            <a:xfrm>
              <a:off x="45" y="272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51" name="直接连接符 1050"/>
            <p:cNvSpPr/>
            <p:nvPr userDrawn="1"/>
          </p:nvSpPr>
          <p:spPr>
            <a:xfrm>
              <a:off x="45" y="408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grpSp>
        <p:nvGrpSpPr>
          <p:cNvPr id="1052" name="组合 1051"/>
          <p:cNvGrpSpPr/>
          <p:nvPr userDrawn="1"/>
        </p:nvGrpSpPr>
        <p:grpSpPr>
          <a:xfrm>
            <a:off x="-40216" y="3789363"/>
            <a:ext cx="12280900" cy="647700"/>
            <a:chOff x="0" y="0"/>
            <a:chExt cx="5805" cy="408"/>
          </a:xfrm>
        </p:grpSpPr>
        <p:sp>
          <p:nvSpPr>
            <p:cNvPr id="1053" name="直接连接符 1052"/>
            <p:cNvSpPr/>
            <p:nvPr userDrawn="1"/>
          </p:nvSpPr>
          <p:spPr>
            <a:xfrm>
              <a:off x="23" y="0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54" name="直接连接符 1053"/>
            <p:cNvSpPr/>
            <p:nvPr userDrawn="1"/>
          </p:nvSpPr>
          <p:spPr>
            <a:xfrm>
              <a:off x="45" y="136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55" name="直接连接符 1054"/>
            <p:cNvSpPr/>
            <p:nvPr userDrawn="1"/>
          </p:nvSpPr>
          <p:spPr>
            <a:xfrm>
              <a:off x="0" y="272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56" name="直接连接符 1055"/>
            <p:cNvSpPr/>
            <p:nvPr userDrawn="1"/>
          </p:nvSpPr>
          <p:spPr>
            <a:xfrm>
              <a:off x="45" y="272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57" name="直接连接符 1056"/>
            <p:cNvSpPr/>
            <p:nvPr userDrawn="1"/>
          </p:nvSpPr>
          <p:spPr>
            <a:xfrm>
              <a:off x="45" y="408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grpSp>
        <p:nvGrpSpPr>
          <p:cNvPr id="1058" name="组合 1057"/>
          <p:cNvGrpSpPr/>
          <p:nvPr userDrawn="1"/>
        </p:nvGrpSpPr>
        <p:grpSpPr>
          <a:xfrm>
            <a:off x="-40216" y="5013325"/>
            <a:ext cx="12280900" cy="647700"/>
            <a:chOff x="0" y="0"/>
            <a:chExt cx="5805" cy="408"/>
          </a:xfrm>
        </p:grpSpPr>
        <p:sp>
          <p:nvSpPr>
            <p:cNvPr id="1059" name="直接连接符 1058"/>
            <p:cNvSpPr/>
            <p:nvPr userDrawn="1"/>
          </p:nvSpPr>
          <p:spPr>
            <a:xfrm>
              <a:off x="23" y="0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60" name="直接连接符 1059"/>
            <p:cNvSpPr/>
            <p:nvPr userDrawn="1"/>
          </p:nvSpPr>
          <p:spPr>
            <a:xfrm>
              <a:off x="45" y="136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61" name="直接连接符 1060"/>
            <p:cNvSpPr/>
            <p:nvPr userDrawn="1"/>
          </p:nvSpPr>
          <p:spPr>
            <a:xfrm>
              <a:off x="0" y="272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62" name="直接连接符 1061"/>
            <p:cNvSpPr/>
            <p:nvPr userDrawn="1"/>
          </p:nvSpPr>
          <p:spPr>
            <a:xfrm>
              <a:off x="45" y="272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63" name="直接连接符 1062"/>
            <p:cNvSpPr/>
            <p:nvPr userDrawn="1"/>
          </p:nvSpPr>
          <p:spPr>
            <a:xfrm>
              <a:off x="45" y="408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grpSp>
        <p:nvGrpSpPr>
          <p:cNvPr id="1064" name="组合 1063"/>
          <p:cNvGrpSpPr/>
          <p:nvPr userDrawn="1"/>
        </p:nvGrpSpPr>
        <p:grpSpPr>
          <a:xfrm>
            <a:off x="-88900" y="5661025"/>
            <a:ext cx="12280900" cy="647700"/>
            <a:chOff x="0" y="0"/>
            <a:chExt cx="5805" cy="408"/>
          </a:xfrm>
        </p:grpSpPr>
        <p:sp>
          <p:nvSpPr>
            <p:cNvPr id="1065" name="直接连接符 1064"/>
            <p:cNvSpPr/>
            <p:nvPr userDrawn="1"/>
          </p:nvSpPr>
          <p:spPr>
            <a:xfrm>
              <a:off x="23" y="0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66" name="直接连接符 1065"/>
            <p:cNvSpPr/>
            <p:nvPr userDrawn="1"/>
          </p:nvSpPr>
          <p:spPr>
            <a:xfrm>
              <a:off x="45" y="136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67" name="直接连接符 1066"/>
            <p:cNvSpPr/>
            <p:nvPr userDrawn="1"/>
          </p:nvSpPr>
          <p:spPr>
            <a:xfrm>
              <a:off x="0" y="272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68" name="直接连接符 1067"/>
            <p:cNvSpPr/>
            <p:nvPr userDrawn="1"/>
          </p:nvSpPr>
          <p:spPr>
            <a:xfrm>
              <a:off x="45" y="272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69" name="直接连接符 1068"/>
            <p:cNvSpPr/>
            <p:nvPr userDrawn="1"/>
          </p:nvSpPr>
          <p:spPr>
            <a:xfrm>
              <a:off x="45" y="408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sp>
        <p:nvSpPr>
          <p:cNvPr id="1070" name="直接连接符 1069"/>
          <p:cNvSpPr/>
          <p:nvPr userDrawn="1"/>
        </p:nvSpPr>
        <p:spPr>
          <a:xfrm>
            <a:off x="0" y="6453188"/>
            <a:ext cx="12192000" cy="0"/>
          </a:xfrm>
          <a:prstGeom prst="line">
            <a:avLst/>
          </a:prstGeom>
          <a:ln w="101600" cap="flat" cmpd="sng">
            <a:solidFill>
              <a:srgbClr val="FFCC00">
                <a:alpha val="65097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1071" name="图片 1070" descr="banner01"/>
          <p:cNvPicPr>
            <a:picLocks noChangeAspect="1"/>
          </p:cNvPicPr>
          <p:nvPr userDrawn="1"/>
        </p:nvPicPr>
        <p:blipFill>
          <a:blip r:embed="rId15">
            <a:lum bright="92001" contrast="41999"/>
          </a:blip>
          <a:srcRect l="2313" t="-11906" r="80125"/>
          <a:stretch>
            <a:fillRect/>
          </a:stretch>
        </p:blipFill>
        <p:spPr>
          <a:xfrm>
            <a:off x="0" y="5178425"/>
            <a:ext cx="2063751" cy="1185863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 advClick="0">
    <p:wedge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5.bin"/><Relationship Id="rId8" Type="http://schemas.openxmlformats.org/officeDocument/2006/relationships/image" Target="../media/image23.wmf"/><Relationship Id="rId7" Type="http://schemas.openxmlformats.org/officeDocument/2006/relationships/oleObject" Target="../embeddings/oleObject44.bin"/><Relationship Id="rId6" Type="http://schemas.openxmlformats.org/officeDocument/2006/relationships/image" Target="../media/image22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34.wmf"/><Relationship Id="rId3" Type="http://schemas.openxmlformats.org/officeDocument/2006/relationships/oleObject" Target="../embeddings/oleObject42.bin"/><Relationship Id="rId28" Type="http://schemas.openxmlformats.org/officeDocument/2006/relationships/vmlDrawing" Target="../drawings/vmlDrawing5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33.wmf"/><Relationship Id="rId25" Type="http://schemas.openxmlformats.org/officeDocument/2006/relationships/oleObject" Target="../embeddings/oleObject53.bin"/><Relationship Id="rId24" Type="http://schemas.openxmlformats.org/officeDocument/2006/relationships/image" Target="../media/image32.wmf"/><Relationship Id="rId23" Type="http://schemas.openxmlformats.org/officeDocument/2006/relationships/oleObject" Target="../embeddings/oleObject52.bin"/><Relationship Id="rId22" Type="http://schemas.openxmlformats.org/officeDocument/2006/relationships/image" Target="../media/image39.wmf"/><Relationship Id="rId21" Type="http://schemas.openxmlformats.org/officeDocument/2006/relationships/oleObject" Target="../embeddings/oleObject51.bin"/><Relationship Id="rId20" Type="http://schemas.openxmlformats.org/officeDocument/2006/relationships/image" Target="../media/image16.wmf"/><Relationship Id="rId2" Type="http://schemas.openxmlformats.org/officeDocument/2006/relationships/image" Target="../media/image27.wmf"/><Relationship Id="rId19" Type="http://schemas.openxmlformats.org/officeDocument/2006/relationships/oleObject" Target="../embeddings/oleObject50.bin"/><Relationship Id="rId18" Type="http://schemas.openxmlformats.org/officeDocument/2006/relationships/image" Target="../media/image38.wmf"/><Relationship Id="rId17" Type="http://schemas.openxmlformats.org/officeDocument/2006/relationships/oleObject" Target="../embeddings/oleObject49.bin"/><Relationship Id="rId16" Type="http://schemas.openxmlformats.org/officeDocument/2006/relationships/image" Target="../media/image37.wmf"/><Relationship Id="rId15" Type="http://schemas.openxmlformats.org/officeDocument/2006/relationships/oleObject" Target="../embeddings/oleObject48.bin"/><Relationship Id="rId14" Type="http://schemas.openxmlformats.org/officeDocument/2006/relationships/image" Target="../media/image36.wmf"/><Relationship Id="rId13" Type="http://schemas.openxmlformats.org/officeDocument/2006/relationships/oleObject" Target="../embeddings/oleObject47.bin"/><Relationship Id="rId12" Type="http://schemas.openxmlformats.org/officeDocument/2006/relationships/image" Target="../media/image35.wmf"/><Relationship Id="rId11" Type="http://schemas.openxmlformats.org/officeDocument/2006/relationships/oleObject" Target="../embeddings/oleObject46.bin"/><Relationship Id="rId10" Type="http://schemas.openxmlformats.org/officeDocument/2006/relationships/image" Target="../media/image21.wmf"/><Relationship Id="rId1" Type="http://schemas.openxmlformats.org/officeDocument/2006/relationships/oleObject" Target="../embeddings/oleObject41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8.bin"/><Relationship Id="rId8" Type="http://schemas.openxmlformats.org/officeDocument/2006/relationships/image" Target="../media/image43.wmf"/><Relationship Id="rId7" Type="http://schemas.openxmlformats.org/officeDocument/2006/relationships/oleObject" Target="../embeddings/oleObject57.bin"/><Relationship Id="rId6" Type="http://schemas.openxmlformats.org/officeDocument/2006/relationships/image" Target="../media/image42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41.wmf"/><Relationship Id="rId3" Type="http://schemas.openxmlformats.org/officeDocument/2006/relationships/oleObject" Target="../embeddings/oleObject55.bin"/><Relationship Id="rId22" Type="http://schemas.openxmlformats.org/officeDocument/2006/relationships/vmlDrawing" Target="../drawings/vmlDrawing6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49.wmf"/><Relationship Id="rId2" Type="http://schemas.openxmlformats.org/officeDocument/2006/relationships/image" Target="../media/image40.wmf"/><Relationship Id="rId19" Type="http://schemas.openxmlformats.org/officeDocument/2006/relationships/oleObject" Target="../embeddings/oleObject63.bin"/><Relationship Id="rId18" Type="http://schemas.openxmlformats.org/officeDocument/2006/relationships/image" Target="../media/image48.wmf"/><Relationship Id="rId17" Type="http://schemas.openxmlformats.org/officeDocument/2006/relationships/oleObject" Target="../embeddings/oleObject62.bin"/><Relationship Id="rId16" Type="http://schemas.openxmlformats.org/officeDocument/2006/relationships/image" Target="../media/image47.wmf"/><Relationship Id="rId15" Type="http://schemas.openxmlformats.org/officeDocument/2006/relationships/oleObject" Target="../embeddings/oleObject61.bin"/><Relationship Id="rId14" Type="http://schemas.openxmlformats.org/officeDocument/2006/relationships/image" Target="../media/image46.wmf"/><Relationship Id="rId13" Type="http://schemas.openxmlformats.org/officeDocument/2006/relationships/oleObject" Target="../embeddings/oleObject60.bin"/><Relationship Id="rId12" Type="http://schemas.openxmlformats.org/officeDocument/2006/relationships/image" Target="../media/image45.wmf"/><Relationship Id="rId11" Type="http://schemas.openxmlformats.org/officeDocument/2006/relationships/oleObject" Target="../embeddings/oleObject59.bin"/><Relationship Id="rId10" Type="http://schemas.openxmlformats.org/officeDocument/2006/relationships/image" Target="../media/image44.wmf"/><Relationship Id="rId1" Type="http://schemas.openxmlformats.org/officeDocument/2006/relationships/oleObject" Target="../embeddings/oleObject54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8.bin"/><Relationship Id="rId8" Type="http://schemas.openxmlformats.org/officeDocument/2006/relationships/image" Target="../media/image53.wmf"/><Relationship Id="rId7" Type="http://schemas.openxmlformats.org/officeDocument/2006/relationships/oleObject" Target="../embeddings/oleObject67.bin"/><Relationship Id="rId6" Type="http://schemas.openxmlformats.org/officeDocument/2006/relationships/image" Target="../media/image52.wmf"/><Relationship Id="rId5" Type="http://schemas.openxmlformats.org/officeDocument/2006/relationships/oleObject" Target="../embeddings/oleObject66.bin"/><Relationship Id="rId40" Type="http://schemas.openxmlformats.org/officeDocument/2006/relationships/vmlDrawing" Target="../drawings/vmlDrawing7.vml"/><Relationship Id="rId4" Type="http://schemas.openxmlformats.org/officeDocument/2006/relationships/image" Target="../media/image51.wmf"/><Relationship Id="rId39" Type="http://schemas.openxmlformats.org/officeDocument/2006/relationships/slideLayout" Target="../slideLayouts/slideLayout7.xml"/><Relationship Id="rId38" Type="http://schemas.openxmlformats.org/officeDocument/2006/relationships/image" Target="../media/image67.wmf"/><Relationship Id="rId37" Type="http://schemas.openxmlformats.org/officeDocument/2006/relationships/oleObject" Target="../embeddings/oleObject83.bin"/><Relationship Id="rId36" Type="http://schemas.openxmlformats.org/officeDocument/2006/relationships/image" Target="../media/image66.wmf"/><Relationship Id="rId35" Type="http://schemas.openxmlformats.org/officeDocument/2006/relationships/oleObject" Target="../embeddings/oleObject82.bin"/><Relationship Id="rId34" Type="http://schemas.openxmlformats.org/officeDocument/2006/relationships/image" Target="../media/image65.wmf"/><Relationship Id="rId33" Type="http://schemas.openxmlformats.org/officeDocument/2006/relationships/oleObject" Target="../embeddings/oleObject81.bin"/><Relationship Id="rId32" Type="http://schemas.openxmlformats.org/officeDocument/2006/relationships/image" Target="../media/image64.wmf"/><Relationship Id="rId31" Type="http://schemas.openxmlformats.org/officeDocument/2006/relationships/oleObject" Target="../embeddings/oleObject80.bin"/><Relationship Id="rId30" Type="http://schemas.openxmlformats.org/officeDocument/2006/relationships/image" Target="../media/image63.wmf"/><Relationship Id="rId3" Type="http://schemas.openxmlformats.org/officeDocument/2006/relationships/oleObject" Target="../embeddings/oleObject65.bin"/><Relationship Id="rId29" Type="http://schemas.openxmlformats.org/officeDocument/2006/relationships/oleObject" Target="../embeddings/oleObject79.bin"/><Relationship Id="rId28" Type="http://schemas.openxmlformats.org/officeDocument/2006/relationships/image" Target="../media/image62.wmf"/><Relationship Id="rId27" Type="http://schemas.openxmlformats.org/officeDocument/2006/relationships/oleObject" Target="../embeddings/oleObject78.bin"/><Relationship Id="rId26" Type="http://schemas.openxmlformats.org/officeDocument/2006/relationships/image" Target="../media/image61.wmf"/><Relationship Id="rId25" Type="http://schemas.openxmlformats.org/officeDocument/2006/relationships/oleObject" Target="../embeddings/oleObject77.bin"/><Relationship Id="rId24" Type="http://schemas.openxmlformats.org/officeDocument/2006/relationships/image" Target="../media/image60.wmf"/><Relationship Id="rId23" Type="http://schemas.openxmlformats.org/officeDocument/2006/relationships/oleObject" Target="../embeddings/oleObject76.bin"/><Relationship Id="rId22" Type="http://schemas.openxmlformats.org/officeDocument/2006/relationships/image" Target="../media/image59.wmf"/><Relationship Id="rId21" Type="http://schemas.openxmlformats.org/officeDocument/2006/relationships/oleObject" Target="../embeddings/oleObject75.bin"/><Relationship Id="rId20" Type="http://schemas.openxmlformats.org/officeDocument/2006/relationships/oleObject" Target="../embeddings/oleObject74.bin"/><Relationship Id="rId2" Type="http://schemas.openxmlformats.org/officeDocument/2006/relationships/image" Target="../media/image50.wmf"/><Relationship Id="rId19" Type="http://schemas.openxmlformats.org/officeDocument/2006/relationships/image" Target="../media/image58.wmf"/><Relationship Id="rId18" Type="http://schemas.openxmlformats.org/officeDocument/2006/relationships/oleObject" Target="../embeddings/oleObject73.bin"/><Relationship Id="rId17" Type="http://schemas.openxmlformats.org/officeDocument/2006/relationships/oleObject" Target="../embeddings/oleObject72.bin"/><Relationship Id="rId16" Type="http://schemas.openxmlformats.org/officeDocument/2006/relationships/image" Target="../media/image57.wmf"/><Relationship Id="rId15" Type="http://schemas.openxmlformats.org/officeDocument/2006/relationships/oleObject" Target="../embeddings/oleObject71.bin"/><Relationship Id="rId14" Type="http://schemas.openxmlformats.org/officeDocument/2006/relationships/image" Target="../media/image56.wmf"/><Relationship Id="rId13" Type="http://schemas.openxmlformats.org/officeDocument/2006/relationships/oleObject" Target="../embeddings/oleObject70.bin"/><Relationship Id="rId12" Type="http://schemas.openxmlformats.org/officeDocument/2006/relationships/image" Target="../media/image55.wmf"/><Relationship Id="rId11" Type="http://schemas.openxmlformats.org/officeDocument/2006/relationships/oleObject" Target="../embeddings/oleObject69.bin"/><Relationship Id="rId10" Type="http://schemas.openxmlformats.org/officeDocument/2006/relationships/image" Target="../media/image54.wmf"/><Relationship Id="rId1" Type="http://schemas.openxmlformats.org/officeDocument/2006/relationships/oleObject" Target="../embeddings/oleObject64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8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9.png"/><Relationship Id="rId1" Type="http://schemas.openxmlformats.org/officeDocument/2006/relationships/tags" Target="../tags/tag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0.png"/><Relationship Id="rId1" Type="http://schemas.openxmlformats.org/officeDocument/2006/relationships/oleObject" Target="../embeddings/oleObject84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9.bin"/><Relationship Id="rId8" Type="http://schemas.openxmlformats.org/officeDocument/2006/relationships/image" Target="../media/image53.wmf"/><Relationship Id="rId7" Type="http://schemas.openxmlformats.org/officeDocument/2006/relationships/oleObject" Target="../embeddings/oleObject88.bin"/><Relationship Id="rId6" Type="http://schemas.openxmlformats.org/officeDocument/2006/relationships/image" Target="../media/image52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51.wmf"/><Relationship Id="rId3" Type="http://schemas.openxmlformats.org/officeDocument/2006/relationships/oleObject" Target="../embeddings/oleObject86.bin"/><Relationship Id="rId28" Type="http://schemas.openxmlformats.org/officeDocument/2006/relationships/vmlDrawing" Target="../drawings/vmlDrawing9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76.wmf"/><Relationship Id="rId25" Type="http://schemas.openxmlformats.org/officeDocument/2006/relationships/oleObject" Target="../embeddings/oleObject97.bin"/><Relationship Id="rId24" Type="http://schemas.openxmlformats.org/officeDocument/2006/relationships/image" Target="../media/image75.wmf"/><Relationship Id="rId23" Type="http://schemas.openxmlformats.org/officeDocument/2006/relationships/oleObject" Target="../embeddings/oleObject96.bin"/><Relationship Id="rId22" Type="http://schemas.openxmlformats.org/officeDocument/2006/relationships/image" Target="../media/image74.wmf"/><Relationship Id="rId21" Type="http://schemas.openxmlformats.org/officeDocument/2006/relationships/oleObject" Target="../embeddings/oleObject95.bin"/><Relationship Id="rId20" Type="http://schemas.openxmlformats.org/officeDocument/2006/relationships/image" Target="../media/image73.wmf"/><Relationship Id="rId2" Type="http://schemas.openxmlformats.org/officeDocument/2006/relationships/image" Target="../media/image50.wmf"/><Relationship Id="rId19" Type="http://schemas.openxmlformats.org/officeDocument/2006/relationships/oleObject" Target="../embeddings/oleObject94.bin"/><Relationship Id="rId18" Type="http://schemas.openxmlformats.org/officeDocument/2006/relationships/image" Target="../media/image72.wmf"/><Relationship Id="rId17" Type="http://schemas.openxmlformats.org/officeDocument/2006/relationships/oleObject" Target="../embeddings/oleObject93.bin"/><Relationship Id="rId16" Type="http://schemas.openxmlformats.org/officeDocument/2006/relationships/image" Target="../media/image57.wmf"/><Relationship Id="rId15" Type="http://schemas.openxmlformats.org/officeDocument/2006/relationships/oleObject" Target="../embeddings/oleObject92.bin"/><Relationship Id="rId14" Type="http://schemas.openxmlformats.org/officeDocument/2006/relationships/image" Target="../media/image56.wmf"/><Relationship Id="rId13" Type="http://schemas.openxmlformats.org/officeDocument/2006/relationships/oleObject" Target="../embeddings/oleObject91.bin"/><Relationship Id="rId12" Type="http://schemas.openxmlformats.org/officeDocument/2006/relationships/image" Target="../media/image55.wmf"/><Relationship Id="rId11" Type="http://schemas.openxmlformats.org/officeDocument/2006/relationships/oleObject" Target="../embeddings/oleObject90.bin"/><Relationship Id="rId10" Type="http://schemas.openxmlformats.org/officeDocument/2006/relationships/image" Target="../media/image54.wmf"/><Relationship Id="rId1" Type="http://schemas.openxmlformats.org/officeDocument/2006/relationships/oleObject" Target="../embeddings/oleObject85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2.bin"/><Relationship Id="rId8" Type="http://schemas.openxmlformats.org/officeDocument/2006/relationships/image" Target="../media/image59.wmf"/><Relationship Id="rId7" Type="http://schemas.openxmlformats.org/officeDocument/2006/relationships/oleObject" Target="../embeddings/oleObject101.bin"/><Relationship Id="rId6" Type="http://schemas.openxmlformats.org/officeDocument/2006/relationships/image" Target="../media/image52.wmf"/><Relationship Id="rId5" Type="http://schemas.openxmlformats.org/officeDocument/2006/relationships/oleObject" Target="../embeddings/oleObject100.bin"/><Relationship Id="rId4" Type="http://schemas.openxmlformats.org/officeDocument/2006/relationships/image" Target="../media/image58.wmf"/><Relationship Id="rId3" Type="http://schemas.openxmlformats.org/officeDocument/2006/relationships/oleObject" Target="../embeddings/oleObject99.bin"/><Relationship Id="rId22" Type="http://schemas.openxmlformats.org/officeDocument/2006/relationships/vmlDrawing" Target="../drawings/vmlDrawing10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65.wmf"/><Relationship Id="rId2" Type="http://schemas.openxmlformats.org/officeDocument/2006/relationships/image" Target="../media/image50.wmf"/><Relationship Id="rId19" Type="http://schemas.openxmlformats.org/officeDocument/2006/relationships/oleObject" Target="../embeddings/oleObject107.bin"/><Relationship Id="rId18" Type="http://schemas.openxmlformats.org/officeDocument/2006/relationships/image" Target="../media/image64.wmf"/><Relationship Id="rId17" Type="http://schemas.openxmlformats.org/officeDocument/2006/relationships/oleObject" Target="../embeddings/oleObject106.bin"/><Relationship Id="rId16" Type="http://schemas.openxmlformats.org/officeDocument/2006/relationships/image" Target="../media/image63.wmf"/><Relationship Id="rId15" Type="http://schemas.openxmlformats.org/officeDocument/2006/relationships/oleObject" Target="../embeddings/oleObject105.bin"/><Relationship Id="rId14" Type="http://schemas.openxmlformats.org/officeDocument/2006/relationships/image" Target="../media/image62.wmf"/><Relationship Id="rId13" Type="http://schemas.openxmlformats.org/officeDocument/2006/relationships/oleObject" Target="../embeddings/oleObject104.bin"/><Relationship Id="rId12" Type="http://schemas.openxmlformats.org/officeDocument/2006/relationships/image" Target="../media/image61.wmf"/><Relationship Id="rId11" Type="http://schemas.openxmlformats.org/officeDocument/2006/relationships/oleObject" Target="../embeddings/oleObject103.bin"/><Relationship Id="rId10" Type="http://schemas.openxmlformats.org/officeDocument/2006/relationships/image" Target="../media/image60.wmf"/><Relationship Id="rId1" Type="http://schemas.openxmlformats.org/officeDocument/2006/relationships/oleObject" Target="../embeddings/oleObject98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2.bin"/><Relationship Id="rId8" Type="http://schemas.openxmlformats.org/officeDocument/2006/relationships/image" Target="../media/image53.wmf"/><Relationship Id="rId7" Type="http://schemas.openxmlformats.org/officeDocument/2006/relationships/oleObject" Target="../embeddings/oleObject111.bin"/><Relationship Id="rId6" Type="http://schemas.openxmlformats.org/officeDocument/2006/relationships/image" Target="../media/image52.wmf"/><Relationship Id="rId5" Type="http://schemas.openxmlformats.org/officeDocument/2006/relationships/oleObject" Target="../embeddings/oleObject110.bin"/><Relationship Id="rId4" Type="http://schemas.openxmlformats.org/officeDocument/2006/relationships/image" Target="../media/image51.wmf"/><Relationship Id="rId3" Type="http://schemas.openxmlformats.org/officeDocument/2006/relationships/oleObject" Target="../embeddings/oleObject109.bin"/><Relationship Id="rId28" Type="http://schemas.openxmlformats.org/officeDocument/2006/relationships/vmlDrawing" Target="../drawings/vmlDrawing11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76.wmf"/><Relationship Id="rId25" Type="http://schemas.openxmlformats.org/officeDocument/2006/relationships/oleObject" Target="../embeddings/oleObject120.bin"/><Relationship Id="rId24" Type="http://schemas.openxmlformats.org/officeDocument/2006/relationships/image" Target="../media/image75.wmf"/><Relationship Id="rId23" Type="http://schemas.openxmlformats.org/officeDocument/2006/relationships/oleObject" Target="../embeddings/oleObject119.bin"/><Relationship Id="rId22" Type="http://schemas.openxmlformats.org/officeDocument/2006/relationships/image" Target="../media/image74.wmf"/><Relationship Id="rId21" Type="http://schemas.openxmlformats.org/officeDocument/2006/relationships/oleObject" Target="../embeddings/oleObject118.bin"/><Relationship Id="rId20" Type="http://schemas.openxmlformats.org/officeDocument/2006/relationships/image" Target="../media/image73.wmf"/><Relationship Id="rId2" Type="http://schemas.openxmlformats.org/officeDocument/2006/relationships/image" Target="../media/image50.wmf"/><Relationship Id="rId19" Type="http://schemas.openxmlformats.org/officeDocument/2006/relationships/oleObject" Target="../embeddings/oleObject117.bin"/><Relationship Id="rId18" Type="http://schemas.openxmlformats.org/officeDocument/2006/relationships/image" Target="../media/image72.wmf"/><Relationship Id="rId17" Type="http://schemas.openxmlformats.org/officeDocument/2006/relationships/oleObject" Target="../embeddings/oleObject116.bin"/><Relationship Id="rId16" Type="http://schemas.openxmlformats.org/officeDocument/2006/relationships/image" Target="../media/image57.wmf"/><Relationship Id="rId15" Type="http://schemas.openxmlformats.org/officeDocument/2006/relationships/oleObject" Target="../embeddings/oleObject115.bin"/><Relationship Id="rId14" Type="http://schemas.openxmlformats.org/officeDocument/2006/relationships/image" Target="../media/image56.wmf"/><Relationship Id="rId13" Type="http://schemas.openxmlformats.org/officeDocument/2006/relationships/oleObject" Target="../embeddings/oleObject114.bin"/><Relationship Id="rId12" Type="http://schemas.openxmlformats.org/officeDocument/2006/relationships/image" Target="../media/image55.wmf"/><Relationship Id="rId11" Type="http://schemas.openxmlformats.org/officeDocument/2006/relationships/oleObject" Target="../embeddings/oleObject113.bin"/><Relationship Id="rId10" Type="http://schemas.openxmlformats.org/officeDocument/2006/relationships/image" Target="../media/image54.wmf"/><Relationship Id="rId1" Type="http://schemas.openxmlformats.org/officeDocument/2006/relationships/oleObject" Target="../embeddings/oleObject108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5.bin"/><Relationship Id="rId8" Type="http://schemas.openxmlformats.org/officeDocument/2006/relationships/image" Target="../media/image59.wmf"/><Relationship Id="rId7" Type="http://schemas.openxmlformats.org/officeDocument/2006/relationships/oleObject" Target="../embeddings/oleObject124.bin"/><Relationship Id="rId6" Type="http://schemas.openxmlformats.org/officeDocument/2006/relationships/image" Target="../media/image52.wmf"/><Relationship Id="rId5" Type="http://schemas.openxmlformats.org/officeDocument/2006/relationships/oleObject" Target="../embeddings/oleObject123.bin"/><Relationship Id="rId4" Type="http://schemas.openxmlformats.org/officeDocument/2006/relationships/image" Target="../media/image58.wmf"/><Relationship Id="rId3" Type="http://schemas.openxmlformats.org/officeDocument/2006/relationships/oleObject" Target="../embeddings/oleObject122.bin"/><Relationship Id="rId22" Type="http://schemas.openxmlformats.org/officeDocument/2006/relationships/vmlDrawing" Target="../drawings/vmlDrawing12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65.wmf"/><Relationship Id="rId2" Type="http://schemas.openxmlformats.org/officeDocument/2006/relationships/image" Target="../media/image50.wmf"/><Relationship Id="rId19" Type="http://schemas.openxmlformats.org/officeDocument/2006/relationships/oleObject" Target="../embeddings/oleObject130.bin"/><Relationship Id="rId18" Type="http://schemas.openxmlformats.org/officeDocument/2006/relationships/image" Target="../media/image64.wmf"/><Relationship Id="rId17" Type="http://schemas.openxmlformats.org/officeDocument/2006/relationships/oleObject" Target="../embeddings/oleObject129.bin"/><Relationship Id="rId16" Type="http://schemas.openxmlformats.org/officeDocument/2006/relationships/image" Target="../media/image63.wmf"/><Relationship Id="rId15" Type="http://schemas.openxmlformats.org/officeDocument/2006/relationships/oleObject" Target="../embeddings/oleObject128.bin"/><Relationship Id="rId14" Type="http://schemas.openxmlformats.org/officeDocument/2006/relationships/image" Target="../media/image62.wmf"/><Relationship Id="rId13" Type="http://schemas.openxmlformats.org/officeDocument/2006/relationships/oleObject" Target="../embeddings/oleObject127.bin"/><Relationship Id="rId12" Type="http://schemas.openxmlformats.org/officeDocument/2006/relationships/image" Target="../media/image61.wmf"/><Relationship Id="rId11" Type="http://schemas.openxmlformats.org/officeDocument/2006/relationships/oleObject" Target="../embeddings/oleObject126.bin"/><Relationship Id="rId10" Type="http://schemas.openxmlformats.org/officeDocument/2006/relationships/image" Target="../media/image60.wmf"/><Relationship Id="rId1" Type="http://schemas.openxmlformats.org/officeDocument/2006/relationships/oleObject" Target="../embeddings/oleObject121.bin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3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7.wmf"/><Relationship Id="rId2" Type="http://schemas.openxmlformats.org/officeDocument/2006/relationships/oleObject" Target="../embeddings/oleObject131.bin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6.bin"/><Relationship Id="rId8" Type="http://schemas.openxmlformats.org/officeDocument/2006/relationships/image" Target="../media/image53.wmf"/><Relationship Id="rId7" Type="http://schemas.openxmlformats.org/officeDocument/2006/relationships/oleObject" Target="../embeddings/oleObject135.bin"/><Relationship Id="rId6" Type="http://schemas.openxmlformats.org/officeDocument/2006/relationships/image" Target="../media/image52.wmf"/><Relationship Id="rId5" Type="http://schemas.openxmlformats.org/officeDocument/2006/relationships/oleObject" Target="../embeddings/oleObject134.bin"/><Relationship Id="rId4" Type="http://schemas.openxmlformats.org/officeDocument/2006/relationships/image" Target="../media/image51.wmf"/><Relationship Id="rId3" Type="http://schemas.openxmlformats.org/officeDocument/2006/relationships/oleObject" Target="../embeddings/oleObject133.bin"/><Relationship Id="rId2" Type="http://schemas.openxmlformats.org/officeDocument/2006/relationships/image" Target="../media/image50.wmf"/><Relationship Id="rId18" Type="http://schemas.openxmlformats.org/officeDocument/2006/relationships/vmlDrawing" Target="../drawings/vmlDrawing14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81.png"/><Relationship Id="rId15" Type="http://schemas.openxmlformats.org/officeDocument/2006/relationships/oleObject" Target="../embeddings/oleObject139.bin"/><Relationship Id="rId14" Type="http://schemas.openxmlformats.org/officeDocument/2006/relationships/image" Target="../media/image80.png"/><Relationship Id="rId13" Type="http://schemas.openxmlformats.org/officeDocument/2006/relationships/oleObject" Target="../embeddings/oleObject138.bin"/><Relationship Id="rId12" Type="http://schemas.openxmlformats.org/officeDocument/2006/relationships/image" Target="../media/image79.wmf"/><Relationship Id="rId11" Type="http://schemas.openxmlformats.org/officeDocument/2006/relationships/oleObject" Target="../embeddings/oleObject137.bin"/><Relationship Id="rId10" Type="http://schemas.openxmlformats.org/officeDocument/2006/relationships/image" Target="../media/image78.wmf"/><Relationship Id="rId1" Type="http://schemas.openxmlformats.org/officeDocument/2006/relationships/oleObject" Target="../embeddings/oleObject132.bin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5.v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2" Type="http://schemas.openxmlformats.org/officeDocument/2006/relationships/image" Target="../media/image82.png"/><Relationship Id="rId1" Type="http://schemas.openxmlformats.org/officeDocument/2006/relationships/oleObject" Target="../embeddings/oleObject140.bin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4.png"/><Relationship Id="rId3" Type="http://schemas.openxmlformats.org/officeDocument/2006/relationships/oleObject" Target="../embeddings/oleObject142.bin"/><Relationship Id="rId2" Type="http://schemas.openxmlformats.org/officeDocument/2006/relationships/image" Target="../media/image83.png"/><Relationship Id="rId1" Type="http://schemas.openxmlformats.org/officeDocument/2006/relationships/oleObject" Target="../embeddings/oleObject141.bin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7.bin"/><Relationship Id="rId8" Type="http://schemas.openxmlformats.org/officeDocument/2006/relationships/image" Target="../media/image53.wmf"/><Relationship Id="rId7" Type="http://schemas.openxmlformats.org/officeDocument/2006/relationships/oleObject" Target="../embeddings/oleObject146.bin"/><Relationship Id="rId6" Type="http://schemas.openxmlformats.org/officeDocument/2006/relationships/image" Target="../media/image52.wmf"/><Relationship Id="rId5" Type="http://schemas.openxmlformats.org/officeDocument/2006/relationships/oleObject" Target="../embeddings/oleObject145.bin"/><Relationship Id="rId4" Type="http://schemas.openxmlformats.org/officeDocument/2006/relationships/image" Target="../media/image51.wmf"/><Relationship Id="rId3" Type="http://schemas.openxmlformats.org/officeDocument/2006/relationships/oleObject" Target="../embeddings/oleObject144.bin"/><Relationship Id="rId20" Type="http://schemas.openxmlformats.org/officeDocument/2006/relationships/vmlDrawing" Target="../drawings/vmlDrawing17.vml"/><Relationship Id="rId2" Type="http://schemas.openxmlformats.org/officeDocument/2006/relationships/image" Target="../media/image50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86.wmf"/><Relationship Id="rId17" Type="http://schemas.openxmlformats.org/officeDocument/2006/relationships/oleObject" Target="../embeddings/oleObject151.bin"/><Relationship Id="rId16" Type="http://schemas.openxmlformats.org/officeDocument/2006/relationships/image" Target="../media/image76.wmf"/><Relationship Id="rId15" Type="http://schemas.openxmlformats.org/officeDocument/2006/relationships/oleObject" Target="../embeddings/oleObject150.bin"/><Relationship Id="rId14" Type="http://schemas.openxmlformats.org/officeDocument/2006/relationships/image" Target="../media/image75.wmf"/><Relationship Id="rId13" Type="http://schemas.openxmlformats.org/officeDocument/2006/relationships/oleObject" Target="../embeddings/oleObject149.bin"/><Relationship Id="rId12" Type="http://schemas.openxmlformats.org/officeDocument/2006/relationships/image" Target="../media/image74.wmf"/><Relationship Id="rId11" Type="http://schemas.openxmlformats.org/officeDocument/2006/relationships/oleObject" Target="../embeddings/oleObject148.bin"/><Relationship Id="rId10" Type="http://schemas.openxmlformats.org/officeDocument/2006/relationships/image" Target="../media/image85.wmf"/><Relationship Id="rId1" Type="http://schemas.openxmlformats.org/officeDocument/2006/relationships/oleObject" Target="../embeddings/oleObject143.bin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6.bin"/><Relationship Id="rId8" Type="http://schemas.openxmlformats.org/officeDocument/2006/relationships/image" Target="../media/image88.wmf"/><Relationship Id="rId7" Type="http://schemas.openxmlformats.org/officeDocument/2006/relationships/oleObject" Target="../embeddings/oleObject155.bin"/><Relationship Id="rId6" Type="http://schemas.openxmlformats.org/officeDocument/2006/relationships/image" Target="../media/image52.wmf"/><Relationship Id="rId5" Type="http://schemas.openxmlformats.org/officeDocument/2006/relationships/oleObject" Target="../embeddings/oleObject154.bin"/><Relationship Id="rId4" Type="http://schemas.openxmlformats.org/officeDocument/2006/relationships/image" Target="../media/image87.wmf"/><Relationship Id="rId3" Type="http://schemas.openxmlformats.org/officeDocument/2006/relationships/oleObject" Target="../embeddings/oleObject153.bin"/><Relationship Id="rId22" Type="http://schemas.openxmlformats.org/officeDocument/2006/relationships/vmlDrawing" Target="../drawings/vmlDrawing18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92.wmf"/><Relationship Id="rId2" Type="http://schemas.openxmlformats.org/officeDocument/2006/relationships/image" Target="../media/image50.wmf"/><Relationship Id="rId19" Type="http://schemas.openxmlformats.org/officeDocument/2006/relationships/oleObject" Target="../embeddings/oleObject161.bin"/><Relationship Id="rId18" Type="http://schemas.openxmlformats.org/officeDocument/2006/relationships/image" Target="../media/image91.wmf"/><Relationship Id="rId17" Type="http://schemas.openxmlformats.org/officeDocument/2006/relationships/oleObject" Target="../embeddings/oleObject160.bin"/><Relationship Id="rId16" Type="http://schemas.openxmlformats.org/officeDocument/2006/relationships/image" Target="../media/image90.wmf"/><Relationship Id="rId15" Type="http://schemas.openxmlformats.org/officeDocument/2006/relationships/oleObject" Target="../embeddings/oleObject159.bin"/><Relationship Id="rId14" Type="http://schemas.openxmlformats.org/officeDocument/2006/relationships/image" Target="../media/image89.wmf"/><Relationship Id="rId13" Type="http://schemas.openxmlformats.org/officeDocument/2006/relationships/oleObject" Target="../embeddings/oleObject158.bin"/><Relationship Id="rId12" Type="http://schemas.openxmlformats.org/officeDocument/2006/relationships/image" Target="../media/image76.wmf"/><Relationship Id="rId11" Type="http://schemas.openxmlformats.org/officeDocument/2006/relationships/oleObject" Target="../embeddings/oleObject157.bin"/><Relationship Id="rId10" Type="http://schemas.openxmlformats.org/officeDocument/2006/relationships/image" Target="../media/image85.wmf"/><Relationship Id="rId1" Type="http://schemas.openxmlformats.org/officeDocument/2006/relationships/oleObject" Target="../embeddings/oleObject152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5.xml"/><Relationship Id="rId2" Type="http://schemas.openxmlformats.org/officeDocument/2006/relationships/image" Target="../media/image93.png"/><Relationship Id="rId1" Type="http://schemas.openxmlformats.org/officeDocument/2006/relationships/tags" Target="../tags/tag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4.png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6.bin"/><Relationship Id="rId8" Type="http://schemas.openxmlformats.org/officeDocument/2006/relationships/image" Target="../media/image96.wmf"/><Relationship Id="rId7" Type="http://schemas.openxmlformats.org/officeDocument/2006/relationships/oleObject" Target="../embeddings/oleObject165.bin"/><Relationship Id="rId6" Type="http://schemas.openxmlformats.org/officeDocument/2006/relationships/image" Target="../media/image52.wmf"/><Relationship Id="rId5" Type="http://schemas.openxmlformats.org/officeDocument/2006/relationships/oleObject" Target="../embeddings/oleObject164.bin"/><Relationship Id="rId4" Type="http://schemas.openxmlformats.org/officeDocument/2006/relationships/image" Target="../media/image95.wmf"/><Relationship Id="rId3" Type="http://schemas.openxmlformats.org/officeDocument/2006/relationships/oleObject" Target="../embeddings/oleObject163.bin"/><Relationship Id="rId24" Type="http://schemas.openxmlformats.org/officeDocument/2006/relationships/vmlDrawing" Target="../drawings/vmlDrawing19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102.wmf"/><Relationship Id="rId21" Type="http://schemas.openxmlformats.org/officeDocument/2006/relationships/oleObject" Target="../embeddings/oleObject172.bin"/><Relationship Id="rId20" Type="http://schemas.openxmlformats.org/officeDocument/2006/relationships/image" Target="../media/image101.wmf"/><Relationship Id="rId2" Type="http://schemas.openxmlformats.org/officeDocument/2006/relationships/image" Target="../media/image50.wmf"/><Relationship Id="rId19" Type="http://schemas.openxmlformats.org/officeDocument/2006/relationships/oleObject" Target="../embeddings/oleObject171.bin"/><Relationship Id="rId18" Type="http://schemas.openxmlformats.org/officeDocument/2006/relationships/image" Target="../media/image100.wmf"/><Relationship Id="rId17" Type="http://schemas.openxmlformats.org/officeDocument/2006/relationships/oleObject" Target="../embeddings/oleObject170.bin"/><Relationship Id="rId16" Type="http://schemas.openxmlformats.org/officeDocument/2006/relationships/image" Target="../media/image99.wmf"/><Relationship Id="rId15" Type="http://schemas.openxmlformats.org/officeDocument/2006/relationships/oleObject" Target="../embeddings/oleObject169.bin"/><Relationship Id="rId14" Type="http://schemas.openxmlformats.org/officeDocument/2006/relationships/image" Target="../media/image98.wmf"/><Relationship Id="rId13" Type="http://schemas.openxmlformats.org/officeDocument/2006/relationships/oleObject" Target="../embeddings/oleObject168.bin"/><Relationship Id="rId12" Type="http://schemas.openxmlformats.org/officeDocument/2006/relationships/image" Target="../media/image97.wmf"/><Relationship Id="rId11" Type="http://schemas.openxmlformats.org/officeDocument/2006/relationships/oleObject" Target="../embeddings/oleObject167.bin"/><Relationship Id="rId10" Type="http://schemas.openxmlformats.org/officeDocument/2006/relationships/image" Target="../media/image55.wmf"/><Relationship Id="rId1" Type="http://schemas.openxmlformats.org/officeDocument/2006/relationships/oleObject" Target="../embeddings/oleObject162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7.bin"/><Relationship Id="rId8" Type="http://schemas.openxmlformats.org/officeDocument/2006/relationships/image" Target="../media/image103.wmf"/><Relationship Id="rId7" Type="http://schemas.openxmlformats.org/officeDocument/2006/relationships/oleObject" Target="../embeddings/oleObject176.bin"/><Relationship Id="rId6" Type="http://schemas.openxmlformats.org/officeDocument/2006/relationships/image" Target="../media/image52.wmf"/><Relationship Id="rId5" Type="http://schemas.openxmlformats.org/officeDocument/2006/relationships/oleObject" Target="../embeddings/oleObject175.bin"/><Relationship Id="rId4" Type="http://schemas.openxmlformats.org/officeDocument/2006/relationships/image" Target="../media/image95.wmf"/><Relationship Id="rId33" Type="http://schemas.openxmlformats.org/officeDocument/2006/relationships/vmlDrawing" Target="../drawings/vmlDrawing20.vml"/><Relationship Id="rId32" Type="http://schemas.openxmlformats.org/officeDocument/2006/relationships/slideLayout" Target="../slideLayouts/slideLayout7.xml"/><Relationship Id="rId31" Type="http://schemas.openxmlformats.org/officeDocument/2006/relationships/image" Target="../media/image112.wmf"/><Relationship Id="rId30" Type="http://schemas.openxmlformats.org/officeDocument/2006/relationships/oleObject" Target="../embeddings/oleObject190.bin"/><Relationship Id="rId3" Type="http://schemas.openxmlformats.org/officeDocument/2006/relationships/oleObject" Target="../embeddings/oleObject174.bin"/><Relationship Id="rId29" Type="http://schemas.openxmlformats.org/officeDocument/2006/relationships/image" Target="../media/image111.wmf"/><Relationship Id="rId28" Type="http://schemas.openxmlformats.org/officeDocument/2006/relationships/oleObject" Target="../embeddings/oleObject189.bin"/><Relationship Id="rId27" Type="http://schemas.openxmlformats.org/officeDocument/2006/relationships/oleObject" Target="../embeddings/oleObject188.bin"/><Relationship Id="rId26" Type="http://schemas.openxmlformats.org/officeDocument/2006/relationships/oleObject" Target="../embeddings/oleObject187.bin"/><Relationship Id="rId25" Type="http://schemas.openxmlformats.org/officeDocument/2006/relationships/image" Target="../media/image110.wmf"/><Relationship Id="rId24" Type="http://schemas.openxmlformats.org/officeDocument/2006/relationships/oleObject" Target="../embeddings/oleObject186.bin"/><Relationship Id="rId23" Type="http://schemas.openxmlformats.org/officeDocument/2006/relationships/image" Target="../media/image109.wmf"/><Relationship Id="rId22" Type="http://schemas.openxmlformats.org/officeDocument/2006/relationships/oleObject" Target="../embeddings/oleObject185.bin"/><Relationship Id="rId21" Type="http://schemas.openxmlformats.org/officeDocument/2006/relationships/oleObject" Target="../embeddings/oleObject184.bin"/><Relationship Id="rId20" Type="http://schemas.openxmlformats.org/officeDocument/2006/relationships/oleObject" Target="../embeddings/oleObject183.bin"/><Relationship Id="rId2" Type="http://schemas.openxmlformats.org/officeDocument/2006/relationships/image" Target="../media/image50.wmf"/><Relationship Id="rId19" Type="http://schemas.openxmlformats.org/officeDocument/2006/relationships/oleObject" Target="../embeddings/oleObject182.bin"/><Relationship Id="rId18" Type="http://schemas.openxmlformats.org/officeDocument/2006/relationships/image" Target="../media/image108.wmf"/><Relationship Id="rId17" Type="http://schemas.openxmlformats.org/officeDocument/2006/relationships/oleObject" Target="../embeddings/oleObject181.bin"/><Relationship Id="rId16" Type="http://schemas.openxmlformats.org/officeDocument/2006/relationships/image" Target="../media/image107.wmf"/><Relationship Id="rId15" Type="http://schemas.openxmlformats.org/officeDocument/2006/relationships/oleObject" Target="../embeddings/oleObject180.bin"/><Relationship Id="rId14" Type="http://schemas.openxmlformats.org/officeDocument/2006/relationships/image" Target="../media/image106.wmf"/><Relationship Id="rId13" Type="http://schemas.openxmlformats.org/officeDocument/2006/relationships/oleObject" Target="../embeddings/oleObject179.bin"/><Relationship Id="rId12" Type="http://schemas.openxmlformats.org/officeDocument/2006/relationships/image" Target="../media/image105.wmf"/><Relationship Id="rId11" Type="http://schemas.openxmlformats.org/officeDocument/2006/relationships/oleObject" Target="../embeddings/oleObject178.bin"/><Relationship Id="rId10" Type="http://schemas.openxmlformats.org/officeDocument/2006/relationships/image" Target="../media/image104.wmf"/><Relationship Id="rId1" Type="http://schemas.openxmlformats.org/officeDocument/2006/relationships/oleObject" Target="../embeddings/oleObject173.bin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5.bin"/><Relationship Id="rId8" Type="http://schemas.openxmlformats.org/officeDocument/2006/relationships/image" Target="../media/image113.wmf"/><Relationship Id="rId7" Type="http://schemas.openxmlformats.org/officeDocument/2006/relationships/oleObject" Target="../embeddings/oleObject194.bin"/><Relationship Id="rId6" Type="http://schemas.openxmlformats.org/officeDocument/2006/relationships/image" Target="../media/image52.wmf"/><Relationship Id="rId5" Type="http://schemas.openxmlformats.org/officeDocument/2006/relationships/oleObject" Target="../embeddings/oleObject193.bin"/><Relationship Id="rId4" Type="http://schemas.openxmlformats.org/officeDocument/2006/relationships/image" Target="../media/image95.wmf"/><Relationship Id="rId3" Type="http://schemas.openxmlformats.org/officeDocument/2006/relationships/oleObject" Target="../embeddings/oleObject192.bin"/><Relationship Id="rId29" Type="http://schemas.openxmlformats.org/officeDocument/2006/relationships/vmlDrawing" Target="../drawings/vmlDrawing21.vml"/><Relationship Id="rId28" Type="http://schemas.openxmlformats.org/officeDocument/2006/relationships/slideLayout" Target="../slideLayouts/slideLayout7.xml"/><Relationship Id="rId27" Type="http://schemas.openxmlformats.org/officeDocument/2006/relationships/image" Target="../media/image119.wmf"/><Relationship Id="rId26" Type="http://schemas.openxmlformats.org/officeDocument/2006/relationships/oleObject" Target="../embeddings/oleObject205.bin"/><Relationship Id="rId25" Type="http://schemas.openxmlformats.org/officeDocument/2006/relationships/image" Target="../media/image106.wmf"/><Relationship Id="rId24" Type="http://schemas.openxmlformats.org/officeDocument/2006/relationships/oleObject" Target="../embeddings/oleObject204.bin"/><Relationship Id="rId23" Type="http://schemas.openxmlformats.org/officeDocument/2006/relationships/image" Target="../media/image105.wmf"/><Relationship Id="rId22" Type="http://schemas.openxmlformats.org/officeDocument/2006/relationships/oleObject" Target="../embeddings/oleObject203.bin"/><Relationship Id="rId21" Type="http://schemas.openxmlformats.org/officeDocument/2006/relationships/image" Target="../media/image118.wmf"/><Relationship Id="rId20" Type="http://schemas.openxmlformats.org/officeDocument/2006/relationships/oleObject" Target="../embeddings/oleObject202.bin"/><Relationship Id="rId2" Type="http://schemas.openxmlformats.org/officeDocument/2006/relationships/image" Target="../media/image50.wmf"/><Relationship Id="rId19" Type="http://schemas.openxmlformats.org/officeDocument/2006/relationships/image" Target="../media/image117.wmf"/><Relationship Id="rId18" Type="http://schemas.openxmlformats.org/officeDocument/2006/relationships/oleObject" Target="../embeddings/oleObject201.bin"/><Relationship Id="rId17" Type="http://schemas.openxmlformats.org/officeDocument/2006/relationships/oleObject" Target="../embeddings/oleObject200.bin"/><Relationship Id="rId16" Type="http://schemas.openxmlformats.org/officeDocument/2006/relationships/oleObject" Target="../embeddings/oleObject199.bin"/><Relationship Id="rId15" Type="http://schemas.openxmlformats.org/officeDocument/2006/relationships/oleObject" Target="../embeddings/oleObject198.bin"/><Relationship Id="rId14" Type="http://schemas.openxmlformats.org/officeDocument/2006/relationships/image" Target="../media/image116.wmf"/><Relationship Id="rId13" Type="http://schemas.openxmlformats.org/officeDocument/2006/relationships/oleObject" Target="../embeddings/oleObject197.bin"/><Relationship Id="rId12" Type="http://schemas.openxmlformats.org/officeDocument/2006/relationships/image" Target="../media/image115.wmf"/><Relationship Id="rId11" Type="http://schemas.openxmlformats.org/officeDocument/2006/relationships/oleObject" Target="../embeddings/oleObject196.bin"/><Relationship Id="rId10" Type="http://schemas.openxmlformats.org/officeDocument/2006/relationships/image" Target="../media/image114.wmf"/><Relationship Id="rId1" Type="http://schemas.openxmlformats.org/officeDocument/2006/relationships/oleObject" Target="../embeddings/oleObject191.bin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2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22.wmf"/><Relationship Id="rId5" Type="http://schemas.openxmlformats.org/officeDocument/2006/relationships/oleObject" Target="../embeddings/oleObject208.bin"/><Relationship Id="rId4" Type="http://schemas.openxmlformats.org/officeDocument/2006/relationships/image" Target="../media/image121.wmf"/><Relationship Id="rId3" Type="http://schemas.openxmlformats.org/officeDocument/2006/relationships/oleObject" Target="../embeddings/oleObject207.bin"/><Relationship Id="rId2" Type="http://schemas.openxmlformats.org/officeDocument/2006/relationships/image" Target="../media/image120.wmf"/><Relationship Id="rId1" Type="http://schemas.openxmlformats.org/officeDocument/2006/relationships/oleObject" Target="../embeddings/oleObject206.bin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4.wmf"/><Relationship Id="rId3" Type="http://schemas.openxmlformats.org/officeDocument/2006/relationships/oleObject" Target="../embeddings/oleObject210.bin"/><Relationship Id="rId2" Type="http://schemas.openxmlformats.org/officeDocument/2006/relationships/image" Target="../media/image123.emf"/><Relationship Id="rId1" Type="http://schemas.openxmlformats.org/officeDocument/2006/relationships/oleObject" Target="../embeddings/oleObject209.bin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4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26.wmf"/><Relationship Id="rId4" Type="http://schemas.openxmlformats.org/officeDocument/2006/relationships/oleObject" Target="../embeddings/oleObject212.bin"/><Relationship Id="rId3" Type="http://schemas.openxmlformats.org/officeDocument/2006/relationships/image" Target="../media/image125.wmf"/><Relationship Id="rId2" Type="http://schemas.openxmlformats.org/officeDocument/2006/relationships/oleObject" Target="../embeddings/oleObject211.bin"/><Relationship Id="rId1" Type="http://schemas.openxmlformats.org/officeDocument/2006/relationships/tags" Target="../tags/tag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7.wmf"/><Relationship Id="rId1" Type="http://schemas.openxmlformats.org/officeDocument/2006/relationships/oleObject" Target="../embeddings/oleObject213.bin"/></Relationships>
</file>

<file path=ppt/slides/_rels/slide5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1.wmf"/><Relationship Id="rId8" Type="http://schemas.openxmlformats.org/officeDocument/2006/relationships/oleObject" Target="../embeddings/oleObject217.bin"/><Relationship Id="rId7" Type="http://schemas.openxmlformats.org/officeDocument/2006/relationships/image" Target="../media/image130.wmf"/><Relationship Id="rId6" Type="http://schemas.openxmlformats.org/officeDocument/2006/relationships/oleObject" Target="../embeddings/oleObject216.bin"/><Relationship Id="rId5" Type="http://schemas.openxmlformats.org/officeDocument/2006/relationships/image" Target="../media/image129.wmf"/><Relationship Id="rId4" Type="http://schemas.openxmlformats.org/officeDocument/2006/relationships/oleObject" Target="../embeddings/oleObject215.bin"/><Relationship Id="rId3" Type="http://schemas.openxmlformats.org/officeDocument/2006/relationships/image" Target="../media/image128.wmf"/><Relationship Id="rId2" Type="http://schemas.openxmlformats.org/officeDocument/2006/relationships/oleObject" Target="../embeddings/oleObject214.bin"/><Relationship Id="rId13" Type="http://schemas.openxmlformats.org/officeDocument/2006/relationships/vmlDrawing" Target="../drawings/vmlDrawing26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32.wmf"/><Relationship Id="rId10" Type="http://schemas.openxmlformats.org/officeDocument/2006/relationships/oleObject" Target="../embeddings/oleObject218.bin"/><Relationship Id="rId1" Type="http://schemas.openxmlformats.org/officeDocument/2006/relationships/tags" Target="../tags/tag10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4.jpeg"/><Relationship Id="rId1" Type="http://schemas.openxmlformats.org/officeDocument/2006/relationships/image" Target="../media/image133.jpe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.xml"/><Relationship Id="rId1" Type="http://schemas.openxmlformats.org/officeDocument/2006/relationships/image" Target="../media/image135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7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20" Type="http://schemas.openxmlformats.org/officeDocument/2006/relationships/vmlDrawing" Target="../drawings/vmlDrawing1.vml"/><Relationship Id="rId2" Type="http://schemas.openxmlformats.org/officeDocument/2006/relationships/image" Target="../media/image4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2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11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10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9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8.wmf"/><Relationship Id="rId1" Type="http://schemas.openxmlformats.org/officeDocument/2006/relationships/oleObject" Target="../embeddings/oleObject1.bin"/></Relationships>
</file>

<file path=ppt/slides/_rels/slide6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7.png"/><Relationship Id="rId3" Type="http://schemas.openxmlformats.org/officeDocument/2006/relationships/image" Target="../media/image136.png"/><Relationship Id="rId2" Type="http://schemas.openxmlformats.org/officeDocument/2006/relationships/image" Target="../media/image134.jpeg"/><Relationship Id="rId1" Type="http://schemas.openxmlformats.org/officeDocument/2006/relationships/image" Target="../media/image133.jpe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8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.bin"/><Relationship Id="rId8" Type="http://schemas.openxmlformats.org/officeDocument/2006/relationships/image" Target="../media/image7.wmf"/><Relationship Id="rId7" Type="http://schemas.openxmlformats.org/officeDocument/2006/relationships/oleObject" Target="../embeddings/oleObject13.bin"/><Relationship Id="rId6" Type="http://schemas.openxmlformats.org/officeDocument/2006/relationships/image" Target="../media/image6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5.wmf"/><Relationship Id="rId3" Type="http://schemas.openxmlformats.org/officeDocument/2006/relationships/oleObject" Target="../embeddings/oleObject11.bin"/><Relationship Id="rId24" Type="http://schemas.openxmlformats.org/officeDocument/2006/relationships/vmlDrawing" Target="../drawings/vmlDrawing2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12.wmf"/><Relationship Id="rId21" Type="http://schemas.openxmlformats.org/officeDocument/2006/relationships/oleObject" Target="../embeddings/oleObject20.bin"/><Relationship Id="rId20" Type="http://schemas.openxmlformats.org/officeDocument/2006/relationships/image" Target="../media/image11.wmf"/><Relationship Id="rId2" Type="http://schemas.openxmlformats.org/officeDocument/2006/relationships/image" Target="../media/image4.wmf"/><Relationship Id="rId19" Type="http://schemas.openxmlformats.org/officeDocument/2006/relationships/oleObject" Target="../embeddings/oleObject19.bin"/><Relationship Id="rId18" Type="http://schemas.openxmlformats.org/officeDocument/2006/relationships/image" Target="../media/image15.wmf"/><Relationship Id="rId17" Type="http://schemas.openxmlformats.org/officeDocument/2006/relationships/oleObject" Target="../embeddings/oleObject18.bin"/><Relationship Id="rId16" Type="http://schemas.openxmlformats.org/officeDocument/2006/relationships/image" Target="../media/image14.wmf"/><Relationship Id="rId15" Type="http://schemas.openxmlformats.org/officeDocument/2006/relationships/oleObject" Target="../embeddings/oleObject17.bin"/><Relationship Id="rId14" Type="http://schemas.openxmlformats.org/officeDocument/2006/relationships/image" Target="../media/image13.wmf"/><Relationship Id="rId13" Type="http://schemas.openxmlformats.org/officeDocument/2006/relationships/oleObject" Target="../embeddings/oleObject16.bin"/><Relationship Id="rId12" Type="http://schemas.openxmlformats.org/officeDocument/2006/relationships/image" Target="../media/image9.wmf"/><Relationship Id="rId11" Type="http://schemas.openxmlformats.org/officeDocument/2006/relationships/oleObject" Target="../embeddings/oleObject15.bin"/><Relationship Id="rId10" Type="http://schemas.openxmlformats.org/officeDocument/2006/relationships/image" Target="../media/image8.wmf"/><Relationship Id="rId1" Type="http://schemas.openxmlformats.org/officeDocument/2006/relationships/oleObject" Target="../embeddings/oleObject10.bin"/></Relationships>
</file>

<file path=ppt/slides/_rels/slide7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3.bin"/><Relationship Id="rId8" Type="http://schemas.openxmlformats.org/officeDocument/2006/relationships/image" Target="../media/image142.wmf"/><Relationship Id="rId7" Type="http://schemas.openxmlformats.org/officeDocument/2006/relationships/oleObject" Target="../embeddings/oleObject222.bin"/><Relationship Id="rId6" Type="http://schemas.openxmlformats.org/officeDocument/2006/relationships/image" Target="../media/image141.wmf"/><Relationship Id="rId5" Type="http://schemas.openxmlformats.org/officeDocument/2006/relationships/oleObject" Target="../embeddings/oleObject221.bin"/><Relationship Id="rId4" Type="http://schemas.openxmlformats.org/officeDocument/2006/relationships/image" Target="../media/image140.wmf"/><Relationship Id="rId3" Type="http://schemas.openxmlformats.org/officeDocument/2006/relationships/oleObject" Target="../embeddings/oleObject220.bin"/><Relationship Id="rId2" Type="http://schemas.openxmlformats.org/officeDocument/2006/relationships/image" Target="../media/image139.wmf"/><Relationship Id="rId14" Type="http://schemas.openxmlformats.org/officeDocument/2006/relationships/vmlDrawing" Target="../drawings/vmlDrawing27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44.wmf"/><Relationship Id="rId11" Type="http://schemas.openxmlformats.org/officeDocument/2006/relationships/oleObject" Target="../embeddings/oleObject224.bin"/><Relationship Id="rId10" Type="http://schemas.openxmlformats.org/officeDocument/2006/relationships/image" Target="../media/image143.wmf"/><Relationship Id="rId1" Type="http://schemas.openxmlformats.org/officeDocument/2006/relationships/oleObject" Target="../embeddings/oleObject219.bin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5.jpe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6.jpe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.bin"/><Relationship Id="rId8" Type="http://schemas.openxmlformats.org/officeDocument/2006/relationships/image" Target="../media/image19.wmf"/><Relationship Id="rId7" Type="http://schemas.openxmlformats.org/officeDocument/2006/relationships/oleObject" Target="../embeddings/oleObject24.bin"/><Relationship Id="rId6" Type="http://schemas.openxmlformats.org/officeDocument/2006/relationships/image" Target="../media/image18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17.wmf"/><Relationship Id="rId3" Type="http://schemas.openxmlformats.org/officeDocument/2006/relationships/oleObject" Target="../embeddings/oleObject22.bin"/><Relationship Id="rId24" Type="http://schemas.openxmlformats.org/officeDocument/2006/relationships/vmlDrawing" Target="../drawings/vmlDrawing3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26.wmf"/><Relationship Id="rId21" Type="http://schemas.openxmlformats.org/officeDocument/2006/relationships/oleObject" Target="../embeddings/oleObject31.bin"/><Relationship Id="rId20" Type="http://schemas.openxmlformats.org/officeDocument/2006/relationships/image" Target="../media/image25.wmf"/><Relationship Id="rId2" Type="http://schemas.openxmlformats.org/officeDocument/2006/relationships/image" Target="../media/image16.wmf"/><Relationship Id="rId19" Type="http://schemas.openxmlformats.org/officeDocument/2006/relationships/oleObject" Target="../embeddings/oleObject30.bin"/><Relationship Id="rId18" Type="http://schemas.openxmlformats.org/officeDocument/2006/relationships/image" Target="../media/image24.wmf"/><Relationship Id="rId17" Type="http://schemas.openxmlformats.org/officeDocument/2006/relationships/oleObject" Target="../embeddings/oleObject29.bin"/><Relationship Id="rId16" Type="http://schemas.openxmlformats.org/officeDocument/2006/relationships/image" Target="../media/image23.wmf"/><Relationship Id="rId15" Type="http://schemas.openxmlformats.org/officeDocument/2006/relationships/oleObject" Target="../embeddings/oleObject28.bin"/><Relationship Id="rId14" Type="http://schemas.openxmlformats.org/officeDocument/2006/relationships/image" Target="../media/image22.wmf"/><Relationship Id="rId13" Type="http://schemas.openxmlformats.org/officeDocument/2006/relationships/oleObject" Target="../embeddings/oleObject27.bin"/><Relationship Id="rId12" Type="http://schemas.openxmlformats.org/officeDocument/2006/relationships/image" Target="../media/image21.wmf"/><Relationship Id="rId11" Type="http://schemas.openxmlformats.org/officeDocument/2006/relationships/oleObject" Target="../embeddings/oleObject26.bin"/><Relationship Id="rId10" Type="http://schemas.openxmlformats.org/officeDocument/2006/relationships/image" Target="../media/image20.wmf"/><Relationship Id="rId1" Type="http://schemas.openxmlformats.org/officeDocument/2006/relationships/oleObject" Target="../embeddings/oleObject21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6.bin"/><Relationship Id="rId8" Type="http://schemas.openxmlformats.org/officeDocument/2006/relationships/image" Target="../media/image28.wmf"/><Relationship Id="rId7" Type="http://schemas.openxmlformats.org/officeDocument/2006/relationships/oleObject" Target="../embeddings/oleObject35.bin"/><Relationship Id="rId6" Type="http://schemas.openxmlformats.org/officeDocument/2006/relationships/image" Target="../media/image23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22.wmf"/><Relationship Id="rId3" Type="http://schemas.openxmlformats.org/officeDocument/2006/relationships/oleObject" Target="../embeddings/oleObject33.bin"/><Relationship Id="rId20" Type="http://schemas.openxmlformats.org/officeDocument/2006/relationships/vmlDrawing" Target="../drawings/vmlDrawing4.vml"/><Relationship Id="rId2" Type="http://schemas.openxmlformats.org/officeDocument/2006/relationships/image" Target="../media/image27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33.wmf"/><Relationship Id="rId17" Type="http://schemas.openxmlformats.org/officeDocument/2006/relationships/oleObject" Target="../embeddings/oleObject40.bin"/><Relationship Id="rId16" Type="http://schemas.openxmlformats.org/officeDocument/2006/relationships/image" Target="../media/image32.wmf"/><Relationship Id="rId15" Type="http://schemas.openxmlformats.org/officeDocument/2006/relationships/oleObject" Target="../embeddings/oleObject39.bin"/><Relationship Id="rId14" Type="http://schemas.openxmlformats.org/officeDocument/2006/relationships/image" Target="../media/image31.wmf"/><Relationship Id="rId13" Type="http://schemas.openxmlformats.org/officeDocument/2006/relationships/oleObject" Target="../embeddings/oleObject38.bin"/><Relationship Id="rId12" Type="http://schemas.openxmlformats.org/officeDocument/2006/relationships/image" Target="../media/image30.wmf"/><Relationship Id="rId11" Type="http://schemas.openxmlformats.org/officeDocument/2006/relationships/oleObject" Target="../embeddings/oleObject37.bin"/><Relationship Id="rId10" Type="http://schemas.openxmlformats.org/officeDocument/2006/relationships/image" Target="../media/image29.wmf"/><Relationship Id="rId1" Type="http://schemas.openxmlformats.org/officeDocument/2006/relationships/oleObject" Target="../embeddings/oleObject3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0263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7 .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可编程控制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器</a:t>
            </a:r>
            <a:endParaRPr lang="zh-CN" altLang="en-US"/>
          </a:p>
        </p:txBody>
      </p:sp>
      <p:sp>
        <p:nvSpPr>
          <p:cNvPr id="3073" name="Text Box 2"/>
          <p:cNvSpPr txBox="1"/>
          <p:nvPr/>
        </p:nvSpPr>
        <p:spPr>
          <a:xfrm>
            <a:off x="900113" y="908050"/>
            <a:ext cx="74168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3074" name="Text Box 3">
            <a:hlinkClick r:id="" action="ppaction://noaction">
              <a:snd r:embed="rId1" name="projctor.wav"/>
            </a:hlinkClick>
          </p:cNvPr>
          <p:cNvSpPr txBox="1"/>
          <p:nvPr/>
        </p:nvSpPr>
        <p:spPr>
          <a:xfrm rot="19992">
            <a:off x="749300" y="801370"/>
            <a:ext cx="6696075" cy="7334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7.1  PLC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概述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PLC</a:t>
            </a:r>
            <a:r>
              <a:rPr lang="zh-CN" altLang="en-US" sz="2400" b="1" dirty="0">
                <a:latin typeface="Times New Roman" panose="02020603050405020304" pitchFamily="18" charset="0"/>
              </a:rPr>
              <a:t>概念   特点   基本组成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3075" name="Text Box 4">
            <a:hlinkClick r:id="" action="ppaction://noaction">
              <a:snd r:embed="rId1" name="projctor.wav"/>
            </a:hlinkClick>
          </p:cNvPr>
          <p:cNvSpPr txBox="1"/>
          <p:nvPr/>
        </p:nvSpPr>
        <p:spPr>
          <a:xfrm rot="19992">
            <a:off x="750888" y="1713865"/>
            <a:ext cx="7920037" cy="129698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7.2  PLC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功能模块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输入输出模块  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A/D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模块  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D/A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模块     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PID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模块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高数计数模块    通信模块 位置控制模块  电子凸轮模块等  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6" name="Text Box 5">
            <a:hlinkClick r:id="" action="ppaction://noaction">
              <a:snd r:embed="rId1" name="projctor.wav"/>
            </a:hlinkClick>
          </p:cNvPr>
          <p:cNvSpPr txBox="1"/>
          <p:nvPr/>
        </p:nvSpPr>
        <p:spPr>
          <a:xfrm rot="19992">
            <a:off x="817245" y="2973705"/>
            <a:ext cx="8345170" cy="366776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7.3  PLC</a:t>
            </a:r>
            <a:r>
              <a:rPr lang="en-US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应用</a:t>
            </a:r>
            <a:endParaRPr lang="en-US" altLang="en-US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逻辑控制</a:t>
            </a:r>
            <a:endParaRPr lang="en-US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机床、机械、流水生产线</a:t>
            </a:r>
            <a:endParaRPr lang="en-US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运动控制</a:t>
            </a:r>
            <a:endParaRPr lang="en-US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机械、机床、机器人、电梯等场合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en-US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过程控制工业中应用</a:t>
            </a:r>
            <a:endParaRPr lang="en-US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冶金、化工、热处理、锅炉控制等场合</a:t>
            </a:r>
            <a:endParaRPr lang="en-US" altLang="en-US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DCS</a:t>
            </a:r>
            <a:r>
              <a:rPr lang="en-US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FCS</a:t>
            </a:r>
            <a:r>
              <a:rPr lang="en-US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控制     现场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I/O</a:t>
            </a:r>
            <a:r>
              <a:rPr lang="en-US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控制器</a:t>
            </a:r>
            <a:endParaRPr lang="en-US" altLang="en-US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322320" y="9588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7.1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可编程控制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器概述</a:t>
            </a:r>
            <a:endParaRPr lang="zh-CN" altLang="en-US"/>
          </a:p>
        </p:txBody>
      </p:sp>
      <p:sp>
        <p:nvSpPr>
          <p:cNvPr id="12289" name="Text Box 2"/>
          <p:cNvSpPr txBox="1"/>
          <p:nvPr/>
        </p:nvSpPr>
        <p:spPr>
          <a:xfrm>
            <a:off x="2318385" y="5980748"/>
            <a:ext cx="6343650" cy="3987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图</a:t>
            </a:r>
            <a:r>
              <a:rPr lang="en-US" altLang="zh-CN" sz="2000" b="1" dirty="0">
                <a:latin typeface="Times New Roman" panose="02020603050405020304" pitchFamily="18" charset="0"/>
              </a:rPr>
              <a:t>5-6 </a:t>
            </a:r>
            <a:r>
              <a:rPr lang="zh-CN" altLang="en-US" sz="2000" b="1" dirty="0">
                <a:latin typeface="Times New Roman" panose="02020603050405020304" pitchFamily="18" charset="0"/>
              </a:rPr>
              <a:t>交流（双向可控硅）输出模块原理图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12290" name="Rectangle 3"/>
          <p:cNvSpPr/>
          <p:nvPr/>
        </p:nvSpPr>
        <p:spPr>
          <a:xfrm>
            <a:off x="1829753" y="751840"/>
            <a:ext cx="467995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Calibri" panose="020F0502020204030204" charset="0"/>
              </a:rPr>
              <a:t>③ </a:t>
            </a:r>
            <a:r>
              <a:rPr lang="zh-CN" altLang="en-US" sz="2400" b="1" dirty="0">
                <a:latin typeface="Times New Roman" panose="02020603050405020304" pitchFamily="18" charset="0"/>
              </a:rPr>
              <a:t>可控硅输出模块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12291" name="Group 4"/>
          <p:cNvGrpSpPr/>
          <p:nvPr/>
        </p:nvGrpSpPr>
        <p:grpSpPr>
          <a:xfrm>
            <a:off x="2112010" y="1308735"/>
            <a:ext cx="6724015" cy="4606925"/>
            <a:chOff x="0" y="0"/>
            <a:chExt cx="4416" cy="3070"/>
          </a:xfrm>
        </p:grpSpPr>
        <p:grpSp>
          <p:nvGrpSpPr>
            <p:cNvPr id="12292" name="Group 5"/>
            <p:cNvGrpSpPr/>
            <p:nvPr/>
          </p:nvGrpSpPr>
          <p:grpSpPr>
            <a:xfrm>
              <a:off x="0" y="0"/>
              <a:ext cx="4416" cy="3070"/>
              <a:chOff x="0" y="0"/>
              <a:chExt cx="4156" cy="2880"/>
            </a:xfrm>
          </p:grpSpPr>
          <p:sp>
            <p:nvSpPr>
              <p:cNvPr id="12293" name="Oval 6"/>
              <p:cNvSpPr/>
              <p:nvPr/>
            </p:nvSpPr>
            <p:spPr>
              <a:xfrm>
                <a:off x="2682" y="261"/>
                <a:ext cx="303" cy="271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</a:rPr>
                  <a:t>L1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294" name="Rectangle 7"/>
              <p:cNvSpPr/>
              <p:nvPr/>
            </p:nvSpPr>
            <p:spPr>
              <a:xfrm>
                <a:off x="216" y="301"/>
                <a:ext cx="456" cy="2387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zh-CN" altLang="en-US" b="1" dirty="0">
                    <a:latin typeface="Times New Roman" panose="02020603050405020304" pitchFamily="18" charset="0"/>
                  </a:rPr>
                  <a:t>输</a:t>
                </a:r>
                <a:endParaRPr lang="zh-CN" altLang="en-US" b="1" dirty="0">
                  <a:latin typeface="Times New Roman" panose="02020603050405020304" pitchFamily="18" charset="0"/>
                </a:endParaRPr>
              </a:p>
              <a:p>
                <a:pPr algn="ctr"/>
                <a:r>
                  <a:rPr lang="zh-CN" altLang="en-US" b="1" dirty="0">
                    <a:latin typeface="Times New Roman" panose="02020603050405020304" pitchFamily="18" charset="0"/>
                  </a:rPr>
                  <a:t>出</a:t>
                </a:r>
                <a:endParaRPr lang="zh-CN" altLang="en-US" b="1" dirty="0">
                  <a:latin typeface="Times New Roman" panose="02020603050405020304" pitchFamily="18" charset="0"/>
                </a:endParaRPr>
              </a:p>
              <a:p>
                <a:pPr algn="ctr"/>
                <a:r>
                  <a:rPr lang="zh-CN" altLang="en-US" b="1" dirty="0">
                    <a:latin typeface="Times New Roman" panose="02020603050405020304" pitchFamily="18" charset="0"/>
                  </a:rPr>
                  <a:t>锁</a:t>
                </a:r>
                <a:endParaRPr lang="zh-CN" altLang="en-US" b="1" dirty="0">
                  <a:latin typeface="Times New Roman" panose="02020603050405020304" pitchFamily="18" charset="0"/>
                </a:endParaRPr>
              </a:p>
              <a:p>
                <a:pPr algn="ctr"/>
                <a:r>
                  <a:rPr lang="zh-CN" altLang="en-US" b="1" dirty="0">
                    <a:latin typeface="Times New Roman" panose="02020603050405020304" pitchFamily="18" charset="0"/>
                  </a:rPr>
                  <a:t>存</a:t>
                </a:r>
                <a:endParaRPr lang="zh-CN" altLang="en-US" b="1" dirty="0">
                  <a:latin typeface="Times New Roman" panose="02020603050405020304" pitchFamily="18" charset="0"/>
                </a:endParaRPr>
              </a:p>
              <a:p>
                <a:pPr algn="ctr"/>
                <a:r>
                  <a:rPr lang="zh-CN" altLang="en-US" b="1" dirty="0">
                    <a:latin typeface="Times New Roman" panose="02020603050405020304" pitchFamily="18" charset="0"/>
                  </a:rPr>
                  <a:t>器</a:t>
                </a:r>
                <a:endParaRPr lang="zh-CN" altLang="en-US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295" name="Rectangle 8"/>
              <p:cNvSpPr/>
              <p:nvPr/>
            </p:nvSpPr>
            <p:spPr>
              <a:xfrm>
                <a:off x="2736" y="2592"/>
                <a:ext cx="260" cy="7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296" name="Oval 9"/>
              <p:cNvSpPr/>
              <p:nvPr/>
            </p:nvSpPr>
            <p:spPr>
              <a:xfrm>
                <a:off x="2725" y="1813"/>
                <a:ext cx="303" cy="271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</a:rPr>
                  <a:t>L8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297" name="Line 10"/>
              <p:cNvSpPr/>
              <p:nvPr/>
            </p:nvSpPr>
            <p:spPr>
              <a:xfrm>
                <a:off x="3028" y="1972"/>
                <a:ext cx="260" cy="1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298" name="Line 11"/>
              <p:cNvSpPr/>
              <p:nvPr/>
            </p:nvSpPr>
            <p:spPr>
              <a:xfrm>
                <a:off x="2985" y="380"/>
                <a:ext cx="389" cy="1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299" name="Line 12"/>
              <p:cNvSpPr/>
              <p:nvPr/>
            </p:nvSpPr>
            <p:spPr>
              <a:xfrm>
                <a:off x="3288" y="1972"/>
                <a:ext cx="86" cy="1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300" name="Line 13"/>
              <p:cNvSpPr/>
              <p:nvPr/>
            </p:nvSpPr>
            <p:spPr>
              <a:xfrm flipV="1">
                <a:off x="2160" y="2640"/>
                <a:ext cx="120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301" name="Rectangle 14"/>
              <p:cNvSpPr/>
              <p:nvPr/>
            </p:nvSpPr>
            <p:spPr>
              <a:xfrm>
                <a:off x="0" y="0"/>
                <a:ext cx="2544" cy="288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12302" name="Object 15"/>
              <p:cNvGraphicFramePr>
                <a:graphicFrameLocks noChangeAspect="1"/>
              </p:cNvGraphicFramePr>
              <p:nvPr/>
            </p:nvGraphicFramePr>
            <p:xfrm>
              <a:off x="3518" y="2112"/>
              <a:ext cx="638" cy="2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0" name="" r:id="rId1" imgW="487680" imgH="154305" progId="">
                      <p:embed/>
                    </p:oleObj>
                  </mc:Choice>
                  <mc:Fallback>
                    <p:oleObj name="" r:id="rId1" imgW="487680" imgH="154305" progId="">
                      <p:embed/>
                      <p:pic>
                        <p:nvPicPr>
                          <p:cNvPr id="0" name="图片 3109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3518" y="2112"/>
                            <a:ext cx="638" cy="20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03" name="Object 16"/>
              <p:cNvGraphicFramePr>
                <a:graphicFrameLocks noChangeAspect="1"/>
              </p:cNvGraphicFramePr>
              <p:nvPr/>
            </p:nvGraphicFramePr>
            <p:xfrm>
              <a:off x="2000" y="407"/>
              <a:ext cx="217" cy="2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7" name="" r:id="rId3" imgW="170815" imgH="196850" progId="">
                      <p:embed/>
                    </p:oleObj>
                  </mc:Choice>
                  <mc:Fallback>
                    <p:oleObj name="" r:id="rId3" imgW="170815" imgH="196850" progId="">
                      <p:embed/>
                      <p:pic>
                        <p:nvPicPr>
                          <p:cNvPr id="0" name="图片 3116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2000" y="407"/>
                            <a:ext cx="217" cy="25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04" name="Object 17"/>
              <p:cNvGraphicFramePr>
                <a:graphicFrameLocks noChangeAspect="1"/>
              </p:cNvGraphicFramePr>
              <p:nvPr/>
            </p:nvGraphicFramePr>
            <p:xfrm>
              <a:off x="2544" y="2352"/>
              <a:ext cx="453" cy="2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9" name="" r:id="rId5" imgW="348615" imgH="154940" progId="">
                      <p:embed/>
                    </p:oleObj>
                  </mc:Choice>
                  <mc:Fallback>
                    <p:oleObj name="" r:id="rId5" imgW="348615" imgH="154940" progId="">
                      <p:embed/>
                      <p:pic>
                        <p:nvPicPr>
                          <p:cNvPr id="0" name="图片 3118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2544" y="2352"/>
                            <a:ext cx="453" cy="20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05" name="Object 18"/>
              <p:cNvGraphicFramePr>
                <a:graphicFrameLocks noChangeAspect="1"/>
              </p:cNvGraphicFramePr>
              <p:nvPr/>
            </p:nvGraphicFramePr>
            <p:xfrm>
              <a:off x="2784" y="2688"/>
              <a:ext cx="185" cy="1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8" name="" r:id="rId7" imgW="145415" imgH="145415" progId="">
                      <p:embed/>
                    </p:oleObj>
                  </mc:Choice>
                  <mc:Fallback>
                    <p:oleObj name="" r:id="rId7" imgW="145415" imgH="145415" progId="">
                      <p:embed/>
                      <p:pic>
                        <p:nvPicPr>
                          <p:cNvPr id="0" name="图片 3117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2784" y="2688"/>
                            <a:ext cx="185" cy="18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06" name="Oval 19"/>
              <p:cNvSpPr/>
              <p:nvPr/>
            </p:nvSpPr>
            <p:spPr>
              <a:xfrm>
                <a:off x="3264" y="2160"/>
                <a:ext cx="240" cy="240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07" name="Line 20"/>
              <p:cNvSpPr/>
              <p:nvPr/>
            </p:nvSpPr>
            <p:spPr>
              <a:xfrm>
                <a:off x="3360" y="2400"/>
                <a:ext cx="0" cy="24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308" name="Line 21"/>
              <p:cNvSpPr/>
              <p:nvPr/>
            </p:nvSpPr>
            <p:spPr>
              <a:xfrm flipV="1">
                <a:off x="3360" y="384"/>
                <a:ext cx="0" cy="177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309" name="Line 22"/>
              <p:cNvSpPr/>
              <p:nvPr/>
            </p:nvSpPr>
            <p:spPr>
              <a:xfrm>
                <a:off x="1632" y="384"/>
                <a:ext cx="105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310" name="Line 23"/>
              <p:cNvSpPr/>
              <p:nvPr/>
            </p:nvSpPr>
            <p:spPr>
              <a:xfrm>
                <a:off x="672" y="432"/>
                <a:ext cx="528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311" name="AutoShape 24"/>
              <p:cNvSpPr/>
              <p:nvPr/>
            </p:nvSpPr>
            <p:spPr>
              <a:xfrm>
                <a:off x="1056" y="480"/>
                <a:ext cx="816" cy="240"/>
              </a:xfrm>
              <a:prstGeom prst="flowChartTerminator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2312" name="Group 25"/>
              <p:cNvGrpSpPr/>
              <p:nvPr/>
            </p:nvGrpSpPr>
            <p:grpSpPr>
              <a:xfrm>
                <a:off x="1296" y="528"/>
                <a:ext cx="480" cy="144"/>
                <a:chOff x="0" y="0"/>
                <a:chExt cx="480" cy="144"/>
              </a:xfrm>
            </p:grpSpPr>
            <p:grpSp>
              <p:nvGrpSpPr>
                <p:cNvPr id="12313" name="Group 26"/>
                <p:cNvGrpSpPr/>
                <p:nvPr/>
              </p:nvGrpSpPr>
              <p:grpSpPr>
                <a:xfrm>
                  <a:off x="192" y="0"/>
                  <a:ext cx="288" cy="144"/>
                  <a:chOff x="0" y="0"/>
                  <a:chExt cx="288" cy="144"/>
                </a:xfrm>
              </p:grpSpPr>
              <p:sp>
                <p:nvSpPr>
                  <p:cNvPr id="12314" name="Line 27"/>
                  <p:cNvSpPr/>
                  <p:nvPr/>
                </p:nvSpPr>
                <p:spPr>
                  <a:xfrm>
                    <a:off x="0" y="0"/>
                    <a:ext cx="288" cy="0"/>
                  </a:xfrm>
                  <a:prstGeom prst="line">
                    <a:avLst/>
                  </a:prstGeom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2315" name="Line 28"/>
                  <p:cNvSpPr/>
                  <p:nvPr/>
                </p:nvSpPr>
                <p:spPr>
                  <a:xfrm>
                    <a:off x="0" y="144"/>
                    <a:ext cx="288" cy="0"/>
                  </a:xfrm>
                  <a:prstGeom prst="line">
                    <a:avLst/>
                  </a:prstGeom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2316" name="Line 29"/>
                  <p:cNvSpPr/>
                  <p:nvPr/>
                </p:nvSpPr>
                <p:spPr>
                  <a:xfrm flipH="1">
                    <a:off x="48" y="0"/>
                    <a:ext cx="48" cy="144"/>
                  </a:xfrm>
                  <a:prstGeom prst="line">
                    <a:avLst/>
                  </a:prstGeom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2317" name="Line 30"/>
                  <p:cNvSpPr/>
                  <p:nvPr/>
                </p:nvSpPr>
                <p:spPr>
                  <a:xfrm>
                    <a:off x="96" y="0"/>
                    <a:ext cx="48" cy="144"/>
                  </a:xfrm>
                  <a:prstGeom prst="line">
                    <a:avLst/>
                  </a:prstGeom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2318" name="Line 31"/>
                  <p:cNvSpPr/>
                  <p:nvPr/>
                </p:nvSpPr>
                <p:spPr>
                  <a:xfrm flipH="1">
                    <a:off x="192" y="0"/>
                    <a:ext cx="48" cy="144"/>
                  </a:xfrm>
                  <a:prstGeom prst="line">
                    <a:avLst/>
                  </a:prstGeom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2319" name="Line 32"/>
                  <p:cNvSpPr/>
                  <p:nvPr/>
                </p:nvSpPr>
                <p:spPr>
                  <a:xfrm flipV="1">
                    <a:off x="192" y="0"/>
                    <a:ext cx="48" cy="144"/>
                  </a:xfrm>
                  <a:prstGeom prst="line">
                    <a:avLst/>
                  </a:prstGeom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2320" name="Line 33"/>
                  <p:cNvSpPr/>
                  <p:nvPr/>
                </p:nvSpPr>
                <p:spPr>
                  <a:xfrm>
                    <a:off x="144" y="0"/>
                    <a:ext cx="48" cy="144"/>
                  </a:xfrm>
                  <a:prstGeom prst="line">
                    <a:avLst/>
                  </a:prstGeom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12321" name="Line 34"/>
                <p:cNvSpPr/>
                <p:nvPr/>
              </p:nvSpPr>
              <p:spPr>
                <a:xfrm>
                  <a:off x="0" y="48"/>
                  <a:ext cx="48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2322" name="Line 35"/>
                <p:cNvSpPr/>
                <p:nvPr/>
              </p:nvSpPr>
              <p:spPr>
                <a:xfrm>
                  <a:off x="48" y="48"/>
                  <a:ext cx="0" cy="4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2323" name="Line 36"/>
                <p:cNvSpPr/>
                <p:nvPr/>
              </p:nvSpPr>
              <p:spPr>
                <a:xfrm>
                  <a:off x="48" y="96"/>
                  <a:ext cx="144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sp>
            <p:nvSpPr>
              <p:cNvPr id="12324" name="Line 37"/>
              <p:cNvSpPr/>
              <p:nvPr/>
            </p:nvSpPr>
            <p:spPr>
              <a:xfrm flipV="1">
                <a:off x="1632" y="384"/>
                <a:ext cx="0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325" name="Line 38"/>
              <p:cNvSpPr/>
              <p:nvPr/>
            </p:nvSpPr>
            <p:spPr>
              <a:xfrm flipH="1">
                <a:off x="672" y="1056"/>
                <a:ext cx="528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326" name="Rectangle 39"/>
              <p:cNvSpPr/>
              <p:nvPr/>
            </p:nvSpPr>
            <p:spPr>
              <a:xfrm>
                <a:off x="816" y="672"/>
                <a:ext cx="96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27" name="Rectangle 40"/>
              <p:cNvSpPr/>
              <p:nvPr/>
            </p:nvSpPr>
            <p:spPr>
              <a:xfrm>
                <a:off x="1152" y="768"/>
                <a:ext cx="96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28" name="Line 41"/>
              <p:cNvSpPr/>
              <p:nvPr/>
            </p:nvSpPr>
            <p:spPr>
              <a:xfrm>
                <a:off x="864" y="912"/>
                <a:ext cx="0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329" name="Line 42"/>
              <p:cNvSpPr/>
              <p:nvPr/>
            </p:nvSpPr>
            <p:spPr>
              <a:xfrm>
                <a:off x="864" y="432"/>
                <a:ext cx="0" cy="24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330" name="Line 43"/>
              <p:cNvSpPr/>
              <p:nvPr/>
            </p:nvSpPr>
            <p:spPr>
              <a:xfrm>
                <a:off x="768" y="528"/>
                <a:ext cx="19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331" name="Line 44"/>
              <p:cNvSpPr/>
              <p:nvPr/>
            </p:nvSpPr>
            <p:spPr>
              <a:xfrm>
                <a:off x="768" y="624"/>
                <a:ext cx="19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332" name="Line 45"/>
              <p:cNvSpPr/>
              <p:nvPr/>
            </p:nvSpPr>
            <p:spPr>
              <a:xfrm>
                <a:off x="768" y="528"/>
                <a:ext cx="96" cy="9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333" name="Line 46"/>
              <p:cNvSpPr/>
              <p:nvPr/>
            </p:nvSpPr>
            <p:spPr>
              <a:xfrm flipV="1">
                <a:off x="864" y="528"/>
                <a:ext cx="96" cy="9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334" name="Line 47"/>
              <p:cNvSpPr/>
              <p:nvPr/>
            </p:nvSpPr>
            <p:spPr>
              <a:xfrm>
                <a:off x="1200" y="432"/>
                <a:ext cx="0" cy="33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335" name="Line 48"/>
              <p:cNvSpPr/>
              <p:nvPr/>
            </p:nvSpPr>
            <p:spPr>
              <a:xfrm>
                <a:off x="1200" y="1008"/>
                <a:ext cx="0" cy="4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12336" name="Group 49"/>
              <p:cNvGrpSpPr/>
              <p:nvPr/>
            </p:nvGrpSpPr>
            <p:grpSpPr>
              <a:xfrm>
                <a:off x="1104" y="528"/>
                <a:ext cx="192" cy="144"/>
                <a:chOff x="0" y="0"/>
                <a:chExt cx="192" cy="144"/>
              </a:xfrm>
            </p:grpSpPr>
            <p:sp>
              <p:nvSpPr>
                <p:cNvPr id="12337" name="Line 50"/>
                <p:cNvSpPr/>
                <p:nvPr/>
              </p:nvSpPr>
              <p:spPr>
                <a:xfrm>
                  <a:off x="0" y="0"/>
                  <a:ext cx="192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2338" name="Line 51"/>
                <p:cNvSpPr/>
                <p:nvPr/>
              </p:nvSpPr>
              <p:spPr>
                <a:xfrm>
                  <a:off x="0" y="144"/>
                  <a:ext cx="192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2339" name="Line 52"/>
                <p:cNvSpPr/>
                <p:nvPr/>
              </p:nvSpPr>
              <p:spPr>
                <a:xfrm>
                  <a:off x="0" y="0"/>
                  <a:ext cx="96" cy="144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2340" name="Line 53"/>
                <p:cNvSpPr/>
                <p:nvPr/>
              </p:nvSpPr>
              <p:spPr>
                <a:xfrm flipV="1">
                  <a:off x="96" y="0"/>
                  <a:ext cx="96" cy="144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2341" name="Line 54"/>
              <p:cNvSpPr/>
              <p:nvPr/>
            </p:nvSpPr>
            <p:spPr>
              <a:xfrm>
                <a:off x="1632" y="672"/>
                <a:ext cx="0" cy="38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342" name="Line 55"/>
              <p:cNvSpPr/>
              <p:nvPr/>
            </p:nvSpPr>
            <p:spPr>
              <a:xfrm>
                <a:off x="1632" y="1056"/>
                <a:ext cx="62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343" name="Rectangle 56"/>
              <p:cNvSpPr/>
              <p:nvPr/>
            </p:nvSpPr>
            <p:spPr>
              <a:xfrm>
                <a:off x="1920" y="528"/>
                <a:ext cx="96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44" name="Line 57"/>
              <p:cNvSpPr/>
              <p:nvPr/>
            </p:nvSpPr>
            <p:spPr>
              <a:xfrm>
                <a:off x="1872" y="864"/>
                <a:ext cx="24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345" name="Line 58"/>
              <p:cNvSpPr/>
              <p:nvPr/>
            </p:nvSpPr>
            <p:spPr>
              <a:xfrm>
                <a:off x="1872" y="960"/>
                <a:ext cx="24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346" name="Line 59"/>
              <p:cNvSpPr/>
              <p:nvPr/>
            </p:nvSpPr>
            <p:spPr>
              <a:xfrm>
                <a:off x="1968" y="768"/>
                <a:ext cx="0" cy="9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347" name="Line 60"/>
              <p:cNvSpPr/>
              <p:nvPr/>
            </p:nvSpPr>
            <p:spPr>
              <a:xfrm>
                <a:off x="1968" y="960"/>
                <a:ext cx="0" cy="9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348" name="Line 61"/>
              <p:cNvSpPr/>
              <p:nvPr/>
            </p:nvSpPr>
            <p:spPr>
              <a:xfrm flipV="1">
                <a:off x="1968" y="384"/>
                <a:ext cx="0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349" name="Line 62"/>
              <p:cNvSpPr/>
              <p:nvPr/>
            </p:nvSpPr>
            <p:spPr>
              <a:xfrm>
                <a:off x="2160" y="624"/>
                <a:ext cx="14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350" name="Line 63"/>
              <p:cNvSpPr/>
              <p:nvPr/>
            </p:nvSpPr>
            <p:spPr>
              <a:xfrm>
                <a:off x="2160" y="768"/>
                <a:ext cx="14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351" name="Line 64"/>
              <p:cNvSpPr/>
              <p:nvPr/>
            </p:nvSpPr>
            <p:spPr>
              <a:xfrm>
                <a:off x="2160" y="624"/>
                <a:ext cx="144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352" name="Line 65"/>
              <p:cNvSpPr/>
              <p:nvPr/>
            </p:nvSpPr>
            <p:spPr>
              <a:xfrm flipV="1">
                <a:off x="2160" y="624"/>
                <a:ext cx="144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353" name="Line 66"/>
              <p:cNvSpPr/>
              <p:nvPr/>
            </p:nvSpPr>
            <p:spPr>
              <a:xfrm flipV="1">
                <a:off x="2256" y="384"/>
                <a:ext cx="0" cy="24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354" name="Line 67"/>
              <p:cNvSpPr/>
              <p:nvPr/>
            </p:nvSpPr>
            <p:spPr>
              <a:xfrm>
                <a:off x="2256" y="768"/>
                <a:ext cx="0" cy="28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355" name="Line 68"/>
              <p:cNvSpPr/>
              <p:nvPr/>
            </p:nvSpPr>
            <p:spPr>
              <a:xfrm>
                <a:off x="2544" y="1968"/>
                <a:ext cx="19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356" name="Line 69"/>
              <p:cNvSpPr/>
              <p:nvPr/>
            </p:nvSpPr>
            <p:spPr>
              <a:xfrm>
                <a:off x="672" y="2016"/>
                <a:ext cx="528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357" name="AutoShape 70"/>
              <p:cNvSpPr/>
              <p:nvPr/>
            </p:nvSpPr>
            <p:spPr>
              <a:xfrm>
                <a:off x="1056" y="2064"/>
                <a:ext cx="816" cy="240"/>
              </a:xfrm>
              <a:prstGeom prst="flowChartTerminator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2358" name="Group 71"/>
              <p:cNvGrpSpPr/>
              <p:nvPr/>
            </p:nvGrpSpPr>
            <p:grpSpPr>
              <a:xfrm>
                <a:off x="1296" y="2112"/>
                <a:ext cx="480" cy="144"/>
                <a:chOff x="0" y="0"/>
                <a:chExt cx="480" cy="144"/>
              </a:xfrm>
            </p:grpSpPr>
            <p:grpSp>
              <p:nvGrpSpPr>
                <p:cNvPr id="12359" name="Group 72"/>
                <p:cNvGrpSpPr/>
                <p:nvPr/>
              </p:nvGrpSpPr>
              <p:grpSpPr>
                <a:xfrm>
                  <a:off x="192" y="0"/>
                  <a:ext cx="288" cy="144"/>
                  <a:chOff x="0" y="0"/>
                  <a:chExt cx="288" cy="144"/>
                </a:xfrm>
              </p:grpSpPr>
              <p:sp>
                <p:nvSpPr>
                  <p:cNvPr id="12360" name="Line 73"/>
                  <p:cNvSpPr/>
                  <p:nvPr/>
                </p:nvSpPr>
                <p:spPr>
                  <a:xfrm>
                    <a:off x="0" y="0"/>
                    <a:ext cx="288" cy="0"/>
                  </a:xfrm>
                  <a:prstGeom prst="line">
                    <a:avLst/>
                  </a:prstGeom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2361" name="Line 74"/>
                  <p:cNvSpPr/>
                  <p:nvPr/>
                </p:nvSpPr>
                <p:spPr>
                  <a:xfrm>
                    <a:off x="0" y="144"/>
                    <a:ext cx="288" cy="0"/>
                  </a:xfrm>
                  <a:prstGeom prst="line">
                    <a:avLst/>
                  </a:prstGeom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2362" name="Line 75"/>
                  <p:cNvSpPr/>
                  <p:nvPr/>
                </p:nvSpPr>
                <p:spPr>
                  <a:xfrm flipH="1">
                    <a:off x="48" y="0"/>
                    <a:ext cx="48" cy="144"/>
                  </a:xfrm>
                  <a:prstGeom prst="line">
                    <a:avLst/>
                  </a:prstGeom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2363" name="Line 76"/>
                  <p:cNvSpPr/>
                  <p:nvPr/>
                </p:nvSpPr>
                <p:spPr>
                  <a:xfrm>
                    <a:off x="96" y="0"/>
                    <a:ext cx="48" cy="144"/>
                  </a:xfrm>
                  <a:prstGeom prst="line">
                    <a:avLst/>
                  </a:prstGeom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2364" name="Line 77"/>
                  <p:cNvSpPr/>
                  <p:nvPr/>
                </p:nvSpPr>
                <p:spPr>
                  <a:xfrm flipH="1">
                    <a:off x="192" y="0"/>
                    <a:ext cx="48" cy="144"/>
                  </a:xfrm>
                  <a:prstGeom prst="line">
                    <a:avLst/>
                  </a:prstGeom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2365" name="Line 78"/>
                  <p:cNvSpPr/>
                  <p:nvPr/>
                </p:nvSpPr>
                <p:spPr>
                  <a:xfrm flipV="1">
                    <a:off x="192" y="0"/>
                    <a:ext cx="48" cy="144"/>
                  </a:xfrm>
                  <a:prstGeom prst="line">
                    <a:avLst/>
                  </a:prstGeom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2366" name="Line 79"/>
                  <p:cNvSpPr/>
                  <p:nvPr/>
                </p:nvSpPr>
                <p:spPr>
                  <a:xfrm>
                    <a:off x="144" y="0"/>
                    <a:ext cx="48" cy="144"/>
                  </a:xfrm>
                  <a:prstGeom prst="line">
                    <a:avLst/>
                  </a:prstGeom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12367" name="Line 80"/>
                <p:cNvSpPr/>
                <p:nvPr/>
              </p:nvSpPr>
              <p:spPr>
                <a:xfrm>
                  <a:off x="0" y="48"/>
                  <a:ext cx="48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2368" name="Line 81"/>
                <p:cNvSpPr/>
                <p:nvPr/>
              </p:nvSpPr>
              <p:spPr>
                <a:xfrm>
                  <a:off x="48" y="48"/>
                  <a:ext cx="0" cy="4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2369" name="Line 82"/>
                <p:cNvSpPr/>
                <p:nvPr/>
              </p:nvSpPr>
              <p:spPr>
                <a:xfrm>
                  <a:off x="48" y="96"/>
                  <a:ext cx="144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sp>
            <p:nvSpPr>
              <p:cNvPr id="12370" name="Line 83"/>
              <p:cNvSpPr/>
              <p:nvPr/>
            </p:nvSpPr>
            <p:spPr>
              <a:xfrm flipV="1">
                <a:off x="1632" y="1968"/>
                <a:ext cx="0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371" name="Line 84"/>
              <p:cNvSpPr/>
              <p:nvPr/>
            </p:nvSpPr>
            <p:spPr>
              <a:xfrm flipH="1">
                <a:off x="672" y="2640"/>
                <a:ext cx="528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372" name="Rectangle 85"/>
              <p:cNvSpPr/>
              <p:nvPr/>
            </p:nvSpPr>
            <p:spPr>
              <a:xfrm>
                <a:off x="816" y="2256"/>
                <a:ext cx="96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73" name="Rectangle 86"/>
              <p:cNvSpPr/>
              <p:nvPr/>
            </p:nvSpPr>
            <p:spPr>
              <a:xfrm>
                <a:off x="1152" y="2352"/>
                <a:ext cx="96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74" name="Line 87"/>
              <p:cNvSpPr/>
              <p:nvPr/>
            </p:nvSpPr>
            <p:spPr>
              <a:xfrm>
                <a:off x="864" y="2496"/>
                <a:ext cx="0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375" name="Line 88"/>
              <p:cNvSpPr/>
              <p:nvPr/>
            </p:nvSpPr>
            <p:spPr>
              <a:xfrm>
                <a:off x="864" y="2016"/>
                <a:ext cx="0" cy="24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376" name="Line 89"/>
              <p:cNvSpPr/>
              <p:nvPr/>
            </p:nvSpPr>
            <p:spPr>
              <a:xfrm>
                <a:off x="768" y="2112"/>
                <a:ext cx="19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377" name="Line 90"/>
              <p:cNvSpPr/>
              <p:nvPr/>
            </p:nvSpPr>
            <p:spPr>
              <a:xfrm>
                <a:off x="768" y="2208"/>
                <a:ext cx="19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378" name="Line 91"/>
              <p:cNvSpPr/>
              <p:nvPr/>
            </p:nvSpPr>
            <p:spPr>
              <a:xfrm>
                <a:off x="768" y="2112"/>
                <a:ext cx="96" cy="9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379" name="Line 92"/>
              <p:cNvSpPr/>
              <p:nvPr/>
            </p:nvSpPr>
            <p:spPr>
              <a:xfrm flipV="1">
                <a:off x="864" y="2112"/>
                <a:ext cx="96" cy="9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380" name="Line 93"/>
              <p:cNvSpPr/>
              <p:nvPr/>
            </p:nvSpPr>
            <p:spPr>
              <a:xfrm>
                <a:off x="1200" y="2016"/>
                <a:ext cx="0" cy="33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381" name="Line 94"/>
              <p:cNvSpPr/>
              <p:nvPr/>
            </p:nvSpPr>
            <p:spPr>
              <a:xfrm>
                <a:off x="1200" y="2592"/>
                <a:ext cx="0" cy="4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12382" name="Group 95"/>
              <p:cNvGrpSpPr/>
              <p:nvPr/>
            </p:nvGrpSpPr>
            <p:grpSpPr>
              <a:xfrm>
                <a:off x="1104" y="2112"/>
                <a:ext cx="192" cy="144"/>
                <a:chOff x="0" y="0"/>
                <a:chExt cx="192" cy="144"/>
              </a:xfrm>
            </p:grpSpPr>
            <p:sp>
              <p:nvSpPr>
                <p:cNvPr id="12383" name="Line 96"/>
                <p:cNvSpPr/>
                <p:nvPr/>
              </p:nvSpPr>
              <p:spPr>
                <a:xfrm>
                  <a:off x="0" y="0"/>
                  <a:ext cx="192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2384" name="Line 97"/>
                <p:cNvSpPr/>
                <p:nvPr/>
              </p:nvSpPr>
              <p:spPr>
                <a:xfrm>
                  <a:off x="0" y="144"/>
                  <a:ext cx="192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2385" name="Line 98"/>
                <p:cNvSpPr/>
                <p:nvPr/>
              </p:nvSpPr>
              <p:spPr>
                <a:xfrm>
                  <a:off x="0" y="0"/>
                  <a:ext cx="96" cy="144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2386" name="Line 99"/>
                <p:cNvSpPr/>
                <p:nvPr/>
              </p:nvSpPr>
              <p:spPr>
                <a:xfrm flipV="1">
                  <a:off x="96" y="0"/>
                  <a:ext cx="96" cy="144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2387" name="Line 100"/>
              <p:cNvSpPr/>
              <p:nvPr/>
            </p:nvSpPr>
            <p:spPr>
              <a:xfrm>
                <a:off x="1632" y="2256"/>
                <a:ext cx="0" cy="38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388" name="Line 101"/>
              <p:cNvSpPr/>
              <p:nvPr/>
            </p:nvSpPr>
            <p:spPr>
              <a:xfrm>
                <a:off x="1632" y="2640"/>
                <a:ext cx="62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389" name="Rectangle 102"/>
              <p:cNvSpPr/>
              <p:nvPr/>
            </p:nvSpPr>
            <p:spPr>
              <a:xfrm>
                <a:off x="1920" y="2112"/>
                <a:ext cx="96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90" name="Line 103"/>
              <p:cNvSpPr/>
              <p:nvPr/>
            </p:nvSpPr>
            <p:spPr>
              <a:xfrm>
                <a:off x="1872" y="2448"/>
                <a:ext cx="24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391" name="Line 104"/>
              <p:cNvSpPr/>
              <p:nvPr/>
            </p:nvSpPr>
            <p:spPr>
              <a:xfrm>
                <a:off x="1872" y="2544"/>
                <a:ext cx="24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392" name="Line 105"/>
              <p:cNvSpPr/>
              <p:nvPr/>
            </p:nvSpPr>
            <p:spPr>
              <a:xfrm>
                <a:off x="1968" y="2352"/>
                <a:ext cx="0" cy="9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393" name="Line 106"/>
              <p:cNvSpPr/>
              <p:nvPr/>
            </p:nvSpPr>
            <p:spPr>
              <a:xfrm>
                <a:off x="1968" y="2544"/>
                <a:ext cx="0" cy="9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394" name="Line 107"/>
              <p:cNvSpPr/>
              <p:nvPr/>
            </p:nvSpPr>
            <p:spPr>
              <a:xfrm flipV="1">
                <a:off x="1968" y="1968"/>
                <a:ext cx="0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395" name="Line 108"/>
              <p:cNvSpPr/>
              <p:nvPr/>
            </p:nvSpPr>
            <p:spPr>
              <a:xfrm>
                <a:off x="2160" y="2208"/>
                <a:ext cx="14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396" name="Line 109"/>
              <p:cNvSpPr/>
              <p:nvPr/>
            </p:nvSpPr>
            <p:spPr>
              <a:xfrm>
                <a:off x="2160" y="2352"/>
                <a:ext cx="14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397" name="Line 110"/>
              <p:cNvSpPr/>
              <p:nvPr/>
            </p:nvSpPr>
            <p:spPr>
              <a:xfrm>
                <a:off x="2160" y="2208"/>
                <a:ext cx="144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398" name="Line 111"/>
              <p:cNvSpPr/>
              <p:nvPr/>
            </p:nvSpPr>
            <p:spPr>
              <a:xfrm flipV="1">
                <a:off x="2160" y="2208"/>
                <a:ext cx="144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399" name="Line 112"/>
              <p:cNvSpPr/>
              <p:nvPr/>
            </p:nvSpPr>
            <p:spPr>
              <a:xfrm flipV="1">
                <a:off x="2256" y="1968"/>
                <a:ext cx="0" cy="24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400" name="Line 113"/>
              <p:cNvSpPr/>
              <p:nvPr/>
            </p:nvSpPr>
            <p:spPr>
              <a:xfrm>
                <a:off x="2256" y="2352"/>
                <a:ext cx="0" cy="28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401" name="Line 114"/>
              <p:cNvSpPr/>
              <p:nvPr/>
            </p:nvSpPr>
            <p:spPr>
              <a:xfrm>
                <a:off x="1632" y="1968"/>
                <a:ext cx="91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402" name="Line 115"/>
              <p:cNvSpPr/>
              <p:nvPr/>
            </p:nvSpPr>
            <p:spPr>
              <a:xfrm>
                <a:off x="2256" y="1056"/>
                <a:ext cx="14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403" name="Line 116"/>
              <p:cNvSpPr/>
              <p:nvPr/>
            </p:nvSpPr>
            <p:spPr>
              <a:xfrm>
                <a:off x="2400" y="1056"/>
                <a:ext cx="0" cy="158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sp>
          <p:graphicFrame>
            <p:nvGraphicFramePr>
              <p:cNvPr id="12404" name="Object 117"/>
              <p:cNvGraphicFramePr>
                <a:graphicFrameLocks noChangeAspect="1"/>
              </p:cNvGraphicFramePr>
              <p:nvPr/>
            </p:nvGraphicFramePr>
            <p:xfrm>
              <a:off x="2304" y="624"/>
              <a:ext cx="184" cy="2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0" name="" r:id="rId9" imgW="145415" imgH="158750" progId="">
                      <p:embed/>
                    </p:oleObj>
                  </mc:Choice>
                  <mc:Fallback>
                    <p:oleObj name="" r:id="rId9" imgW="145415" imgH="158750" progId="">
                      <p:embed/>
                      <p:pic>
                        <p:nvPicPr>
                          <p:cNvPr id="0" name="图片 3119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2304" y="624"/>
                            <a:ext cx="184" cy="20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405" name="Object 118"/>
              <p:cNvGraphicFramePr>
                <a:graphicFrameLocks noChangeAspect="1"/>
              </p:cNvGraphicFramePr>
              <p:nvPr/>
            </p:nvGraphicFramePr>
            <p:xfrm>
              <a:off x="1728" y="816"/>
              <a:ext cx="184" cy="2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3" name="" r:id="rId11" imgW="145415" imgH="158750" progId="">
                      <p:embed/>
                    </p:oleObj>
                  </mc:Choice>
                  <mc:Fallback>
                    <p:oleObj name="" r:id="rId11" imgW="145415" imgH="158750" progId="">
                      <p:embed/>
                      <p:pic>
                        <p:nvPicPr>
                          <p:cNvPr id="0" name="图片 3122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1728" y="816"/>
                            <a:ext cx="184" cy="20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406" name="Object 119"/>
              <p:cNvGraphicFramePr>
                <a:graphicFrameLocks noChangeAspect="1"/>
              </p:cNvGraphicFramePr>
              <p:nvPr/>
            </p:nvGraphicFramePr>
            <p:xfrm>
              <a:off x="1328" y="215"/>
              <a:ext cx="217" cy="2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1" name="" r:id="rId13" imgW="170815" imgH="196850" progId="">
                      <p:embed/>
                    </p:oleObj>
                  </mc:Choice>
                  <mc:Fallback>
                    <p:oleObj name="" r:id="rId13" imgW="170815" imgH="196850" progId="">
                      <p:embed/>
                      <p:pic>
                        <p:nvPicPr>
                          <p:cNvPr id="0" name="图片 3120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1328" y="215"/>
                            <a:ext cx="217" cy="25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407" name="Object 120"/>
              <p:cNvGraphicFramePr>
                <a:graphicFrameLocks noChangeAspect="1"/>
              </p:cNvGraphicFramePr>
              <p:nvPr/>
            </p:nvGraphicFramePr>
            <p:xfrm>
              <a:off x="1231" y="743"/>
              <a:ext cx="218" cy="2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5" name="" r:id="rId15" imgW="170815" imgH="196850" progId="">
                      <p:embed/>
                    </p:oleObj>
                  </mc:Choice>
                  <mc:Fallback>
                    <p:oleObj name="" r:id="rId15" imgW="170815" imgH="196850" progId="">
                      <p:embed/>
                      <p:pic>
                        <p:nvPicPr>
                          <p:cNvPr id="0" name="图片 3124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1231" y="743"/>
                            <a:ext cx="218" cy="25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408" name="Object 121"/>
              <p:cNvGraphicFramePr>
                <a:graphicFrameLocks noChangeAspect="1"/>
              </p:cNvGraphicFramePr>
              <p:nvPr/>
            </p:nvGraphicFramePr>
            <p:xfrm>
              <a:off x="904" y="695"/>
              <a:ext cx="200" cy="2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8" name="" r:id="rId17" imgW="157480" imgH="196850" progId="">
                      <p:embed/>
                    </p:oleObj>
                  </mc:Choice>
                  <mc:Fallback>
                    <p:oleObj name="" r:id="rId17" imgW="157480" imgH="196850" progId="">
                      <p:embed/>
                      <p:pic>
                        <p:nvPicPr>
                          <p:cNvPr id="0" name="图片 3127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904" y="695"/>
                            <a:ext cx="200" cy="25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409" name="Object 122"/>
              <p:cNvGraphicFramePr>
                <a:graphicFrameLocks noChangeAspect="1"/>
              </p:cNvGraphicFramePr>
              <p:nvPr/>
            </p:nvGraphicFramePr>
            <p:xfrm>
              <a:off x="800" y="215"/>
              <a:ext cx="217" cy="2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2" name="" r:id="rId19" imgW="170815" imgH="196850" progId="">
                      <p:embed/>
                    </p:oleObj>
                  </mc:Choice>
                  <mc:Fallback>
                    <p:oleObj name="" r:id="rId19" imgW="170815" imgH="196850" progId="">
                      <p:embed/>
                      <p:pic>
                        <p:nvPicPr>
                          <p:cNvPr id="0" name="图片 3121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800" y="215"/>
                            <a:ext cx="217" cy="25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410" name="Object 123"/>
              <p:cNvGraphicFramePr>
                <a:graphicFrameLocks noChangeAspect="1"/>
              </p:cNvGraphicFramePr>
              <p:nvPr/>
            </p:nvGraphicFramePr>
            <p:xfrm>
              <a:off x="3312" y="2208"/>
              <a:ext cx="167" cy="1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6" name="" r:id="rId21" imgW="132715" imgH="106045" progId="">
                      <p:embed/>
                    </p:oleObj>
                  </mc:Choice>
                  <mc:Fallback>
                    <p:oleObj name="" r:id="rId21" imgW="132715" imgH="106045" progId="">
                      <p:embed/>
                      <p:pic>
                        <p:nvPicPr>
                          <p:cNvPr id="0" name="图片 3125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3312" y="2208"/>
                            <a:ext cx="167" cy="13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2411" name="Object 124"/>
            <p:cNvGraphicFramePr>
              <a:graphicFrameLocks noChangeAspect="1"/>
            </p:cNvGraphicFramePr>
            <p:nvPr/>
          </p:nvGraphicFramePr>
          <p:xfrm>
            <a:off x="2676" y="181"/>
            <a:ext cx="227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7" name="" r:id="rId23" imgW="220980" imgH="182245" progId="">
                    <p:embed/>
                  </p:oleObj>
                </mc:Choice>
                <mc:Fallback>
                  <p:oleObj name="" r:id="rId23" imgW="220980" imgH="182245" progId="">
                    <p:embed/>
                    <p:pic>
                      <p:nvPicPr>
                        <p:cNvPr id="0" name="图片 3126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2676" y="181"/>
                          <a:ext cx="227" cy="1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12" name="Object 125"/>
            <p:cNvGraphicFramePr>
              <a:graphicFrameLocks noChangeAspect="1"/>
            </p:cNvGraphicFramePr>
            <p:nvPr/>
          </p:nvGraphicFramePr>
          <p:xfrm>
            <a:off x="2722" y="1814"/>
            <a:ext cx="227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4" name="" r:id="rId25" imgW="220980" imgH="182245" progId="">
                    <p:embed/>
                  </p:oleObj>
                </mc:Choice>
                <mc:Fallback>
                  <p:oleObj name="" r:id="rId25" imgW="220980" imgH="182245" progId="">
                    <p:embed/>
                    <p:pic>
                      <p:nvPicPr>
                        <p:cNvPr id="0" name="图片 3123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2722" y="1814"/>
                          <a:ext cx="227" cy="1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 advClick="0"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322320" y="9588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7.1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可编程控制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器概述</a:t>
            </a:r>
            <a:endParaRPr lang="zh-CN" altLang="en-US"/>
          </a:p>
        </p:txBody>
      </p:sp>
      <p:sp>
        <p:nvSpPr>
          <p:cNvPr id="76" name="Text Box 2"/>
          <p:cNvSpPr txBox="1"/>
          <p:nvPr/>
        </p:nvSpPr>
        <p:spPr>
          <a:xfrm>
            <a:off x="1560513" y="667703"/>
            <a:ext cx="8382000" cy="26765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</a:rPr>
              <a:t>）开关量输入输出模块等效电路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输入器件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通断信号</a:t>
            </a:r>
            <a:r>
              <a:rPr lang="zh-CN" altLang="en-US" sz="2400" b="1" dirty="0">
                <a:latin typeface="Times New Roman" panose="02020603050405020304" pitchFamily="18" charset="0"/>
              </a:rPr>
              <a:t>对应</a:t>
            </a:r>
            <a:r>
              <a:rPr lang="en-US" altLang="zh-CN" sz="2400" b="1" dirty="0">
                <a:latin typeface="Times New Roman" panose="02020603050405020304" pitchFamily="18" charset="0"/>
              </a:rPr>
              <a:t>PLC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输入继电器的通断。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如</a:t>
            </a:r>
            <a:r>
              <a:rPr lang="en-US" altLang="zh-CN" sz="2400" b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</a:rPr>
              <a:t>通，</a:t>
            </a:r>
            <a:r>
              <a:rPr lang="en-US" altLang="zh-CN" sz="2400" b="1" dirty="0">
                <a:latin typeface="Times New Roman" panose="02020603050405020304" pitchFamily="18" charset="0"/>
              </a:rPr>
              <a:t>X0=1</a:t>
            </a:r>
            <a:r>
              <a:rPr lang="zh-CN" altLang="en-US" sz="2400" b="1" dirty="0">
                <a:latin typeface="Times New Roman" panose="02020603050405020304" pitchFamily="18" charset="0"/>
              </a:rPr>
              <a:t>；</a:t>
            </a:r>
            <a:r>
              <a:rPr lang="en-US" altLang="zh-CN" sz="2400" b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</a:rPr>
              <a:t>断，</a:t>
            </a:r>
            <a:r>
              <a:rPr lang="en-US" altLang="zh-CN" sz="2400" b="1" dirty="0">
                <a:latin typeface="Times New Roman" panose="02020603050405020304" pitchFamily="18" charset="0"/>
              </a:rPr>
              <a:t>X0=0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输出继电器通断</a:t>
            </a:r>
            <a:r>
              <a:rPr lang="zh-CN" altLang="en-US" sz="2400" b="1" dirty="0">
                <a:latin typeface="Times New Roman" panose="02020603050405020304" pitchFamily="18" charset="0"/>
              </a:rPr>
              <a:t>对应</a:t>
            </a:r>
            <a:r>
              <a:rPr lang="en-US" altLang="zh-CN" sz="2400" b="1" dirty="0">
                <a:latin typeface="Times New Roman" panose="02020603050405020304" pitchFamily="18" charset="0"/>
              </a:rPr>
              <a:t>PLC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输出触点通断。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如继电器</a:t>
            </a:r>
            <a:r>
              <a:rPr lang="en-US" altLang="zh-CN" sz="2400" b="1" dirty="0">
                <a:latin typeface="Times New Roman" panose="02020603050405020304" pitchFamily="18" charset="0"/>
              </a:rPr>
              <a:t>Y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2400" b="1" dirty="0">
                <a:latin typeface="Times New Roman" panose="02020603050405020304" pitchFamily="18" charset="0"/>
              </a:rPr>
              <a:t>=1,Y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</a:rPr>
              <a:t>触点接通。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77" name="Object 3"/>
          <p:cNvGraphicFramePr>
            <a:graphicFrameLocks noChangeAspect="1"/>
          </p:cNvGraphicFramePr>
          <p:nvPr/>
        </p:nvGraphicFramePr>
        <p:xfrm>
          <a:off x="2624455" y="3260090"/>
          <a:ext cx="4127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" name="" r:id="rId1" imgW="170815" imgH="196850" progId="">
                  <p:embed/>
                </p:oleObj>
              </mc:Choice>
              <mc:Fallback>
                <p:oleObj name="" r:id="rId1" imgW="170815" imgH="196850" progId="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24455" y="3260090"/>
                        <a:ext cx="412750" cy="476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Rectangle 4"/>
          <p:cNvSpPr/>
          <p:nvPr/>
        </p:nvSpPr>
        <p:spPr>
          <a:xfrm>
            <a:off x="2940368" y="6152515"/>
            <a:ext cx="495046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</a:rPr>
              <a:t>图</a:t>
            </a:r>
            <a:r>
              <a:rPr lang="en-US" altLang="zh-CN" sz="2400" b="1" dirty="0">
                <a:latin typeface="Times New Roman" panose="02020603050405020304" pitchFamily="18" charset="0"/>
              </a:rPr>
              <a:t>7-7 </a:t>
            </a:r>
            <a:r>
              <a:rPr lang="zh-CN" altLang="en-US" sz="2400" b="1" dirty="0">
                <a:latin typeface="Times New Roman" panose="02020603050405020304" pitchFamily="18" charset="0"/>
              </a:rPr>
              <a:t>开关量输入输出模块等效电路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80" name="Line 5"/>
          <p:cNvSpPr/>
          <p:nvPr/>
        </p:nvSpPr>
        <p:spPr>
          <a:xfrm>
            <a:off x="1938655" y="3488690"/>
            <a:ext cx="0" cy="2514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81" name="Group 6"/>
          <p:cNvGrpSpPr/>
          <p:nvPr/>
        </p:nvGrpSpPr>
        <p:grpSpPr>
          <a:xfrm>
            <a:off x="1938655" y="3564890"/>
            <a:ext cx="3276600" cy="457200"/>
            <a:chOff x="0" y="0"/>
            <a:chExt cx="2064" cy="288"/>
          </a:xfrm>
        </p:grpSpPr>
        <p:sp>
          <p:nvSpPr>
            <p:cNvPr id="82" name="Line 7"/>
            <p:cNvSpPr/>
            <p:nvPr/>
          </p:nvSpPr>
          <p:spPr>
            <a:xfrm>
              <a:off x="0" y="144"/>
              <a:ext cx="38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3" name="Oval 8"/>
            <p:cNvSpPr/>
            <p:nvPr/>
          </p:nvSpPr>
          <p:spPr>
            <a:xfrm>
              <a:off x="384" y="96"/>
              <a:ext cx="96" cy="96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84" name="Oval 9"/>
            <p:cNvSpPr/>
            <p:nvPr/>
          </p:nvSpPr>
          <p:spPr>
            <a:xfrm>
              <a:off x="672" y="96"/>
              <a:ext cx="96" cy="96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85" name="Line 10"/>
            <p:cNvSpPr/>
            <p:nvPr/>
          </p:nvSpPr>
          <p:spPr>
            <a:xfrm>
              <a:off x="432" y="48"/>
              <a:ext cx="28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6" name="Line 11"/>
            <p:cNvSpPr/>
            <p:nvPr/>
          </p:nvSpPr>
          <p:spPr>
            <a:xfrm>
              <a:off x="768" y="144"/>
              <a:ext cx="43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7" name="Rectangle 12"/>
            <p:cNvSpPr/>
            <p:nvPr/>
          </p:nvSpPr>
          <p:spPr>
            <a:xfrm>
              <a:off x="1200" y="0"/>
              <a:ext cx="528" cy="28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dirty="0">
                  <a:latin typeface="Times New Roman" panose="02020603050405020304" pitchFamily="18" charset="0"/>
                </a:rPr>
                <a:t>X0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88" name="Line 13"/>
            <p:cNvSpPr/>
            <p:nvPr/>
          </p:nvSpPr>
          <p:spPr>
            <a:xfrm>
              <a:off x="1728" y="144"/>
              <a:ext cx="33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89" name="Line 14"/>
          <p:cNvSpPr/>
          <p:nvPr/>
        </p:nvSpPr>
        <p:spPr>
          <a:xfrm>
            <a:off x="5215255" y="3488690"/>
            <a:ext cx="0" cy="2514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Line 15"/>
          <p:cNvSpPr/>
          <p:nvPr/>
        </p:nvSpPr>
        <p:spPr>
          <a:xfrm>
            <a:off x="1938655" y="4403090"/>
            <a:ext cx="6096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Oval 16"/>
          <p:cNvSpPr/>
          <p:nvPr/>
        </p:nvSpPr>
        <p:spPr>
          <a:xfrm>
            <a:off x="2548255" y="4326890"/>
            <a:ext cx="152400" cy="1524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2" name="Oval 17"/>
          <p:cNvSpPr/>
          <p:nvPr/>
        </p:nvSpPr>
        <p:spPr>
          <a:xfrm>
            <a:off x="3005455" y="4326890"/>
            <a:ext cx="152400" cy="1524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3" name="Line 18"/>
          <p:cNvSpPr/>
          <p:nvPr/>
        </p:nvSpPr>
        <p:spPr>
          <a:xfrm>
            <a:off x="2624455" y="4250690"/>
            <a:ext cx="4572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Line 19"/>
          <p:cNvSpPr/>
          <p:nvPr/>
        </p:nvSpPr>
        <p:spPr>
          <a:xfrm>
            <a:off x="3157855" y="4403090"/>
            <a:ext cx="685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Rectangle 20"/>
          <p:cNvSpPr/>
          <p:nvPr/>
        </p:nvSpPr>
        <p:spPr>
          <a:xfrm>
            <a:off x="3843655" y="4174490"/>
            <a:ext cx="838200" cy="4572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dirty="0">
                <a:latin typeface="Times New Roman" panose="02020603050405020304" pitchFamily="18" charset="0"/>
              </a:rPr>
              <a:t>X1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96" name="Line 21"/>
          <p:cNvSpPr/>
          <p:nvPr/>
        </p:nvSpPr>
        <p:spPr>
          <a:xfrm>
            <a:off x="4681855" y="4403090"/>
            <a:ext cx="5334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97" name="Group 22"/>
          <p:cNvGrpSpPr/>
          <p:nvPr/>
        </p:nvGrpSpPr>
        <p:grpSpPr>
          <a:xfrm>
            <a:off x="1938655" y="5393690"/>
            <a:ext cx="3276600" cy="457200"/>
            <a:chOff x="0" y="0"/>
            <a:chExt cx="2064" cy="288"/>
          </a:xfrm>
        </p:grpSpPr>
        <p:sp>
          <p:nvSpPr>
            <p:cNvPr id="98" name="Line 23"/>
            <p:cNvSpPr/>
            <p:nvPr/>
          </p:nvSpPr>
          <p:spPr>
            <a:xfrm>
              <a:off x="0" y="144"/>
              <a:ext cx="38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9" name="Oval 24"/>
            <p:cNvSpPr/>
            <p:nvPr/>
          </p:nvSpPr>
          <p:spPr>
            <a:xfrm>
              <a:off x="384" y="96"/>
              <a:ext cx="96" cy="96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0" name="Oval 25"/>
            <p:cNvSpPr/>
            <p:nvPr/>
          </p:nvSpPr>
          <p:spPr>
            <a:xfrm>
              <a:off x="672" y="96"/>
              <a:ext cx="96" cy="96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1" name="Line 26"/>
            <p:cNvSpPr/>
            <p:nvPr/>
          </p:nvSpPr>
          <p:spPr>
            <a:xfrm>
              <a:off x="432" y="48"/>
              <a:ext cx="28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2" name="Line 27"/>
            <p:cNvSpPr/>
            <p:nvPr/>
          </p:nvSpPr>
          <p:spPr>
            <a:xfrm>
              <a:off x="768" y="144"/>
              <a:ext cx="43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3" name="Rectangle 28"/>
            <p:cNvSpPr/>
            <p:nvPr/>
          </p:nvSpPr>
          <p:spPr>
            <a:xfrm>
              <a:off x="1200" y="0"/>
              <a:ext cx="528" cy="28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dirty="0">
                  <a:latin typeface="Times New Roman" panose="02020603050405020304" pitchFamily="18" charset="0"/>
                </a:rPr>
                <a:t>X7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04" name="Line 29"/>
            <p:cNvSpPr/>
            <p:nvPr/>
          </p:nvSpPr>
          <p:spPr>
            <a:xfrm>
              <a:off x="1728" y="144"/>
              <a:ext cx="33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aphicFrame>
        <p:nvGraphicFramePr>
          <p:cNvPr id="105" name="Object 30"/>
          <p:cNvGraphicFramePr>
            <a:graphicFrameLocks noChangeAspect="1"/>
          </p:cNvGraphicFramePr>
          <p:nvPr/>
        </p:nvGraphicFramePr>
        <p:xfrm>
          <a:off x="2624455" y="3869690"/>
          <a:ext cx="3810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" name="" r:id="rId3" imgW="157480" imgH="196850" progId="">
                  <p:embed/>
                </p:oleObj>
              </mc:Choice>
              <mc:Fallback>
                <p:oleObj name="" r:id="rId3" imgW="157480" imgH="196850" progId="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24455" y="3869690"/>
                        <a:ext cx="381000" cy="476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" name="Object 31"/>
          <p:cNvGraphicFramePr>
            <a:graphicFrameLocks noChangeAspect="1"/>
          </p:cNvGraphicFramePr>
          <p:nvPr/>
        </p:nvGraphicFramePr>
        <p:xfrm>
          <a:off x="2624455" y="4936490"/>
          <a:ext cx="4127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" name="" r:id="rId5" imgW="170815" imgH="196850" progId="">
                  <p:embed/>
                </p:oleObj>
              </mc:Choice>
              <mc:Fallback>
                <p:oleObj name="" r:id="rId5" imgW="170815" imgH="196850" progId="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24455" y="4936490"/>
                        <a:ext cx="412750" cy="476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" name="Oval 32"/>
          <p:cNvSpPr/>
          <p:nvPr/>
        </p:nvSpPr>
        <p:spPr>
          <a:xfrm flipH="1">
            <a:off x="2853055" y="4860290"/>
            <a:ext cx="76200" cy="76200"/>
          </a:xfrm>
          <a:prstGeom prst="ellipse">
            <a:avLst/>
          </a:prstGeom>
          <a:solidFill>
            <a:schemeClr val="tx2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0" name="Oval 33"/>
          <p:cNvSpPr/>
          <p:nvPr/>
        </p:nvSpPr>
        <p:spPr>
          <a:xfrm flipH="1">
            <a:off x="2853055" y="4707890"/>
            <a:ext cx="76200" cy="76200"/>
          </a:xfrm>
          <a:prstGeom prst="ellipse">
            <a:avLst/>
          </a:prstGeom>
          <a:solidFill>
            <a:schemeClr val="tx2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1" name="Oval 34"/>
          <p:cNvSpPr/>
          <p:nvPr/>
        </p:nvSpPr>
        <p:spPr>
          <a:xfrm flipH="1">
            <a:off x="2853055" y="4555490"/>
            <a:ext cx="76200" cy="76200"/>
          </a:xfrm>
          <a:prstGeom prst="ellipse">
            <a:avLst/>
          </a:prstGeom>
          <a:solidFill>
            <a:schemeClr val="tx2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112" name="Group 35"/>
          <p:cNvGrpSpPr/>
          <p:nvPr/>
        </p:nvGrpSpPr>
        <p:grpSpPr>
          <a:xfrm>
            <a:off x="6253480" y="3201353"/>
            <a:ext cx="3167063" cy="3079750"/>
            <a:chOff x="0" y="0"/>
            <a:chExt cx="1995" cy="1940"/>
          </a:xfrm>
        </p:grpSpPr>
        <p:sp>
          <p:nvSpPr>
            <p:cNvPr id="113" name="Line 36"/>
            <p:cNvSpPr/>
            <p:nvPr/>
          </p:nvSpPr>
          <p:spPr>
            <a:xfrm>
              <a:off x="18" y="378"/>
              <a:ext cx="67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4" name="Line 37"/>
            <p:cNvSpPr/>
            <p:nvPr/>
          </p:nvSpPr>
          <p:spPr>
            <a:xfrm flipV="1">
              <a:off x="690" y="282"/>
              <a:ext cx="240" cy="9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5" name="Line 38"/>
            <p:cNvSpPr/>
            <p:nvPr/>
          </p:nvSpPr>
          <p:spPr>
            <a:xfrm>
              <a:off x="930" y="378"/>
              <a:ext cx="57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</p:spPr>
        </p:sp>
        <p:sp>
          <p:nvSpPr>
            <p:cNvPr id="116" name="Line 39"/>
            <p:cNvSpPr/>
            <p:nvPr/>
          </p:nvSpPr>
          <p:spPr>
            <a:xfrm>
              <a:off x="18" y="378"/>
              <a:ext cx="0" cy="13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7" name="Line 40"/>
            <p:cNvSpPr/>
            <p:nvPr/>
          </p:nvSpPr>
          <p:spPr>
            <a:xfrm>
              <a:off x="18" y="714"/>
              <a:ext cx="67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8" name="Line 41"/>
            <p:cNvSpPr/>
            <p:nvPr/>
          </p:nvSpPr>
          <p:spPr>
            <a:xfrm flipV="1">
              <a:off x="690" y="570"/>
              <a:ext cx="240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9" name="Line 42"/>
            <p:cNvSpPr/>
            <p:nvPr/>
          </p:nvSpPr>
          <p:spPr>
            <a:xfrm>
              <a:off x="930" y="714"/>
              <a:ext cx="57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</p:spPr>
        </p:sp>
        <p:sp>
          <p:nvSpPr>
            <p:cNvPr id="120" name="Line 43"/>
            <p:cNvSpPr/>
            <p:nvPr/>
          </p:nvSpPr>
          <p:spPr>
            <a:xfrm>
              <a:off x="18" y="1386"/>
              <a:ext cx="62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1" name="Line 44"/>
            <p:cNvSpPr/>
            <p:nvPr/>
          </p:nvSpPr>
          <p:spPr>
            <a:xfrm flipV="1">
              <a:off x="642" y="1242"/>
              <a:ext cx="288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2" name="Line 45"/>
            <p:cNvSpPr/>
            <p:nvPr/>
          </p:nvSpPr>
          <p:spPr>
            <a:xfrm>
              <a:off x="930" y="1386"/>
              <a:ext cx="57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</p:spPr>
        </p:sp>
        <p:sp>
          <p:nvSpPr>
            <p:cNvPr id="123" name="Line 46"/>
            <p:cNvSpPr/>
            <p:nvPr/>
          </p:nvSpPr>
          <p:spPr>
            <a:xfrm>
              <a:off x="0" y="1728"/>
              <a:ext cx="148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</p:spPr>
        </p:sp>
        <p:graphicFrame>
          <p:nvGraphicFramePr>
            <p:cNvPr id="124" name="Object 47"/>
            <p:cNvGraphicFramePr>
              <a:graphicFrameLocks noChangeAspect="1"/>
            </p:cNvGraphicFramePr>
            <p:nvPr/>
          </p:nvGraphicFramePr>
          <p:xfrm>
            <a:off x="1043" y="90"/>
            <a:ext cx="233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" name="" r:id="rId7" imgW="196215" imgH="157480" progId="">
                    <p:embed/>
                  </p:oleObj>
                </mc:Choice>
                <mc:Fallback>
                  <p:oleObj name="" r:id="rId7" imgW="196215" imgH="157480" progId="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043" y="90"/>
                          <a:ext cx="233" cy="1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6" name="Object 48"/>
            <p:cNvGraphicFramePr>
              <a:graphicFrameLocks noChangeAspect="1"/>
            </p:cNvGraphicFramePr>
            <p:nvPr/>
          </p:nvGraphicFramePr>
          <p:xfrm>
            <a:off x="1043" y="499"/>
            <a:ext cx="202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" name="" r:id="rId9" imgW="170180" imgH="144145" progId="">
                    <p:embed/>
                  </p:oleObj>
                </mc:Choice>
                <mc:Fallback>
                  <p:oleObj name="" r:id="rId9" imgW="170180" imgH="144145" progId="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043" y="499"/>
                          <a:ext cx="202" cy="1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8" name="Object 49"/>
            <p:cNvGraphicFramePr>
              <a:graphicFrameLocks noChangeAspect="1"/>
            </p:cNvGraphicFramePr>
            <p:nvPr/>
          </p:nvGraphicFramePr>
          <p:xfrm>
            <a:off x="997" y="1134"/>
            <a:ext cx="233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" name="" r:id="rId11" imgW="196215" imgH="157480" progId="">
                    <p:embed/>
                  </p:oleObj>
                </mc:Choice>
                <mc:Fallback>
                  <p:oleObj name="" r:id="rId11" imgW="196215" imgH="157480" progId="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997" y="1134"/>
                          <a:ext cx="233" cy="1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0" name="Oval 50"/>
            <p:cNvSpPr/>
            <p:nvPr/>
          </p:nvSpPr>
          <p:spPr>
            <a:xfrm flipH="1">
              <a:off x="786" y="810"/>
              <a:ext cx="48" cy="48"/>
            </a:xfrm>
            <a:prstGeom prst="ellipse">
              <a:avLst/>
            </a:prstGeom>
            <a:solidFill>
              <a:schemeClr val="tx2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31" name="Oval 51"/>
            <p:cNvSpPr/>
            <p:nvPr/>
          </p:nvSpPr>
          <p:spPr>
            <a:xfrm flipH="1">
              <a:off x="786" y="906"/>
              <a:ext cx="48" cy="48"/>
            </a:xfrm>
            <a:prstGeom prst="ellipse">
              <a:avLst/>
            </a:prstGeom>
            <a:solidFill>
              <a:schemeClr val="tx2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32" name="Oval 52"/>
            <p:cNvSpPr/>
            <p:nvPr/>
          </p:nvSpPr>
          <p:spPr>
            <a:xfrm flipH="1">
              <a:off x="786" y="1050"/>
              <a:ext cx="48" cy="48"/>
            </a:xfrm>
            <a:prstGeom prst="ellipse">
              <a:avLst/>
            </a:prstGeom>
            <a:solidFill>
              <a:schemeClr val="tx2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33" name="Object 53"/>
            <p:cNvGraphicFramePr>
              <a:graphicFrameLocks noChangeAspect="1"/>
            </p:cNvGraphicFramePr>
            <p:nvPr/>
          </p:nvGraphicFramePr>
          <p:xfrm>
            <a:off x="1451" y="0"/>
            <a:ext cx="260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" name="" r:id="rId13" imgW="170815" imgH="196850" progId="">
                    <p:embed/>
                  </p:oleObj>
                </mc:Choice>
                <mc:Fallback>
                  <p:oleObj name="" r:id="rId13" imgW="170815" imgH="196850" progId="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451" y="0"/>
                          <a:ext cx="260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5" name="Object 54"/>
            <p:cNvGraphicFramePr>
              <a:graphicFrameLocks noChangeAspect="1"/>
            </p:cNvGraphicFramePr>
            <p:nvPr/>
          </p:nvGraphicFramePr>
          <p:xfrm>
            <a:off x="1496" y="453"/>
            <a:ext cx="240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" name="" r:id="rId15" imgW="157480" imgH="196850" progId="">
                    <p:embed/>
                  </p:oleObj>
                </mc:Choice>
                <mc:Fallback>
                  <p:oleObj name="" r:id="rId15" imgW="157480" imgH="196850" progId="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496" y="453"/>
                          <a:ext cx="240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7" name="Object 55"/>
            <p:cNvGraphicFramePr>
              <a:graphicFrameLocks noChangeAspect="1"/>
            </p:cNvGraphicFramePr>
            <p:nvPr/>
          </p:nvGraphicFramePr>
          <p:xfrm>
            <a:off x="1496" y="1088"/>
            <a:ext cx="260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" name="" r:id="rId17" imgW="170815" imgH="196850" progId="">
                    <p:embed/>
                  </p:oleObj>
                </mc:Choice>
                <mc:Fallback>
                  <p:oleObj name="" r:id="rId17" imgW="170815" imgH="196850" progId="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496" y="1088"/>
                          <a:ext cx="260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9" name="Object 56"/>
            <p:cNvGraphicFramePr>
              <a:graphicFrameLocks noChangeAspect="1"/>
            </p:cNvGraphicFramePr>
            <p:nvPr/>
          </p:nvGraphicFramePr>
          <p:xfrm>
            <a:off x="1406" y="1728"/>
            <a:ext cx="476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" name="" r:id="rId19" imgW="348615" imgH="154940" progId="">
                    <p:embed/>
                  </p:oleObj>
                </mc:Choice>
                <mc:Fallback>
                  <p:oleObj name="" r:id="rId19" imgW="348615" imgH="154940" progId="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406" y="1728"/>
                          <a:ext cx="476" cy="2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1" name="Rectangle 57"/>
            <p:cNvSpPr/>
            <p:nvPr/>
          </p:nvSpPr>
          <p:spPr>
            <a:xfrm>
              <a:off x="1587" y="1547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</a:rPr>
                <a:t>～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42" name="Line 58"/>
            <p:cNvSpPr/>
            <p:nvPr/>
          </p:nvSpPr>
          <p:spPr>
            <a:xfrm>
              <a:off x="1496" y="367"/>
              <a:ext cx="499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3" name="Line 59"/>
            <p:cNvSpPr/>
            <p:nvPr/>
          </p:nvSpPr>
          <p:spPr>
            <a:xfrm>
              <a:off x="1995" y="367"/>
              <a:ext cx="0" cy="136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</p:spPr>
        </p:sp>
        <p:sp>
          <p:nvSpPr>
            <p:cNvPr id="144" name="Line 60"/>
            <p:cNvSpPr/>
            <p:nvPr/>
          </p:nvSpPr>
          <p:spPr>
            <a:xfrm>
              <a:off x="1542" y="730"/>
              <a:ext cx="45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5" name="Line 61"/>
            <p:cNvSpPr/>
            <p:nvPr/>
          </p:nvSpPr>
          <p:spPr>
            <a:xfrm>
              <a:off x="1542" y="1411"/>
              <a:ext cx="45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6" name="Oval 62"/>
            <p:cNvSpPr/>
            <p:nvPr/>
          </p:nvSpPr>
          <p:spPr>
            <a:xfrm>
              <a:off x="1451" y="272"/>
              <a:ext cx="182" cy="18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47" name="Oval 63"/>
            <p:cNvSpPr/>
            <p:nvPr/>
          </p:nvSpPr>
          <p:spPr>
            <a:xfrm>
              <a:off x="1451" y="635"/>
              <a:ext cx="182" cy="18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48" name="Oval 64"/>
            <p:cNvSpPr/>
            <p:nvPr/>
          </p:nvSpPr>
          <p:spPr>
            <a:xfrm>
              <a:off x="1451" y="1315"/>
              <a:ext cx="182" cy="18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 advClick="0"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322320" y="9588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7.1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可编程控制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器概述</a:t>
            </a:r>
            <a:endParaRPr lang="zh-CN" altLang="en-US"/>
          </a:p>
        </p:txBody>
      </p:sp>
      <p:grpSp>
        <p:nvGrpSpPr>
          <p:cNvPr id="2" name="Group 3"/>
          <p:cNvGrpSpPr/>
          <p:nvPr/>
        </p:nvGrpSpPr>
        <p:grpSpPr>
          <a:xfrm>
            <a:off x="2127250" y="1075690"/>
            <a:ext cx="6553200" cy="2016125"/>
            <a:chOff x="363" y="0"/>
            <a:chExt cx="4128" cy="1270"/>
          </a:xfrm>
        </p:grpSpPr>
        <p:grpSp>
          <p:nvGrpSpPr>
            <p:cNvPr id="14340" name="Group 5"/>
            <p:cNvGrpSpPr/>
            <p:nvPr/>
          </p:nvGrpSpPr>
          <p:grpSpPr>
            <a:xfrm>
              <a:off x="363" y="0"/>
              <a:ext cx="2949" cy="1270"/>
              <a:chOff x="0" y="0"/>
              <a:chExt cx="2949" cy="1270"/>
            </a:xfrm>
          </p:grpSpPr>
          <p:sp>
            <p:nvSpPr>
              <p:cNvPr id="14341" name="Line 6"/>
              <p:cNvSpPr/>
              <p:nvPr/>
            </p:nvSpPr>
            <p:spPr>
              <a:xfrm>
                <a:off x="0" y="182"/>
                <a:ext cx="0" cy="90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342" name="Line 7"/>
              <p:cNvSpPr/>
              <p:nvPr/>
            </p:nvSpPr>
            <p:spPr>
              <a:xfrm>
                <a:off x="0" y="590"/>
                <a:ext cx="317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343" name="Line 8"/>
              <p:cNvSpPr/>
              <p:nvPr/>
            </p:nvSpPr>
            <p:spPr>
              <a:xfrm>
                <a:off x="680" y="590"/>
                <a:ext cx="363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344" name="Oval 9"/>
              <p:cNvSpPr/>
              <p:nvPr/>
            </p:nvSpPr>
            <p:spPr>
              <a:xfrm>
                <a:off x="317" y="544"/>
                <a:ext cx="91" cy="9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45" name="Oval 10"/>
              <p:cNvSpPr/>
              <p:nvPr/>
            </p:nvSpPr>
            <p:spPr>
              <a:xfrm>
                <a:off x="589" y="544"/>
                <a:ext cx="91" cy="9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46" name="Line 11"/>
              <p:cNvSpPr/>
              <p:nvPr/>
            </p:nvSpPr>
            <p:spPr>
              <a:xfrm>
                <a:off x="363" y="499"/>
                <a:ext cx="317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347" name="Line 12"/>
              <p:cNvSpPr/>
              <p:nvPr/>
            </p:nvSpPr>
            <p:spPr>
              <a:xfrm>
                <a:off x="499" y="318"/>
                <a:ext cx="0" cy="18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348" name="Oval 13"/>
              <p:cNvSpPr/>
              <p:nvPr/>
            </p:nvSpPr>
            <p:spPr>
              <a:xfrm>
                <a:off x="1043" y="544"/>
                <a:ext cx="91" cy="9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49" name="Line 14"/>
              <p:cNvSpPr/>
              <p:nvPr/>
            </p:nvSpPr>
            <p:spPr>
              <a:xfrm>
                <a:off x="1134" y="590"/>
                <a:ext cx="22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350" name="Oval 15"/>
              <p:cNvSpPr/>
              <p:nvPr/>
            </p:nvSpPr>
            <p:spPr>
              <a:xfrm>
                <a:off x="1360" y="454"/>
                <a:ext cx="499" cy="317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sz="2000" dirty="0">
                    <a:latin typeface="Times New Roman" panose="02020603050405020304" pitchFamily="18" charset="0"/>
                  </a:rPr>
                  <a:t>X000</a:t>
                </a:r>
                <a:endParaRPr lang="en-US" altLang="zh-CN" sz="2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51" name="Line 16"/>
              <p:cNvSpPr/>
              <p:nvPr/>
            </p:nvSpPr>
            <p:spPr>
              <a:xfrm>
                <a:off x="1859" y="590"/>
                <a:ext cx="31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352" name="Line 17"/>
              <p:cNvSpPr/>
              <p:nvPr/>
            </p:nvSpPr>
            <p:spPr>
              <a:xfrm>
                <a:off x="2177" y="227"/>
                <a:ext cx="0" cy="90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353" name="Line 18"/>
              <p:cNvSpPr/>
              <p:nvPr/>
            </p:nvSpPr>
            <p:spPr>
              <a:xfrm>
                <a:off x="2222" y="363"/>
                <a:ext cx="31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354" name="Line 19"/>
              <p:cNvSpPr/>
              <p:nvPr/>
            </p:nvSpPr>
            <p:spPr>
              <a:xfrm>
                <a:off x="2540" y="272"/>
                <a:ext cx="0" cy="18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355" name="Line 20"/>
              <p:cNvSpPr/>
              <p:nvPr/>
            </p:nvSpPr>
            <p:spPr>
              <a:xfrm>
                <a:off x="2631" y="272"/>
                <a:ext cx="0" cy="18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356" name="Line 21"/>
              <p:cNvSpPr/>
              <p:nvPr/>
            </p:nvSpPr>
            <p:spPr>
              <a:xfrm>
                <a:off x="2631" y="363"/>
                <a:ext cx="31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357" name="Line 22"/>
              <p:cNvSpPr/>
              <p:nvPr/>
            </p:nvSpPr>
            <p:spPr>
              <a:xfrm>
                <a:off x="2222" y="907"/>
                <a:ext cx="31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358" name="Line 23"/>
              <p:cNvSpPr/>
              <p:nvPr/>
            </p:nvSpPr>
            <p:spPr>
              <a:xfrm>
                <a:off x="2540" y="816"/>
                <a:ext cx="0" cy="18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359" name="Line 24"/>
              <p:cNvSpPr/>
              <p:nvPr/>
            </p:nvSpPr>
            <p:spPr>
              <a:xfrm>
                <a:off x="2631" y="816"/>
                <a:ext cx="0" cy="18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360" name="Line 25"/>
              <p:cNvSpPr/>
              <p:nvPr/>
            </p:nvSpPr>
            <p:spPr>
              <a:xfrm>
                <a:off x="2631" y="907"/>
                <a:ext cx="31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361" name="Line 26"/>
              <p:cNvSpPr/>
              <p:nvPr/>
            </p:nvSpPr>
            <p:spPr>
              <a:xfrm flipV="1">
                <a:off x="2448" y="817"/>
                <a:ext cx="273" cy="18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362" name="Rectangle 27"/>
              <p:cNvSpPr/>
              <p:nvPr/>
            </p:nvSpPr>
            <p:spPr>
              <a:xfrm>
                <a:off x="680" y="680"/>
                <a:ext cx="54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dirty="0">
                    <a:latin typeface="Times New Roman" panose="02020603050405020304" pitchFamily="18" charset="0"/>
                  </a:rPr>
                  <a:t>X000</a:t>
                </a:r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63" name="Rectangle 28"/>
              <p:cNvSpPr/>
              <p:nvPr/>
            </p:nvSpPr>
            <p:spPr>
              <a:xfrm>
                <a:off x="2404" y="0"/>
                <a:ext cx="54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dirty="0">
                    <a:latin typeface="Times New Roman" panose="02020603050405020304" pitchFamily="18" charset="0"/>
                  </a:rPr>
                  <a:t>X000</a:t>
                </a:r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64" name="Rectangle 29"/>
              <p:cNvSpPr/>
              <p:nvPr/>
            </p:nvSpPr>
            <p:spPr>
              <a:xfrm>
                <a:off x="2404" y="499"/>
                <a:ext cx="54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dirty="0">
                    <a:latin typeface="Times New Roman" panose="02020603050405020304" pitchFamily="18" charset="0"/>
                  </a:rPr>
                  <a:t>X000</a:t>
                </a:r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65" name="Line 30"/>
              <p:cNvSpPr/>
              <p:nvPr/>
            </p:nvSpPr>
            <p:spPr>
              <a:xfrm>
                <a:off x="1179" y="0"/>
                <a:ext cx="0" cy="127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366" name="Rectangle 31"/>
              <p:cNvSpPr/>
              <p:nvPr/>
            </p:nvSpPr>
            <p:spPr>
              <a:xfrm>
                <a:off x="317" y="0"/>
                <a:ext cx="457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b="1" dirty="0">
                    <a:latin typeface="Times New Roman" panose="02020603050405020304" pitchFamily="18" charset="0"/>
                  </a:rPr>
                  <a:t>PB1</a:t>
                </a:r>
                <a:endParaRPr lang="zh-CN" altLang="en-US" b="1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4367" name="Text Box 32"/>
            <p:cNvSpPr txBox="1"/>
            <p:nvPr/>
          </p:nvSpPr>
          <p:spPr>
            <a:xfrm>
              <a:off x="1724" y="91"/>
              <a:ext cx="703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线圈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4368" name="Text Box 33"/>
            <p:cNvSpPr txBox="1"/>
            <p:nvPr/>
          </p:nvSpPr>
          <p:spPr>
            <a:xfrm>
              <a:off x="3311" y="0"/>
              <a:ext cx="11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常开触点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4369" name="Text Box 34"/>
            <p:cNvSpPr txBox="1"/>
            <p:nvPr/>
          </p:nvSpPr>
          <p:spPr>
            <a:xfrm>
              <a:off x="3311" y="499"/>
              <a:ext cx="11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常闭触点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5" name="Text Box 4"/>
          <p:cNvSpPr txBox="1"/>
          <p:nvPr/>
        </p:nvSpPr>
        <p:spPr>
          <a:xfrm>
            <a:off x="1567180" y="3513455"/>
            <a:ext cx="437642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PB1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（常开按钮）按下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33525" y="4846955"/>
            <a:ext cx="925131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sym typeface="+mn-ea"/>
              </a:rPr>
              <a:t>、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sym typeface="+mn-ea"/>
              </a:rPr>
              <a:t>线圈得电，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sym typeface="+mn-ea"/>
              </a:rPr>
              <a:t>输入继电器常开触点闭合，常闭触点断开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470660" y="4229735"/>
            <a:ext cx="925131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sym typeface="+mn-ea"/>
              </a:rPr>
              <a:t>、线圈得电，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sym typeface="+mn-ea"/>
              </a:rPr>
              <a:t>输入继电器常开触点断开，常闭触点闭合</a:t>
            </a:r>
            <a:endParaRPr lang="zh-CN" altLang="en-US"/>
          </a:p>
        </p:txBody>
      </p:sp>
    </p:spTree>
  </p:cSld>
  <p:clrMapOvr>
    <a:masterClrMapping/>
  </p:clrMapOvr>
  <p:transition spd="slow" advClick="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322320" y="9588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7.1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可编程控制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器概述</a:t>
            </a:r>
            <a:endParaRPr lang="zh-CN" altLang="en-US"/>
          </a:p>
        </p:txBody>
      </p:sp>
      <p:sp>
        <p:nvSpPr>
          <p:cNvPr id="14338" name="Text Box 2"/>
          <p:cNvSpPr txBox="1"/>
          <p:nvPr/>
        </p:nvSpPr>
        <p:spPr>
          <a:xfrm>
            <a:off x="1702753" y="5738495"/>
            <a:ext cx="5832475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输入继电器常开触点状态取决于输入点的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14372" name="Group 37"/>
          <p:cNvGrpSpPr/>
          <p:nvPr/>
        </p:nvGrpSpPr>
        <p:grpSpPr>
          <a:xfrm rot="0">
            <a:off x="2063750" y="1358900"/>
            <a:ext cx="4681855" cy="2016125"/>
            <a:chOff x="0" y="0"/>
            <a:chExt cx="2949" cy="1270"/>
          </a:xfrm>
        </p:grpSpPr>
        <p:sp>
          <p:nvSpPr>
            <p:cNvPr id="14373" name="Line 38"/>
            <p:cNvSpPr/>
            <p:nvPr/>
          </p:nvSpPr>
          <p:spPr>
            <a:xfrm>
              <a:off x="0" y="182"/>
              <a:ext cx="0" cy="90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374" name="Line 39"/>
            <p:cNvSpPr/>
            <p:nvPr/>
          </p:nvSpPr>
          <p:spPr>
            <a:xfrm>
              <a:off x="0" y="590"/>
              <a:ext cx="31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375" name="Line 40"/>
            <p:cNvSpPr/>
            <p:nvPr/>
          </p:nvSpPr>
          <p:spPr>
            <a:xfrm>
              <a:off x="680" y="590"/>
              <a:ext cx="36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376" name="Oval 41"/>
            <p:cNvSpPr/>
            <p:nvPr/>
          </p:nvSpPr>
          <p:spPr>
            <a:xfrm>
              <a:off x="317" y="544"/>
              <a:ext cx="91" cy="91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4377" name="Oval 42"/>
            <p:cNvSpPr/>
            <p:nvPr/>
          </p:nvSpPr>
          <p:spPr>
            <a:xfrm>
              <a:off x="589" y="544"/>
              <a:ext cx="91" cy="91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4378" name="Line 43"/>
            <p:cNvSpPr/>
            <p:nvPr/>
          </p:nvSpPr>
          <p:spPr>
            <a:xfrm>
              <a:off x="363" y="680"/>
              <a:ext cx="31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379" name="Line 44"/>
            <p:cNvSpPr/>
            <p:nvPr/>
          </p:nvSpPr>
          <p:spPr>
            <a:xfrm>
              <a:off x="499" y="408"/>
              <a:ext cx="0" cy="2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380" name="Oval 45"/>
            <p:cNvSpPr/>
            <p:nvPr/>
          </p:nvSpPr>
          <p:spPr>
            <a:xfrm>
              <a:off x="1043" y="544"/>
              <a:ext cx="91" cy="91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4381" name="Line 46"/>
            <p:cNvSpPr/>
            <p:nvPr/>
          </p:nvSpPr>
          <p:spPr>
            <a:xfrm>
              <a:off x="1134" y="590"/>
              <a:ext cx="22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382" name="Oval 47"/>
            <p:cNvSpPr/>
            <p:nvPr/>
          </p:nvSpPr>
          <p:spPr>
            <a:xfrm>
              <a:off x="1360" y="454"/>
              <a:ext cx="499" cy="317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000" dirty="0">
                  <a:latin typeface="Times New Roman" panose="02020603050405020304" pitchFamily="18" charset="0"/>
                </a:rPr>
                <a:t>X001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14383" name="Line 48"/>
            <p:cNvSpPr/>
            <p:nvPr/>
          </p:nvSpPr>
          <p:spPr>
            <a:xfrm>
              <a:off x="1859" y="590"/>
              <a:ext cx="31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384" name="Line 49"/>
            <p:cNvSpPr/>
            <p:nvPr/>
          </p:nvSpPr>
          <p:spPr>
            <a:xfrm>
              <a:off x="2177" y="227"/>
              <a:ext cx="0" cy="90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385" name="Line 50"/>
            <p:cNvSpPr/>
            <p:nvPr/>
          </p:nvSpPr>
          <p:spPr>
            <a:xfrm>
              <a:off x="2222" y="363"/>
              <a:ext cx="31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386" name="Line 51"/>
            <p:cNvSpPr/>
            <p:nvPr/>
          </p:nvSpPr>
          <p:spPr>
            <a:xfrm>
              <a:off x="2540" y="272"/>
              <a:ext cx="0" cy="18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387" name="Line 52"/>
            <p:cNvSpPr/>
            <p:nvPr/>
          </p:nvSpPr>
          <p:spPr>
            <a:xfrm>
              <a:off x="2631" y="272"/>
              <a:ext cx="0" cy="18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388" name="Line 53"/>
            <p:cNvSpPr/>
            <p:nvPr/>
          </p:nvSpPr>
          <p:spPr>
            <a:xfrm>
              <a:off x="2631" y="363"/>
              <a:ext cx="31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389" name="Line 54"/>
            <p:cNvSpPr/>
            <p:nvPr/>
          </p:nvSpPr>
          <p:spPr>
            <a:xfrm>
              <a:off x="2222" y="907"/>
              <a:ext cx="31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390" name="Line 55"/>
            <p:cNvSpPr/>
            <p:nvPr/>
          </p:nvSpPr>
          <p:spPr>
            <a:xfrm>
              <a:off x="2540" y="816"/>
              <a:ext cx="0" cy="18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391" name="Line 56"/>
            <p:cNvSpPr/>
            <p:nvPr/>
          </p:nvSpPr>
          <p:spPr>
            <a:xfrm>
              <a:off x="2631" y="816"/>
              <a:ext cx="0" cy="18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392" name="Line 57"/>
            <p:cNvSpPr/>
            <p:nvPr/>
          </p:nvSpPr>
          <p:spPr>
            <a:xfrm>
              <a:off x="2631" y="907"/>
              <a:ext cx="31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393" name="Line 58"/>
            <p:cNvSpPr/>
            <p:nvPr/>
          </p:nvSpPr>
          <p:spPr>
            <a:xfrm flipV="1">
              <a:off x="2448" y="817"/>
              <a:ext cx="273" cy="1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394" name="Rectangle 59"/>
            <p:cNvSpPr/>
            <p:nvPr/>
          </p:nvSpPr>
          <p:spPr>
            <a:xfrm>
              <a:off x="680" y="680"/>
              <a:ext cx="54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dirty="0">
                  <a:latin typeface="Times New Roman" panose="02020603050405020304" pitchFamily="18" charset="0"/>
                </a:rPr>
                <a:t>X001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4395" name="Rectangle 60"/>
            <p:cNvSpPr/>
            <p:nvPr/>
          </p:nvSpPr>
          <p:spPr>
            <a:xfrm>
              <a:off x="2404" y="0"/>
              <a:ext cx="54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dirty="0">
                  <a:latin typeface="Times New Roman" panose="02020603050405020304" pitchFamily="18" charset="0"/>
                </a:rPr>
                <a:t>X001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4396" name="Rectangle 61"/>
            <p:cNvSpPr/>
            <p:nvPr/>
          </p:nvSpPr>
          <p:spPr>
            <a:xfrm>
              <a:off x="2404" y="499"/>
              <a:ext cx="54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dirty="0">
                  <a:latin typeface="Times New Roman" panose="02020603050405020304" pitchFamily="18" charset="0"/>
                </a:rPr>
                <a:t>X001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4397" name="Line 62"/>
            <p:cNvSpPr/>
            <p:nvPr/>
          </p:nvSpPr>
          <p:spPr>
            <a:xfrm>
              <a:off x="1179" y="0"/>
              <a:ext cx="0" cy="127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14398" name="Rectangle 63"/>
            <p:cNvSpPr/>
            <p:nvPr/>
          </p:nvSpPr>
          <p:spPr>
            <a:xfrm>
              <a:off x="317" y="0"/>
              <a:ext cx="45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b="1" dirty="0">
                  <a:latin typeface="Times New Roman" panose="02020603050405020304" pitchFamily="18" charset="0"/>
                </a:rPr>
                <a:t>PB2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4400" name="Rectangle 64"/>
          <p:cNvSpPr/>
          <p:nvPr/>
        </p:nvSpPr>
        <p:spPr>
          <a:xfrm>
            <a:off x="7920990" y="5628005"/>
            <a:ext cx="793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通断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567180" y="3513455"/>
            <a:ext cx="437642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PB2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（常闭按钮）按下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33525" y="4846955"/>
            <a:ext cx="925131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sym typeface="+mn-ea"/>
              </a:rPr>
              <a:t>、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sym typeface="+mn-ea"/>
              </a:rPr>
              <a:t>线圈断电，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sym typeface="+mn-ea"/>
              </a:rPr>
              <a:t>输入继电器常开触点闭合，常闭触点断开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470660" y="4229735"/>
            <a:ext cx="925131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sym typeface="+mn-ea"/>
              </a:rPr>
              <a:t>、线圈断电，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sym typeface="+mn-ea"/>
              </a:rPr>
              <a:t>输入继电器常开触点断开，常闭触点闭合</a:t>
            </a:r>
            <a:endParaRPr lang="zh-CN" altLang="en-US"/>
          </a:p>
        </p:txBody>
      </p:sp>
    </p:spTree>
  </p:cSld>
  <p:clrMapOvr>
    <a:masterClrMapping/>
  </p:clrMapOvr>
  <p:transition spd="slow" advClick="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1440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322320" y="9588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7.1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可编程控制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器概述</a:t>
            </a:r>
            <a:endParaRPr lang="zh-CN" altLang="en-US"/>
          </a:p>
        </p:txBody>
      </p:sp>
      <p:sp>
        <p:nvSpPr>
          <p:cNvPr id="15362" name="Rectangle 3"/>
          <p:cNvSpPr/>
          <p:nvPr/>
        </p:nvSpPr>
        <p:spPr>
          <a:xfrm>
            <a:off x="981075" y="779145"/>
            <a:ext cx="10059035" cy="199961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800" b="1" dirty="0"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</a:rPr>
              <a:t>PLC</a:t>
            </a:r>
            <a:r>
              <a:rPr lang="zh-CN" altLang="en-US" sz="2800" b="1" dirty="0">
                <a:latin typeface="Times New Roman" panose="02020603050405020304" pitchFamily="18" charset="0"/>
              </a:rPr>
              <a:t>的软件系统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</a:rPr>
              <a:t>）系统程序监控程序、解释程序、模块化子程序。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</a:rPr>
              <a:t>）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用户程序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</a:rPr>
              <a:t>利用系统开发软件，根据控制功能要求，将元器件及功能模块用适当语言连接起来。生成用户程序。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1175068" y="3356928"/>
            <a:ext cx="7921625" cy="2305050"/>
            <a:chOff x="0" y="0"/>
            <a:chExt cx="4990" cy="1452"/>
          </a:xfrm>
        </p:grpSpPr>
        <p:sp>
          <p:nvSpPr>
            <p:cNvPr id="3" name="Rectangle 5"/>
            <p:cNvSpPr/>
            <p:nvPr/>
          </p:nvSpPr>
          <p:spPr>
            <a:xfrm>
              <a:off x="505" y="182"/>
              <a:ext cx="432" cy="227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</a:rPr>
                <a:t>COM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" name="Rectangle 6"/>
            <p:cNvSpPr/>
            <p:nvPr/>
          </p:nvSpPr>
          <p:spPr>
            <a:xfrm>
              <a:off x="505" y="681"/>
              <a:ext cx="432" cy="227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</a:rPr>
                <a:t>X0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7"/>
            <p:cNvSpPr/>
            <p:nvPr/>
          </p:nvSpPr>
          <p:spPr>
            <a:xfrm>
              <a:off x="505" y="1180"/>
              <a:ext cx="432" cy="22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</a:rPr>
                <a:t>X1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" name="Oval 8"/>
            <p:cNvSpPr/>
            <p:nvPr/>
          </p:nvSpPr>
          <p:spPr>
            <a:xfrm>
              <a:off x="1045" y="681"/>
              <a:ext cx="397" cy="272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</a:rPr>
                <a:t>X0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" name="Oval 9"/>
            <p:cNvSpPr/>
            <p:nvPr/>
          </p:nvSpPr>
          <p:spPr>
            <a:xfrm>
              <a:off x="1045" y="1180"/>
              <a:ext cx="397" cy="272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</a:rPr>
                <a:t>X1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" name="Oval 10"/>
            <p:cNvSpPr/>
            <p:nvPr/>
          </p:nvSpPr>
          <p:spPr>
            <a:xfrm>
              <a:off x="2487" y="273"/>
              <a:ext cx="397" cy="272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</a:rPr>
                <a:t>Y0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" name="Rectangle 11"/>
            <p:cNvSpPr/>
            <p:nvPr/>
          </p:nvSpPr>
          <p:spPr>
            <a:xfrm>
              <a:off x="3605" y="273"/>
              <a:ext cx="477" cy="227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</a:rPr>
                <a:t>Y0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" name="Rectangle 12"/>
            <p:cNvSpPr/>
            <p:nvPr/>
          </p:nvSpPr>
          <p:spPr>
            <a:xfrm>
              <a:off x="3605" y="817"/>
              <a:ext cx="523" cy="227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</a:rPr>
                <a:t>COM1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2" name="Line 13"/>
            <p:cNvSpPr/>
            <p:nvPr/>
          </p:nvSpPr>
          <p:spPr>
            <a:xfrm>
              <a:off x="0" y="817"/>
              <a:ext cx="14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" name="Line 14"/>
            <p:cNvSpPr/>
            <p:nvPr/>
          </p:nvSpPr>
          <p:spPr>
            <a:xfrm>
              <a:off x="288" y="817"/>
              <a:ext cx="21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4" name="Group 15"/>
            <p:cNvGrpSpPr/>
            <p:nvPr/>
          </p:nvGrpSpPr>
          <p:grpSpPr>
            <a:xfrm>
              <a:off x="144" y="635"/>
              <a:ext cx="144" cy="182"/>
              <a:chOff x="0" y="0"/>
              <a:chExt cx="182" cy="182"/>
            </a:xfrm>
          </p:grpSpPr>
          <p:sp>
            <p:nvSpPr>
              <p:cNvPr id="15" name="Line 16"/>
              <p:cNvSpPr/>
              <p:nvPr/>
            </p:nvSpPr>
            <p:spPr>
              <a:xfrm flipV="1">
                <a:off x="0" y="91"/>
                <a:ext cx="182" cy="91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6" name="Line 17"/>
              <p:cNvSpPr/>
              <p:nvPr/>
            </p:nvSpPr>
            <p:spPr>
              <a:xfrm>
                <a:off x="91" y="0"/>
                <a:ext cx="0" cy="13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7" name="Line 18"/>
              <p:cNvSpPr/>
              <p:nvPr/>
            </p:nvSpPr>
            <p:spPr>
              <a:xfrm>
                <a:off x="0" y="0"/>
                <a:ext cx="18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" name="Line 19"/>
              <p:cNvSpPr/>
              <p:nvPr/>
            </p:nvSpPr>
            <p:spPr>
              <a:xfrm>
                <a:off x="0" y="0"/>
                <a:ext cx="0" cy="4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9" name="Line 20"/>
              <p:cNvSpPr/>
              <p:nvPr/>
            </p:nvSpPr>
            <p:spPr>
              <a:xfrm>
                <a:off x="182" y="0"/>
                <a:ext cx="0" cy="4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0" name="Group 21"/>
            <p:cNvGrpSpPr/>
            <p:nvPr/>
          </p:nvGrpSpPr>
          <p:grpSpPr>
            <a:xfrm>
              <a:off x="144" y="1134"/>
              <a:ext cx="144" cy="182"/>
              <a:chOff x="0" y="0"/>
              <a:chExt cx="182" cy="182"/>
            </a:xfrm>
          </p:grpSpPr>
          <p:sp>
            <p:nvSpPr>
              <p:cNvPr id="21" name="Line 22"/>
              <p:cNvSpPr/>
              <p:nvPr/>
            </p:nvSpPr>
            <p:spPr>
              <a:xfrm flipV="1">
                <a:off x="0" y="91"/>
                <a:ext cx="182" cy="91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2" name="Line 23"/>
              <p:cNvSpPr/>
              <p:nvPr/>
            </p:nvSpPr>
            <p:spPr>
              <a:xfrm>
                <a:off x="91" y="0"/>
                <a:ext cx="0" cy="13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3" name="Line 24"/>
              <p:cNvSpPr/>
              <p:nvPr/>
            </p:nvSpPr>
            <p:spPr>
              <a:xfrm>
                <a:off x="0" y="0"/>
                <a:ext cx="18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" name="Line 25"/>
              <p:cNvSpPr/>
              <p:nvPr/>
            </p:nvSpPr>
            <p:spPr>
              <a:xfrm>
                <a:off x="0" y="0"/>
                <a:ext cx="0" cy="4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" name="Line 26"/>
              <p:cNvSpPr/>
              <p:nvPr/>
            </p:nvSpPr>
            <p:spPr>
              <a:xfrm>
                <a:off x="182" y="0"/>
                <a:ext cx="0" cy="4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26" name="Line 27"/>
            <p:cNvSpPr/>
            <p:nvPr/>
          </p:nvSpPr>
          <p:spPr>
            <a:xfrm>
              <a:off x="288" y="1316"/>
              <a:ext cx="21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" name="Line 28"/>
            <p:cNvSpPr/>
            <p:nvPr/>
          </p:nvSpPr>
          <p:spPr>
            <a:xfrm>
              <a:off x="0" y="817"/>
              <a:ext cx="0" cy="499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" name="Line 29"/>
            <p:cNvSpPr/>
            <p:nvPr/>
          </p:nvSpPr>
          <p:spPr>
            <a:xfrm>
              <a:off x="0" y="1316"/>
              <a:ext cx="14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" name="Line 30"/>
            <p:cNvSpPr/>
            <p:nvPr/>
          </p:nvSpPr>
          <p:spPr>
            <a:xfrm flipH="1">
              <a:off x="0" y="318"/>
              <a:ext cx="505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" name="Line 31"/>
            <p:cNvSpPr/>
            <p:nvPr/>
          </p:nvSpPr>
          <p:spPr>
            <a:xfrm flipV="1">
              <a:off x="0" y="318"/>
              <a:ext cx="0" cy="5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" name="Line 32"/>
            <p:cNvSpPr/>
            <p:nvPr/>
          </p:nvSpPr>
          <p:spPr>
            <a:xfrm>
              <a:off x="937" y="318"/>
              <a:ext cx="18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" name="Line 33"/>
            <p:cNvSpPr/>
            <p:nvPr/>
          </p:nvSpPr>
          <p:spPr>
            <a:xfrm>
              <a:off x="1117" y="273"/>
              <a:ext cx="0" cy="9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" name="Line 34"/>
            <p:cNvSpPr/>
            <p:nvPr/>
          </p:nvSpPr>
          <p:spPr>
            <a:xfrm>
              <a:off x="1153" y="227"/>
              <a:ext cx="0" cy="18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" name="Line 35"/>
            <p:cNvSpPr/>
            <p:nvPr/>
          </p:nvSpPr>
          <p:spPr>
            <a:xfrm>
              <a:off x="1153" y="318"/>
              <a:ext cx="39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" name="Line 36"/>
            <p:cNvSpPr/>
            <p:nvPr/>
          </p:nvSpPr>
          <p:spPr>
            <a:xfrm>
              <a:off x="1550" y="318"/>
              <a:ext cx="0" cy="99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" name="Line 37"/>
            <p:cNvSpPr/>
            <p:nvPr/>
          </p:nvSpPr>
          <p:spPr>
            <a:xfrm>
              <a:off x="937" y="1316"/>
              <a:ext cx="10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" name="Line 38"/>
            <p:cNvSpPr/>
            <p:nvPr/>
          </p:nvSpPr>
          <p:spPr>
            <a:xfrm>
              <a:off x="937" y="817"/>
              <a:ext cx="10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" name="Line 39"/>
            <p:cNvSpPr/>
            <p:nvPr/>
          </p:nvSpPr>
          <p:spPr>
            <a:xfrm>
              <a:off x="1442" y="1316"/>
              <a:ext cx="10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" name="Line 40"/>
            <p:cNvSpPr/>
            <p:nvPr/>
          </p:nvSpPr>
          <p:spPr>
            <a:xfrm>
              <a:off x="1442" y="817"/>
              <a:ext cx="10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" name="Line 41"/>
            <p:cNvSpPr/>
            <p:nvPr/>
          </p:nvSpPr>
          <p:spPr>
            <a:xfrm>
              <a:off x="1658" y="136"/>
              <a:ext cx="0" cy="118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Line 42"/>
            <p:cNvSpPr/>
            <p:nvPr/>
          </p:nvSpPr>
          <p:spPr>
            <a:xfrm>
              <a:off x="1658" y="409"/>
              <a:ext cx="14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42" name="Group 43"/>
            <p:cNvGrpSpPr/>
            <p:nvPr/>
          </p:nvGrpSpPr>
          <p:grpSpPr>
            <a:xfrm>
              <a:off x="1802" y="318"/>
              <a:ext cx="73" cy="181"/>
              <a:chOff x="0" y="0"/>
              <a:chExt cx="91" cy="181"/>
            </a:xfrm>
          </p:grpSpPr>
          <p:sp>
            <p:nvSpPr>
              <p:cNvPr id="43" name="Line 44"/>
              <p:cNvSpPr/>
              <p:nvPr/>
            </p:nvSpPr>
            <p:spPr>
              <a:xfrm>
                <a:off x="0" y="0"/>
                <a:ext cx="0" cy="181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4" name="Line 45"/>
              <p:cNvSpPr/>
              <p:nvPr/>
            </p:nvSpPr>
            <p:spPr>
              <a:xfrm>
                <a:off x="91" y="0"/>
                <a:ext cx="0" cy="181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45" name="Line 46"/>
            <p:cNvSpPr/>
            <p:nvPr/>
          </p:nvSpPr>
          <p:spPr>
            <a:xfrm>
              <a:off x="1875" y="409"/>
              <a:ext cx="36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" name="Line 47"/>
            <p:cNvSpPr/>
            <p:nvPr/>
          </p:nvSpPr>
          <p:spPr>
            <a:xfrm>
              <a:off x="2235" y="318"/>
              <a:ext cx="0" cy="18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" name="Line 48"/>
            <p:cNvSpPr/>
            <p:nvPr/>
          </p:nvSpPr>
          <p:spPr>
            <a:xfrm>
              <a:off x="2307" y="318"/>
              <a:ext cx="0" cy="18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8" name="Line 49"/>
            <p:cNvSpPr/>
            <p:nvPr/>
          </p:nvSpPr>
          <p:spPr>
            <a:xfrm>
              <a:off x="2054" y="409"/>
              <a:ext cx="0" cy="3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" name="Line 50"/>
            <p:cNvSpPr/>
            <p:nvPr/>
          </p:nvSpPr>
          <p:spPr>
            <a:xfrm>
              <a:off x="1658" y="771"/>
              <a:ext cx="14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0" name="Group 51"/>
            <p:cNvGrpSpPr/>
            <p:nvPr/>
          </p:nvGrpSpPr>
          <p:grpSpPr>
            <a:xfrm>
              <a:off x="1802" y="681"/>
              <a:ext cx="73" cy="181"/>
              <a:chOff x="0" y="0"/>
              <a:chExt cx="91" cy="181"/>
            </a:xfrm>
          </p:grpSpPr>
          <p:sp>
            <p:nvSpPr>
              <p:cNvPr id="51" name="Line 52"/>
              <p:cNvSpPr/>
              <p:nvPr/>
            </p:nvSpPr>
            <p:spPr>
              <a:xfrm>
                <a:off x="0" y="0"/>
                <a:ext cx="0" cy="181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2" name="Line 53"/>
              <p:cNvSpPr/>
              <p:nvPr/>
            </p:nvSpPr>
            <p:spPr>
              <a:xfrm>
                <a:off x="91" y="0"/>
                <a:ext cx="0" cy="181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53" name="Line 54"/>
            <p:cNvSpPr/>
            <p:nvPr/>
          </p:nvSpPr>
          <p:spPr>
            <a:xfrm>
              <a:off x="1875" y="771"/>
              <a:ext cx="179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" name="Line 55"/>
            <p:cNvSpPr/>
            <p:nvPr/>
          </p:nvSpPr>
          <p:spPr>
            <a:xfrm flipV="1">
              <a:off x="2162" y="318"/>
              <a:ext cx="217" cy="18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5" name="Line 56"/>
            <p:cNvSpPr/>
            <p:nvPr/>
          </p:nvSpPr>
          <p:spPr>
            <a:xfrm>
              <a:off x="2307" y="409"/>
              <a:ext cx="18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" name="Line 57"/>
            <p:cNvSpPr/>
            <p:nvPr/>
          </p:nvSpPr>
          <p:spPr>
            <a:xfrm>
              <a:off x="2884" y="409"/>
              <a:ext cx="21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7" name="Line 58"/>
            <p:cNvSpPr/>
            <p:nvPr/>
          </p:nvSpPr>
          <p:spPr>
            <a:xfrm>
              <a:off x="3100" y="182"/>
              <a:ext cx="0" cy="113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8" name="Line 59"/>
            <p:cNvSpPr/>
            <p:nvPr/>
          </p:nvSpPr>
          <p:spPr>
            <a:xfrm flipV="1">
              <a:off x="2704" y="46"/>
              <a:ext cx="143" cy="227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" name="Line 60"/>
            <p:cNvSpPr/>
            <p:nvPr/>
          </p:nvSpPr>
          <p:spPr>
            <a:xfrm>
              <a:off x="2847" y="46"/>
              <a:ext cx="65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0" name="Line 61"/>
            <p:cNvSpPr/>
            <p:nvPr/>
          </p:nvSpPr>
          <p:spPr>
            <a:xfrm flipH="1">
              <a:off x="3389" y="46"/>
              <a:ext cx="108" cy="18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1" name="Group 62"/>
            <p:cNvGrpSpPr/>
            <p:nvPr/>
          </p:nvGrpSpPr>
          <p:grpSpPr>
            <a:xfrm>
              <a:off x="3316" y="227"/>
              <a:ext cx="145" cy="182"/>
              <a:chOff x="0" y="0"/>
              <a:chExt cx="182" cy="182"/>
            </a:xfrm>
          </p:grpSpPr>
          <p:sp>
            <p:nvSpPr>
              <p:cNvPr id="62" name="Line 63"/>
              <p:cNvSpPr/>
              <p:nvPr/>
            </p:nvSpPr>
            <p:spPr>
              <a:xfrm flipV="1">
                <a:off x="0" y="91"/>
                <a:ext cx="182" cy="91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3" name="Line 64"/>
              <p:cNvSpPr/>
              <p:nvPr/>
            </p:nvSpPr>
            <p:spPr>
              <a:xfrm>
                <a:off x="91" y="0"/>
                <a:ext cx="0" cy="13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4" name="Line 65"/>
              <p:cNvSpPr/>
              <p:nvPr/>
            </p:nvSpPr>
            <p:spPr>
              <a:xfrm>
                <a:off x="0" y="0"/>
                <a:ext cx="18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5" name="Line 66"/>
              <p:cNvSpPr/>
              <p:nvPr/>
            </p:nvSpPr>
            <p:spPr>
              <a:xfrm>
                <a:off x="0" y="0"/>
                <a:ext cx="0" cy="4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6" name="Line 67"/>
              <p:cNvSpPr/>
              <p:nvPr/>
            </p:nvSpPr>
            <p:spPr>
              <a:xfrm>
                <a:off x="182" y="0"/>
                <a:ext cx="0" cy="4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67" name="Line 68"/>
            <p:cNvSpPr/>
            <p:nvPr/>
          </p:nvSpPr>
          <p:spPr>
            <a:xfrm>
              <a:off x="3208" y="182"/>
              <a:ext cx="0" cy="113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" name="Line 69"/>
            <p:cNvSpPr/>
            <p:nvPr/>
          </p:nvSpPr>
          <p:spPr>
            <a:xfrm>
              <a:off x="3208" y="409"/>
              <a:ext cx="10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" name="Line 70"/>
            <p:cNvSpPr/>
            <p:nvPr/>
          </p:nvSpPr>
          <p:spPr>
            <a:xfrm>
              <a:off x="3460" y="409"/>
              <a:ext cx="145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" name="Line 71"/>
            <p:cNvSpPr/>
            <p:nvPr/>
          </p:nvSpPr>
          <p:spPr>
            <a:xfrm flipH="1">
              <a:off x="3208" y="908"/>
              <a:ext cx="39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" name="Oval 72"/>
            <p:cNvSpPr/>
            <p:nvPr/>
          </p:nvSpPr>
          <p:spPr>
            <a:xfrm>
              <a:off x="4264" y="273"/>
              <a:ext cx="317" cy="272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latin typeface="Times New Roman" panose="02020603050405020304" pitchFamily="18" charset="0"/>
                </a:rPr>
                <a:t>～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2" name="Line 73"/>
            <p:cNvSpPr/>
            <p:nvPr/>
          </p:nvSpPr>
          <p:spPr>
            <a:xfrm>
              <a:off x="4082" y="409"/>
              <a:ext cx="18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3" name="Rectangle 74"/>
            <p:cNvSpPr/>
            <p:nvPr/>
          </p:nvSpPr>
          <p:spPr>
            <a:xfrm>
              <a:off x="4309" y="817"/>
              <a:ext cx="477" cy="227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</a:rPr>
                <a:t>ZF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4" name="Line 75"/>
            <p:cNvSpPr/>
            <p:nvPr/>
          </p:nvSpPr>
          <p:spPr>
            <a:xfrm>
              <a:off x="4128" y="908"/>
              <a:ext cx="18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5" name="Line 76"/>
            <p:cNvSpPr/>
            <p:nvPr/>
          </p:nvSpPr>
          <p:spPr>
            <a:xfrm>
              <a:off x="4581" y="409"/>
              <a:ext cx="40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" name="Line 77"/>
            <p:cNvSpPr/>
            <p:nvPr/>
          </p:nvSpPr>
          <p:spPr>
            <a:xfrm>
              <a:off x="4808" y="908"/>
              <a:ext cx="18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7" name="Line 78"/>
            <p:cNvSpPr/>
            <p:nvPr/>
          </p:nvSpPr>
          <p:spPr>
            <a:xfrm>
              <a:off x="4989" y="409"/>
              <a:ext cx="0" cy="499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8" name="Rectangle 79"/>
            <p:cNvSpPr/>
            <p:nvPr/>
          </p:nvSpPr>
          <p:spPr>
            <a:xfrm>
              <a:off x="1678" y="0"/>
              <a:ext cx="35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b="1" dirty="0">
                  <a:latin typeface="Times New Roman" panose="02020603050405020304" pitchFamily="18" charset="0"/>
                </a:rPr>
                <a:t>X0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9" name="Rectangle 80"/>
            <p:cNvSpPr/>
            <p:nvPr/>
          </p:nvSpPr>
          <p:spPr>
            <a:xfrm>
              <a:off x="1724" y="817"/>
              <a:ext cx="35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b="1" dirty="0">
                  <a:latin typeface="Times New Roman" panose="02020603050405020304" pitchFamily="18" charset="0"/>
                </a:rPr>
                <a:t>Y0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0" name="Rectangle 81"/>
            <p:cNvSpPr/>
            <p:nvPr/>
          </p:nvSpPr>
          <p:spPr>
            <a:xfrm>
              <a:off x="2177" y="0"/>
              <a:ext cx="35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b="1" dirty="0">
                  <a:latin typeface="Times New Roman" panose="02020603050405020304" pitchFamily="18" charset="0"/>
                </a:rPr>
                <a:t>X1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1" name="Rectangle 82"/>
            <p:cNvSpPr/>
            <p:nvPr/>
          </p:nvSpPr>
          <p:spPr>
            <a:xfrm>
              <a:off x="45" y="318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b="1" dirty="0">
                  <a:latin typeface="Times New Roman" panose="02020603050405020304" pitchFamily="18" charset="0"/>
                </a:rPr>
                <a:t>A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2" name="Rectangle 83"/>
            <p:cNvSpPr/>
            <p:nvPr/>
          </p:nvSpPr>
          <p:spPr>
            <a:xfrm>
              <a:off x="91" y="817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b="1" dirty="0">
                  <a:latin typeface="Times New Roman" panose="02020603050405020304" pitchFamily="18" charset="0"/>
                </a:rPr>
                <a:t>B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83" name="Text Box 84"/>
          <p:cNvSpPr txBox="1"/>
          <p:nvPr/>
        </p:nvSpPr>
        <p:spPr>
          <a:xfrm>
            <a:off x="1824355" y="2925128"/>
            <a:ext cx="1008063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输入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" name="Text Box 85"/>
          <p:cNvSpPr txBox="1"/>
          <p:nvPr/>
        </p:nvSpPr>
        <p:spPr>
          <a:xfrm>
            <a:off x="4561205" y="2925128"/>
            <a:ext cx="1008063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运算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5" name="Text Box 86"/>
          <p:cNvSpPr txBox="1"/>
          <p:nvPr/>
        </p:nvSpPr>
        <p:spPr>
          <a:xfrm>
            <a:off x="7225030" y="2925128"/>
            <a:ext cx="1008063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输出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" name="Text Box 87"/>
          <p:cNvSpPr txBox="1"/>
          <p:nvPr/>
        </p:nvSpPr>
        <p:spPr>
          <a:xfrm>
            <a:off x="2976880" y="5877878"/>
            <a:ext cx="3671888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图</a:t>
            </a:r>
            <a:r>
              <a:rPr lang="en-US" altLang="zh-CN" sz="2400" b="1" dirty="0">
                <a:latin typeface="Times New Roman" panose="02020603050405020304" pitchFamily="18" charset="0"/>
              </a:rPr>
              <a:t>7-8    PLC</a:t>
            </a:r>
            <a:r>
              <a:rPr lang="zh-CN" altLang="en-US" sz="2400" b="1" dirty="0">
                <a:latin typeface="Times New Roman" panose="02020603050405020304" pitchFamily="18" charset="0"/>
              </a:rPr>
              <a:t>控制方式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wedg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96323" y="161925"/>
            <a:ext cx="43764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7.2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过程控制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PLC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功能模块</a:t>
            </a:r>
            <a:endParaRPr lang="zh-CN" altLang="en-US"/>
          </a:p>
        </p:txBody>
      </p:sp>
      <p:sp>
        <p:nvSpPr>
          <p:cNvPr id="16385" name="Rectangle 2"/>
          <p:cNvSpPr/>
          <p:nvPr/>
        </p:nvSpPr>
        <p:spPr>
          <a:xfrm>
            <a:off x="862330" y="931545"/>
            <a:ext cx="10467340" cy="11684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1、模拟量输入模块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）功能：</a:t>
            </a:r>
            <a:r>
              <a:rPr lang="zh-CN" altLang="en-US" b="1" dirty="0">
                <a:latin typeface="Times New Roman" panose="02020603050405020304" pitchFamily="18" charset="0"/>
              </a:rPr>
              <a:t>将模拟信号转换为数字量，将数字量读入到</a:t>
            </a:r>
            <a:r>
              <a:rPr lang="en-US" altLang="zh-CN" b="1" dirty="0">
                <a:latin typeface="Times New Roman" panose="02020603050405020304" pitchFamily="18" charset="0"/>
              </a:rPr>
              <a:t>PLC</a:t>
            </a:r>
            <a:r>
              <a:rPr lang="zh-CN" altLang="en-US" b="1" dirty="0">
                <a:latin typeface="Times New Roman" panose="02020603050405020304" pitchFamily="18" charset="0"/>
              </a:rPr>
              <a:t>内存。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grpSp>
        <p:nvGrpSpPr>
          <p:cNvPr id="16387" name="Group 4"/>
          <p:cNvGrpSpPr/>
          <p:nvPr/>
        </p:nvGrpSpPr>
        <p:grpSpPr>
          <a:xfrm>
            <a:off x="662305" y="2347595"/>
            <a:ext cx="9144000" cy="3854450"/>
            <a:chOff x="0" y="0"/>
            <a:chExt cx="5760" cy="2428"/>
          </a:xfrm>
        </p:grpSpPr>
        <p:sp>
          <p:nvSpPr>
            <p:cNvPr id="16388" name="Line 5"/>
            <p:cNvSpPr/>
            <p:nvPr/>
          </p:nvSpPr>
          <p:spPr>
            <a:xfrm flipV="1">
              <a:off x="943" y="44"/>
              <a:ext cx="0" cy="197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6389" name="Line 6"/>
            <p:cNvSpPr/>
            <p:nvPr/>
          </p:nvSpPr>
          <p:spPr>
            <a:xfrm>
              <a:off x="227" y="1202"/>
              <a:ext cx="1819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aphicFrame>
          <p:nvGraphicFramePr>
            <p:cNvPr id="16390" name="Object 7"/>
            <p:cNvGraphicFramePr>
              <a:graphicFrameLocks noChangeAspect="1"/>
            </p:cNvGraphicFramePr>
            <p:nvPr/>
          </p:nvGraphicFramePr>
          <p:xfrm>
            <a:off x="986" y="1202"/>
            <a:ext cx="175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1" imgW="118745" imgH="158750" progId="">
                    <p:embed/>
                  </p:oleObj>
                </mc:Choice>
                <mc:Fallback>
                  <p:oleObj name="" r:id="rId1" imgW="118745" imgH="158750" progId="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86" y="1202"/>
                          <a:ext cx="175" cy="26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1" name="Object 8"/>
            <p:cNvGraphicFramePr>
              <a:graphicFrameLocks noChangeAspect="1"/>
            </p:cNvGraphicFramePr>
            <p:nvPr/>
          </p:nvGraphicFramePr>
          <p:xfrm>
            <a:off x="2124" y="1030"/>
            <a:ext cx="506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" r:id="rId3" imgW="335280" imgH="167640" progId="">
                    <p:embed/>
                  </p:oleObj>
                </mc:Choice>
                <mc:Fallback>
                  <p:oleObj name="" r:id="rId3" imgW="335280" imgH="167640" progId="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124" y="1030"/>
                          <a:ext cx="506" cy="29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2" name="Object 9"/>
            <p:cNvGraphicFramePr>
              <a:graphicFrameLocks noChangeAspect="1"/>
            </p:cNvGraphicFramePr>
            <p:nvPr/>
          </p:nvGraphicFramePr>
          <p:xfrm>
            <a:off x="986" y="0"/>
            <a:ext cx="23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5" imgW="158750" imgH="145415" progId="">
                    <p:embed/>
                  </p:oleObj>
                </mc:Choice>
                <mc:Fallback>
                  <p:oleObj name="" r:id="rId5" imgW="158750" imgH="145415" progId="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86" y="0"/>
                          <a:ext cx="234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3" name="Object 10"/>
            <p:cNvGraphicFramePr>
              <a:graphicFrameLocks noChangeAspect="1"/>
            </p:cNvGraphicFramePr>
            <p:nvPr/>
          </p:nvGraphicFramePr>
          <p:xfrm>
            <a:off x="1449" y="902"/>
            <a:ext cx="391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" r:id="rId7" imgW="260350" imgH="156210" progId="">
                    <p:embed/>
                  </p:oleObj>
                </mc:Choice>
                <mc:Fallback>
                  <p:oleObj name="" r:id="rId7" imgW="260350" imgH="156210" progId="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449" y="902"/>
                          <a:ext cx="391" cy="26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4" name="Object 11"/>
            <p:cNvGraphicFramePr>
              <a:graphicFrameLocks noChangeAspect="1"/>
            </p:cNvGraphicFramePr>
            <p:nvPr/>
          </p:nvGraphicFramePr>
          <p:xfrm>
            <a:off x="233" y="397"/>
            <a:ext cx="447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" r:id="rId9" imgW="297180" imgH="154940" progId="">
                    <p:embed/>
                  </p:oleObj>
                </mc:Choice>
                <mc:Fallback>
                  <p:oleObj name="" r:id="rId9" imgW="297180" imgH="154940" progId="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33" y="397"/>
                          <a:ext cx="447" cy="2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5" name="Line 12"/>
            <p:cNvSpPr/>
            <p:nvPr/>
          </p:nvSpPr>
          <p:spPr>
            <a:xfrm flipV="1">
              <a:off x="396" y="516"/>
              <a:ext cx="1053" cy="141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396" name="Line 13"/>
            <p:cNvSpPr/>
            <p:nvPr/>
          </p:nvSpPr>
          <p:spPr>
            <a:xfrm>
              <a:off x="1449" y="516"/>
              <a:ext cx="0" cy="729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397" name="Line 14"/>
            <p:cNvSpPr/>
            <p:nvPr/>
          </p:nvSpPr>
          <p:spPr>
            <a:xfrm flipH="1">
              <a:off x="943" y="516"/>
              <a:ext cx="52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16398" name="Object 15"/>
            <p:cNvGraphicFramePr>
              <a:graphicFrameLocks noChangeAspect="1"/>
            </p:cNvGraphicFramePr>
            <p:nvPr/>
          </p:nvGraphicFramePr>
          <p:xfrm>
            <a:off x="1315" y="44"/>
            <a:ext cx="1090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" r:id="rId11" imgW="934085" imgH="191770" progId="">
                    <p:embed/>
                  </p:oleObj>
                </mc:Choice>
                <mc:Fallback>
                  <p:oleObj name="" r:id="rId11" imgW="934085" imgH="191770" progId="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315" y="44"/>
                          <a:ext cx="1090" cy="2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9" name="Object 16"/>
            <p:cNvGraphicFramePr>
              <a:graphicFrameLocks noChangeAspect="1"/>
            </p:cNvGraphicFramePr>
            <p:nvPr/>
          </p:nvGraphicFramePr>
          <p:xfrm>
            <a:off x="0" y="859"/>
            <a:ext cx="50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" r:id="rId13" imgW="335915" imgH="154940" progId="">
                    <p:embed/>
                  </p:oleObj>
                </mc:Choice>
                <mc:Fallback>
                  <p:oleObj name="" r:id="rId13" imgW="335915" imgH="154940" progId="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0" y="859"/>
                          <a:ext cx="508" cy="2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0" name="Line 17"/>
            <p:cNvSpPr/>
            <p:nvPr/>
          </p:nvSpPr>
          <p:spPr>
            <a:xfrm>
              <a:off x="396" y="1202"/>
              <a:ext cx="0" cy="729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01" name="Line 18"/>
            <p:cNvSpPr/>
            <p:nvPr/>
          </p:nvSpPr>
          <p:spPr>
            <a:xfrm flipH="1">
              <a:off x="396" y="1932"/>
              <a:ext cx="52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16402" name="Object 19"/>
            <p:cNvGraphicFramePr>
              <a:graphicFrameLocks noChangeAspect="1"/>
            </p:cNvGraphicFramePr>
            <p:nvPr/>
          </p:nvGraphicFramePr>
          <p:xfrm>
            <a:off x="953" y="1717"/>
            <a:ext cx="564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" r:id="rId15" imgW="374015" imgH="154940" progId="">
                    <p:embed/>
                  </p:oleObj>
                </mc:Choice>
                <mc:Fallback>
                  <p:oleObj name="" r:id="rId15" imgW="374015" imgH="154940" progId="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953" y="1717"/>
                          <a:ext cx="564" cy="2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403" name="Group 20"/>
            <p:cNvGrpSpPr/>
            <p:nvPr/>
          </p:nvGrpSpPr>
          <p:grpSpPr>
            <a:xfrm>
              <a:off x="2653" y="136"/>
              <a:ext cx="3107" cy="2132"/>
              <a:chOff x="0" y="0"/>
              <a:chExt cx="3878" cy="2722"/>
            </a:xfrm>
          </p:grpSpPr>
          <p:graphicFrame>
            <p:nvGraphicFramePr>
              <p:cNvPr id="16404" name="Object 21"/>
              <p:cNvGraphicFramePr>
                <a:graphicFrameLocks noChangeAspect="1"/>
              </p:cNvGraphicFramePr>
              <p:nvPr/>
            </p:nvGraphicFramePr>
            <p:xfrm>
              <a:off x="1406" y="1044"/>
              <a:ext cx="188" cy="2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1" name="" r:id="rId17" imgW="118745" imgH="158750" progId="">
                      <p:embed/>
                    </p:oleObj>
                  </mc:Choice>
                  <mc:Fallback>
                    <p:oleObj name="" r:id="rId17" imgW="118745" imgH="158750" progId="">
                      <p:embed/>
                      <p:pic>
                        <p:nvPicPr>
                          <p:cNvPr id="0" name="图片 3100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1406" y="1044"/>
                            <a:ext cx="188" cy="28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05" name="Object 22"/>
              <p:cNvGraphicFramePr>
                <a:graphicFrameLocks noChangeAspect="1"/>
              </p:cNvGraphicFramePr>
              <p:nvPr/>
            </p:nvGraphicFramePr>
            <p:xfrm>
              <a:off x="3271" y="998"/>
              <a:ext cx="607" cy="3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9" name="" r:id="rId18" imgW="374015" imgH="193675" progId="">
                      <p:embed/>
                    </p:oleObj>
                  </mc:Choice>
                  <mc:Fallback>
                    <p:oleObj name="" r:id="rId18" imgW="374015" imgH="193675" progId="">
                      <p:embed/>
                      <p:pic>
                        <p:nvPicPr>
                          <p:cNvPr id="0" name="图片 3098"/>
                          <p:cNvPicPr/>
                          <p:nvPr/>
                        </p:nvPicPr>
                        <p:blipFill>
                          <a:blip r:embed="rId19"/>
                          <a:stretch>
                            <a:fillRect/>
                          </a:stretch>
                        </p:blipFill>
                        <p:spPr>
                          <a:xfrm>
                            <a:off x="3271" y="998"/>
                            <a:ext cx="607" cy="35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06" name="Object 23"/>
              <p:cNvGraphicFramePr>
                <a:graphicFrameLocks noChangeAspect="1"/>
              </p:cNvGraphicFramePr>
              <p:nvPr/>
            </p:nvGraphicFramePr>
            <p:xfrm>
              <a:off x="1696" y="0"/>
              <a:ext cx="251" cy="2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8" name="" r:id="rId20" imgW="158750" imgH="145415" progId="">
                      <p:embed/>
                    </p:oleObj>
                  </mc:Choice>
                  <mc:Fallback>
                    <p:oleObj name="" r:id="rId20" imgW="158750" imgH="145415" progId="">
                      <p:embed/>
                      <p:pic>
                        <p:nvPicPr>
                          <p:cNvPr id="0" name="图片 3097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1696" y="0"/>
                            <a:ext cx="251" cy="26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07" name="Object 24"/>
              <p:cNvGraphicFramePr>
                <a:graphicFrameLocks noChangeAspect="1"/>
              </p:cNvGraphicFramePr>
              <p:nvPr/>
            </p:nvGraphicFramePr>
            <p:xfrm>
              <a:off x="1216" y="273"/>
              <a:ext cx="378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4" name="" r:id="rId21" imgW="309880" imgH="154940" progId="">
                      <p:embed/>
                    </p:oleObj>
                  </mc:Choice>
                  <mc:Fallback>
                    <p:oleObj name="" r:id="rId21" imgW="309880" imgH="154940" progId="">
                      <p:embed/>
                      <p:pic>
                        <p:nvPicPr>
                          <p:cNvPr id="0" name="图片 3093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1216" y="273"/>
                            <a:ext cx="378" cy="21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08" name="Object 25"/>
              <p:cNvGraphicFramePr>
                <a:graphicFrameLocks noChangeAspect="1"/>
              </p:cNvGraphicFramePr>
              <p:nvPr/>
            </p:nvGraphicFramePr>
            <p:xfrm>
              <a:off x="2050" y="46"/>
              <a:ext cx="1172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0" name="" r:id="rId23" imgW="934085" imgH="191770" progId="">
                      <p:embed/>
                    </p:oleObj>
                  </mc:Choice>
                  <mc:Fallback>
                    <p:oleObj name="" r:id="rId23" imgW="934085" imgH="191770" progId="">
                      <p:embed/>
                      <p:pic>
                        <p:nvPicPr>
                          <p:cNvPr id="0" name="图片 3099"/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2050" y="46"/>
                            <a:ext cx="1172" cy="27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09" name="Object 26"/>
              <p:cNvGraphicFramePr>
                <a:graphicFrameLocks noChangeAspect="1"/>
              </p:cNvGraphicFramePr>
              <p:nvPr/>
            </p:nvGraphicFramePr>
            <p:xfrm>
              <a:off x="0" y="1134"/>
              <a:ext cx="514" cy="2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3" name="" r:id="rId25" imgW="425450" imgH="154940" progId="">
                      <p:embed/>
                    </p:oleObj>
                  </mc:Choice>
                  <mc:Fallback>
                    <p:oleObj name="" r:id="rId25" imgW="425450" imgH="154940" progId="">
                      <p:embed/>
                      <p:pic>
                        <p:nvPicPr>
                          <p:cNvPr id="0" name="图片 3092"/>
                          <p:cNvPicPr/>
                          <p:nvPr/>
                        </p:nvPicPr>
                        <p:blipFill>
                          <a:blip r:embed="rId26"/>
                          <a:stretch>
                            <a:fillRect/>
                          </a:stretch>
                        </p:blipFill>
                        <p:spPr>
                          <a:xfrm>
                            <a:off x="0" y="1134"/>
                            <a:ext cx="514" cy="21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10" name="Object 27"/>
              <p:cNvGraphicFramePr>
                <a:graphicFrameLocks noChangeAspect="1"/>
              </p:cNvGraphicFramePr>
              <p:nvPr/>
            </p:nvGraphicFramePr>
            <p:xfrm>
              <a:off x="1633" y="2269"/>
              <a:ext cx="498" cy="2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2" name="" r:id="rId27" imgW="374015" imgH="154940" progId="">
                      <p:embed/>
                    </p:oleObj>
                  </mc:Choice>
                  <mc:Fallback>
                    <p:oleObj name="" r:id="rId27" imgW="374015" imgH="154940" progId="">
                      <p:embed/>
                      <p:pic>
                        <p:nvPicPr>
                          <p:cNvPr id="0" name="图片 3101"/>
                          <p:cNvPicPr/>
                          <p:nvPr/>
                        </p:nvPicPr>
                        <p:blipFill>
                          <a:blip r:embed="rId28"/>
                          <a:stretch>
                            <a:fillRect/>
                          </a:stretch>
                        </p:blipFill>
                        <p:spPr>
                          <a:xfrm>
                            <a:off x="1633" y="2269"/>
                            <a:ext cx="498" cy="23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411" name="Line 28"/>
              <p:cNvSpPr/>
              <p:nvPr/>
            </p:nvSpPr>
            <p:spPr>
              <a:xfrm flipV="1">
                <a:off x="1633" y="227"/>
                <a:ext cx="0" cy="2495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6412" name="Line 29"/>
              <p:cNvSpPr/>
              <p:nvPr/>
            </p:nvSpPr>
            <p:spPr>
              <a:xfrm>
                <a:off x="136" y="1361"/>
                <a:ext cx="358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6413" name="Line 30"/>
              <p:cNvSpPr/>
              <p:nvPr/>
            </p:nvSpPr>
            <p:spPr>
              <a:xfrm flipV="1">
                <a:off x="409" y="363"/>
                <a:ext cx="2404" cy="199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6414" name="Line 31"/>
              <p:cNvSpPr/>
              <p:nvPr/>
            </p:nvSpPr>
            <p:spPr>
              <a:xfrm>
                <a:off x="409" y="1361"/>
                <a:ext cx="0" cy="99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6415" name="Line 32"/>
              <p:cNvSpPr/>
              <p:nvPr/>
            </p:nvSpPr>
            <p:spPr>
              <a:xfrm>
                <a:off x="2813" y="363"/>
                <a:ext cx="0" cy="99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</p:spPr>
          </p:sp>
          <p:sp>
            <p:nvSpPr>
              <p:cNvPr id="16416" name="Line 33"/>
              <p:cNvSpPr/>
              <p:nvPr/>
            </p:nvSpPr>
            <p:spPr>
              <a:xfrm>
                <a:off x="409" y="2359"/>
                <a:ext cx="122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6417" name="Line 34"/>
              <p:cNvSpPr/>
              <p:nvPr/>
            </p:nvSpPr>
            <p:spPr>
              <a:xfrm flipH="1">
                <a:off x="1633" y="363"/>
                <a:ext cx="118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aphicFrame>
            <p:nvGraphicFramePr>
              <p:cNvPr id="16418" name="Object 35"/>
              <p:cNvGraphicFramePr>
                <a:graphicFrameLocks noChangeAspect="1"/>
              </p:cNvGraphicFramePr>
              <p:nvPr/>
            </p:nvGraphicFramePr>
            <p:xfrm>
              <a:off x="635" y="1134"/>
              <a:ext cx="468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3" name="" r:id="rId29" imgW="425450" imgH="154940" progId="">
                      <p:embed/>
                    </p:oleObj>
                  </mc:Choice>
                  <mc:Fallback>
                    <p:oleObj name="" r:id="rId29" imgW="425450" imgH="154940" progId="">
                      <p:embed/>
                      <p:pic>
                        <p:nvPicPr>
                          <p:cNvPr id="0" name="图片 3102"/>
                          <p:cNvPicPr/>
                          <p:nvPr/>
                        </p:nvPicPr>
                        <p:blipFill>
                          <a:blip r:embed="rId30"/>
                          <a:stretch>
                            <a:fillRect/>
                          </a:stretch>
                        </p:blipFill>
                        <p:spPr>
                          <a:xfrm>
                            <a:off x="635" y="1134"/>
                            <a:ext cx="468" cy="1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19" name="Object 36"/>
              <p:cNvGraphicFramePr>
                <a:graphicFrameLocks noChangeAspect="1"/>
              </p:cNvGraphicFramePr>
              <p:nvPr/>
            </p:nvGraphicFramePr>
            <p:xfrm>
              <a:off x="2905" y="1134"/>
              <a:ext cx="420" cy="2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6" name="" r:id="rId31" imgW="348615" imgH="154940" progId="">
                      <p:embed/>
                    </p:oleObj>
                  </mc:Choice>
                  <mc:Fallback>
                    <p:oleObj name="" r:id="rId31" imgW="348615" imgH="154940" progId="">
                      <p:embed/>
                      <p:pic>
                        <p:nvPicPr>
                          <p:cNvPr id="0" name="图片 3095"/>
                          <p:cNvPicPr/>
                          <p:nvPr/>
                        </p:nvPicPr>
                        <p:blipFill>
                          <a:blip r:embed="rId32"/>
                          <a:stretch>
                            <a:fillRect/>
                          </a:stretch>
                        </p:blipFill>
                        <p:spPr>
                          <a:xfrm>
                            <a:off x="2905" y="1134"/>
                            <a:ext cx="420" cy="21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20" name="Object 37"/>
              <p:cNvGraphicFramePr>
                <a:graphicFrameLocks noChangeAspect="1"/>
              </p:cNvGraphicFramePr>
              <p:nvPr/>
            </p:nvGraphicFramePr>
            <p:xfrm>
              <a:off x="1853" y="1406"/>
              <a:ext cx="342" cy="2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5" name="" r:id="rId33" imgW="285750" imgH="156210" progId="">
                      <p:embed/>
                    </p:oleObj>
                  </mc:Choice>
                  <mc:Fallback>
                    <p:oleObj name="" r:id="rId33" imgW="285750" imgH="156210" progId="">
                      <p:embed/>
                      <p:pic>
                        <p:nvPicPr>
                          <p:cNvPr id="0" name="图片 3094"/>
                          <p:cNvPicPr/>
                          <p:nvPr/>
                        </p:nvPicPr>
                        <p:blipFill>
                          <a:blip r:embed="rId34"/>
                          <a:stretch>
                            <a:fillRect/>
                          </a:stretch>
                        </p:blipFill>
                        <p:spPr>
                          <a:xfrm>
                            <a:off x="1853" y="1406"/>
                            <a:ext cx="342" cy="21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6421" name="Rectangle 38"/>
            <p:cNvSpPr/>
            <p:nvPr/>
          </p:nvSpPr>
          <p:spPr>
            <a:xfrm>
              <a:off x="1837" y="2177"/>
              <a:ext cx="1519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图 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5-9  A/D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转换曲线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6422" name="Text Box 39"/>
          <p:cNvSpPr txBox="1"/>
          <p:nvPr/>
        </p:nvSpPr>
        <p:spPr>
          <a:xfrm>
            <a:off x="7350760" y="4803775"/>
            <a:ext cx="485013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思考：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A/D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转换的分辨率及精度。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62660" y="5504180"/>
          <a:ext cx="2204720" cy="833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5" imgW="1041400" imgH="393700" progId="Equation.KSEE3">
                  <p:embed/>
                </p:oleObj>
              </mc:Choice>
              <mc:Fallback>
                <p:oleObj name="" r:id="rId35" imgW="10414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962660" y="5504180"/>
                        <a:ext cx="2204720" cy="833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787005" y="5384800"/>
          <a:ext cx="2096770" cy="833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7" imgW="990600" imgH="393700" progId="Equation.KSEE3">
                  <p:embed/>
                </p:oleObj>
              </mc:Choice>
              <mc:Fallback>
                <p:oleObj name="" r:id="rId37" imgW="9906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7787005" y="5384800"/>
                        <a:ext cx="2096770" cy="833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Click="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96323" y="161925"/>
            <a:ext cx="43764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7.2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过程控制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PLC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功能模块</a:t>
            </a:r>
            <a:endParaRPr lang="zh-CN" altLang="en-US"/>
          </a:p>
        </p:txBody>
      </p:sp>
      <p:sp>
        <p:nvSpPr>
          <p:cNvPr id="3" name="Rectangle 3"/>
          <p:cNvSpPr/>
          <p:nvPr/>
        </p:nvSpPr>
        <p:spPr>
          <a:xfrm>
            <a:off x="1471613" y="807403"/>
            <a:ext cx="626427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）功能模块与</a:t>
            </a:r>
            <a:r>
              <a:rPr lang="en-US" altLang="zh-CN" sz="2800" b="1" dirty="0">
                <a:latin typeface="Times New Roman" panose="02020603050405020304" pitchFamily="18" charset="0"/>
              </a:rPr>
              <a:t>PLC</a:t>
            </a:r>
            <a:r>
              <a:rPr lang="zh-CN" altLang="en-US" sz="2800" b="1" dirty="0">
                <a:latin typeface="Times New Roman" panose="02020603050405020304" pitchFamily="18" charset="0"/>
              </a:rPr>
              <a:t>基本单元的连接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58950" y="1450023"/>
            <a:ext cx="1008063" cy="1728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FX2N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-48MR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67013" y="1450023"/>
            <a:ext cx="1008062" cy="172878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dirty="0">
                <a:latin typeface="Times New Roman" panose="02020603050405020304" pitchFamily="18" charset="0"/>
              </a:rPr>
              <a:t>FX2N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latin typeface="Times New Roman" panose="02020603050405020304" pitchFamily="18" charset="0"/>
              </a:rPr>
              <a:t>-4AD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75075" y="1450023"/>
            <a:ext cx="1008063" cy="172878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dirty="0">
                <a:latin typeface="Times New Roman" panose="02020603050405020304" pitchFamily="18" charset="0"/>
              </a:rPr>
              <a:t>FX2N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latin typeface="Times New Roman" panose="02020603050405020304" pitchFamily="18" charset="0"/>
              </a:rPr>
              <a:t>-4DA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83138" y="1450023"/>
            <a:ext cx="1008062" cy="172878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dirty="0">
                <a:latin typeface="Times New Roman" panose="02020603050405020304" pitchFamily="18" charset="0"/>
              </a:rPr>
              <a:t>FX2N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latin typeface="Times New Roman" panose="02020603050405020304" pitchFamily="18" charset="0"/>
              </a:rPr>
              <a:t>-4DA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latin typeface="Times New Roman" panose="02020603050405020304" pitchFamily="18" charset="0"/>
              </a:rPr>
              <a:t>-PT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91200" y="1450023"/>
            <a:ext cx="1008063" cy="172878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dirty="0">
                <a:latin typeface="Times New Roman" panose="02020603050405020304" pitchFamily="18" charset="0"/>
              </a:rPr>
              <a:t>FX2N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latin typeface="Times New Roman" panose="02020603050405020304" pitchFamily="18" charset="0"/>
              </a:rPr>
              <a:t>-10PG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ctr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758950" y="3897948"/>
            <a:ext cx="1008063" cy="1728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FX2N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-48MR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767013" y="3897948"/>
            <a:ext cx="1008063" cy="1728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FX2N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-16EX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75075" y="3897948"/>
            <a:ext cx="1008063" cy="172878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dirty="0">
                <a:latin typeface="Times New Roman" panose="02020603050405020304" pitchFamily="18" charset="0"/>
              </a:rPr>
              <a:t>FX2N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latin typeface="Times New Roman" panose="02020603050405020304" pitchFamily="18" charset="0"/>
              </a:rPr>
              <a:t>-4A/D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83138" y="3897948"/>
            <a:ext cx="1008062" cy="172878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en-US" altLang="zh-CN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latin typeface="Times New Roman" panose="02020603050405020304" pitchFamily="18" charset="0"/>
              </a:rPr>
              <a:t>FX2N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latin typeface="Times New Roman" panose="02020603050405020304" pitchFamily="18" charset="0"/>
              </a:rPr>
              <a:t>-4DA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91200" y="3897948"/>
            <a:ext cx="1008063" cy="172878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dirty="0">
                <a:latin typeface="Times New Roman" panose="02020603050405020304" pitchFamily="18" charset="0"/>
              </a:rPr>
              <a:t>FX2N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latin typeface="Times New Roman" panose="02020603050405020304" pitchFamily="18" charset="0"/>
              </a:rPr>
              <a:t>-10PG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ctr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2838450" y="3250248"/>
            <a:ext cx="6477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#0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4062413" y="3250248"/>
            <a:ext cx="6477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#1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4999038" y="3250248"/>
            <a:ext cx="6477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#2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6007100" y="3250248"/>
            <a:ext cx="6477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#3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3846513" y="5698173"/>
            <a:ext cx="6477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#0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5070475" y="5698173"/>
            <a:ext cx="6477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#1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6007100" y="5698173"/>
            <a:ext cx="6477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#2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7159625" y="1953260"/>
            <a:ext cx="397637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扩展槽最多接</a:t>
            </a:r>
            <a:r>
              <a:rPr lang="en-US" altLang="zh-CN" sz="2400" b="1" dirty="0">
                <a:latin typeface="Times New Roman" panose="02020603050405020304" pitchFamily="18" charset="0"/>
              </a:rPr>
              <a:t>8</a:t>
            </a:r>
            <a:r>
              <a:rPr lang="zh-CN" altLang="en-US" sz="2400" b="1" dirty="0">
                <a:latin typeface="Times New Roman" panose="02020603050405020304" pitchFamily="18" charset="0"/>
              </a:rPr>
              <a:t>个功能模块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pic>
        <p:nvPicPr>
          <p:cNvPr id="23" name="Picture 3" descr="D:\My Documents\My Pictures\20120817010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92340" y="3577590"/>
            <a:ext cx="3843338" cy="2049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21"/>
          <p:cNvSpPr txBox="1"/>
          <p:nvPr/>
        </p:nvSpPr>
        <p:spPr>
          <a:xfrm>
            <a:off x="7159625" y="2656840"/>
            <a:ext cx="436308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en-US" sz="2400" b="1" dirty="0">
                <a:latin typeface="Times New Roman" panose="02020603050405020304" pitchFamily="18" charset="0"/>
              </a:rPr>
              <a:t>CPU+</a:t>
            </a:r>
            <a:r>
              <a:rPr lang="zh-CN" altLang="en-US" sz="2400" b="1" dirty="0">
                <a:latin typeface="Times New Roman" panose="02020603050405020304" pitchFamily="18" charset="0"/>
              </a:rPr>
              <a:t>扩展功能模块</a:t>
            </a:r>
            <a:r>
              <a:rPr lang="en-US" altLang="zh-CN" sz="2400" b="1" dirty="0">
                <a:latin typeface="Times New Roman" panose="02020603050405020304" pitchFamily="18" charset="0"/>
              </a:rPr>
              <a:t>+</a:t>
            </a:r>
            <a:r>
              <a:rPr lang="zh-CN" altLang="en-US" sz="2400" b="1" dirty="0">
                <a:latin typeface="Times New Roman" panose="02020603050405020304" pitchFamily="18" charset="0"/>
              </a:rPr>
              <a:t>功能模块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wedg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96323" y="161925"/>
            <a:ext cx="43764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7.2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过程控制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PLC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功能模块</a:t>
            </a:r>
            <a:endParaRPr lang="zh-CN" altLang="en-US"/>
          </a:p>
        </p:txBody>
      </p:sp>
      <p:sp>
        <p:nvSpPr>
          <p:cNvPr id="18433" name="Rectangle 2"/>
          <p:cNvSpPr/>
          <p:nvPr/>
        </p:nvSpPr>
        <p:spPr>
          <a:xfrm>
            <a:off x="2747010" y="6235065"/>
            <a:ext cx="6858000" cy="3987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000" b="1" dirty="0">
                <a:latin typeface="Times New Roman" panose="02020603050405020304" pitchFamily="18" charset="0"/>
              </a:rPr>
              <a:t>图</a:t>
            </a:r>
            <a:r>
              <a:rPr lang="en-US" altLang="zh-CN" sz="2000" b="1" dirty="0">
                <a:latin typeface="Times New Roman" panose="02020603050405020304" pitchFamily="18" charset="0"/>
              </a:rPr>
              <a:t>7-10  </a:t>
            </a:r>
            <a:r>
              <a:rPr lang="zh-CN" altLang="en-US" sz="2000" b="1" dirty="0">
                <a:latin typeface="Times New Roman" panose="02020603050405020304" pitchFamily="18" charset="0"/>
              </a:rPr>
              <a:t>模拟量输入模块接线原理图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18434" name="Rectangle 3"/>
          <p:cNvSpPr/>
          <p:nvPr/>
        </p:nvSpPr>
        <p:spPr>
          <a:xfrm>
            <a:off x="1954848" y="1266190"/>
            <a:ext cx="273685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电压输入模块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8435" name="Group 4"/>
          <p:cNvGrpSpPr/>
          <p:nvPr/>
        </p:nvGrpSpPr>
        <p:grpSpPr>
          <a:xfrm>
            <a:off x="1738948" y="1626553"/>
            <a:ext cx="7416800" cy="2303462"/>
            <a:chOff x="0" y="0"/>
            <a:chExt cx="4672" cy="1451"/>
          </a:xfrm>
        </p:grpSpPr>
        <p:grpSp>
          <p:nvGrpSpPr>
            <p:cNvPr id="18436" name="Group 5"/>
            <p:cNvGrpSpPr/>
            <p:nvPr/>
          </p:nvGrpSpPr>
          <p:grpSpPr>
            <a:xfrm>
              <a:off x="1089" y="363"/>
              <a:ext cx="408" cy="1088"/>
              <a:chOff x="0" y="0"/>
              <a:chExt cx="408" cy="1088"/>
            </a:xfrm>
          </p:grpSpPr>
          <p:sp>
            <p:nvSpPr>
              <p:cNvPr id="18437" name="Rectangle 6"/>
              <p:cNvSpPr/>
              <p:nvPr/>
            </p:nvSpPr>
            <p:spPr>
              <a:xfrm>
                <a:off x="0" y="0"/>
                <a:ext cx="408" cy="272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</a:rPr>
                  <a:t>V+</a:t>
                </a:r>
                <a:endParaRPr lang="en-US" altLang="zh-CN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38" name="Rectangle 7"/>
              <p:cNvSpPr/>
              <p:nvPr/>
            </p:nvSpPr>
            <p:spPr>
              <a:xfrm>
                <a:off x="0" y="272"/>
                <a:ext cx="408" cy="272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</a:rPr>
                  <a:t>I+</a:t>
                </a:r>
                <a:endParaRPr lang="en-US" altLang="zh-CN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39" name="Rectangle 8"/>
              <p:cNvSpPr/>
              <p:nvPr/>
            </p:nvSpPr>
            <p:spPr>
              <a:xfrm>
                <a:off x="0" y="544"/>
                <a:ext cx="408" cy="272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</a:rPr>
                  <a:t>COM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40" name="Rectangle 9"/>
              <p:cNvSpPr/>
              <p:nvPr/>
            </p:nvSpPr>
            <p:spPr>
              <a:xfrm>
                <a:off x="0" y="816"/>
                <a:ext cx="408" cy="272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</a:rPr>
                  <a:t>FG</a:t>
                </a:r>
                <a:endParaRPr lang="en-US" altLang="zh-CN" b="1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8441" name="Line 10"/>
            <p:cNvSpPr/>
            <p:nvPr/>
          </p:nvSpPr>
          <p:spPr>
            <a:xfrm>
              <a:off x="545" y="499"/>
              <a:ext cx="54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442" name="Line 11"/>
            <p:cNvSpPr/>
            <p:nvPr/>
          </p:nvSpPr>
          <p:spPr>
            <a:xfrm>
              <a:off x="544" y="1088"/>
              <a:ext cx="54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443" name="Line 12"/>
            <p:cNvSpPr/>
            <p:nvPr/>
          </p:nvSpPr>
          <p:spPr>
            <a:xfrm>
              <a:off x="635" y="725"/>
              <a:ext cx="18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444" name="Line 13"/>
            <p:cNvSpPr/>
            <p:nvPr/>
          </p:nvSpPr>
          <p:spPr>
            <a:xfrm>
              <a:off x="635" y="816"/>
              <a:ext cx="18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445" name="Line 14"/>
            <p:cNvSpPr/>
            <p:nvPr/>
          </p:nvSpPr>
          <p:spPr>
            <a:xfrm>
              <a:off x="726" y="499"/>
              <a:ext cx="0" cy="22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446" name="Line 15"/>
            <p:cNvSpPr/>
            <p:nvPr/>
          </p:nvSpPr>
          <p:spPr>
            <a:xfrm>
              <a:off x="726" y="816"/>
              <a:ext cx="0" cy="27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447" name="Rectangle 16"/>
            <p:cNvSpPr/>
            <p:nvPr/>
          </p:nvSpPr>
          <p:spPr>
            <a:xfrm>
              <a:off x="1905" y="454"/>
              <a:ext cx="318" cy="9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448" name="Rectangle 17"/>
            <p:cNvSpPr/>
            <p:nvPr/>
          </p:nvSpPr>
          <p:spPr>
            <a:xfrm>
              <a:off x="1860" y="862"/>
              <a:ext cx="91" cy="272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449" name="Line 18"/>
            <p:cNvSpPr/>
            <p:nvPr/>
          </p:nvSpPr>
          <p:spPr>
            <a:xfrm>
              <a:off x="2450" y="862"/>
              <a:ext cx="18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450" name="Line 19"/>
            <p:cNvSpPr/>
            <p:nvPr/>
          </p:nvSpPr>
          <p:spPr>
            <a:xfrm>
              <a:off x="2450" y="952"/>
              <a:ext cx="18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451" name="Line 20"/>
            <p:cNvSpPr/>
            <p:nvPr/>
          </p:nvSpPr>
          <p:spPr>
            <a:xfrm>
              <a:off x="2541" y="499"/>
              <a:ext cx="0" cy="36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452" name="Line 21"/>
            <p:cNvSpPr/>
            <p:nvPr/>
          </p:nvSpPr>
          <p:spPr>
            <a:xfrm>
              <a:off x="2541" y="952"/>
              <a:ext cx="0" cy="36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453" name="Rectangle 22"/>
            <p:cNvSpPr/>
            <p:nvPr/>
          </p:nvSpPr>
          <p:spPr>
            <a:xfrm>
              <a:off x="2858" y="1270"/>
              <a:ext cx="318" cy="9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454" name="Line 23"/>
            <p:cNvSpPr/>
            <p:nvPr/>
          </p:nvSpPr>
          <p:spPr>
            <a:xfrm>
              <a:off x="1497" y="1315"/>
              <a:ext cx="1361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455" name="Line 24"/>
            <p:cNvSpPr/>
            <p:nvPr/>
          </p:nvSpPr>
          <p:spPr>
            <a:xfrm>
              <a:off x="1497" y="499"/>
              <a:ext cx="40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456" name="Line 25"/>
            <p:cNvSpPr/>
            <p:nvPr/>
          </p:nvSpPr>
          <p:spPr>
            <a:xfrm>
              <a:off x="2223" y="499"/>
              <a:ext cx="145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457" name="Line 26"/>
            <p:cNvSpPr/>
            <p:nvPr/>
          </p:nvSpPr>
          <p:spPr>
            <a:xfrm>
              <a:off x="3176" y="1315"/>
              <a:ext cx="31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458" name="Line 27"/>
            <p:cNvSpPr/>
            <p:nvPr/>
          </p:nvSpPr>
          <p:spPr>
            <a:xfrm>
              <a:off x="3493" y="499"/>
              <a:ext cx="0" cy="81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459" name="AutoShape 28"/>
            <p:cNvSpPr/>
            <p:nvPr/>
          </p:nvSpPr>
          <p:spPr>
            <a:xfrm rot="5400000">
              <a:off x="3576" y="355"/>
              <a:ext cx="454" cy="317"/>
            </a:xfrm>
            <a:prstGeom prst="flowChartExtra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460" name="Line 29"/>
            <p:cNvSpPr/>
            <p:nvPr/>
          </p:nvSpPr>
          <p:spPr>
            <a:xfrm>
              <a:off x="3992" y="544"/>
              <a:ext cx="27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8461" name="Line 30"/>
            <p:cNvSpPr/>
            <p:nvPr/>
          </p:nvSpPr>
          <p:spPr>
            <a:xfrm>
              <a:off x="1497" y="726"/>
              <a:ext cx="40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462" name="Line 31"/>
            <p:cNvSpPr/>
            <p:nvPr/>
          </p:nvSpPr>
          <p:spPr>
            <a:xfrm>
              <a:off x="1905" y="726"/>
              <a:ext cx="0" cy="1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463" name="Line 32"/>
            <p:cNvSpPr/>
            <p:nvPr/>
          </p:nvSpPr>
          <p:spPr>
            <a:xfrm>
              <a:off x="1905" y="1134"/>
              <a:ext cx="0" cy="18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464" name="Line 33"/>
            <p:cNvSpPr/>
            <p:nvPr/>
          </p:nvSpPr>
          <p:spPr>
            <a:xfrm>
              <a:off x="1905" y="1315"/>
              <a:ext cx="0" cy="9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465" name="Line 34"/>
            <p:cNvSpPr/>
            <p:nvPr/>
          </p:nvSpPr>
          <p:spPr>
            <a:xfrm>
              <a:off x="1860" y="1406"/>
              <a:ext cx="13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466" name="Line 35"/>
            <p:cNvSpPr/>
            <p:nvPr/>
          </p:nvSpPr>
          <p:spPr>
            <a:xfrm>
              <a:off x="1905" y="1451"/>
              <a:ext cx="4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467" name="Text Box 36"/>
            <p:cNvSpPr txBox="1"/>
            <p:nvPr/>
          </p:nvSpPr>
          <p:spPr>
            <a:xfrm>
              <a:off x="0" y="408"/>
              <a:ext cx="68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Vi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8468" name="Text Box 37"/>
            <p:cNvSpPr txBox="1"/>
            <p:nvPr/>
          </p:nvSpPr>
          <p:spPr>
            <a:xfrm>
              <a:off x="317" y="680"/>
              <a:ext cx="36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C1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8469" name="Text Box 38"/>
            <p:cNvSpPr txBox="1"/>
            <p:nvPr/>
          </p:nvSpPr>
          <p:spPr>
            <a:xfrm>
              <a:off x="1905" y="181"/>
              <a:ext cx="68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R1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8470" name="Text Box 39"/>
            <p:cNvSpPr txBox="1"/>
            <p:nvPr/>
          </p:nvSpPr>
          <p:spPr>
            <a:xfrm>
              <a:off x="2631" y="771"/>
              <a:ext cx="36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</a:rPr>
                <a:t>C2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8471" name="Text Box 40"/>
            <p:cNvSpPr txBox="1"/>
            <p:nvPr/>
          </p:nvSpPr>
          <p:spPr>
            <a:xfrm>
              <a:off x="2767" y="952"/>
              <a:ext cx="68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</a:rPr>
                <a:t>  </a:t>
              </a:r>
              <a:r>
                <a:rPr lang="en-US" altLang="zh-CN" dirty="0">
                  <a:latin typeface="Times New Roman" panose="02020603050405020304" pitchFamily="18" charset="0"/>
                </a:rPr>
                <a:t>R2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8472" name="Text Box 41"/>
            <p:cNvSpPr txBox="1"/>
            <p:nvPr/>
          </p:nvSpPr>
          <p:spPr>
            <a:xfrm>
              <a:off x="1951" y="816"/>
              <a:ext cx="68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250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8473" name="Rectangle 42"/>
            <p:cNvSpPr/>
            <p:nvPr/>
          </p:nvSpPr>
          <p:spPr>
            <a:xfrm>
              <a:off x="4264" y="272"/>
              <a:ext cx="408" cy="68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b="1" dirty="0">
                  <a:latin typeface="Times New Roman" panose="02020603050405020304" pitchFamily="18" charset="0"/>
                </a:rPr>
                <a:t>A/D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8474" name="Text Box 43"/>
            <p:cNvSpPr txBox="1"/>
            <p:nvPr/>
          </p:nvSpPr>
          <p:spPr>
            <a:xfrm>
              <a:off x="3493" y="0"/>
              <a:ext cx="77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缓冲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8475" name="Text Box 44"/>
            <p:cNvSpPr txBox="1"/>
            <p:nvPr/>
          </p:nvSpPr>
          <p:spPr>
            <a:xfrm>
              <a:off x="2313" y="0"/>
              <a:ext cx="77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滤波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8476" name="Group 45"/>
          <p:cNvGrpSpPr/>
          <p:nvPr/>
        </p:nvGrpSpPr>
        <p:grpSpPr>
          <a:xfrm>
            <a:off x="1810385" y="3930015"/>
            <a:ext cx="7345363" cy="2303463"/>
            <a:chOff x="0" y="0"/>
            <a:chExt cx="4627" cy="1451"/>
          </a:xfrm>
        </p:grpSpPr>
        <p:grpSp>
          <p:nvGrpSpPr>
            <p:cNvPr id="18477" name="Group 46"/>
            <p:cNvGrpSpPr/>
            <p:nvPr/>
          </p:nvGrpSpPr>
          <p:grpSpPr>
            <a:xfrm>
              <a:off x="1044" y="363"/>
              <a:ext cx="408" cy="1088"/>
              <a:chOff x="0" y="0"/>
              <a:chExt cx="408" cy="1088"/>
            </a:xfrm>
          </p:grpSpPr>
          <p:sp>
            <p:nvSpPr>
              <p:cNvPr id="18478" name="Rectangle 47"/>
              <p:cNvSpPr/>
              <p:nvPr/>
            </p:nvSpPr>
            <p:spPr>
              <a:xfrm>
                <a:off x="0" y="0"/>
                <a:ext cx="408" cy="272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</a:rPr>
                  <a:t>V+</a:t>
                </a:r>
                <a:endParaRPr lang="en-US" altLang="zh-CN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79" name="Rectangle 48"/>
              <p:cNvSpPr/>
              <p:nvPr/>
            </p:nvSpPr>
            <p:spPr>
              <a:xfrm>
                <a:off x="0" y="272"/>
                <a:ext cx="408" cy="272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</a:rPr>
                  <a:t>I+</a:t>
                </a:r>
                <a:endParaRPr lang="en-US" altLang="zh-CN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80" name="Rectangle 49"/>
              <p:cNvSpPr/>
              <p:nvPr/>
            </p:nvSpPr>
            <p:spPr>
              <a:xfrm>
                <a:off x="0" y="544"/>
                <a:ext cx="408" cy="272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</a:rPr>
                  <a:t>COM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81" name="Rectangle 50"/>
              <p:cNvSpPr/>
              <p:nvPr/>
            </p:nvSpPr>
            <p:spPr>
              <a:xfrm>
                <a:off x="0" y="816"/>
                <a:ext cx="408" cy="272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</a:rPr>
                  <a:t>FG</a:t>
                </a:r>
                <a:endParaRPr lang="en-US" altLang="zh-CN" b="1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8482" name="Line 51"/>
            <p:cNvSpPr/>
            <p:nvPr/>
          </p:nvSpPr>
          <p:spPr>
            <a:xfrm>
              <a:off x="499" y="771"/>
              <a:ext cx="54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483" name="Line 52"/>
            <p:cNvSpPr/>
            <p:nvPr/>
          </p:nvSpPr>
          <p:spPr>
            <a:xfrm>
              <a:off x="499" y="1089"/>
              <a:ext cx="54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484" name="Rectangle 53"/>
            <p:cNvSpPr/>
            <p:nvPr/>
          </p:nvSpPr>
          <p:spPr>
            <a:xfrm>
              <a:off x="1860" y="454"/>
              <a:ext cx="318" cy="9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485" name="Rectangle 54"/>
            <p:cNvSpPr/>
            <p:nvPr/>
          </p:nvSpPr>
          <p:spPr>
            <a:xfrm>
              <a:off x="1815" y="862"/>
              <a:ext cx="91" cy="272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486" name="Line 55"/>
            <p:cNvSpPr/>
            <p:nvPr/>
          </p:nvSpPr>
          <p:spPr>
            <a:xfrm>
              <a:off x="2405" y="862"/>
              <a:ext cx="18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487" name="Line 56"/>
            <p:cNvSpPr/>
            <p:nvPr/>
          </p:nvSpPr>
          <p:spPr>
            <a:xfrm>
              <a:off x="2405" y="952"/>
              <a:ext cx="18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488" name="Line 57"/>
            <p:cNvSpPr/>
            <p:nvPr/>
          </p:nvSpPr>
          <p:spPr>
            <a:xfrm>
              <a:off x="2496" y="499"/>
              <a:ext cx="0" cy="36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489" name="Line 58"/>
            <p:cNvSpPr/>
            <p:nvPr/>
          </p:nvSpPr>
          <p:spPr>
            <a:xfrm>
              <a:off x="2496" y="952"/>
              <a:ext cx="0" cy="36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490" name="Rectangle 59"/>
            <p:cNvSpPr/>
            <p:nvPr/>
          </p:nvSpPr>
          <p:spPr>
            <a:xfrm>
              <a:off x="2813" y="1270"/>
              <a:ext cx="318" cy="9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491" name="Line 60"/>
            <p:cNvSpPr/>
            <p:nvPr/>
          </p:nvSpPr>
          <p:spPr>
            <a:xfrm>
              <a:off x="1452" y="1315"/>
              <a:ext cx="1361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492" name="Line 61"/>
            <p:cNvSpPr/>
            <p:nvPr/>
          </p:nvSpPr>
          <p:spPr>
            <a:xfrm>
              <a:off x="1452" y="499"/>
              <a:ext cx="40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493" name="Line 62"/>
            <p:cNvSpPr/>
            <p:nvPr/>
          </p:nvSpPr>
          <p:spPr>
            <a:xfrm>
              <a:off x="2178" y="499"/>
              <a:ext cx="145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494" name="Line 63"/>
            <p:cNvSpPr/>
            <p:nvPr/>
          </p:nvSpPr>
          <p:spPr>
            <a:xfrm>
              <a:off x="3131" y="1315"/>
              <a:ext cx="31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495" name="Line 64"/>
            <p:cNvSpPr/>
            <p:nvPr/>
          </p:nvSpPr>
          <p:spPr>
            <a:xfrm>
              <a:off x="3448" y="499"/>
              <a:ext cx="0" cy="81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496" name="AutoShape 65"/>
            <p:cNvSpPr/>
            <p:nvPr/>
          </p:nvSpPr>
          <p:spPr>
            <a:xfrm rot="5400000">
              <a:off x="3531" y="355"/>
              <a:ext cx="454" cy="317"/>
            </a:xfrm>
            <a:prstGeom prst="flowChartExtra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497" name="Line 66"/>
            <p:cNvSpPr/>
            <p:nvPr/>
          </p:nvSpPr>
          <p:spPr>
            <a:xfrm>
              <a:off x="3947" y="544"/>
              <a:ext cx="27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8498" name="Line 67"/>
            <p:cNvSpPr/>
            <p:nvPr/>
          </p:nvSpPr>
          <p:spPr>
            <a:xfrm>
              <a:off x="1452" y="726"/>
              <a:ext cx="40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499" name="Line 68"/>
            <p:cNvSpPr/>
            <p:nvPr/>
          </p:nvSpPr>
          <p:spPr>
            <a:xfrm>
              <a:off x="1860" y="726"/>
              <a:ext cx="0" cy="1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500" name="Line 69"/>
            <p:cNvSpPr/>
            <p:nvPr/>
          </p:nvSpPr>
          <p:spPr>
            <a:xfrm>
              <a:off x="1860" y="1134"/>
              <a:ext cx="0" cy="18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501" name="Line 70"/>
            <p:cNvSpPr/>
            <p:nvPr/>
          </p:nvSpPr>
          <p:spPr>
            <a:xfrm>
              <a:off x="1860" y="1315"/>
              <a:ext cx="0" cy="9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502" name="Line 71"/>
            <p:cNvSpPr/>
            <p:nvPr/>
          </p:nvSpPr>
          <p:spPr>
            <a:xfrm>
              <a:off x="1815" y="1406"/>
              <a:ext cx="13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503" name="Line 72"/>
            <p:cNvSpPr/>
            <p:nvPr/>
          </p:nvSpPr>
          <p:spPr>
            <a:xfrm>
              <a:off x="1860" y="1451"/>
              <a:ext cx="4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504" name="Text Box 73"/>
            <p:cNvSpPr txBox="1"/>
            <p:nvPr/>
          </p:nvSpPr>
          <p:spPr>
            <a:xfrm>
              <a:off x="0" y="771"/>
              <a:ext cx="77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Ii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8505" name="Text Box 74"/>
            <p:cNvSpPr txBox="1"/>
            <p:nvPr/>
          </p:nvSpPr>
          <p:spPr>
            <a:xfrm>
              <a:off x="1860" y="181"/>
              <a:ext cx="68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R1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8506" name="Text Box 75"/>
            <p:cNvSpPr txBox="1"/>
            <p:nvPr/>
          </p:nvSpPr>
          <p:spPr>
            <a:xfrm>
              <a:off x="2586" y="771"/>
              <a:ext cx="36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</a:rPr>
                <a:t>C2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8507" name="Text Box 76"/>
            <p:cNvSpPr txBox="1"/>
            <p:nvPr/>
          </p:nvSpPr>
          <p:spPr>
            <a:xfrm>
              <a:off x="2722" y="952"/>
              <a:ext cx="68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</a:rPr>
                <a:t>  </a:t>
              </a:r>
              <a:r>
                <a:rPr lang="en-US" altLang="zh-CN" dirty="0">
                  <a:latin typeface="Times New Roman" panose="02020603050405020304" pitchFamily="18" charset="0"/>
                </a:rPr>
                <a:t>R2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8508" name="Text Box 77"/>
            <p:cNvSpPr txBox="1"/>
            <p:nvPr/>
          </p:nvSpPr>
          <p:spPr>
            <a:xfrm>
              <a:off x="1906" y="816"/>
              <a:ext cx="68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250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8509" name="Rectangle 78"/>
            <p:cNvSpPr/>
            <p:nvPr/>
          </p:nvSpPr>
          <p:spPr>
            <a:xfrm>
              <a:off x="4219" y="272"/>
              <a:ext cx="408" cy="68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b="1" dirty="0">
                  <a:latin typeface="Times New Roman" panose="02020603050405020304" pitchFamily="18" charset="0"/>
                </a:rPr>
                <a:t>A/D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8510" name="Text Box 79"/>
            <p:cNvSpPr txBox="1"/>
            <p:nvPr/>
          </p:nvSpPr>
          <p:spPr>
            <a:xfrm>
              <a:off x="3493" y="0"/>
              <a:ext cx="77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缓冲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8511" name="Text Box 80"/>
            <p:cNvSpPr txBox="1"/>
            <p:nvPr/>
          </p:nvSpPr>
          <p:spPr>
            <a:xfrm>
              <a:off x="2313" y="0"/>
              <a:ext cx="77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滤波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8512" name="未知"/>
            <p:cNvSpPr/>
            <p:nvPr/>
          </p:nvSpPr>
          <p:spPr>
            <a:xfrm>
              <a:off x="953" y="499"/>
              <a:ext cx="91" cy="227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0" y="136"/>
                </a:cxn>
                <a:cxn ang="0">
                  <a:pos x="91" y="227"/>
                </a:cxn>
              </a:cxnLst>
              <a:pathLst>
                <a:path w="91" h="227">
                  <a:moveTo>
                    <a:pt x="91" y="0"/>
                  </a:moveTo>
                  <a:cubicBezTo>
                    <a:pt x="45" y="49"/>
                    <a:pt x="0" y="98"/>
                    <a:pt x="0" y="136"/>
                  </a:cubicBezTo>
                  <a:cubicBezTo>
                    <a:pt x="0" y="174"/>
                    <a:pt x="45" y="200"/>
                    <a:pt x="91" y="227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513" name="Rectangle 82"/>
            <p:cNvSpPr/>
            <p:nvPr/>
          </p:nvSpPr>
          <p:spPr>
            <a:xfrm>
              <a:off x="91" y="45"/>
              <a:ext cx="172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电流输入模块</a:t>
              </a:r>
              <a:endPara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8514" name="Rectangle 83"/>
          <p:cNvSpPr/>
          <p:nvPr/>
        </p:nvSpPr>
        <p:spPr>
          <a:xfrm>
            <a:off x="1650365" y="747395"/>
            <a:ext cx="462534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</a:rPr>
              <a:t>）</a:t>
            </a:r>
            <a:r>
              <a:rPr lang="en-US" altLang="zh-CN" sz="2800" b="1" dirty="0">
                <a:latin typeface="Times New Roman" panose="02020603050405020304" pitchFamily="18" charset="0"/>
              </a:rPr>
              <a:t>A/D</a:t>
            </a:r>
            <a:r>
              <a:rPr lang="zh-CN" altLang="en-US" sz="2800" b="1" dirty="0">
                <a:latin typeface="Times New Roman" panose="02020603050405020304" pitchFamily="18" charset="0"/>
              </a:rPr>
              <a:t>模块接线图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wedg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96323" y="161925"/>
            <a:ext cx="43764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7.2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过程控制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PLC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功能模块</a:t>
            </a:r>
            <a:endParaRPr lang="zh-CN" altLang="en-US"/>
          </a:p>
        </p:txBody>
      </p:sp>
      <p:pic>
        <p:nvPicPr>
          <p:cNvPr id="19457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65823" y="925830"/>
            <a:ext cx="7373937" cy="54181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4" name="Rectangle 3"/>
          <p:cNvSpPr/>
          <p:nvPr/>
        </p:nvSpPr>
        <p:spPr>
          <a:xfrm>
            <a:off x="8336598" y="1662430"/>
            <a:ext cx="273685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双绞线的作用</a:t>
            </a:r>
            <a:endParaRPr lang="zh-CN" altLang="zh-CN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Rectangle 3"/>
          <p:cNvSpPr/>
          <p:nvPr/>
        </p:nvSpPr>
        <p:spPr>
          <a:xfrm>
            <a:off x="8336915" y="2470785"/>
            <a:ext cx="294195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利用导线产生感应电势相互抵消，滤除外界电磁干扰。</a:t>
            </a:r>
            <a:endParaRPr lang="zh-CN" altLang="zh-CN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96323" y="161925"/>
            <a:ext cx="43764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7.2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过程控制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PLC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功能模块</a:t>
            </a:r>
            <a:endParaRPr lang="zh-CN" altLang="en-US"/>
          </a:p>
        </p:txBody>
      </p:sp>
      <p:sp>
        <p:nvSpPr>
          <p:cNvPr id="20481" name="Text Box 89"/>
          <p:cNvSpPr txBox="1"/>
          <p:nvPr/>
        </p:nvSpPr>
        <p:spPr>
          <a:xfrm>
            <a:off x="3993515" y="6080125"/>
            <a:ext cx="478345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图</a:t>
            </a:r>
            <a:r>
              <a:rPr lang="en-US" altLang="zh-CN" sz="2000" b="1" dirty="0">
                <a:latin typeface="Times New Roman" panose="02020603050405020304" pitchFamily="18" charset="0"/>
              </a:rPr>
              <a:t>7-11    DVP04AD</a:t>
            </a:r>
            <a:r>
              <a:rPr lang="zh-CN" altLang="en-US" sz="2000" b="1" dirty="0">
                <a:latin typeface="Times New Roman" panose="02020603050405020304" pitchFamily="18" charset="0"/>
              </a:rPr>
              <a:t>与</a:t>
            </a:r>
            <a:r>
              <a:rPr lang="en-US" altLang="zh-CN" sz="2000" b="1" dirty="0">
                <a:latin typeface="Times New Roman" panose="02020603050405020304" pitchFamily="18" charset="0"/>
              </a:rPr>
              <a:t>PLC</a:t>
            </a:r>
            <a:r>
              <a:rPr lang="zh-CN" altLang="en-US" sz="2000" b="1" dirty="0">
                <a:latin typeface="Times New Roman" panose="02020603050405020304" pitchFamily="18" charset="0"/>
              </a:rPr>
              <a:t>连接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grpSp>
        <p:nvGrpSpPr>
          <p:cNvPr id="20483" name="组合 2"/>
          <p:cNvGrpSpPr/>
          <p:nvPr/>
        </p:nvGrpSpPr>
        <p:grpSpPr>
          <a:xfrm>
            <a:off x="735904" y="751205"/>
            <a:ext cx="9733976" cy="5490845"/>
            <a:chOff x="-176" y="1090"/>
            <a:chExt cx="13613" cy="8647"/>
          </a:xfrm>
        </p:grpSpPr>
        <p:grpSp>
          <p:nvGrpSpPr>
            <p:cNvPr id="20484" name="Group 3"/>
            <p:cNvGrpSpPr/>
            <p:nvPr/>
          </p:nvGrpSpPr>
          <p:grpSpPr>
            <a:xfrm>
              <a:off x="6112" y="2032"/>
              <a:ext cx="782" cy="1807"/>
              <a:chOff x="0" y="0"/>
              <a:chExt cx="408" cy="1088"/>
            </a:xfrm>
          </p:grpSpPr>
          <p:sp>
            <p:nvSpPr>
              <p:cNvPr id="20485" name="Rectangle 4"/>
              <p:cNvSpPr/>
              <p:nvPr/>
            </p:nvSpPr>
            <p:spPr>
              <a:xfrm>
                <a:off x="0" y="0"/>
                <a:ext cx="408" cy="272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</a:rPr>
                  <a:t>V+</a:t>
                </a:r>
                <a:endParaRPr lang="en-US" altLang="zh-CN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486" name="Rectangle 5"/>
              <p:cNvSpPr/>
              <p:nvPr/>
            </p:nvSpPr>
            <p:spPr>
              <a:xfrm>
                <a:off x="0" y="272"/>
                <a:ext cx="408" cy="272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</a:rPr>
                  <a:t>I+</a:t>
                </a:r>
                <a:endParaRPr lang="en-US" altLang="zh-CN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487" name="Rectangle 6"/>
              <p:cNvSpPr/>
              <p:nvPr/>
            </p:nvSpPr>
            <p:spPr>
              <a:xfrm>
                <a:off x="0" y="544"/>
                <a:ext cx="408" cy="272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sz="1800" b="1" dirty="0">
                    <a:latin typeface="Times New Roman" panose="02020603050405020304" pitchFamily="18" charset="0"/>
                  </a:rPr>
                  <a:t>COM</a:t>
                </a:r>
                <a:endParaRPr lang="en-US" altLang="zh-CN" sz="18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488" name="Rectangle 7"/>
              <p:cNvSpPr/>
              <p:nvPr/>
            </p:nvSpPr>
            <p:spPr>
              <a:xfrm>
                <a:off x="0" y="816"/>
                <a:ext cx="408" cy="272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</a:rPr>
                  <a:t>FG</a:t>
                </a:r>
                <a:endParaRPr lang="en-US" altLang="zh-CN" b="1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0489" name="Line 8"/>
            <p:cNvSpPr/>
            <p:nvPr/>
          </p:nvSpPr>
          <p:spPr>
            <a:xfrm>
              <a:off x="5070" y="2260"/>
              <a:ext cx="104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490" name="Line 9"/>
            <p:cNvSpPr/>
            <p:nvPr/>
          </p:nvSpPr>
          <p:spPr>
            <a:xfrm>
              <a:off x="5067" y="3237"/>
              <a:ext cx="104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491" name="Rectangle 10"/>
            <p:cNvSpPr/>
            <p:nvPr/>
          </p:nvSpPr>
          <p:spPr>
            <a:xfrm>
              <a:off x="7677" y="2185"/>
              <a:ext cx="610" cy="147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492" name="Rectangle 11"/>
            <p:cNvSpPr/>
            <p:nvPr/>
          </p:nvSpPr>
          <p:spPr>
            <a:xfrm>
              <a:off x="7590" y="2862"/>
              <a:ext cx="175" cy="452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493" name="Line 12"/>
            <p:cNvSpPr/>
            <p:nvPr/>
          </p:nvSpPr>
          <p:spPr>
            <a:xfrm>
              <a:off x="8722" y="2862"/>
              <a:ext cx="35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494" name="Line 13"/>
            <p:cNvSpPr/>
            <p:nvPr/>
          </p:nvSpPr>
          <p:spPr>
            <a:xfrm>
              <a:off x="8722" y="3012"/>
              <a:ext cx="35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495" name="Line 14"/>
            <p:cNvSpPr/>
            <p:nvPr/>
          </p:nvSpPr>
          <p:spPr>
            <a:xfrm>
              <a:off x="8897" y="2260"/>
              <a:ext cx="0" cy="60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496" name="Line 15"/>
            <p:cNvSpPr/>
            <p:nvPr/>
          </p:nvSpPr>
          <p:spPr>
            <a:xfrm>
              <a:off x="8897" y="3012"/>
              <a:ext cx="0" cy="60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497" name="Rectangle 16"/>
            <p:cNvSpPr/>
            <p:nvPr/>
          </p:nvSpPr>
          <p:spPr>
            <a:xfrm>
              <a:off x="9505" y="3540"/>
              <a:ext cx="610" cy="15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498" name="Line 17"/>
            <p:cNvSpPr/>
            <p:nvPr/>
          </p:nvSpPr>
          <p:spPr>
            <a:xfrm>
              <a:off x="6895" y="3615"/>
              <a:ext cx="261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499" name="Line 18"/>
            <p:cNvSpPr/>
            <p:nvPr/>
          </p:nvSpPr>
          <p:spPr>
            <a:xfrm>
              <a:off x="6895" y="2260"/>
              <a:ext cx="78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00" name="Line 19"/>
            <p:cNvSpPr/>
            <p:nvPr/>
          </p:nvSpPr>
          <p:spPr>
            <a:xfrm>
              <a:off x="8287" y="2260"/>
              <a:ext cx="278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01" name="Line 20"/>
            <p:cNvSpPr/>
            <p:nvPr/>
          </p:nvSpPr>
          <p:spPr>
            <a:xfrm>
              <a:off x="10115" y="3615"/>
              <a:ext cx="60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02" name="Line 21"/>
            <p:cNvSpPr/>
            <p:nvPr/>
          </p:nvSpPr>
          <p:spPr>
            <a:xfrm>
              <a:off x="10722" y="2260"/>
              <a:ext cx="0" cy="135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03" name="AutoShape 22"/>
            <p:cNvSpPr/>
            <p:nvPr/>
          </p:nvSpPr>
          <p:spPr>
            <a:xfrm rot="5400000">
              <a:off x="10977" y="2007"/>
              <a:ext cx="755" cy="610"/>
            </a:xfrm>
            <a:prstGeom prst="flowChartExtra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504" name="Line 23"/>
            <p:cNvSpPr/>
            <p:nvPr/>
          </p:nvSpPr>
          <p:spPr>
            <a:xfrm>
              <a:off x="11680" y="2332"/>
              <a:ext cx="52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0505" name="Line 24"/>
            <p:cNvSpPr/>
            <p:nvPr/>
          </p:nvSpPr>
          <p:spPr>
            <a:xfrm>
              <a:off x="6895" y="2635"/>
              <a:ext cx="78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06" name="Line 25"/>
            <p:cNvSpPr/>
            <p:nvPr/>
          </p:nvSpPr>
          <p:spPr>
            <a:xfrm>
              <a:off x="7677" y="2635"/>
              <a:ext cx="0" cy="227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07" name="Line 26"/>
            <p:cNvSpPr/>
            <p:nvPr/>
          </p:nvSpPr>
          <p:spPr>
            <a:xfrm>
              <a:off x="7677" y="3315"/>
              <a:ext cx="0" cy="30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08" name="Line 27"/>
            <p:cNvSpPr/>
            <p:nvPr/>
          </p:nvSpPr>
          <p:spPr>
            <a:xfrm>
              <a:off x="7677" y="3615"/>
              <a:ext cx="0" cy="15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09" name="Line 28"/>
            <p:cNvSpPr/>
            <p:nvPr/>
          </p:nvSpPr>
          <p:spPr>
            <a:xfrm>
              <a:off x="7590" y="3765"/>
              <a:ext cx="26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10" name="Line 29"/>
            <p:cNvSpPr/>
            <p:nvPr/>
          </p:nvSpPr>
          <p:spPr>
            <a:xfrm>
              <a:off x="7677" y="3840"/>
              <a:ext cx="8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11" name="Text Box 30"/>
            <p:cNvSpPr txBox="1"/>
            <p:nvPr/>
          </p:nvSpPr>
          <p:spPr>
            <a:xfrm>
              <a:off x="2688" y="1997"/>
              <a:ext cx="2382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-10V-10V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0512" name="Text Box 31"/>
            <p:cNvSpPr txBox="1"/>
            <p:nvPr/>
          </p:nvSpPr>
          <p:spPr>
            <a:xfrm>
              <a:off x="7540" y="1430"/>
              <a:ext cx="1305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R1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0513" name="Text Box 32"/>
            <p:cNvSpPr txBox="1"/>
            <p:nvPr/>
          </p:nvSpPr>
          <p:spPr>
            <a:xfrm>
              <a:off x="9072" y="2710"/>
              <a:ext cx="1075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</a:rPr>
                <a:t>C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0514" name="Text Box 33"/>
            <p:cNvSpPr txBox="1"/>
            <p:nvPr/>
          </p:nvSpPr>
          <p:spPr>
            <a:xfrm>
              <a:off x="9330" y="3012"/>
              <a:ext cx="1307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</a:rPr>
                <a:t>  </a:t>
              </a:r>
              <a:r>
                <a:rPr lang="en-US" altLang="zh-CN" dirty="0">
                  <a:latin typeface="Times New Roman" panose="02020603050405020304" pitchFamily="18" charset="0"/>
                </a:rPr>
                <a:t>R2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0515" name="Text Box 34"/>
            <p:cNvSpPr txBox="1"/>
            <p:nvPr/>
          </p:nvSpPr>
          <p:spPr>
            <a:xfrm>
              <a:off x="7765" y="2787"/>
              <a:ext cx="1307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250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0516" name="Rectangle 35"/>
            <p:cNvSpPr/>
            <p:nvPr/>
          </p:nvSpPr>
          <p:spPr>
            <a:xfrm>
              <a:off x="12200" y="1882"/>
              <a:ext cx="782" cy="113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b="1" dirty="0">
                  <a:latin typeface="Times New Roman" panose="02020603050405020304" pitchFamily="18" charset="0"/>
                </a:rPr>
                <a:t>A/D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0517" name="Text Box 36"/>
            <p:cNvSpPr txBox="1"/>
            <p:nvPr/>
          </p:nvSpPr>
          <p:spPr>
            <a:xfrm>
              <a:off x="10720" y="1430"/>
              <a:ext cx="1480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缓冲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0518" name="Text Box 37"/>
            <p:cNvSpPr txBox="1"/>
            <p:nvPr/>
          </p:nvSpPr>
          <p:spPr>
            <a:xfrm>
              <a:off x="8460" y="1430"/>
              <a:ext cx="1480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滤波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20519" name="Group 38"/>
            <p:cNvGrpSpPr/>
            <p:nvPr/>
          </p:nvGrpSpPr>
          <p:grpSpPr>
            <a:xfrm>
              <a:off x="6112" y="4442"/>
              <a:ext cx="782" cy="1807"/>
              <a:chOff x="0" y="0"/>
              <a:chExt cx="408" cy="1088"/>
            </a:xfrm>
          </p:grpSpPr>
          <p:sp>
            <p:nvSpPr>
              <p:cNvPr id="20520" name="Rectangle 39"/>
              <p:cNvSpPr/>
              <p:nvPr/>
            </p:nvSpPr>
            <p:spPr>
              <a:xfrm>
                <a:off x="0" y="0"/>
                <a:ext cx="408" cy="272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</a:rPr>
                  <a:t>V+</a:t>
                </a:r>
                <a:endParaRPr lang="en-US" altLang="zh-CN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21" name="Rectangle 40"/>
              <p:cNvSpPr/>
              <p:nvPr/>
            </p:nvSpPr>
            <p:spPr>
              <a:xfrm>
                <a:off x="0" y="272"/>
                <a:ext cx="408" cy="272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</a:rPr>
                  <a:t>I+</a:t>
                </a:r>
                <a:endParaRPr lang="en-US" altLang="zh-CN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22" name="Rectangle 41"/>
              <p:cNvSpPr/>
              <p:nvPr/>
            </p:nvSpPr>
            <p:spPr>
              <a:xfrm>
                <a:off x="0" y="544"/>
                <a:ext cx="408" cy="272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sz="1800" b="1" dirty="0">
                    <a:latin typeface="Times New Roman" panose="02020603050405020304" pitchFamily="18" charset="0"/>
                  </a:rPr>
                  <a:t>COM</a:t>
                </a:r>
                <a:endParaRPr lang="en-US" altLang="zh-CN" sz="18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23" name="Rectangle 42"/>
              <p:cNvSpPr/>
              <p:nvPr/>
            </p:nvSpPr>
            <p:spPr>
              <a:xfrm>
                <a:off x="0" y="816"/>
                <a:ext cx="408" cy="272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</a:rPr>
                  <a:t>FG</a:t>
                </a:r>
                <a:endParaRPr lang="en-US" altLang="zh-CN" b="1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0524" name="Line 43"/>
            <p:cNvSpPr/>
            <p:nvPr/>
          </p:nvSpPr>
          <p:spPr>
            <a:xfrm>
              <a:off x="5067" y="5120"/>
              <a:ext cx="104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25" name="Line 44"/>
            <p:cNvSpPr/>
            <p:nvPr/>
          </p:nvSpPr>
          <p:spPr>
            <a:xfrm>
              <a:off x="5067" y="5650"/>
              <a:ext cx="104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26" name="Rectangle 45"/>
            <p:cNvSpPr/>
            <p:nvPr/>
          </p:nvSpPr>
          <p:spPr>
            <a:xfrm>
              <a:off x="7677" y="4595"/>
              <a:ext cx="610" cy="15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527" name="Rectangle 46"/>
            <p:cNvSpPr/>
            <p:nvPr/>
          </p:nvSpPr>
          <p:spPr>
            <a:xfrm>
              <a:off x="7590" y="5272"/>
              <a:ext cx="175" cy="452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528" name="Line 47"/>
            <p:cNvSpPr/>
            <p:nvPr/>
          </p:nvSpPr>
          <p:spPr>
            <a:xfrm>
              <a:off x="8722" y="5272"/>
              <a:ext cx="35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29" name="Line 48"/>
            <p:cNvSpPr/>
            <p:nvPr/>
          </p:nvSpPr>
          <p:spPr>
            <a:xfrm>
              <a:off x="8722" y="5422"/>
              <a:ext cx="35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30" name="Line 49"/>
            <p:cNvSpPr/>
            <p:nvPr/>
          </p:nvSpPr>
          <p:spPr>
            <a:xfrm>
              <a:off x="8897" y="4670"/>
              <a:ext cx="0" cy="60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31" name="Line 50"/>
            <p:cNvSpPr/>
            <p:nvPr/>
          </p:nvSpPr>
          <p:spPr>
            <a:xfrm>
              <a:off x="8897" y="5422"/>
              <a:ext cx="0" cy="60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32" name="Rectangle 51"/>
            <p:cNvSpPr/>
            <p:nvPr/>
          </p:nvSpPr>
          <p:spPr>
            <a:xfrm>
              <a:off x="9505" y="5950"/>
              <a:ext cx="610" cy="15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533" name="Line 52"/>
            <p:cNvSpPr/>
            <p:nvPr/>
          </p:nvSpPr>
          <p:spPr>
            <a:xfrm>
              <a:off x="6895" y="6025"/>
              <a:ext cx="261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34" name="Line 53"/>
            <p:cNvSpPr/>
            <p:nvPr/>
          </p:nvSpPr>
          <p:spPr>
            <a:xfrm>
              <a:off x="6895" y="4670"/>
              <a:ext cx="78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35" name="Line 54"/>
            <p:cNvSpPr/>
            <p:nvPr/>
          </p:nvSpPr>
          <p:spPr>
            <a:xfrm>
              <a:off x="8287" y="4670"/>
              <a:ext cx="278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36" name="Line 55"/>
            <p:cNvSpPr/>
            <p:nvPr/>
          </p:nvSpPr>
          <p:spPr>
            <a:xfrm>
              <a:off x="10115" y="6025"/>
              <a:ext cx="60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37" name="Line 56"/>
            <p:cNvSpPr/>
            <p:nvPr/>
          </p:nvSpPr>
          <p:spPr>
            <a:xfrm>
              <a:off x="10722" y="4670"/>
              <a:ext cx="0" cy="135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38" name="AutoShape 57"/>
            <p:cNvSpPr/>
            <p:nvPr/>
          </p:nvSpPr>
          <p:spPr>
            <a:xfrm rot="5400000">
              <a:off x="10977" y="4417"/>
              <a:ext cx="755" cy="610"/>
            </a:xfrm>
            <a:prstGeom prst="flowChartExtra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539" name="Line 58"/>
            <p:cNvSpPr/>
            <p:nvPr/>
          </p:nvSpPr>
          <p:spPr>
            <a:xfrm>
              <a:off x="11680" y="4745"/>
              <a:ext cx="52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0540" name="Line 59"/>
            <p:cNvSpPr/>
            <p:nvPr/>
          </p:nvSpPr>
          <p:spPr>
            <a:xfrm>
              <a:off x="6895" y="5047"/>
              <a:ext cx="78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41" name="Line 60"/>
            <p:cNvSpPr/>
            <p:nvPr/>
          </p:nvSpPr>
          <p:spPr>
            <a:xfrm>
              <a:off x="7677" y="5047"/>
              <a:ext cx="0" cy="22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42" name="Line 61"/>
            <p:cNvSpPr/>
            <p:nvPr/>
          </p:nvSpPr>
          <p:spPr>
            <a:xfrm>
              <a:off x="7677" y="5725"/>
              <a:ext cx="0" cy="30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43" name="Line 62"/>
            <p:cNvSpPr/>
            <p:nvPr/>
          </p:nvSpPr>
          <p:spPr>
            <a:xfrm>
              <a:off x="7677" y="6025"/>
              <a:ext cx="0" cy="15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44" name="Line 63"/>
            <p:cNvSpPr/>
            <p:nvPr/>
          </p:nvSpPr>
          <p:spPr>
            <a:xfrm>
              <a:off x="7590" y="6175"/>
              <a:ext cx="26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45" name="Line 64"/>
            <p:cNvSpPr/>
            <p:nvPr/>
          </p:nvSpPr>
          <p:spPr>
            <a:xfrm>
              <a:off x="7677" y="6250"/>
              <a:ext cx="8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46" name="Text Box 65"/>
            <p:cNvSpPr txBox="1"/>
            <p:nvPr/>
          </p:nvSpPr>
          <p:spPr>
            <a:xfrm>
              <a:off x="2324" y="4578"/>
              <a:ext cx="3004" cy="18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4-20mA</a:t>
              </a:r>
              <a:endParaRPr lang="en-US" altLang="zh-CN" b="1" dirty="0">
                <a:latin typeface="Times New Roman" panose="02020603050405020304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-2</a:t>
              </a:r>
              <a:r>
                <a:rPr lang="en-US" altLang="zh-CN" b="1" dirty="0">
                  <a:latin typeface="Times New Roman" panose="02020603050405020304" pitchFamily="18" charset="0"/>
                </a:rPr>
                <a:t>0-20mA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0547" name="Text Box 66"/>
            <p:cNvSpPr txBox="1"/>
            <p:nvPr/>
          </p:nvSpPr>
          <p:spPr>
            <a:xfrm>
              <a:off x="7652" y="3925"/>
              <a:ext cx="1305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R1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0548" name="Text Box 67"/>
            <p:cNvSpPr txBox="1"/>
            <p:nvPr/>
          </p:nvSpPr>
          <p:spPr>
            <a:xfrm>
              <a:off x="9015" y="4945"/>
              <a:ext cx="692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</a:rPr>
                <a:t>C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0549" name="Text Box 68"/>
            <p:cNvSpPr txBox="1"/>
            <p:nvPr/>
          </p:nvSpPr>
          <p:spPr>
            <a:xfrm>
              <a:off x="9330" y="5422"/>
              <a:ext cx="1307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</a:rPr>
                <a:t>  </a:t>
              </a:r>
              <a:r>
                <a:rPr lang="en-US" altLang="zh-CN" dirty="0">
                  <a:latin typeface="Times New Roman" panose="02020603050405020304" pitchFamily="18" charset="0"/>
                </a:rPr>
                <a:t>R2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0550" name="Text Box 69"/>
            <p:cNvSpPr txBox="1"/>
            <p:nvPr/>
          </p:nvSpPr>
          <p:spPr>
            <a:xfrm>
              <a:off x="7765" y="5195"/>
              <a:ext cx="1307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250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0551" name="Rectangle 70"/>
            <p:cNvSpPr/>
            <p:nvPr/>
          </p:nvSpPr>
          <p:spPr>
            <a:xfrm>
              <a:off x="12200" y="4292"/>
              <a:ext cx="782" cy="113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b="1" dirty="0">
                  <a:latin typeface="Times New Roman" panose="02020603050405020304" pitchFamily="18" charset="0"/>
                </a:rPr>
                <a:t>A/D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0552" name="Text Box 71"/>
            <p:cNvSpPr txBox="1"/>
            <p:nvPr/>
          </p:nvSpPr>
          <p:spPr>
            <a:xfrm>
              <a:off x="10807" y="3842"/>
              <a:ext cx="1480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缓冲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0553" name="Text Box 72"/>
            <p:cNvSpPr txBox="1"/>
            <p:nvPr/>
          </p:nvSpPr>
          <p:spPr>
            <a:xfrm>
              <a:off x="8545" y="3842"/>
              <a:ext cx="1477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滤波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0554" name="未知"/>
            <p:cNvSpPr/>
            <p:nvPr/>
          </p:nvSpPr>
          <p:spPr>
            <a:xfrm>
              <a:off x="5937" y="4670"/>
              <a:ext cx="175" cy="377"/>
            </a:xfrm>
            <a:custGeom>
              <a:avLst/>
              <a:gdLst/>
              <a:ahLst/>
              <a:cxnLst>
                <a:cxn ang="0">
                  <a:pos x="1246" y="0"/>
                </a:cxn>
                <a:cxn ang="0">
                  <a:pos x="0" y="1035"/>
                </a:cxn>
                <a:cxn ang="0">
                  <a:pos x="1246" y="1727"/>
                </a:cxn>
              </a:cxnLst>
              <a:pathLst>
                <a:path w="91" h="227">
                  <a:moveTo>
                    <a:pt x="91" y="0"/>
                  </a:moveTo>
                  <a:cubicBezTo>
                    <a:pt x="45" y="49"/>
                    <a:pt x="0" y="98"/>
                    <a:pt x="0" y="136"/>
                  </a:cubicBezTo>
                  <a:cubicBezTo>
                    <a:pt x="0" y="174"/>
                    <a:pt x="45" y="200"/>
                    <a:pt x="91" y="227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55" name="Line 74"/>
            <p:cNvSpPr/>
            <p:nvPr/>
          </p:nvSpPr>
          <p:spPr>
            <a:xfrm>
              <a:off x="6520" y="1202"/>
              <a:ext cx="0" cy="79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56" name="Line 75"/>
            <p:cNvSpPr/>
            <p:nvPr/>
          </p:nvSpPr>
          <p:spPr>
            <a:xfrm>
              <a:off x="6520" y="3812"/>
              <a:ext cx="0" cy="6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57" name="Line 76"/>
            <p:cNvSpPr/>
            <p:nvPr/>
          </p:nvSpPr>
          <p:spPr>
            <a:xfrm>
              <a:off x="6520" y="6192"/>
              <a:ext cx="0" cy="329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58" name="Line 77"/>
            <p:cNvSpPr/>
            <p:nvPr/>
          </p:nvSpPr>
          <p:spPr>
            <a:xfrm>
              <a:off x="6520" y="1202"/>
              <a:ext cx="691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59" name="Line 78"/>
            <p:cNvSpPr/>
            <p:nvPr/>
          </p:nvSpPr>
          <p:spPr>
            <a:xfrm>
              <a:off x="6520" y="9482"/>
              <a:ext cx="691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60" name="Line 79"/>
            <p:cNvSpPr/>
            <p:nvPr/>
          </p:nvSpPr>
          <p:spPr>
            <a:xfrm>
              <a:off x="13437" y="1202"/>
              <a:ext cx="0" cy="82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61" name="AutoShape 80"/>
            <p:cNvSpPr/>
            <p:nvPr/>
          </p:nvSpPr>
          <p:spPr>
            <a:xfrm>
              <a:off x="3230" y="8122"/>
              <a:ext cx="3175" cy="565"/>
            </a:xfrm>
            <a:prstGeom prst="leftRightArrow">
              <a:avLst>
                <a:gd name="adj1" fmla="val 50000"/>
                <a:gd name="adj2" fmla="val 111817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562" name="Rectangle 81"/>
            <p:cNvSpPr/>
            <p:nvPr/>
          </p:nvSpPr>
          <p:spPr>
            <a:xfrm>
              <a:off x="1302" y="7330"/>
              <a:ext cx="1927" cy="1475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b="1" dirty="0">
                  <a:latin typeface="Times New Roman" panose="02020603050405020304" pitchFamily="18" charset="0"/>
                </a:rPr>
                <a:t>PLC</a:t>
              </a:r>
              <a:r>
                <a:rPr lang="zh-CN" altLang="en-US" b="1" dirty="0">
                  <a:latin typeface="Times New Roman" panose="02020603050405020304" pitchFamily="18" charset="0"/>
                </a:rPr>
                <a:t>主机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0563" name="Text Box 82"/>
            <p:cNvSpPr txBox="1"/>
            <p:nvPr/>
          </p:nvSpPr>
          <p:spPr>
            <a:xfrm>
              <a:off x="7652" y="8460"/>
              <a:ext cx="3287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DVP04AD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0564" name="Text Box 83"/>
            <p:cNvSpPr txBox="1"/>
            <p:nvPr/>
          </p:nvSpPr>
          <p:spPr>
            <a:xfrm>
              <a:off x="-176" y="1090"/>
              <a:ext cx="6696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（</a:t>
              </a: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4</a:t>
              </a:r>
              <a:r>
                <a:rPr lang="zh-CN" altLang="en-US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）</a:t>
              </a: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DVP04AD</a:t>
              </a:r>
              <a:r>
                <a:rPr lang="zh-CN" altLang="en-US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与</a:t>
              </a: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PLC</a:t>
              </a:r>
              <a:r>
                <a:rPr lang="zh-CN" altLang="en-US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信息交换</a:t>
              </a:r>
              <a:endPara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565" name="Rectangle 84"/>
            <p:cNvSpPr/>
            <p:nvPr/>
          </p:nvSpPr>
          <p:spPr>
            <a:xfrm>
              <a:off x="7540" y="7215"/>
              <a:ext cx="5845" cy="72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>
              <a:spAutoFit/>
            </a:bodyPr>
            <a:p>
              <a:r>
                <a:rPr lang="en-US" altLang="zh-CN" sz="2400" b="1" dirty="0">
                  <a:solidFill>
                    <a:srgbClr val="262699"/>
                  </a:solidFill>
                  <a:latin typeface="Times New Roman" panose="02020603050405020304" pitchFamily="18" charset="0"/>
                </a:rPr>
                <a:t>DVP04AD</a:t>
              </a:r>
              <a:r>
                <a:rPr lang="zh-CN" altLang="en-US" sz="2400" b="1" dirty="0">
                  <a:solidFill>
                    <a:srgbClr val="262699"/>
                  </a:solidFill>
                  <a:latin typeface="Times New Roman" panose="02020603050405020304" pitchFamily="18" charset="0"/>
                </a:rPr>
                <a:t>模块控制寄存器</a:t>
              </a:r>
              <a:endParaRPr lang="zh-CN" altLang="en-US" sz="2400" b="1" dirty="0">
                <a:solidFill>
                  <a:srgbClr val="2626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566" name="Line 85"/>
            <p:cNvSpPr/>
            <p:nvPr/>
          </p:nvSpPr>
          <p:spPr>
            <a:xfrm flipV="1">
              <a:off x="3230" y="6987"/>
              <a:ext cx="3290" cy="45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0567" name="Line 86"/>
            <p:cNvSpPr/>
            <p:nvPr/>
          </p:nvSpPr>
          <p:spPr>
            <a:xfrm flipH="1">
              <a:off x="3345" y="7670"/>
              <a:ext cx="3060" cy="3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0568" name="Text Box 87"/>
            <p:cNvSpPr txBox="1"/>
            <p:nvPr/>
          </p:nvSpPr>
          <p:spPr>
            <a:xfrm>
              <a:off x="3230" y="6647"/>
              <a:ext cx="1472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TO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0569" name="Text Box 88"/>
            <p:cNvSpPr txBox="1"/>
            <p:nvPr/>
          </p:nvSpPr>
          <p:spPr>
            <a:xfrm>
              <a:off x="4137" y="7215"/>
              <a:ext cx="2042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FROM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0570" name="Text Box 87"/>
            <p:cNvSpPr txBox="1"/>
            <p:nvPr/>
          </p:nvSpPr>
          <p:spPr>
            <a:xfrm>
              <a:off x="2324" y="8915"/>
              <a:ext cx="3577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Number0-7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0571" name="Text Box 30"/>
          <p:cNvSpPr txBox="1"/>
          <p:nvPr/>
        </p:nvSpPr>
        <p:spPr>
          <a:xfrm>
            <a:off x="2783840" y="1998345"/>
            <a:ext cx="170116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-6V-10V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0263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7 .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可编程控制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器</a:t>
            </a:r>
            <a:endParaRPr lang="zh-CN" altLang="en-US"/>
          </a:p>
        </p:txBody>
      </p:sp>
      <p:sp>
        <p:nvSpPr>
          <p:cNvPr id="4098" name="Rectangle 3"/>
          <p:cNvSpPr/>
          <p:nvPr/>
        </p:nvSpPr>
        <p:spPr>
          <a:xfrm>
            <a:off x="2060575" y="722630"/>
            <a:ext cx="7920038" cy="63696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应用领域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r>
              <a:rPr lang="zh-CN" altLang="en-US" sz="2000" b="1" dirty="0">
                <a:latin typeface="Times New Roman" panose="02020603050405020304" pitchFamily="18" charset="0"/>
              </a:rPr>
              <a:t>电力（供电、输配电、电源等）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r>
              <a:rPr lang="zh-CN" altLang="en-US" sz="2000" b="1" dirty="0">
                <a:latin typeface="Times New Roman" panose="02020603050405020304" pitchFamily="18" charset="0"/>
              </a:rPr>
              <a:t>电子制造设备（数控）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r>
              <a:rPr lang="zh-CN" altLang="en-US" sz="2000" b="1" dirty="0">
                <a:latin typeface="Times New Roman" panose="02020603050405020304" pitchFamily="18" charset="0"/>
              </a:rPr>
              <a:t>通信（计算机集散监控系统）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r>
              <a:rPr lang="zh-CN" altLang="en-US" sz="2000" b="1" dirty="0">
                <a:latin typeface="Times New Roman" panose="02020603050405020304" pitchFamily="18" charset="0"/>
              </a:rPr>
              <a:t>交通运输（车、船、飞机等）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r>
              <a:rPr lang="zh-CN" altLang="en-US" sz="2000" b="1" dirty="0">
                <a:latin typeface="Times New Roman" panose="02020603050405020304" pitchFamily="18" charset="0"/>
              </a:rPr>
              <a:t>安防、广播电视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r>
              <a:rPr lang="zh-CN" altLang="en-US" sz="2000" b="1" dirty="0">
                <a:latin typeface="Times New Roman" panose="02020603050405020304" pitchFamily="18" charset="0"/>
              </a:rPr>
              <a:t>纺织印染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r>
              <a:rPr lang="zh-CN" altLang="en-US" sz="2000" b="1" dirty="0">
                <a:latin typeface="Times New Roman" panose="02020603050405020304" pitchFamily="18" charset="0"/>
              </a:rPr>
              <a:t>锅炉供暖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r>
              <a:rPr lang="zh-CN" altLang="en-US" sz="2000" b="1" dirty="0">
                <a:latin typeface="Times New Roman" panose="02020603050405020304" pitchFamily="18" charset="0"/>
              </a:rPr>
              <a:t>石油化工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r>
              <a:rPr lang="zh-CN" altLang="en-US" sz="2000" b="1" dirty="0">
                <a:latin typeface="Times New Roman" panose="02020603050405020304" pitchFamily="18" charset="0"/>
              </a:rPr>
              <a:t>机床、机械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r>
              <a:rPr lang="zh-CN" altLang="en-US" sz="2000" b="1" dirty="0">
                <a:latin typeface="Times New Roman" panose="02020603050405020304" pitchFamily="18" charset="0"/>
              </a:rPr>
              <a:t>楼宇建筑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r>
              <a:rPr lang="zh-CN" altLang="en-US" sz="2000" b="1" dirty="0">
                <a:latin typeface="Times New Roman" panose="02020603050405020304" pitchFamily="18" charset="0"/>
              </a:rPr>
              <a:t>矿业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r>
              <a:rPr lang="zh-CN" altLang="en-US" sz="2000" b="1" dirty="0">
                <a:latin typeface="Times New Roman" panose="02020603050405020304" pitchFamily="18" charset="0"/>
              </a:rPr>
              <a:t>能源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r>
              <a:rPr lang="zh-CN" altLang="en-US" sz="2000" b="1" dirty="0">
                <a:latin typeface="Times New Roman" panose="02020603050405020304" pitchFamily="18" charset="0"/>
              </a:rPr>
              <a:t>食品饮料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r>
              <a:rPr lang="zh-CN" altLang="en-US" sz="2000" b="1" dirty="0">
                <a:latin typeface="Times New Roman" panose="02020603050405020304" pitchFamily="18" charset="0"/>
              </a:rPr>
              <a:t>环保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r>
              <a:rPr lang="zh-CN" altLang="en-US" sz="2000" b="1" dirty="0">
                <a:latin typeface="Times New Roman" panose="02020603050405020304" pitchFamily="18" charset="0"/>
              </a:rPr>
              <a:t>冶金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r>
              <a:rPr lang="zh-CN" altLang="en-US" sz="2000" b="1" dirty="0">
                <a:latin typeface="Times New Roman" panose="02020603050405020304" pitchFamily="18" charset="0"/>
              </a:rPr>
              <a:t>制冷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r>
              <a:rPr lang="zh-CN" altLang="en-US" sz="2000" b="1" dirty="0">
                <a:latin typeface="Times New Roman" panose="02020603050405020304" pitchFamily="18" charset="0"/>
              </a:rPr>
              <a:t>制药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r>
              <a:rPr lang="zh-CN" altLang="en-US" sz="2000" b="1" dirty="0">
                <a:latin typeface="Times New Roman" panose="02020603050405020304" pitchFamily="18" charset="0"/>
              </a:rPr>
              <a:t>水利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endParaRPr lang="zh-CN" altLang="en-US" sz="20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96323" y="161925"/>
            <a:ext cx="43764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7.2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过程控制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PLC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功能模块</a:t>
            </a:r>
            <a:endParaRPr lang="zh-CN" altLang="en-US"/>
          </a:p>
        </p:txBody>
      </p:sp>
      <p:sp>
        <p:nvSpPr>
          <p:cNvPr id="21506" name="Rectangle 81"/>
          <p:cNvSpPr/>
          <p:nvPr/>
        </p:nvSpPr>
        <p:spPr>
          <a:xfrm>
            <a:off x="2965450" y="957580"/>
            <a:ext cx="1744663" cy="936625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latin typeface="Times New Roman" panose="02020603050405020304" pitchFamily="18" charset="0"/>
              </a:rPr>
              <a:t>PLC</a:t>
            </a:r>
            <a:r>
              <a:rPr lang="zh-CN" altLang="en-US" b="1" dirty="0">
                <a:latin typeface="Times New Roman" panose="02020603050405020304" pitchFamily="18" charset="0"/>
              </a:rPr>
              <a:t>主机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</a:rPr>
              <a:t>m2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21507" name="Rectangle 81"/>
          <p:cNvSpPr/>
          <p:nvPr/>
        </p:nvSpPr>
        <p:spPr>
          <a:xfrm>
            <a:off x="7207250" y="957580"/>
            <a:ext cx="3140710" cy="10541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1" dirty="0">
                <a:latin typeface="Times New Roman" panose="02020603050405020304" pitchFamily="18" charset="0"/>
              </a:rPr>
              <a:t>AD</a:t>
            </a:r>
            <a:r>
              <a:rPr lang="zh-CN" altLang="en-US" sz="2400" b="1" dirty="0">
                <a:latin typeface="Times New Roman" panose="02020603050405020304" pitchFamily="18" charset="0"/>
              </a:rPr>
              <a:t>模块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algn="ctr"/>
            <a:r>
              <a:rPr lang="zh-CN" altLang="en-US" sz="2400" b="1" dirty="0">
                <a:latin typeface="Times New Roman" panose="02020603050405020304" pitchFamily="18" charset="0"/>
              </a:rPr>
              <a:t>控制寄存器</a:t>
            </a:r>
            <a:r>
              <a:rPr lang="en-US" altLang="zh-CN" sz="2400" b="1" dirty="0">
                <a:latin typeface="Times New Roman" panose="02020603050405020304" pitchFamily="18" charset="0"/>
              </a:rPr>
              <a:t>CR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2400" b="1" dirty="0">
                <a:latin typeface="Times New Roman" panose="02020603050405020304" pitchFamily="18" charset="0"/>
              </a:rPr>
              <a:t>m1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21508" name="AutoShape 80"/>
          <p:cNvSpPr/>
          <p:nvPr/>
        </p:nvSpPr>
        <p:spPr>
          <a:xfrm>
            <a:off x="4838700" y="1822768"/>
            <a:ext cx="2016125" cy="358775"/>
          </a:xfrm>
          <a:prstGeom prst="leftRightArrow">
            <a:avLst>
              <a:gd name="adj1" fmla="val 50000"/>
              <a:gd name="adj2" fmla="val 111817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1509" name="Line 85"/>
          <p:cNvSpPr/>
          <p:nvPr/>
        </p:nvSpPr>
        <p:spPr>
          <a:xfrm flipV="1">
            <a:off x="4718050" y="1202055"/>
            <a:ext cx="2419350" cy="95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1510" name="Line 86"/>
          <p:cNvSpPr/>
          <p:nvPr/>
        </p:nvSpPr>
        <p:spPr>
          <a:xfrm flipH="1">
            <a:off x="4686300" y="1678305"/>
            <a:ext cx="2527300" cy="127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1511" name="Text Box 87"/>
          <p:cNvSpPr txBox="1"/>
          <p:nvPr/>
        </p:nvSpPr>
        <p:spPr>
          <a:xfrm>
            <a:off x="5413375" y="741680"/>
            <a:ext cx="935038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TO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21512" name="Text Box 88"/>
          <p:cNvSpPr txBox="1"/>
          <p:nvPr/>
        </p:nvSpPr>
        <p:spPr>
          <a:xfrm>
            <a:off x="5197475" y="1246505"/>
            <a:ext cx="1296988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FROM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4581" name="Group 5"/>
          <p:cNvGraphicFramePr>
            <a:graphicFrameLocks noGrp="1"/>
          </p:cNvGraphicFramePr>
          <p:nvPr/>
        </p:nvGraphicFramePr>
        <p:xfrm>
          <a:off x="2965450" y="2686368"/>
          <a:ext cx="5256213" cy="431800"/>
        </p:xfrm>
        <a:graphic>
          <a:graphicData uri="http://schemas.openxmlformats.org/drawingml/2006/table">
            <a:tbl>
              <a:tblPr/>
              <a:tblGrid>
                <a:gridCol w="1051978"/>
                <a:gridCol w="1050140"/>
                <a:gridCol w="1051978"/>
                <a:gridCol w="1050139"/>
                <a:gridCol w="1051978"/>
              </a:tblGrid>
              <a:tr h="43180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TO(P)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8" marR="914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number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8" marR="914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m1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8" marR="914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m2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8" marR="914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8" marR="914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27" name="Text Box 19"/>
          <p:cNvSpPr txBox="1"/>
          <p:nvPr/>
        </p:nvSpPr>
        <p:spPr>
          <a:xfrm>
            <a:off x="2749550" y="3694430"/>
            <a:ext cx="1033463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写入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28" name="Text Box 20"/>
          <p:cNvSpPr txBox="1"/>
          <p:nvPr/>
        </p:nvSpPr>
        <p:spPr>
          <a:xfrm>
            <a:off x="3541713" y="3765868"/>
            <a:ext cx="1800225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000" b="1" dirty="0">
                <a:latin typeface="Times New Roman" panose="02020603050405020304" pitchFamily="18" charset="0"/>
              </a:rPr>
              <a:t>模块编号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21529" name="Text Box 21"/>
          <p:cNvSpPr txBox="1"/>
          <p:nvPr/>
        </p:nvSpPr>
        <p:spPr>
          <a:xfrm>
            <a:off x="4765675" y="3694430"/>
            <a:ext cx="1223963" cy="7000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000" b="1" dirty="0">
                <a:latin typeface="Times New Roman" panose="02020603050405020304" pitchFamily="18" charset="0"/>
              </a:rPr>
              <a:t>模块</a:t>
            </a:r>
            <a:r>
              <a:rPr lang="en-US" altLang="zh-CN" sz="2000" b="1" dirty="0">
                <a:latin typeface="Times New Roman" panose="02020603050405020304" pitchFamily="18" charset="0"/>
              </a:rPr>
              <a:t>CR</a:t>
            </a:r>
            <a:r>
              <a:rPr lang="zh-CN" altLang="en-US" sz="2000" b="1" dirty="0">
                <a:latin typeface="Times New Roman" panose="02020603050405020304" pitchFamily="18" charset="0"/>
              </a:rPr>
              <a:t>首地址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21530" name="Text Box 22"/>
          <p:cNvSpPr txBox="1"/>
          <p:nvPr/>
        </p:nvSpPr>
        <p:spPr>
          <a:xfrm>
            <a:off x="5773738" y="3478530"/>
            <a:ext cx="1035050" cy="10048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000" b="1" dirty="0">
                <a:latin typeface="Times New Roman" panose="02020603050405020304" pitchFamily="18" charset="0"/>
              </a:rPr>
              <a:t>PLC</a:t>
            </a:r>
            <a:r>
              <a:rPr lang="zh-CN" altLang="en-US" sz="2000" b="1" dirty="0">
                <a:latin typeface="Times New Roman" panose="02020603050405020304" pitchFamily="18" charset="0"/>
              </a:rPr>
              <a:t>存储数据首地址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21531" name="Text Box 23"/>
          <p:cNvSpPr txBox="1"/>
          <p:nvPr/>
        </p:nvSpPr>
        <p:spPr>
          <a:xfrm>
            <a:off x="6926263" y="3622993"/>
            <a:ext cx="1035050" cy="7000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000" b="1" dirty="0">
                <a:latin typeface="Times New Roman" panose="02020603050405020304" pitchFamily="18" charset="0"/>
              </a:rPr>
              <a:t>传送数据个数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21532" name="箭头 5302"/>
          <p:cNvSpPr/>
          <p:nvPr/>
        </p:nvSpPr>
        <p:spPr>
          <a:xfrm flipV="1">
            <a:off x="3303588" y="3118168"/>
            <a:ext cx="238125" cy="5191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1533" name="箭头 5303"/>
          <p:cNvSpPr/>
          <p:nvPr/>
        </p:nvSpPr>
        <p:spPr>
          <a:xfrm flipV="1">
            <a:off x="4352925" y="3118168"/>
            <a:ext cx="125413" cy="6270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1534" name="箭头 5304"/>
          <p:cNvSpPr/>
          <p:nvPr/>
        </p:nvSpPr>
        <p:spPr>
          <a:xfrm flipV="1">
            <a:off x="5253038" y="3118168"/>
            <a:ext cx="160337" cy="6572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1535" name="箭头 5305"/>
          <p:cNvSpPr/>
          <p:nvPr/>
        </p:nvSpPr>
        <p:spPr>
          <a:xfrm flipV="1">
            <a:off x="6254750" y="3118168"/>
            <a:ext cx="180975" cy="4937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1536" name="箭头 5306"/>
          <p:cNvSpPr/>
          <p:nvPr/>
        </p:nvSpPr>
        <p:spPr>
          <a:xfrm flipH="1" flipV="1">
            <a:off x="7265988" y="3118168"/>
            <a:ext cx="247650" cy="7302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1537" name="左箭头 3"/>
          <p:cNvSpPr/>
          <p:nvPr/>
        </p:nvSpPr>
        <p:spPr>
          <a:xfrm>
            <a:off x="5483225" y="2830830"/>
            <a:ext cx="506413" cy="142875"/>
          </a:xfrm>
          <a:prstGeom prst="leftArrow">
            <a:avLst>
              <a:gd name="adj1" fmla="val 50000"/>
              <a:gd name="adj2" fmla="val 50262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3" name="Group 5"/>
          <p:cNvGraphicFramePr>
            <a:graphicFrameLocks noGrp="1"/>
          </p:cNvGraphicFramePr>
          <p:nvPr/>
        </p:nvGraphicFramePr>
        <p:xfrm>
          <a:off x="2389188" y="5062855"/>
          <a:ext cx="6769100" cy="366713"/>
        </p:xfrm>
        <a:graphic>
          <a:graphicData uri="http://schemas.openxmlformats.org/drawingml/2006/table">
            <a:tbl>
              <a:tblPr/>
              <a:tblGrid>
                <a:gridCol w="1354316"/>
                <a:gridCol w="1353489"/>
                <a:gridCol w="1354316"/>
                <a:gridCol w="1352663"/>
                <a:gridCol w="1354316"/>
              </a:tblGrid>
              <a:tr h="366713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FROM(P)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51" marR="91451" marT="30862" marB="3086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number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51" marR="91451" marT="30862" marB="308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m1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51" marR="91451" marT="30862" marB="308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m2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51" marR="91451" marT="30862" marB="308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51" marR="91451" marT="30862" marB="308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52" name="Text Box 19"/>
          <p:cNvSpPr txBox="1"/>
          <p:nvPr/>
        </p:nvSpPr>
        <p:spPr>
          <a:xfrm>
            <a:off x="2447925" y="5983605"/>
            <a:ext cx="1033463" cy="4619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读出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53" name="Text Box 20"/>
          <p:cNvSpPr txBox="1"/>
          <p:nvPr/>
        </p:nvSpPr>
        <p:spPr>
          <a:xfrm>
            <a:off x="3397250" y="6069330"/>
            <a:ext cx="1800225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000" b="1" dirty="0">
                <a:latin typeface="Times New Roman" panose="02020603050405020304" pitchFamily="18" charset="0"/>
              </a:rPr>
              <a:t>模块编号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21554" name="Text Box 21"/>
          <p:cNvSpPr txBox="1"/>
          <p:nvPr/>
        </p:nvSpPr>
        <p:spPr>
          <a:xfrm>
            <a:off x="4765675" y="5997893"/>
            <a:ext cx="1223963" cy="7016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000" b="1" dirty="0">
                <a:latin typeface="Times New Roman" panose="02020603050405020304" pitchFamily="18" charset="0"/>
              </a:rPr>
              <a:t>模块</a:t>
            </a:r>
            <a:r>
              <a:rPr lang="en-US" altLang="zh-CN" sz="2000" b="1" dirty="0">
                <a:latin typeface="Times New Roman" panose="02020603050405020304" pitchFamily="18" charset="0"/>
              </a:rPr>
              <a:t>CR</a:t>
            </a:r>
            <a:r>
              <a:rPr lang="zh-CN" altLang="en-US" sz="2000" b="1" dirty="0">
                <a:latin typeface="Times New Roman" panose="02020603050405020304" pitchFamily="18" charset="0"/>
              </a:rPr>
              <a:t>首地址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21555" name="Text Box 22"/>
          <p:cNvSpPr txBox="1"/>
          <p:nvPr/>
        </p:nvSpPr>
        <p:spPr>
          <a:xfrm>
            <a:off x="5918200" y="5855018"/>
            <a:ext cx="1471613" cy="7080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000" b="1" dirty="0">
                <a:latin typeface="Times New Roman" panose="02020603050405020304" pitchFamily="18" charset="0"/>
              </a:rPr>
              <a:t>PLC</a:t>
            </a:r>
            <a:r>
              <a:rPr lang="zh-CN" altLang="en-US" sz="2000" b="1" dirty="0">
                <a:latin typeface="Times New Roman" panose="02020603050405020304" pitchFamily="18" charset="0"/>
              </a:rPr>
              <a:t>存储数据首地址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21556" name="Text Box 23"/>
          <p:cNvSpPr txBox="1"/>
          <p:nvPr/>
        </p:nvSpPr>
        <p:spPr>
          <a:xfrm>
            <a:off x="7513638" y="6048693"/>
            <a:ext cx="1035050" cy="7016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000" b="1" dirty="0">
                <a:latin typeface="Times New Roman" panose="02020603050405020304" pitchFamily="18" charset="0"/>
              </a:rPr>
              <a:t>传送数据个数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21557" name="箭头 5302"/>
          <p:cNvSpPr/>
          <p:nvPr/>
        </p:nvSpPr>
        <p:spPr>
          <a:xfrm flipV="1">
            <a:off x="2965450" y="5454968"/>
            <a:ext cx="238125" cy="5175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1558" name="箭头 5303"/>
          <p:cNvSpPr/>
          <p:nvPr/>
        </p:nvSpPr>
        <p:spPr>
          <a:xfrm flipV="1">
            <a:off x="4222750" y="5423218"/>
            <a:ext cx="125413" cy="6254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1559" name="箭头 5304"/>
          <p:cNvSpPr/>
          <p:nvPr/>
        </p:nvSpPr>
        <p:spPr>
          <a:xfrm flipV="1">
            <a:off x="5253038" y="5454968"/>
            <a:ext cx="123825" cy="5524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1560" name="箭头 5305"/>
          <p:cNvSpPr/>
          <p:nvPr/>
        </p:nvSpPr>
        <p:spPr>
          <a:xfrm flipV="1">
            <a:off x="6538913" y="5478780"/>
            <a:ext cx="311150" cy="49371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1561" name="箭头 5306"/>
          <p:cNvSpPr/>
          <p:nvPr/>
        </p:nvSpPr>
        <p:spPr>
          <a:xfrm flipV="1">
            <a:off x="8031163" y="5454968"/>
            <a:ext cx="119062" cy="6254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1562" name="左箭头 3"/>
          <p:cNvSpPr/>
          <p:nvPr/>
        </p:nvSpPr>
        <p:spPr>
          <a:xfrm flipH="1">
            <a:off x="5834063" y="5134293"/>
            <a:ext cx="511175" cy="128587"/>
          </a:xfrm>
          <a:prstGeom prst="leftArrow">
            <a:avLst>
              <a:gd name="adj1" fmla="val 50000"/>
              <a:gd name="adj2" fmla="val 4985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1563" name="Text Box 22"/>
          <p:cNvSpPr txBox="1"/>
          <p:nvPr/>
        </p:nvSpPr>
        <p:spPr>
          <a:xfrm>
            <a:off x="5846763" y="2254568"/>
            <a:ext cx="1035050" cy="3349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1600" b="1" dirty="0">
                <a:latin typeface="Times New Roman" panose="02020603050405020304" pitchFamily="18" charset="0"/>
              </a:rPr>
              <a:t>源地址</a:t>
            </a:r>
            <a:endParaRPr lang="zh-CN" altLang="en-US" sz="1600" b="1" dirty="0">
              <a:latin typeface="Times New Roman" panose="02020603050405020304" pitchFamily="18" charset="0"/>
            </a:endParaRPr>
          </a:p>
        </p:txBody>
      </p:sp>
      <p:sp>
        <p:nvSpPr>
          <p:cNvPr id="21564" name="Text Box 22"/>
          <p:cNvSpPr txBox="1"/>
          <p:nvPr/>
        </p:nvSpPr>
        <p:spPr>
          <a:xfrm>
            <a:off x="4910138" y="4558030"/>
            <a:ext cx="1035050" cy="3349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1600" b="1" dirty="0">
                <a:latin typeface="Times New Roman" panose="02020603050405020304" pitchFamily="18" charset="0"/>
              </a:rPr>
              <a:t>源地址</a:t>
            </a:r>
            <a:endParaRPr lang="zh-CN" altLang="en-US" sz="1600" b="1" dirty="0">
              <a:latin typeface="Times New Roman" panose="02020603050405020304" pitchFamily="18" charset="0"/>
            </a:endParaRPr>
          </a:p>
        </p:txBody>
      </p:sp>
      <p:sp>
        <p:nvSpPr>
          <p:cNvPr id="21565" name="Text Box 22"/>
          <p:cNvSpPr txBox="1"/>
          <p:nvPr/>
        </p:nvSpPr>
        <p:spPr>
          <a:xfrm>
            <a:off x="5054600" y="2110105"/>
            <a:ext cx="663575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1600" b="1" dirty="0">
                <a:latin typeface="Times New Roman" panose="02020603050405020304" pitchFamily="18" charset="0"/>
              </a:rPr>
              <a:t>目的</a:t>
            </a:r>
            <a:endParaRPr lang="zh-CN" altLang="en-US" sz="1600" b="1" dirty="0">
              <a:latin typeface="Times New Roman" panose="02020603050405020304" pitchFamily="18" charset="0"/>
            </a:endParaRPr>
          </a:p>
          <a:p>
            <a:r>
              <a:rPr lang="zh-CN" altLang="en-US" sz="1600" b="1" dirty="0">
                <a:latin typeface="Times New Roman" panose="02020603050405020304" pitchFamily="18" charset="0"/>
              </a:rPr>
              <a:t>地址</a:t>
            </a:r>
            <a:endParaRPr lang="zh-CN" altLang="en-US" sz="1600" b="1" dirty="0">
              <a:latin typeface="Times New Roman" panose="02020603050405020304" pitchFamily="18" charset="0"/>
            </a:endParaRPr>
          </a:p>
        </p:txBody>
      </p:sp>
      <p:sp>
        <p:nvSpPr>
          <p:cNvPr id="21566" name="Text Box 22"/>
          <p:cNvSpPr txBox="1"/>
          <p:nvPr/>
        </p:nvSpPr>
        <p:spPr>
          <a:xfrm>
            <a:off x="6207125" y="4415155"/>
            <a:ext cx="663575" cy="5778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1600" b="1" dirty="0">
                <a:latin typeface="Times New Roman" panose="02020603050405020304" pitchFamily="18" charset="0"/>
              </a:rPr>
              <a:t>目的</a:t>
            </a:r>
            <a:endParaRPr lang="zh-CN" altLang="en-US" sz="1600" b="1" dirty="0">
              <a:latin typeface="Times New Roman" panose="02020603050405020304" pitchFamily="18" charset="0"/>
            </a:endParaRPr>
          </a:p>
          <a:p>
            <a:r>
              <a:rPr lang="zh-CN" altLang="en-US" sz="1600" b="1" dirty="0">
                <a:latin typeface="Times New Roman" panose="02020603050405020304" pitchFamily="18" charset="0"/>
              </a:rPr>
              <a:t>地址</a:t>
            </a:r>
            <a:endParaRPr lang="zh-CN" altLang="en-US" sz="16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wedg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96323" y="161925"/>
            <a:ext cx="43764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7.2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过程控制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PLC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功能模块</a:t>
            </a:r>
            <a:endParaRPr lang="zh-CN" altLang="en-US"/>
          </a:p>
        </p:txBody>
      </p:sp>
      <p:sp>
        <p:nvSpPr>
          <p:cNvPr id="22529" name="Rectangle 3"/>
          <p:cNvSpPr/>
          <p:nvPr/>
        </p:nvSpPr>
        <p:spPr>
          <a:xfrm>
            <a:off x="1604010" y="1682115"/>
            <a:ext cx="1223963" cy="446405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1" dirty="0">
                <a:latin typeface="Times New Roman" panose="02020603050405020304" pitchFamily="18" charset="0"/>
              </a:rPr>
              <a:t>PLC</a:t>
            </a:r>
            <a:r>
              <a:rPr lang="zh-CN" altLang="en-US" sz="2400" b="1" dirty="0">
                <a:latin typeface="Times New Roman" panose="02020603050405020304" pitchFamily="18" charset="0"/>
              </a:rPr>
              <a:t>主机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22530" name="Text Box 4"/>
          <p:cNvSpPr txBox="1"/>
          <p:nvPr/>
        </p:nvSpPr>
        <p:spPr>
          <a:xfrm>
            <a:off x="1530985" y="742950"/>
            <a:ext cx="475488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DVP04AD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PLC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信息交换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1" name="Text Box 7"/>
          <p:cNvSpPr txBox="1"/>
          <p:nvPr/>
        </p:nvSpPr>
        <p:spPr>
          <a:xfrm>
            <a:off x="3116898" y="1824990"/>
            <a:ext cx="935037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TO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22532" name="Text Box 8"/>
          <p:cNvSpPr txBox="1"/>
          <p:nvPr/>
        </p:nvSpPr>
        <p:spPr>
          <a:xfrm>
            <a:off x="2900998" y="4704715"/>
            <a:ext cx="1296987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FROM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22533" name="Text Box 9"/>
          <p:cNvSpPr txBox="1"/>
          <p:nvPr/>
        </p:nvSpPr>
        <p:spPr>
          <a:xfrm>
            <a:off x="3116898" y="6146165"/>
            <a:ext cx="4679950" cy="3987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图</a:t>
            </a:r>
            <a:r>
              <a:rPr lang="en-US" altLang="zh-CN" sz="2000" b="1" dirty="0">
                <a:latin typeface="Times New Roman" panose="02020603050405020304" pitchFamily="18" charset="0"/>
              </a:rPr>
              <a:t>7-12    DVP04AD</a:t>
            </a:r>
            <a:r>
              <a:rPr lang="zh-CN" altLang="en-US" sz="2000" b="1" dirty="0">
                <a:latin typeface="Times New Roman" panose="02020603050405020304" pitchFamily="18" charset="0"/>
              </a:rPr>
              <a:t>与</a:t>
            </a:r>
            <a:r>
              <a:rPr lang="en-US" altLang="zh-CN" sz="2000" b="1" dirty="0">
                <a:latin typeface="Times New Roman" panose="02020603050405020304" pitchFamily="18" charset="0"/>
              </a:rPr>
              <a:t>PLC</a:t>
            </a:r>
            <a:r>
              <a:rPr lang="zh-CN" altLang="en-US" sz="2000" b="1" dirty="0">
                <a:latin typeface="Times New Roman" panose="02020603050405020304" pitchFamily="18" charset="0"/>
              </a:rPr>
              <a:t>连接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22534" name="Rectangle 3"/>
          <p:cNvSpPr/>
          <p:nvPr/>
        </p:nvSpPr>
        <p:spPr>
          <a:xfrm>
            <a:off x="4124960" y="1609090"/>
            <a:ext cx="1651000" cy="446405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1" dirty="0">
                <a:latin typeface="Times New Roman" panose="02020603050405020304" pitchFamily="18" charset="0"/>
              </a:rPr>
              <a:t>DVP04AD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algn="ctr"/>
            <a:r>
              <a:rPr lang="zh-CN" altLang="en-US" sz="2400" b="1" dirty="0">
                <a:latin typeface="Times New Roman" panose="02020603050405020304" pitchFamily="18" charset="0"/>
              </a:rPr>
              <a:t>控制寄存器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</a:endParaRPr>
          </a:p>
        </p:txBody>
      </p:sp>
      <p:cxnSp>
        <p:nvCxnSpPr>
          <p:cNvPr id="22535" name="直接箭头连接符 2"/>
          <p:cNvCxnSpPr/>
          <p:nvPr/>
        </p:nvCxnSpPr>
        <p:spPr>
          <a:xfrm>
            <a:off x="2848610" y="2472690"/>
            <a:ext cx="1276350" cy="0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2536" name="直接箭头连接符 3"/>
          <p:cNvCxnSpPr/>
          <p:nvPr/>
        </p:nvCxnSpPr>
        <p:spPr>
          <a:xfrm flipH="1">
            <a:off x="2829560" y="5282565"/>
            <a:ext cx="1222375" cy="0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graphicFrame>
        <p:nvGraphicFramePr>
          <p:cNvPr id="22537" name="对象 5"/>
          <p:cNvGraphicFramePr/>
          <p:nvPr/>
        </p:nvGraphicFramePr>
        <p:xfrm>
          <a:off x="6285548" y="1453515"/>
          <a:ext cx="3643312" cy="431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" imgW="5114925" imgH="5505450" progId="Paint.Picture">
                  <p:embed/>
                </p:oleObj>
              </mc:Choice>
              <mc:Fallback>
                <p:oleObj name="" r:id="rId1" imgW="5114925" imgH="5505450" progId="Paint.Picture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285548" y="1453515"/>
                        <a:ext cx="3643312" cy="4316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8" name="左大括号 7"/>
          <p:cNvSpPr/>
          <p:nvPr/>
        </p:nvSpPr>
        <p:spPr>
          <a:xfrm>
            <a:off x="5831523" y="1640840"/>
            <a:ext cx="528637" cy="2706688"/>
          </a:xfrm>
          <a:prstGeom prst="leftBrace">
            <a:avLst>
              <a:gd name="adj1" fmla="val 7846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2539" name="左大括号 8"/>
          <p:cNvSpPr/>
          <p:nvPr/>
        </p:nvSpPr>
        <p:spPr>
          <a:xfrm>
            <a:off x="5925185" y="4742815"/>
            <a:ext cx="288925" cy="947738"/>
          </a:xfrm>
          <a:prstGeom prst="leftBrace">
            <a:avLst>
              <a:gd name="adj1" fmla="val 35064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wedg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96323" y="161925"/>
            <a:ext cx="43764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7.2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过程控制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PLC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功能模块</a:t>
            </a:r>
            <a:endParaRPr lang="zh-CN" altLang="en-US"/>
          </a:p>
        </p:txBody>
      </p:sp>
      <p:sp>
        <p:nvSpPr>
          <p:cNvPr id="23554" name="Text Box 3"/>
          <p:cNvSpPr txBox="1"/>
          <p:nvPr/>
        </p:nvSpPr>
        <p:spPr>
          <a:xfrm>
            <a:off x="1594168" y="1199198"/>
            <a:ext cx="5472112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① 通道输入模式选择</a:t>
            </a:r>
            <a:r>
              <a:rPr lang="zh-CN" altLang="en-US" sz="2400" dirty="0">
                <a:latin typeface="Times New Roman" panose="02020603050405020304" pitchFamily="18" charset="0"/>
              </a:rPr>
              <a:t> 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4623" y="742315"/>
            <a:ext cx="1354138" cy="457200"/>
          </a:xfrm>
          <a:prstGeom prst="rect">
            <a:avLst/>
          </a:prstGeom>
          <a:noFill/>
        </p:spPr>
        <p:txBody>
          <a:bodyPr>
            <a:spAutoFit/>
          </a:bodyPr>
          <a:p>
            <a:pPr marR="0" defTabSz="914400">
              <a:buClrTx/>
              <a:buSzTx/>
              <a:defRPr/>
            </a:pPr>
            <a:r>
              <a:rPr kumimoji="0" lang="zh-CN" altLang="en-US" b="1" kern="1200" cap="none" spc="0" normalizeH="0" baseline="0" noProof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写命令</a:t>
            </a:r>
            <a:endParaRPr kumimoji="0" lang="zh-CN" altLang="en-US" b="1" kern="1200" cap="none" spc="0" normalizeH="0" baseline="0" noProof="1">
              <a:solidFill>
                <a:schemeClr val="accent6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64005" y="5827395"/>
          <a:ext cx="8424863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553"/>
                <a:gridCol w="481547"/>
                <a:gridCol w="504053"/>
                <a:gridCol w="474409"/>
                <a:gridCol w="556399"/>
                <a:gridCol w="616368"/>
                <a:gridCol w="526553"/>
                <a:gridCol w="526553"/>
                <a:gridCol w="526553"/>
                <a:gridCol w="526553"/>
                <a:gridCol w="526553"/>
                <a:gridCol w="526553"/>
                <a:gridCol w="526553"/>
                <a:gridCol w="526553"/>
                <a:gridCol w="526553"/>
                <a:gridCol w="526553"/>
              </a:tblGrid>
              <a:tr h="371475">
                <a:tc>
                  <a:txBody>
                    <a:bodyPr/>
                    <a:p>
                      <a:r>
                        <a:rPr lang="en-US" altLang="zh-CN" sz="1400" baseline="0" dirty="0" smtClean="0">
                          <a:solidFill>
                            <a:schemeClr val="tx1"/>
                          </a:solidFill>
                        </a:rPr>
                        <a:t>b15</a:t>
                      </a:r>
                      <a:endParaRPr lang="zh-CN" alt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98" marB="45798"/>
                </a:tc>
                <a:tc>
                  <a:txBody>
                    <a:bodyPr/>
                    <a:p>
                      <a:r>
                        <a:rPr lang="en-US" altLang="zh-CN" sz="1400" baseline="0" dirty="0" smtClean="0">
                          <a:solidFill>
                            <a:schemeClr val="tx1"/>
                          </a:solidFill>
                        </a:rPr>
                        <a:t>b14</a:t>
                      </a:r>
                      <a:endParaRPr lang="zh-CN" alt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98" marB="45798"/>
                </a:tc>
                <a:tc>
                  <a:txBody>
                    <a:bodyPr/>
                    <a:p>
                      <a:r>
                        <a:rPr lang="en-US" altLang="zh-CN" sz="1400" baseline="0" dirty="0" smtClean="0">
                          <a:solidFill>
                            <a:schemeClr val="tx1"/>
                          </a:solidFill>
                        </a:rPr>
                        <a:t>b13</a:t>
                      </a:r>
                      <a:endParaRPr lang="zh-CN" alt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98" marB="45798"/>
                </a:tc>
                <a:tc>
                  <a:txBody>
                    <a:bodyPr/>
                    <a:p>
                      <a:r>
                        <a:rPr lang="en-US" altLang="zh-CN" sz="1400" baseline="0" dirty="0" smtClean="0">
                          <a:solidFill>
                            <a:schemeClr val="tx1"/>
                          </a:solidFill>
                        </a:rPr>
                        <a:t>b12</a:t>
                      </a:r>
                      <a:endParaRPr lang="zh-CN" alt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98" marB="45798"/>
                </a:tc>
                <a:tc>
                  <a:txBody>
                    <a:bodyPr/>
                    <a:p>
                      <a:r>
                        <a:rPr lang="en-US" altLang="zh-CN" sz="1400" baseline="0" dirty="0" smtClean="0">
                          <a:solidFill>
                            <a:schemeClr val="tx1"/>
                          </a:solidFill>
                        </a:rPr>
                        <a:t>b11</a:t>
                      </a:r>
                      <a:endParaRPr lang="zh-CN" alt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98" marB="45798"/>
                </a:tc>
                <a:tc>
                  <a:txBody>
                    <a:bodyPr/>
                    <a:p>
                      <a:r>
                        <a:rPr lang="en-US" altLang="zh-CN" sz="1400" baseline="0" dirty="0" smtClean="0">
                          <a:solidFill>
                            <a:schemeClr val="tx1"/>
                          </a:solidFill>
                        </a:rPr>
                        <a:t>b10</a:t>
                      </a:r>
                      <a:endParaRPr lang="zh-CN" alt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98" marB="45798"/>
                </a:tc>
                <a:tc>
                  <a:txBody>
                    <a:bodyPr/>
                    <a:p>
                      <a:r>
                        <a:rPr lang="en-US" altLang="zh-CN" sz="1400" baseline="0" dirty="0" smtClean="0">
                          <a:solidFill>
                            <a:schemeClr val="tx1"/>
                          </a:solidFill>
                        </a:rPr>
                        <a:t>b9</a:t>
                      </a:r>
                      <a:endParaRPr lang="zh-CN" alt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98" marB="45798"/>
                </a:tc>
                <a:tc>
                  <a:txBody>
                    <a:bodyPr/>
                    <a:p>
                      <a:r>
                        <a:rPr lang="en-US" altLang="zh-CN" sz="1400" baseline="0" dirty="0" smtClean="0">
                          <a:solidFill>
                            <a:schemeClr val="tx1"/>
                          </a:solidFill>
                        </a:rPr>
                        <a:t>b8</a:t>
                      </a:r>
                      <a:endParaRPr lang="zh-CN" alt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98" marB="45798"/>
                </a:tc>
                <a:tc>
                  <a:txBody>
                    <a:bodyPr/>
                    <a:p>
                      <a:r>
                        <a:rPr lang="en-US" altLang="zh-CN" sz="1400" baseline="0" dirty="0" smtClean="0">
                          <a:solidFill>
                            <a:schemeClr val="tx1"/>
                          </a:solidFill>
                        </a:rPr>
                        <a:t>b7</a:t>
                      </a:r>
                      <a:endParaRPr lang="zh-CN" alt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98" marB="45798"/>
                </a:tc>
                <a:tc>
                  <a:txBody>
                    <a:bodyPr/>
                    <a:p>
                      <a:r>
                        <a:rPr lang="en-US" altLang="zh-CN" sz="1400" baseline="0" dirty="0" smtClean="0">
                          <a:solidFill>
                            <a:schemeClr val="tx1"/>
                          </a:solidFill>
                        </a:rPr>
                        <a:t>b6</a:t>
                      </a:r>
                      <a:endParaRPr lang="zh-CN" alt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98" marB="45798"/>
                </a:tc>
                <a:tc>
                  <a:txBody>
                    <a:bodyPr/>
                    <a:p>
                      <a:r>
                        <a:rPr lang="en-US" altLang="zh-CN" sz="1400" baseline="0" dirty="0" smtClean="0">
                          <a:solidFill>
                            <a:schemeClr val="tx1"/>
                          </a:solidFill>
                        </a:rPr>
                        <a:t>b5</a:t>
                      </a:r>
                      <a:endParaRPr lang="zh-CN" alt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98" marB="45798"/>
                </a:tc>
                <a:tc>
                  <a:txBody>
                    <a:bodyPr/>
                    <a:p>
                      <a:r>
                        <a:rPr lang="en-US" altLang="zh-CN" sz="1400" baseline="0" dirty="0" smtClean="0">
                          <a:solidFill>
                            <a:schemeClr val="tx1"/>
                          </a:solidFill>
                        </a:rPr>
                        <a:t>b4</a:t>
                      </a:r>
                      <a:endParaRPr lang="zh-CN" alt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98" marB="45798"/>
                </a:tc>
                <a:tc>
                  <a:txBody>
                    <a:bodyPr/>
                    <a:p>
                      <a:r>
                        <a:rPr lang="en-US" altLang="zh-CN" sz="1400" baseline="0" dirty="0" smtClean="0">
                          <a:solidFill>
                            <a:schemeClr val="tx1"/>
                          </a:solidFill>
                        </a:rPr>
                        <a:t>b3</a:t>
                      </a:r>
                      <a:endParaRPr lang="zh-CN" alt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98" marB="45798"/>
                </a:tc>
                <a:tc>
                  <a:txBody>
                    <a:bodyPr/>
                    <a:p>
                      <a:r>
                        <a:rPr lang="en-US" altLang="zh-CN" sz="1400" baseline="0" dirty="0" smtClean="0">
                          <a:solidFill>
                            <a:schemeClr val="tx1"/>
                          </a:solidFill>
                        </a:rPr>
                        <a:t>b2</a:t>
                      </a:r>
                      <a:endParaRPr lang="zh-CN" alt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98" marB="45798"/>
                </a:tc>
                <a:tc>
                  <a:txBody>
                    <a:bodyPr/>
                    <a:p>
                      <a:r>
                        <a:rPr lang="en-US" altLang="zh-CN" sz="1400" baseline="0" dirty="0" smtClean="0">
                          <a:solidFill>
                            <a:schemeClr val="tx1"/>
                          </a:solidFill>
                        </a:rPr>
                        <a:t>b1</a:t>
                      </a:r>
                      <a:endParaRPr lang="zh-CN" alt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98" marB="45798"/>
                </a:tc>
                <a:tc>
                  <a:txBody>
                    <a:bodyPr/>
                    <a:p>
                      <a:r>
                        <a:rPr lang="en-US" altLang="zh-CN" sz="1400" baseline="0" dirty="0" smtClean="0">
                          <a:solidFill>
                            <a:schemeClr val="tx1"/>
                          </a:solidFill>
                        </a:rPr>
                        <a:t>b0</a:t>
                      </a:r>
                      <a:endParaRPr lang="zh-CN" alt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98" marB="45798"/>
                </a:tc>
              </a:tr>
            </a:tbl>
          </a:graphicData>
        </a:graphic>
      </p:graphicFrame>
      <p:sp>
        <p:nvSpPr>
          <p:cNvPr id="23592" name="Text Box 3"/>
          <p:cNvSpPr txBox="1"/>
          <p:nvPr/>
        </p:nvSpPr>
        <p:spPr>
          <a:xfrm>
            <a:off x="1567180" y="5324158"/>
            <a:ext cx="146685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CR1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3593" name="Text Box 3"/>
          <p:cNvSpPr txBox="1"/>
          <p:nvPr/>
        </p:nvSpPr>
        <p:spPr>
          <a:xfrm>
            <a:off x="8722043" y="6187758"/>
            <a:ext cx="93662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CH1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3594" name="Text Box 3"/>
          <p:cNvSpPr txBox="1"/>
          <p:nvPr/>
        </p:nvSpPr>
        <p:spPr>
          <a:xfrm>
            <a:off x="6921818" y="6187758"/>
            <a:ext cx="93662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CH2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3595" name="Text Box 3"/>
          <p:cNvSpPr txBox="1"/>
          <p:nvPr/>
        </p:nvSpPr>
        <p:spPr>
          <a:xfrm>
            <a:off x="5472430" y="6209983"/>
            <a:ext cx="93662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CH3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3596" name="Text Box 3"/>
          <p:cNvSpPr txBox="1"/>
          <p:nvPr/>
        </p:nvSpPr>
        <p:spPr>
          <a:xfrm>
            <a:off x="3681730" y="6209983"/>
            <a:ext cx="93662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CH4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cxnSp>
        <p:nvCxnSpPr>
          <p:cNvPr id="23597" name="直接箭头连接符 7"/>
          <p:cNvCxnSpPr/>
          <p:nvPr/>
        </p:nvCxnSpPr>
        <p:spPr>
          <a:xfrm>
            <a:off x="8506143" y="6209983"/>
            <a:ext cx="1152525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</p:cxnSp>
      <p:cxnSp>
        <p:nvCxnSpPr>
          <p:cNvPr id="23598" name="直接箭头连接符 19"/>
          <p:cNvCxnSpPr/>
          <p:nvPr/>
        </p:nvCxnSpPr>
        <p:spPr>
          <a:xfrm>
            <a:off x="6921818" y="6209983"/>
            <a:ext cx="1152525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</p:cxnSp>
      <p:cxnSp>
        <p:nvCxnSpPr>
          <p:cNvPr id="23599" name="直接箭头连接符 20"/>
          <p:cNvCxnSpPr/>
          <p:nvPr/>
        </p:nvCxnSpPr>
        <p:spPr>
          <a:xfrm>
            <a:off x="5364480" y="6209983"/>
            <a:ext cx="1152525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</p:cxnSp>
      <p:cxnSp>
        <p:nvCxnSpPr>
          <p:cNvPr id="23600" name="直接箭头连接符 21"/>
          <p:cNvCxnSpPr/>
          <p:nvPr/>
        </p:nvCxnSpPr>
        <p:spPr>
          <a:xfrm>
            <a:off x="3754755" y="6209983"/>
            <a:ext cx="1150938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</p:cxnSp>
      <p:pic>
        <p:nvPicPr>
          <p:cNvPr id="23601" name="Picture 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3735" y="1659890"/>
            <a:ext cx="6029960" cy="36645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 advClick="0">
    <p:wedg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96323" y="161925"/>
            <a:ext cx="43764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7.2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过程控制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PLC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功能模块</a:t>
            </a:r>
            <a:endParaRPr lang="zh-CN" altLang="en-US"/>
          </a:p>
        </p:txBody>
      </p:sp>
      <p:sp>
        <p:nvSpPr>
          <p:cNvPr id="24578" name="文本框 3"/>
          <p:cNvSpPr txBox="1"/>
          <p:nvPr/>
        </p:nvSpPr>
        <p:spPr>
          <a:xfrm>
            <a:off x="1227455" y="861060"/>
            <a:ext cx="1046162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400" b="1" dirty="0">
                <a:solidFill>
                  <a:srgbClr val="2D2DB9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CR#1</a:t>
            </a:r>
            <a:r>
              <a:rPr lang="en-US" altLang="en-US" sz="2400" b="1" dirty="0">
                <a:solidFill>
                  <a:srgbClr val="2D2DB9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中通道选择</a:t>
            </a:r>
            <a:r>
              <a:rPr lang="en-US" altLang="en-US" sz="2400" b="1" dirty="0">
                <a:latin typeface="Times New Roman" panose="02020603050405020304" pitchFamily="18" charset="0"/>
                <a:sym typeface="Arial" panose="020B0604020202020204" pitchFamily="34" charset="0"/>
              </a:rPr>
              <a:t>：</a:t>
            </a:r>
            <a:r>
              <a:rPr lang="en-US" altLang="zh-CN" sz="2400" b="1" dirty="0">
                <a:latin typeface="Times New Roman" panose="02020603050405020304" pitchFamily="18" charset="0"/>
                <a:sym typeface="Arial" panose="020B0604020202020204" pitchFamily="34" charset="0"/>
              </a:rPr>
              <a:t>CH1:b0-b2   CH2:b3-b5  CH3:b6-b8  CH4:b9-b11</a:t>
            </a:r>
            <a:endParaRPr lang="en-US" altLang="zh-CN" sz="2400" b="1" dirty="0"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r>
              <a:rPr lang="en-US" altLang="en-US" sz="2400" b="1" dirty="0">
                <a:solidFill>
                  <a:srgbClr val="2D2DB9"/>
                </a:solidFill>
                <a:latin typeface="Times New Roman" panose="02020603050405020304" pitchFamily="18" charset="0"/>
              </a:rPr>
              <a:t>某一通道输入模式确定</a:t>
            </a:r>
            <a:r>
              <a:rPr lang="en-US" altLang="en-US" sz="2400" b="1" dirty="0">
                <a:latin typeface="Times New Roman" panose="02020603050405020304" pitchFamily="18" charset="0"/>
              </a:rPr>
              <a:t>：某</a:t>
            </a:r>
            <a:r>
              <a:rPr lang="en-US" altLang="zh-CN" sz="2400" b="1" dirty="0">
                <a:latin typeface="Times New Roman" panose="02020603050405020304" pitchFamily="18" charset="0"/>
              </a:rPr>
              <a:t>3</a:t>
            </a:r>
            <a:r>
              <a:rPr lang="en-US" altLang="en-US" sz="2400" b="1" dirty="0">
                <a:latin typeface="Times New Roman" panose="02020603050405020304" pitchFamily="18" charset="0"/>
              </a:rPr>
              <a:t>位数值</a:t>
            </a:r>
            <a:endParaRPr lang="en-US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24579" name="文本框 4"/>
          <p:cNvSpPr txBox="1"/>
          <p:nvPr/>
        </p:nvSpPr>
        <p:spPr>
          <a:xfrm>
            <a:off x="1602105" y="1838960"/>
            <a:ext cx="23256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说明指令的含义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5" name="Group 5"/>
          <p:cNvGraphicFramePr>
            <a:graphicFrameLocks noGrp="1"/>
          </p:cNvGraphicFramePr>
          <p:nvPr/>
        </p:nvGraphicFramePr>
        <p:xfrm>
          <a:off x="4250055" y="1864043"/>
          <a:ext cx="4537075" cy="431800"/>
        </p:xfrm>
        <a:graphic>
          <a:graphicData uri="http://schemas.openxmlformats.org/drawingml/2006/table">
            <a:tbl>
              <a:tblPr/>
              <a:tblGrid>
                <a:gridCol w="908050"/>
                <a:gridCol w="906463"/>
                <a:gridCol w="908050"/>
                <a:gridCol w="906462"/>
                <a:gridCol w="908050"/>
              </a:tblGrid>
              <a:tr h="43180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TO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H0688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594" name="左箭头 3"/>
          <p:cNvSpPr/>
          <p:nvPr/>
        </p:nvSpPr>
        <p:spPr>
          <a:xfrm>
            <a:off x="6672580" y="2019935"/>
            <a:ext cx="338138" cy="120650"/>
          </a:xfrm>
          <a:prstGeom prst="leftArrow">
            <a:avLst>
              <a:gd name="adj1" fmla="val 50000"/>
              <a:gd name="adj2" fmla="val 50123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602105" y="2592705"/>
          <a:ext cx="8679180" cy="413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290"/>
                <a:gridCol w="496570"/>
                <a:gridCol w="518795"/>
                <a:gridCol w="488950"/>
                <a:gridCol w="572770"/>
                <a:gridCol w="635000"/>
                <a:gridCol w="542925"/>
                <a:gridCol w="542290"/>
                <a:gridCol w="542290"/>
                <a:gridCol w="542925"/>
                <a:gridCol w="542290"/>
                <a:gridCol w="542925"/>
                <a:gridCol w="541655"/>
                <a:gridCol w="542290"/>
                <a:gridCol w="542925"/>
                <a:gridCol w="542290"/>
              </a:tblGrid>
              <a:tr h="413385">
                <a:tc>
                  <a:txBody>
                    <a:bodyPr/>
                    <a:p>
                      <a:r>
                        <a:rPr lang="en-US" altLang="zh-CN" sz="1800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8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56" marR="91456" marT="45798" marB="45798"/>
                </a:tc>
                <a:tc>
                  <a:txBody>
                    <a:bodyPr/>
                    <a:p>
                      <a:r>
                        <a:rPr lang="en-US" altLang="zh-CN" sz="1800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8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56" marR="91456" marT="45798" marB="45798"/>
                </a:tc>
                <a:tc>
                  <a:txBody>
                    <a:bodyPr/>
                    <a:p>
                      <a:r>
                        <a:rPr lang="en-US" altLang="zh-CN" sz="1800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8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56" marR="91456" marT="45798" marB="45798"/>
                </a:tc>
                <a:tc>
                  <a:txBody>
                    <a:bodyPr/>
                    <a:p>
                      <a:r>
                        <a:rPr lang="en-US" altLang="zh-CN" sz="1800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8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56" marR="91456" marT="45798" marB="45798"/>
                </a:tc>
                <a:tc>
                  <a:txBody>
                    <a:bodyPr/>
                    <a:p>
                      <a:r>
                        <a:rPr lang="en-US" altLang="zh-CN" sz="1800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8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56" marR="91456" marT="45798" marB="45798"/>
                </a:tc>
                <a:tc>
                  <a:txBody>
                    <a:bodyPr/>
                    <a:p>
                      <a:r>
                        <a:rPr lang="en-US" altLang="zh-CN" sz="18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sz="18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56" marR="91456" marT="45798" marB="45798"/>
                </a:tc>
                <a:tc>
                  <a:txBody>
                    <a:bodyPr/>
                    <a:p>
                      <a:r>
                        <a:rPr lang="en-US" altLang="zh-CN" sz="18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sz="18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56" marR="91456" marT="45798" marB="45798"/>
                </a:tc>
                <a:tc>
                  <a:txBody>
                    <a:bodyPr/>
                    <a:p>
                      <a:r>
                        <a:rPr lang="en-US" altLang="zh-CN" sz="1800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8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56" marR="91456" marT="45798" marB="45798"/>
                </a:tc>
                <a:tc>
                  <a:txBody>
                    <a:bodyPr/>
                    <a:p>
                      <a:r>
                        <a:rPr lang="en-US" altLang="zh-CN" sz="18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sz="18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56" marR="91456" marT="45798" marB="45798"/>
                </a:tc>
                <a:tc>
                  <a:txBody>
                    <a:bodyPr/>
                    <a:p>
                      <a:r>
                        <a:rPr lang="en-US" altLang="zh-CN" sz="1800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8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56" marR="91456" marT="45798" marB="45798"/>
                </a:tc>
                <a:tc>
                  <a:txBody>
                    <a:bodyPr/>
                    <a:p>
                      <a:r>
                        <a:rPr lang="en-US" altLang="zh-CN" sz="1800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8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56" marR="91456" marT="45798" marB="45798"/>
                </a:tc>
                <a:tc>
                  <a:txBody>
                    <a:bodyPr/>
                    <a:p>
                      <a:r>
                        <a:rPr lang="en-US" altLang="zh-CN" sz="1800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8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56" marR="91456" marT="45798" marB="45798"/>
                </a:tc>
                <a:tc>
                  <a:txBody>
                    <a:bodyPr/>
                    <a:p>
                      <a:r>
                        <a:rPr lang="en-US" altLang="zh-CN" sz="18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sz="18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56" marR="91456" marT="45798" marB="45798"/>
                </a:tc>
                <a:tc>
                  <a:txBody>
                    <a:bodyPr/>
                    <a:p>
                      <a:r>
                        <a:rPr lang="en-US" altLang="zh-CN" sz="1800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8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56" marR="91456" marT="45798" marB="45798"/>
                </a:tc>
                <a:tc>
                  <a:txBody>
                    <a:bodyPr/>
                    <a:p>
                      <a:r>
                        <a:rPr lang="en-US" altLang="zh-CN" sz="1800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8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56" marR="91456" marT="45798" marB="45798"/>
                </a:tc>
                <a:tc>
                  <a:txBody>
                    <a:bodyPr/>
                    <a:p>
                      <a:r>
                        <a:rPr lang="en-US" altLang="zh-CN" sz="1800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18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56" marR="91456" marT="45798" marB="45798"/>
                </a:tc>
              </a:tr>
            </a:tbl>
          </a:graphicData>
        </a:graphic>
      </p:graphicFrame>
      <p:grpSp>
        <p:nvGrpSpPr>
          <p:cNvPr id="21" name="组合 20"/>
          <p:cNvGrpSpPr/>
          <p:nvPr/>
        </p:nvGrpSpPr>
        <p:grpSpPr>
          <a:xfrm>
            <a:off x="3596640" y="3467735"/>
            <a:ext cx="5303838" cy="2867025"/>
            <a:chOff x="584200" y="3400425"/>
            <a:chExt cx="5303045" cy="2866504"/>
          </a:xfrm>
        </p:grpSpPr>
        <p:sp>
          <p:nvSpPr>
            <p:cNvPr id="24632" name="Text Box 30"/>
            <p:cNvSpPr txBox="1"/>
            <p:nvPr/>
          </p:nvSpPr>
          <p:spPr>
            <a:xfrm>
              <a:off x="2154635" y="3434035"/>
              <a:ext cx="373261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模式</a:t>
              </a:r>
              <a:r>
                <a:rPr lang="en-US" altLang="zh-CN" b="1" dirty="0">
                  <a:latin typeface="Times New Roman" panose="02020603050405020304" pitchFamily="18" charset="0"/>
                </a:rPr>
                <a:t>0</a:t>
              </a:r>
              <a:r>
                <a:rPr lang="zh-CN" altLang="en-US" b="1" dirty="0">
                  <a:latin typeface="Times New Roman" panose="02020603050405020304" pitchFamily="18" charset="0"/>
                </a:rPr>
                <a:t>：</a:t>
              </a:r>
              <a:r>
                <a:rPr lang="en-US" altLang="zh-CN" b="1" dirty="0">
                  <a:latin typeface="Times New Roman" panose="02020603050405020304" pitchFamily="18" charset="0"/>
                </a:rPr>
                <a:t>-10V</a:t>
              </a:r>
              <a:r>
                <a:rPr lang="zh-CN" altLang="en-US" b="1" dirty="0">
                  <a:latin typeface="Times New Roman" panose="02020603050405020304" pitchFamily="18" charset="0"/>
                </a:rPr>
                <a:t>～</a:t>
              </a:r>
              <a:r>
                <a:rPr lang="en-US" altLang="zh-CN" b="1" dirty="0">
                  <a:latin typeface="Times New Roman" panose="02020603050405020304" pitchFamily="18" charset="0"/>
                </a:rPr>
                <a:t>10V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4633" name="矩形 13"/>
            <p:cNvSpPr/>
            <p:nvPr/>
          </p:nvSpPr>
          <p:spPr>
            <a:xfrm>
              <a:off x="584200" y="3400425"/>
              <a:ext cx="165618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b="1" dirty="0">
                  <a:latin typeface="Times New Roman" panose="02020603050405020304" pitchFamily="18" charset="0"/>
                  <a:sym typeface="Arial" panose="020B0604020202020204" pitchFamily="34" charset="0"/>
                </a:rPr>
                <a:t>CH1: 0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4634" name="矩形 14"/>
            <p:cNvSpPr/>
            <p:nvPr/>
          </p:nvSpPr>
          <p:spPr>
            <a:xfrm>
              <a:off x="621258" y="4149080"/>
              <a:ext cx="165618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b="1" dirty="0">
                  <a:latin typeface="Times New Roman" panose="02020603050405020304" pitchFamily="18" charset="0"/>
                  <a:sym typeface="Arial" panose="020B0604020202020204" pitchFamily="34" charset="0"/>
                </a:rPr>
                <a:t>CH2: 1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4635" name="Text Box 30"/>
            <p:cNvSpPr txBox="1"/>
            <p:nvPr/>
          </p:nvSpPr>
          <p:spPr>
            <a:xfrm>
              <a:off x="2154634" y="4163987"/>
              <a:ext cx="373261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模式</a:t>
              </a:r>
              <a:r>
                <a:rPr lang="en-US" altLang="zh-CN" b="1" dirty="0">
                  <a:latin typeface="Times New Roman" panose="02020603050405020304" pitchFamily="18" charset="0"/>
                </a:rPr>
                <a:t>1</a:t>
              </a:r>
              <a:r>
                <a:rPr lang="zh-CN" altLang="en-US" b="1" dirty="0">
                  <a:latin typeface="Times New Roman" panose="02020603050405020304" pitchFamily="18" charset="0"/>
                </a:rPr>
                <a:t>：</a:t>
              </a:r>
              <a:r>
                <a:rPr lang="en-US" altLang="zh-CN" b="1" dirty="0">
                  <a:latin typeface="Times New Roman" panose="02020603050405020304" pitchFamily="18" charset="0"/>
                </a:rPr>
                <a:t>-6V</a:t>
              </a:r>
              <a:r>
                <a:rPr lang="zh-CN" altLang="en-US" b="1" dirty="0">
                  <a:latin typeface="Times New Roman" panose="02020603050405020304" pitchFamily="18" charset="0"/>
                </a:rPr>
                <a:t>～</a:t>
              </a:r>
              <a:r>
                <a:rPr lang="en-US" altLang="zh-CN" b="1" dirty="0">
                  <a:latin typeface="Times New Roman" panose="02020603050405020304" pitchFamily="18" charset="0"/>
                </a:rPr>
                <a:t>10V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4636" name="矩形 16"/>
            <p:cNvSpPr/>
            <p:nvPr/>
          </p:nvSpPr>
          <p:spPr>
            <a:xfrm>
              <a:off x="652859" y="4941168"/>
              <a:ext cx="165618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b="1" dirty="0">
                  <a:latin typeface="Times New Roman" panose="02020603050405020304" pitchFamily="18" charset="0"/>
                  <a:sym typeface="Arial" panose="020B0604020202020204" pitchFamily="34" charset="0"/>
                </a:rPr>
                <a:t>CH3: 2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4637" name="Text Box 30"/>
            <p:cNvSpPr txBox="1"/>
            <p:nvPr/>
          </p:nvSpPr>
          <p:spPr>
            <a:xfrm>
              <a:off x="2154634" y="4947195"/>
              <a:ext cx="373261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模式</a:t>
              </a:r>
              <a:r>
                <a:rPr lang="en-US" altLang="zh-CN" b="1" dirty="0">
                  <a:latin typeface="Times New Roman" panose="02020603050405020304" pitchFamily="18" charset="0"/>
                </a:rPr>
                <a:t>2</a:t>
              </a:r>
              <a:r>
                <a:rPr lang="zh-CN" altLang="en-US" b="1" dirty="0">
                  <a:latin typeface="Times New Roman" panose="02020603050405020304" pitchFamily="18" charset="0"/>
                </a:rPr>
                <a:t>：</a:t>
              </a:r>
              <a:r>
                <a:rPr lang="en-US" altLang="zh-CN" b="1" dirty="0">
                  <a:latin typeface="Times New Roman" panose="02020603050405020304" pitchFamily="18" charset="0"/>
                </a:rPr>
                <a:t>4mA</a:t>
              </a:r>
              <a:r>
                <a:rPr lang="zh-CN" altLang="en-US" b="1" dirty="0">
                  <a:latin typeface="Times New Roman" panose="02020603050405020304" pitchFamily="18" charset="0"/>
                </a:rPr>
                <a:t>～</a:t>
              </a:r>
              <a:r>
                <a:rPr lang="en-US" altLang="zh-CN" b="1" dirty="0">
                  <a:latin typeface="Times New Roman" panose="02020603050405020304" pitchFamily="18" charset="0"/>
                </a:rPr>
                <a:t>20mA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4638" name="矩形 18"/>
            <p:cNvSpPr/>
            <p:nvPr/>
          </p:nvSpPr>
          <p:spPr>
            <a:xfrm>
              <a:off x="619621" y="5799237"/>
              <a:ext cx="165618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b="1" dirty="0">
                  <a:latin typeface="Times New Roman" panose="02020603050405020304" pitchFamily="18" charset="0"/>
                  <a:sym typeface="Arial" panose="020B0604020202020204" pitchFamily="34" charset="0"/>
                </a:rPr>
                <a:t>CH4: 3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4639" name="Text Box 30"/>
            <p:cNvSpPr txBox="1"/>
            <p:nvPr/>
          </p:nvSpPr>
          <p:spPr>
            <a:xfrm>
              <a:off x="2121396" y="5805264"/>
              <a:ext cx="373261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模式</a:t>
              </a:r>
              <a:r>
                <a:rPr lang="en-US" altLang="zh-CN" b="1" dirty="0">
                  <a:latin typeface="Times New Roman" panose="02020603050405020304" pitchFamily="18" charset="0"/>
                </a:rPr>
                <a:t>3</a:t>
              </a:r>
              <a:r>
                <a:rPr lang="zh-CN" altLang="en-US" b="1" dirty="0">
                  <a:latin typeface="Times New Roman" panose="02020603050405020304" pitchFamily="18" charset="0"/>
                </a:rPr>
                <a:t>：</a:t>
              </a:r>
              <a:r>
                <a:rPr lang="en-US" altLang="zh-CN" b="1" dirty="0">
                  <a:latin typeface="Times New Roman" panose="02020603050405020304" pitchFamily="18" charset="0"/>
                </a:rPr>
                <a:t>-20mA</a:t>
              </a:r>
              <a:r>
                <a:rPr lang="zh-CN" altLang="en-US" b="1" dirty="0">
                  <a:latin typeface="Times New Roman" panose="02020603050405020304" pitchFamily="18" charset="0"/>
                </a:rPr>
                <a:t>～</a:t>
              </a:r>
              <a:r>
                <a:rPr lang="en-US" altLang="zh-CN" b="1" dirty="0">
                  <a:latin typeface="Times New Roman" panose="02020603050405020304" pitchFamily="18" charset="0"/>
                </a:rPr>
                <a:t>20mA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 advClick="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96323" y="161925"/>
            <a:ext cx="43764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7.2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过程控制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PLC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功能模块</a:t>
            </a:r>
            <a:endParaRPr lang="zh-CN" altLang="en-US"/>
          </a:p>
        </p:txBody>
      </p:sp>
      <p:sp>
        <p:nvSpPr>
          <p:cNvPr id="25601" name="Rectangle 3"/>
          <p:cNvSpPr/>
          <p:nvPr/>
        </p:nvSpPr>
        <p:spPr>
          <a:xfrm>
            <a:off x="1469708" y="1188720"/>
            <a:ext cx="467995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根据实时性要求设置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2" name="Text Box 4"/>
          <p:cNvSpPr txBox="1"/>
          <p:nvPr/>
        </p:nvSpPr>
        <p:spPr>
          <a:xfrm>
            <a:off x="1469708" y="683895"/>
            <a:ext cx="579755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②通信速率设定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5603" name="Rectangle 5"/>
          <p:cNvSpPr/>
          <p:nvPr/>
        </p:nvSpPr>
        <p:spPr>
          <a:xfrm>
            <a:off x="1542733" y="1764983"/>
            <a:ext cx="7848600" cy="11890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b="1" dirty="0">
                <a:latin typeface="Times New Roman" panose="02020603050405020304" pitchFamily="18" charset="0"/>
              </a:rPr>
              <a:t>CR#32: b15</a:t>
            </a:r>
            <a:r>
              <a:rPr lang="zh-CN" altLang="en-US" b="1" dirty="0">
                <a:latin typeface="Times New Roman" panose="02020603050405020304" pitchFamily="18" charset="0"/>
              </a:rPr>
              <a:t>～</a:t>
            </a:r>
            <a:r>
              <a:rPr lang="en-US" altLang="zh-CN" b="1" dirty="0">
                <a:latin typeface="Times New Roman" panose="02020603050405020304" pitchFamily="18" charset="0"/>
              </a:rPr>
              <a:t>b0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</a:rPr>
              <a:t>b0=1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</a:rPr>
              <a:t>4800bps; b1=1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</a:rPr>
              <a:t>9600bps; b2=1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</a:rPr>
              <a:t>19200bps; b3=1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</a:rPr>
              <a:t>38400bps……..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5606" name="Group 6"/>
          <p:cNvGraphicFramePr>
            <a:graphicFrameLocks noGrp="1"/>
          </p:cNvGraphicFramePr>
          <p:nvPr/>
        </p:nvGraphicFramePr>
        <p:xfrm>
          <a:off x="1685608" y="3133408"/>
          <a:ext cx="4032250" cy="431800"/>
        </p:xfrm>
        <a:graphic>
          <a:graphicData uri="http://schemas.openxmlformats.org/drawingml/2006/table">
            <a:tbl>
              <a:tblPr/>
              <a:tblGrid>
                <a:gridCol w="806450"/>
                <a:gridCol w="806450"/>
                <a:gridCol w="806450"/>
                <a:gridCol w="806450"/>
                <a:gridCol w="806450"/>
              </a:tblGrid>
              <a:tr h="43180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TO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K32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K1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18" name="Text Box 20"/>
          <p:cNvSpPr txBox="1"/>
          <p:nvPr/>
        </p:nvSpPr>
        <p:spPr>
          <a:xfrm>
            <a:off x="1542733" y="3781108"/>
            <a:ext cx="5472112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③ 采样次数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25619" name="Rectangle 21"/>
          <p:cNvSpPr/>
          <p:nvPr/>
        </p:nvSpPr>
        <p:spPr>
          <a:xfrm>
            <a:off x="1543050" y="4284345"/>
            <a:ext cx="547179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根据精度与实时性要求综合考虑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20" name="Rectangle 22"/>
          <p:cNvSpPr/>
          <p:nvPr/>
        </p:nvSpPr>
        <p:spPr>
          <a:xfrm>
            <a:off x="4277995" y="4933633"/>
            <a:ext cx="2962275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b="1" dirty="0">
                <a:latin typeface="Times New Roman" panose="02020603050405020304" pitchFamily="18" charset="0"/>
              </a:rPr>
              <a:t>CH1</a:t>
            </a:r>
            <a:r>
              <a:rPr lang="zh-CN" altLang="en-US" b="1" dirty="0">
                <a:latin typeface="Times New Roman" panose="02020603050405020304" pitchFamily="18" charset="0"/>
              </a:rPr>
              <a:t>～</a:t>
            </a:r>
            <a:r>
              <a:rPr lang="en-US" altLang="zh-CN" b="1" dirty="0">
                <a:latin typeface="Times New Roman" panose="02020603050405020304" pitchFamily="18" charset="0"/>
              </a:rPr>
              <a:t>CH4</a:t>
            </a:r>
            <a:r>
              <a:rPr lang="zh-CN" altLang="en-US" b="1" dirty="0">
                <a:latin typeface="Times New Roman" panose="02020603050405020304" pitchFamily="18" charset="0"/>
              </a:rPr>
              <a:t>平均次数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25621" name="Rectangle 23"/>
          <p:cNvSpPr/>
          <p:nvPr/>
        </p:nvSpPr>
        <p:spPr>
          <a:xfrm>
            <a:off x="1614170" y="4933633"/>
            <a:ext cx="244792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b="1" dirty="0">
                <a:latin typeface="Times New Roman" panose="02020603050405020304" pitchFamily="18" charset="0"/>
              </a:rPr>
              <a:t>CR#2</a:t>
            </a:r>
            <a:r>
              <a:rPr lang="zh-CN" altLang="en-US" b="1" dirty="0">
                <a:latin typeface="Times New Roman" panose="02020603050405020304" pitchFamily="18" charset="0"/>
              </a:rPr>
              <a:t>～</a:t>
            </a:r>
            <a:r>
              <a:rPr lang="en-US" altLang="zh-CN" b="1" dirty="0">
                <a:latin typeface="Times New Roman" panose="02020603050405020304" pitchFamily="18" charset="0"/>
              </a:rPr>
              <a:t>CR#5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5624" name="Group 24"/>
          <p:cNvGraphicFramePr>
            <a:graphicFrameLocks noGrp="1"/>
          </p:cNvGraphicFramePr>
          <p:nvPr/>
        </p:nvGraphicFramePr>
        <p:xfrm>
          <a:off x="1758633" y="5581333"/>
          <a:ext cx="4032250" cy="431800"/>
        </p:xfrm>
        <a:graphic>
          <a:graphicData uri="http://schemas.openxmlformats.org/drawingml/2006/table">
            <a:tbl>
              <a:tblPr/>
              <a:tblGrid>
                <a:gridCol w="806450"/>
                <a:gridCol w="806450"/>
                <a:gridCol w="806450"/>
                <a:gridCol w="806450"/>
                <a:gridCol w="806450"/>
              </a:tblGrid>
              <a:tr h="43180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TO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K1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K2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k8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K4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37" name="左箭头 3"/>
          <p:cNvSpPr/>
          <p:nvPr/>
        </p:nvSpPr>
        <p:spPr>
          <a:xfrm>
            <a:off x="3862070" y="2915920"/>
            <a:ext cx="506413" cy="142875"/>
          </a:xfrm>
          <a:prstGeom prst="leftArrow">
            <a:avLst>
              <a:gd name="adj1" fmla="val 50000"/>
              <a:gd name="adj2" fmla="val 50262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5638" name="左箭头 3"/>
          <p:cNvSpPr/>
          <p:nvPr/>
        </p:nvSpPr>
        <p:spPr>
          <a:xfrm>
            <a:off x="3836670" y="5390833"/>
            <a:ext cx="506413" cy="142875"/>
          </a:xfrm>
          <a:prstGeom prst="leftArrow">
            <a:avLst>
              <a:gd name="adj1" fmla="val 50000"/>
              <a:gd name="adj2" fmla="val 50262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Rectangle 3"/>
          <p:cNvSpPr/>
          <p:nvPr/>
        </p:nvSpPr>
        <p:spPr>
          <a:xfrm>
            <a:off x="6711315" y="3043555"/>
            <a:ext cx="377761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通信速率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4800bps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96323" y="161925"/>
            <a:ext cx="43764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7.2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过程控制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PLC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功能模块</a:t>
            </a:r>
            <a:endParaRPr lang="zh-CN" altLang="en-US"/>
          </a:p>
        </p:txBody>
      </p:sp>
      <p:sp>
        <p:nvSpPr>
          <p:cNvPr id="26625" name="Text Box 3"/>
          <p:cNvSpPr txBox="1"/>
          <p:nvPr/>
        </p:nvSpPr>
        <p:spPr>
          <a:xfrm>
            <a:off x="1801178" y="818833"/>
            <a:ext cx="5472112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④ 通道信号的零点调整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26626" name="Rectangle 4"/>
          <p:cNvSpPr/>
          <p:nvPr/>
        </p:nvSpPr>
        <p:spPr>
          <a:xfrm>
            <a:off x="1296353" y="1323658"/>
            <a:ext cx="273685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200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电压输入模式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6627" name="Group 5"/>
          <p:cNvGrpSpPr/>
          <p:nvPr/>
        </p:nvGrpSpPr>
        <p:grpSpPr>
          <a:xfrm>
            <a:off x="1801178" y="1395095"/>
            <a:ext cx="6337300" cy="4103688"/>
            <a:chOff x="0" y="0"/>
            <a:chExt cx="4128" cy="2722"/>
          </a:xfrm>
        </p:grpSpPr>
        <p:graphicFrame>
          <p:nvGraphicFramePr>
            <p:cNvPr id="26628" name="Object 6"/>
            <p:cNvGraphicFramePr>
              <a:graphicFrameLocks noChangeAspect="1"/>
            </p:cNvGraphicFramePr>
            <p:nvPr/>
          </p:nvGraphicFramePr>
          <p:xfrm>
            <a:off x="1497" y="1044"/>
            <a:ext cx="188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9" name="" r:id="rId1" imgW="118745" imgH="158750" progId="">
                    <p:embed/>
                  </p:oleObj>
                </mc:Choice>
                <mc:Fallback>
                  <p:oleObj name="" r:id="rId1" imgW="118745" imgH="158750" progId="">
                    <p:embed/>
                    <p:pic>
                      <p:nvPicPr>
                        <p:cNvPr id="0" name="图片 310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497" y="1044"/>
                          <a:ext cx="188" cy="2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29" name="Object 7"/>
            <p:cNvGraphicFramePr>
              <a:graphicFrameLocks noChangeAspect="1"/>
            </p:cNvGraphicFramePr>
            <p:nvPr/>
          </p:nvGraphicFramePr>
          <p:xfrm>
            <a:off x="3584" y="1044"/>
            <a:ext cx="544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7" name="" r:id="rId3" imgW="335280" imgH="167640" progId="">
                    <p:embed/>
                  </p:oleObj>
                </mc:Choice>
                <mc:Fallback>
                  <p:oleObj name="" r:id="rId3" imgW="335280" imgH="167640" progId="">
                    <p:embed/>
                    <p:pic>
                      <p:nvPicPr>
                        <p:cNvPr id="0" name="图片 310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584" y="1044"/>
                          <a:ext cx="544" cy="30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0" name="Object 8"/>
            <p:cNvGraphicFramePr>
              <a:graphicFrameLocks noChangeAspect="1"/>
            </p:cNvGraphicFramePr>
            <p:nvPr/>
          </p:nvGraphicFramePr>
          <p:xfrm>
            <a:off x="1787" y="0"/>
            <a:ext cx="251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5" name="" r:id="rId5" imgW="158750" imgH="145415" progId="">
                    <p:embed/>
                  </p:oleObj>
                </mc:Choice>
                <mc:Fallback>
                  <p:oleObj name="" r:id="rId5" imgW="158750" imgH="145415" progId="">
                    <p:embed/>
                    <p:pic>
                      <p:nvPicPr>
                        <p:cNvPr id="0" name="图片 310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787" y="0"/>
                          <a:ext cx="251" cy="2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1" name="Object 9"/>
            <p:cNvGraphicFramePr>
              <a:graphicFrameLocks noChangeAspect="1"/>
            </p:cNvGraphicFramePr>
            <p:nvPr/>
          </p:nvGraphicFramePr>
          <p:xfrm>
            <a:off x="2904" y="1083"/>
            <a:ext cx="36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1" name="" r:id="rId7" imgW="260350" imgH="156210" progId="">
                    <p:embed/>
                  </p:oleObj>
                </mc:Choice>
                <mc:Fallback>
                  <p:oleObj name="" r:id="rId7" imgW="260350" imgH="156210" progId="">
                    <p:embed/>
                    <p:pic>
                      <p:nvPicPr>
                        <p:cNvPr id="0" name="图片 311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904" y="1083"/>
                          <a:ext cx="362" cy="24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2" name="Object 10"/>
            <p:cNvGraphicFramePr>
              <a:graphicFrameLocks noChangeAspect="1"/>
            </p:cNvGraphicFramePr>
            <p:nvPr/>
          </p:nvGraphicFramePr>
          <p:xfrm>
            <a:off x="1315" y="273"/>
            <a:ext cx="362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" r:id="rId9" imgW="297180" imgH="154940" progId="">
                    <p:embed/>
                  </p:oleObj>
                </mc:Choice>
                <mc:Fallback>
                  <p:oleObj name="" r:id="rId9" imgW="297180" imgH="154940" progId="">
                    <p:embed/>
                    <p:pic>
                      <p:nvPicPr>
                        <p:cNvPr id="0" name="图片 311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315" y="273"/>
                          <a:ext cx="362" cy="21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3" name="Object 11"/>
            <p:cNvGraphicFramePr>
              <a:graphicFrameLocks noChangeAspect="1"/>
            </p:cNvGraphicFramePr>
            <p:nvPr/>
          </p:nvGraphicFramePr>
          <p:xfrm>
            <a:off x="2141" y="46"/>
            <a:ext cx="117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" name="" r:id="rId11" imgW="934085" imgH="191770" progId="">
                    <p:embed/>
                  </p:oleObj>
                </mc:Choice>
                <mc:Fallback>
                  <p:oleObj name="" r:id="rId11" imgW="934085" imgH="191770" progId="">
                    <p:embed/>
                    <p:pic>
                      <p:nvPicPr>
                        <p:cNvPr id="0" name="图片 311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141" y="46"/>
                          <a:ext cx="1172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4" name="Object 12"/>
            <p:cNvGraphicFramePr>
              <a:graphicFrameLocks noChangeAspect="1"/>
            </p:cNvGraphicFramePr>
            <p:nvPr/>
          </p:nvGraphicFramePr>
          <p:xfrm>
            <a:off x="182" y="1089"/>
            <a:ext cx="453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" name="" r:id="rId13" imgW="335915" imgH="154940" progId="">
                    <p:embed/>
                  </p:oleObj>
                </mc:Choice>
                <mc:Fallback>
                  <p:oleObj name="" r:id="rId13" imgW="335915" imgH="154940" progId="">
                    <p:embed/>
                    <p:pic>
                      <p:nvPicPr>
                        <p:cNvPr id="0" name="图片 3113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82" y="1089"/>
                          <a:ext cx="453" cy="2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5" name="Object 13"/>
            <p:cNvGraphicFramePr>
              <a:graphicFrameLocks noChangeAspect="1"/>
            </p:cNvGraphicFramePr>
            <p:nvPr/>
          </p:nvGraphicFramePr>
          <p:xfrm>
            <a:off x="1724" y="2269"/>
            <a:ext cx="498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2" name="" r:id="rId15" imgW="374015" imgH="154940" progId="">
                    <p:embed/>
                  </p:oleObj>
                </mc:Choice>
                <mc:Fallback>
                  <p:oleObj name="" r:id="rId15" imgW="374015" imgH="154940" progId="">
                    <p:embed/>
                    <p:pic>
                      <p:nvPicPr>
                        <p:cNvPr id="0" name="图片 3111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724" y="2269"/>
                          <a:ext cx="498" cy="2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36" name="Line 14"/>
            <p:cNvSpPr/>
            <p:nvPr/>
          </p:nvSpPr>
          <p:spPr>
            <a:xfrm flipV="1">
              <a:off x="1724" y="227"/>
              <a:ext cx="0" cy="249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6637" name="Line 15"/>
            <p:cNvSpPr/>
            <p:nvPr/>
          </p:nvSpPr>
          <p:spPr>
            <a:xfrm>
              <a:off x="227" y="1361"/>
              <a:ext cx="358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6638" name="Line 16"/>
            <p:cNvSpPr/>
            <p:nvPr/>
          </p:nvSpPr>
          <p:spPr>
            <a:xfrm flipV="1">
              <a:off x="500" y="363"/>
              <a:ext cx="2404" cy="199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39" name="Line 17"/>
            <p:cNvSpPr/>
            <p:nvPr/>
          </p:nvSpPr>
          <p:spPr>
            <a:xfrm>
              <a:off x="500" y="1361"/>
              <a:ext cx="0" cy="99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40" name="Line 18"/>
            <p:cNvSpPr/>
            <p:nvPr/>
          </p:nvSpPr>
          <p:spPr>
            <a:xfrm>
              <a:off x="2904" y="363"/>
              <a:ext cx="0" cy="99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26641" name="Line 19"/>
            <p:cNvSpPr/>
            <p:nvPr/>
          </p:nvSpPr>
          <p:spPr>
            <a:xfrm>
              <a:off x="500" y="2359"/>
              <a:ext cx="122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42" name="Line 20"/>
            <p:cNvSpPr/>
            <p:nvPr/>
          </p:nvSpPr>
          <p:spPr>
            <a:xfrm flipH="1">
              <a:off x="1724" y="363"/>
              <a:ext cx="118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26643" name="Object 21"/>
            <p:cNvGraphicFramePr>
              <a:graphicFrameLocks noChangeAspect="1"/>
            </p:cNvGraphicFramePr>
            <p:nvPr/>
          </p:nvGraphicFramePr>
          <p:xfrm>
            <a:off x="726" y="1089"/>
            <a:ext cx="366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" name="" r:id="rId17" imgW="273050" imgH="155575" progId="">
                    <p:embed/>
                  </p:oleObj>
                </mc:Choice>
                <mc:Fallback>
                  <p:oleObj name="" r:id="rId17" imgW="273050" imgH="155575" progId="">
                    <p:embed/>
                    <p:pic>
                      <p:nvPicPr>
                        <p:cNvPr id="0" name="图片 3107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726" y="1089"/>
                          <a:ext cx="366" cy="2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44" name="Line 22"/>
            <p:cNvSpPr/>
            <p:nvPr/>
          </p:nvSpPr>
          <p:spPr>
            <a:xfrm flipV="1">
              <a:off x="908" y="363"/>
              <a:ext cx="1996" cy="1996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45" name="Line 23"/>
            <p:cNvSpPr/>
            <p:nvPr/>
          </p:nvSpPr>
          <p:spPr>
            <a:xfrm>
              <a:off x="908" y="1361"/>
              <a:ext cx="0" cy="99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26646" name="Object 24"/>
            <p:cNvGraphicFramePr>
              <a:graphicFrameLocks noChangeAspect="1"/>
            </p:cNvGraphicFramePr>
            <p:nvPr/>
          </p:nvGraphicFramePr>
          <p:xfrm>
            <a:off x="1860" y="1361"/>
            <a:ext cx="281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" name="" r:id="rId19" imgW="208915" imgH="156845" progId="">
                    <p:embed/>
                  </p:oleObj>
                </mc:Choice>
                <mc:Fallback>
                  <p:oleObj name="" r:id="rId19" imgW="208915" imgH="156845" progId="">
                    <p:embed/>
                    <p:pic>
                      <p:nvPicPr>
                        <p:cNvPr id="0" name="图片 3112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860" y="1361"/>
                          <a:ext cx="281" cy="2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47" name="Line 25"/>
            <p:cNvSpPr/>
            <p:nvPr/>
          </p:nvSpPr>
          <p:spPr>
            <a:xfrm flipH="1" flipV="1">
              <a:off x="816" y="681"/>
              <a:ext cx="1180" cy="45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48" name="Text Box 26"/>
            <p:cNvSpPr txBox="1"/>
            <p:nvPr/>
          </p:nvSpPr>
          <p:spPr>
            <a:xfrm>
              <a:off x="0" y="409"/>
              <a:ext cx="816" cy="30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模式</a:t>
              </a:r>
              <a:r>
                <a:rPr lang="en-US" altLang="zh-CN" b="1" dirty="0">
                  <a:latin typeface="Times New Roman" panose="02020603050405020304" pitchFamily="18" charset="0"/>
                </a:rPr>
                <a:t>0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6649" name="Text Box 27"/>
            <p:cNvSpPr txBox="1"/>
            <p:nvPr/>
          </p:nvSpPr>
          <p:spPr>
            <a:xfrm>
              <a:off x="0" y="681"/>
              <a:ext cx="816" cy="3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模式</a:t>
              </a:r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50" name="Line 28"/>
            <p:cNvSpPr/>
            <p:nvPr/>
          </p:nvSpPr>
          <p:spPr>
            <a:xfrm flipH="1" flipV="1">
              <a:off x="590" y="862"/>
              <a:ext cx="1406" cy="40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26651" name="Object 29"/>
            <p:cNvGraphicFramePr>
              <a:graphicFrameLocks noChangeAspect="1"/>
            </p:cNvGraphicFramePr>
            <p:nvPr/>
          </p:nvGraphicFramePr>
          <p:xfrm>
            <a:off x="2404" y="1361"/>
            <a:ext cx="218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" name="" r:id="rId21" imgW="208915" imgH="156845" progId="">
                    <p:embed/>
                  </p:oleObj>
                </mc:Choice>
                <mc:Fallback>
                  <p:oleObj name="" r:id="rId21" imgW="208915" imgH="156845" progId="">
                    <p:embed/>
                    <p:pic>
                      <p:nvPicPr>
                        <p:cNvPr id="0" name="图片 3105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2404" y="1361"/>
                          <a:ext cx="218" cy="1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52" name="Object 30"/>
            <p:cNvGraphicFramePr>
              <a:graphicFrameLocks noChangeAspect="1"/>
            </p:cNvGraphicFramePr>
            <p:nvPr/>
          </p:nvGraphicFramePr>
          <p:xfrm>
            <a:off x="2211" y="1361"/>
            <a:ext cx="204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0" name="" r:id="rId23" imgW="196215" imgH="157480" progId="">
                    <p:embed/>
                  </p:oleObj>
                </mc:Choice>
                <mc:Fallback>
                  <p:oleObj name="" r:id="rId23" imgW="196215" imgH="157480" progId="">
                    <p:embed/>
                    <p:pic>
                      <p:nvPicPr>
                        <p:cNvPr id="0" name="图片 3109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2211" y="1361"/>
                          <a:ext cx="204" cy="1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53" name="Line 31"/>
            <p:cNvSpPr/>
            <p:nvPr/>
          </p:nvSpPr>
          <p:spPr>
            <a:xfrm>
              <a:off x="1724" y="862"/>
              <a:ext cx="6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54" name="Line 32"/>
            <p:cNvSpPr/>
            <p:nvPr/>
          </p:nvSpPr>
          <p:spPr>
            <a:xfrm>
              <a:off x="2313" y="862"/>
              <a:ext cx="0" cy="49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55" name="Line 33"/>
            <p:cNvSpPr/>
            <p:nvPr/>
          </p:nvSpPr>
          <p:spPr>
            <a:xfrm>
              <a:off x="2404" y="862"/>
              <a:ext cx="0" cy="499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26656" name="Object 34"/>
            <p:cNvGraphicFramePr>
              <a:graphicFrameLocks noChangeAspect="1"/>
            </p:cNvGraphicFramePr>
            <p:nvPr/>
          </p:nvGraphicFramePr>
          <p:xfrm>
            <a:off x="1353" y="726"/>
            <a:ext cx="378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8" name="" r:id="rId25" imgW="309880" imgH="154940" progId="">
                    <p:embed/>
                  </p:oleObj>
                </mc:Choice>
                <mc:Fallback>
                  <p:oleObj name="" r:id="rId25" imgW="309880" imgH="154940" progId="">
                    <p:embed/>
                    <p:pic>
                      <p:nvPicPr>
                        <p:cNvPr id="0" name="图片 3117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1353" y="726"/>
                          <a:ext cx="378" cy="21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657" name="Text Box 35"/>
          <p:cNvSpPr txBox="1"/>
          <p:nvPr/>
        </p:nvSpPr>
        <p:spPr>
          <a:xfrm>
            <a:off x="1440815" y="5355908"/>
            <a:ext cx="8497888" cy="13220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数字量为</a:t>
            </a:r>
            <a:r>
              <a:rPr lang="en-US" altLang="zh-CN" sz="2000" b="1" dirty="0">
                <a:latin typeface="Times New Roman" panose="02020603050405020304" pitchFamily="18" charset="0"/>
              </a:rPr>
              <a:t>0</a:t>
            </a:r>
            <a:r>
              <a:rPr lang="zh-CN" altLang="en-US" sz="2000" b="1" dirty="0">
                <a:latin typeface="Times New Roman" panose="02020603050405020304" pitchFamily="18" charset="0"/>
              </a:rPr>
              <a:t>时，对应模拟输入值。单位</a:t>
            </a:r>
            <a:r>
              <a:rPr lang="en-US" altLang="zh-CN" sz="2000" b="1" dirty="0">
                <a:latin typeface="Times New Roman" panose="02020603050405020304" pitchFamily="18" charset="0"/>
              </a:rPr>
              <a:t>mV</a:t>
            </a:r>
            <a:r>
              <a:rPr lang="zh-CN" altLang="en-US" sz="2000" b="1" dirty="0">
                <a:latin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Times New Roman" panose="02020603050405020304" pitchFamily="18" charset="0"/>
              </a:rPr>
              <a:t>uA</a:t>
            </a:r>
            <a:r>
              <a:rPr lang="zh-CN" altLang="en-US" sz="2000" b="1" dirty="0">
                <a:latin typeface="Times New Roman" panose="02020603050405020304" pitchFamily="18" charset="0"/>
              </a:rPr>
              <a:t>。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模式</a:t>
            </a:r>
            <a:r>
              <a:rPr lang="en-US" altLang="zh-CN" sz="2000" b="1" dirty="0">
                <a:latin typeface="Times New Roman" panose="02020603050405020304" pitchFamily="18" charset="0"/>
              </a:rPr>
              <a:t>0</a:t>
            </a:r>
            <a:r>
              <a:rPr lang="zh-CN" altLang="en-US" sz="2000" b="1" dirty="0">
                <a:latin typeface="Times New Roman" panose="02020603050405020304" pitchFamily="18" charset="0"/>
              </a:rPr>
              <a:t>：零点偏置</a:t>
            </a:r>
            <a:r>
              <a:rPr lang="en-US" altLang="zh-CN" sz="2000" b="1" dirty="0">
                <a:latin typeface="Times New Roman" panose="02020603050405020304" pitchFamily="18" charset="0"/>
              </a:rPr>
              <a:t>0V</a:t>
            </a:r>
            <a:r>
              <a:rPr lang="zh-CN" altLang="en-US" sz="2000" b="1" dirty="0">
                <a:latin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</a:rPr>
              <a:t>0</a:t>
            </a:r>
            <a:r>
              <a:rPr lang="zh-CN" altLang="en-US" sz="2000" b="1" dirty="0">
                <a:latin typeface="Times New Roman" panose="02020603050405020304" pitchFamily="18" charset="0"/>
              </a:rPr>
              <a:t>）  </a:t>
            </a:r>
            <a:r>
              <a:rPr lang="en-US" altLang="zh-CN" sz="2000" b="1" dirty="0">
                <a:latin typeface="Times New Roman" panose="02020603050405020304" pitchFamily="18" charset="0"/>
              </a:rPr>
              <a:t>-10V</a:t>
            </a:r>
            <a:r>
              <a:rPr lang="zh-CN" altLang="en-US" sz="2000" b="1" dirty="0">
                <a:latin typeface="Times New Roman" panose="02020603050405020304" pitchFamily="18" charset="0"/>
              </a:rPr>
              <a:t>～</a:t>
            </a:r>
            <a:r>
              <a:rPr lang="en-US" altLang="zh-CN" sz="2000" b="1" dirty="0">
                <a:latin typeface="Times New Roman" panose="02020603050405020304" pitchFamily="18" charset="0"/>
              </a:rPr>
              <a:t>10V</a:t>
            </a:r>
            <a:r>
              <a:rPr lang="zh-CN" altLang="en-US" sz="2000" b="1" dirty="0">
                <a:latin typeface="Times New Roman" panose="02020603050405020304" pitchFamily="18" charset="0"/>
              </a:rPr>
              <a:t>对应</a:t>
            </a:r>
            <a:r>
              <a:rPr lang="en-US" altLang="zh-CN" sz="2000" b="1" dirty="0">
                <a:latin typeface="Times New Roman" panose="02020603050405020304" pitchFamily="18" charset="0"/>
              </a:rPr>
              <a:t>-8000</a:t>
            </a:r>
            <a:r>
              <a:rPr lang="zh-CN" altLang="en-US" sz="2000" b="1" dirty="0">
                <a:latin typeface="Times New Roman" panose="02020603050405020304" pitchFamily="18" charset="0"/>
              </a:rPr>
              <a:t>～</a:t>
            </a:r>
            <a:r>
              <a:rPr lang="en-US" altLang="zh-CN" sz="2000" b="1" dirty="0">
                <a:latin typeface="Times New Roman" panose="02020603050405020304" pitchFamily="18" charset="0"/>
              </a:rPr>
              <a:t>8000</a:t>
            </a:r>
            <a:r>
              <a:rPr lang="zh-CN" altLang="en-US" sz="2000" b="1" dirty="0">
                <a:latin typeface="Times New Roman" panose="02020603050405020304" pitchFamily="18" charset="0"/>
              </a:rPr>
              <a:t>。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模式</a:t>
            </a:r>
            <a:r>
              <a:rPr lang="en-US" altLang="zh-CN" sz="2000" b="1" dirty="0">
                <a:latin typeface="Times New Roman" panose="02020603050405020304" pitchFamily="18" charset="0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</a:rPr>
              <a:t>：零点偏置</a:t>
            </a:r>
            <a:r>
              <a:rPr lang="en-US" altLang="zh-CN" sz="2000" b="1" dirty="0">
                <a:latin typeface="Times New Roman" panose="02020603050405020304" pitchFamily="18" charset="0"/>
              </a:rPr>
              <a:t>2000mV</a:t>
            </a:r>
            <a:r>
              <a:rPr lang="zh-CN" altLang="en-US" sz="2000" b="1" dirty="0">
                <a:latin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</a:rPr>
              <a:t>2000</a:t>
            </a:r>
            <a:r>
              <a:rPr lang="zh-CN" altLang="en-US" sz="2000" b="1" dirty="0">
                <a:latin typeface="Times New Roman" panose="02020603050405020304" pitchFamily="18" charset="0"/>
              </a:rPr>
              <a:t>） </a:t>
            </a:r>
            <a:r>
              <a:rPr lang="en-US" altLang="zh-CN" sz="2000" b="1" dirty="0">
                <a:latin typeface="Times New Roman" panose="02020603050405020304" pitchFamily="18" charset="0"/>
              </a:rPr>
              <a:t>-6V</a:t>
            </a:r>
            <a:r>
              <a:rPr lang="zh-CN" altLang="en-US" sz="2000" b="1" dirty="0">
                <a:latin typeface="Times New Roman" panose="02020603050405020304" pitchFamily="18" charset="0"/>
              </a:rPr>
              <a:t>～</a:t>
            </a:r>
            <a:r>
              <a:rPr lang="en-US" altLang="zh-CN" sz="2000" b="1" dirty="0">
                <a:latin typeface="Times New Roman" panose="02020603050405020304" pitchFamily="18" charset="0"/>
              </a:rPr>
              <a:t>10V</a:t>
            </a:r>
            <a:r>
              <a:rPr lang="zh-CN" altLang="en-US" sz="2000" b="1" dirty="0">
                <a:latin typeface="Times New Roman" panose="02020603050405020304" pitchFamily="18" charset="0"/>
              </a:rPr>
              <a:t>对应</a:t>
            </a:r>
            <a:r>
              <a:rPr lang="en-US" altLang="zh-CN" sz="2000" b="1" dirty="0">
                <a:latin typeface="Times New Roman" panose="02020603050405020304" pitchFamily="18" charset="0"/>
              </a:rPr>
              <a:t>-8000</a:t>
            </a:r>
            <a:r>
              <a:rPr lang="zh-CN" altLang="en-US" sz="2000" b="1" dirty="0">
                <a:latin typeface="Times New Roman" panose="02020603050405020304" pitchFamily="18" charset="0"/>
              </a:rPr>
              <a:t>～</a:t>
            </a:r>
            <a:r>
              <a:rPr lang="en-US" altLang="zh-CN" sz="2000" b="1" dirty="0">
                <a:latin typeface="Times New Roman" panose="02020603050405020304" pitchFamily="18" charset="0"/>
              </a:rPr>
              <a:t>8000</a:t>
            </a:r>
            <a:r>
              <a:rPr lang="zh-CN" altLang="en-US" sz="2000" b="1" dirty="0">
                <a:latin typeface="Times New Roman" panose="02020603050405020304" pitchFamily="18" charset="0"/>
              </a:rPr>
              <a:t>。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6660" name="Group 36"/>
          <p:cNvGraphicFramePr>
            <a:graphicFrameLocks noGrp="1"/>
          </p:cNvGraphicFramePr>
          <p:nvPr/>
        </p:nvGraphicFramePr>
        <p:xfrm>
          <a:off x="5401628" y="3987483"/>
          <a:ext cx="4032250" cy="431800"/>
        </p:xfrm>
        <a:graphic>
          <a:graphicData uri="http://schemas.openxmlformats.org/drawingml/2006/table">
            <a:tbl>
              <a:tblPr/>
              <a:tblGrid>
                <a:gridCol w="806450"/>
                <a:gridCol w="806450"/>
                <a:gridCol w="806450"/>
                <a:gridCol w="806450"/>
                <a:gridCol w="806450"/>
              </a:tblGrid>
              <a:tr h="43180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TO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K18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K1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674" name="Group 50"/>
          <p:cNvGraphicFramePr>
            <a:graphicFrameLocks noGrp="1"/>
          </p:cNvGraphicFramePr>
          <p:nvPr/>
        </p:nvGraphicFramePr>
        <p:xfrm>
          <a:off x="5401628" y="4419283"/>
          <a:ext cx="4032250" cy="431800"/>
        </p:xfrm>
        <a:graphic>
          <a:graphicData uri="http://schemas.openxmlformats.org/drawingml/2006/table">
            <a:tbl>
              <a:tblPr/>
              <a:tblGrid>
                <a:gridCol w="806450"/>
                <a:gridCol w="806450"/>
                <a:gridCol w="806450"/>
                <a:gridCol w="806450"/>
                <a:gridCol w="806450"/>
              </a:tblGrid>
              <a:tr h="43180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TO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K19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k2000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K1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86" name="Rectangle 64"/>
          <p:cNvSpPr/>
          <p:nvPr/>
        </p:nvSpPr>
        <p:spPr>
          <a:xfrm>
            <a:off x="5893435" y="818833"/>
            <a:ext cx="2881313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400" b="1" dirty="0">
                <a:latin typeface="Times New Roman" panose="02020603050405020304" pitchFamily="18" charset="0"/>
              </a:rPr>
              <a:t>CR#18</a:t>
            </a:r>
            <a:r>
              <a:rPr lang="zh-CN" altLang="en-US" sz="2400" b="1" dirty="0">
                <a:latin typeface="Times New Roman" panose="02020603050405020304" pitchFamily="18" charset="0"/>
              </a:rPr>
              <a:t>～</a:t>
            </a:r>
            <a:r>
              <a:rPr lang="en-US" altLang="zh-CN" sz="2400" b="1" dirty="0">
                <a:latin typeface="Times New Roman" panose="02020603050405020304" pitchFamily="18" charset="0"/>
              </a:rPr>
              <a:t>CR#21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96323" y="161925"/>
            <a:ext cx="43764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7.2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过程控制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PLC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功能模块</a:t>
            </a:r>
            <a:endParaRPr lang="zh-CN" altLang="en-US"/>
          </a:p>
        </p:txBody>
      </p:sp>
      <p:sp>
        <p:nvSpPr>
          <p:cNvPr id="27649" name="Rectangle 3"/>
          <p:cNvSpPr/>
          <p:nvPr/>
        </p:nvSpPr>
        <p:spPr>
          <a:xfrm>
            <a:off x="1785620" y="778828"/>
            <a:ext cx="583247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2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电流输入模式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27650" name="Text Box 4"/>
          <p:cNvSpPr txBox="1"/>
          <p:nvPr/>
        </p:nvSpPr>
        <p:spPr>
          <a:xfrm>
            <a:off x="1650683" y="5265738"/>
            <a:ext cx="8497887" cy="8604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模式</a:t>
            </a:r>
            <a:r>
              <a:rPr lang="en-US" altLang="zh-CN" sz="2000" b="1" dirty="0">
                <a:latin typeface="Times New Roman" panose="02020603050405020304" pitchFamily="18" charset="0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</a:rPr>
              <a:t>：零点迁移</a:t>
            </a:r>
            <a:r>
              <a:rPr lang="en-US" altLang="zh-CN" sz="2000" b="1" dirty="0">
                <a:latin typeface="Times New Roman" panose="02020603050405020304" pitchFamily="18" charset="0"/>
              </a:rPr>
              <a:t>4mA</a:t>
            </a:r>
            <a:r>
              <a:rPr lang="zh-CN" altLang="en-US" sz="2000" b="1" dirty="0">
                <a:latin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</a:rPr>
              <a:t>4000</a:t>
            </a:r>
            <a:r>
              <a:rPr lang="zh-CN" altLang="en-US" sz="2000" b="1" dirty="0">
                <a:latin typeface="Times New Roman" panose="02020603050405020304" pitchFamily="18" charset="0"/>
              </a:rPr>
              <a:t>），</a:t>
            </a:r>
            <a:r>
              <a:rPr lang="en-US" altLang="zh-CN" sz="2000" b="1" dirty="0">
                <a:latin typeface="Times New Roman" panose="02020603050405020304" pitchFamily="18" charset="0"/>
              </a:rPr>
              <a:t>-12mA</a:t>
            </a:r>
            <a:r>
              <a:rPr lang="zh-CN" altLang="en-US" sz="2000" b="1" dirty="0">
                <a:latin typeface="Times New Roman" panose="02020603050405020304" pitchFamily="18" charset="0"/>
              </a:rPr>
              <a:t>～</a:t>
            </a:r>
            <a:r>
              <a:rPr lang="en-US" altLang="zh-CN" sz="2000" b="1" dirty="0">
                <a:latin typeface="Times New Roman" panose="02020603050405020304" pitchFamily="18" charset="0"/>
              </a:rPr>
              <a:t>20mA</a:t>
            </a:r>
            <a:r>
              <a:rPr lang="zh-CN" altLang="en-US" sz="2000" b="1" dirty="0">
                <a:latin typeface="Times New Roman" panose="02020603050405020304" pitchFamily="18" charset="0"/>
              </a:rPr>
              <a:t>对应</a:t>
            </a:r>
            <a:r>
              <a:rPr lang="en-US" altLang="zh-CN" sz="2000" b="1" dirty="0">
                <a:latin typeface="Times New Roman" panose="02020603050405020304" pitchFamily="18" charset="0"/>
              </a:rPr>
              <a:t>-4000</a:t>
            </a:r>
            <a:r>
              <a:rPr lang="zh-CN" altLang="en-US" sz="2000" b="1" dirty="0">
                <a:latin typeface="Times New Roman" panose="02020603050405020304" pitchFamily="18" charset="0"/>
              </a:rPr>
              <a:t>～</a:t>
            </a:r>
            <a:r>
              <a:rPr lang="en-US" altLang="zh-CN" sz="2000" b="1" dirty="0">
                <a:latin typeface="Times New Roman" panose="02020603050405020304" pitchFamily="18" charset="0"/>
              </a:rPr>
              <a:t>4000;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模式</a:t>
            </a:r>
            <a:r>
              <a:rPr lang="en-US" altLang="zh-CN" sz="2000" b="1" dirty="0">
                <a:latin typeface="Times New Roman" panose="02020603050405020304" pitchFamily="18" charset="0"/>
              </a:rPr>
              <a:t>3</a:t>
            </a:r>
            <a:r>
              <a:rPr lang="zh-CN" altLang="en-US" sz="2000" b="1" dirty="0">
                <a:latin typeface="Times New Roman" panose="02020603050405020304" pitchFamily="18" charset="0"/>
              </a:rPr>
              <a:t>：零点迁移</a:t>
            </a:r>
            <a:r>
              <a:rPr lang="en-US" altLang="zh-CN" sz="2000" b="1" dirty="0">
                <a:latin typeface="Times New Roman" panose="02020603050405020304" pitchFamily="18" charset="0"/>
              </a:rPr>
              <a:t>0mA</a:t>
            </a:r>
            <a:r>
              <a:rPr lang="zh-CN" altLang="en-US" sz="2000" b="1" dirty="0">
                <a:latin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</a:rPr>
              <a:t>0</a:t>
            </a:r>
            <a:r>
              <a:rPr lang="zh-CN" altLang="en-US" sz="2000" b="1" dirty="0">
                <a:latin typeface="Times New Roman" panose="02020603050405020304" pitchFamily="18" charset="0"/>
              </a:rPr>
              <a:t>），   </a:t>
            </a:r>
            <a:r>
              <a:rPr lang="en-US" altLang="zh-CN" sz="2000" b="1" dirty="0">
                <a:latin typeface="Times New Roman" panose="02020603050405020304" pitchFamily="18" charset="0"/>
              </a:rPr>
              <a:t>-20mA</a:t>
            </a:r>
            <a:r>
              <a:rPr lang="zh-CN" altLang="en-US" sz="2000" b="1" dirty="0">
                <a:latin typeface="Times New Roman" panose="02020603050405020304" pitchFamily="18" charset="0"/>
              </a:rPr>
              <a:t>～</a:t>
            </a:r>
            <a:r>
              <a:rPr lang="en-US" altLang="zh-CN" sz="2000" b="1" dirty="0">
                <a:latin typeface="Times New Roman" panose="02020603050405020304" pitchFamily="18" charset="0"/>
              </a:rPr>
              <a:t>20mA</a:t>
            </a:r>
            <a:r>
              <a:rPr lang="zh-CN" altLang="en-US" sz="2000" b="1" dirty="0">
                <a:latin typeface="Times New Roman" panose="02020603050405020304" pitchFamily="18" charset="0"/>
              </a:rPr>
              <a:t>对应</a:t>
            </a:r>
            <a:r>
              <a:rPr lang="en-US" altLang="zh-CN" sz="2000" b="1" dirty="0">
                <a:latin typeface="Times New Roman" panose="02020603050405020304" pitchFamily="18" charset="0"/>
              </a:rPr>
              <a:t>-4000</a:t>
            </a:r>
            <a:r>
              <a:rPr lang="zh-CN" altLang="en-US" sz="2000" b="1" dirty="0">
                <a:latin typeface="Times New Roman" panose="02020603050405020304" pitchFamily="18" charset="0"/>
              </a:rPr>
              <a:t>～</a:t>
            </a:r>
            <a:r>
              <a:rPr lang="en-US" altLang="zh-CN" sz="2000" b="1" dirty="0">
                <a:latin typeface="Times New Roman" panose="02020603050405020304" pitchFamily="18" charset="0"/>
              </a:rPr>
              <a:t>4000.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grpSp>
        <p:nvGrpSpPr>
          <p:cNvPr id="27651" name="Group 5"/>
          <p:cNvGrpSpPr/>
          <p:nvPr/>
        </p:nvGrpSpPr>
        <p:grpSpPr>
          <a:xfrm>
            <a:off x="1714183" y="1210628"/>
            <a:ext cx="5545137" cy="3887787"/>
            <a:chOff x="0" y="0"/>
            <a:chExt cx="4160" cy="2722"/>
          </a:xfrm>
        </p:grpSpPr>
        <p:graphicFrame>
          <p:nvGraphicFramePr>
            <p:cNvPr id="27652" name="Object 6"/>
            <p:cNvGraphicFramePr>
              <a:graphicFrameLocks noChangeAspect="1"/>
            </p:cNvGraphicFramePr>
            <p:nvPr/>
          </p:nvGraphicFramePr>
          <p:xfrm>
            <a:off x="1497" y="1044"/>
            <a:ext cx="188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4" name="" r:id="rId1" imgW="118745" imgH="158750" progId="">
                    <p:embed/>
                  </p:oleObj>
                </mc:Choice>
                <mc:Fallback>
                  <p:oleObj name="" r:id="rId1" imgW="118745" imgH="158750" progId="">
                    <p:embed/>
                    <p:pic>
                      <p:nvPicPr>
                        <p:cNvPr id="0" name="图片 312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497" y="1044"/>
                          <a:ext cx="188" cy="2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3" name="Object 7"/>
            <p:cNvGraphicFramePr>
              <a:graphicFrameLocks noChangeAspect="1"/>
            </p:cNvGraphicFramePr>
            <p:nvPr/>
          </p:nvGraphicFramePr>
          <p:xfrm>
            <a:off x="3553" y="1021"/>
            <a:ext cx="607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7" name="" r:id="rId3" imgW="374015" imgH="193675" progId="">
                    <p:embed/>
                  </p:oleObj>
                </mc:Choice>
                <mc:Fallback>
                  <p:oleObj name="" r:id="rId3" imgW="374015" imgH="193675" progId="">
                    <p:embed/>
                    <p:pic>
                      <p:nvPicPr>
                        <p:cNvPr id="0" name="图片 311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553" y="1021"/>
                          <a:ext cx="607" cy="3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4" name="Object 8"/>
            <p:cNvGraphicFramePr>
              <a:graphicFrameLocks noChangeAspect="1"/>
            </p:cNvGraphicFramePr>
            <p:nvPr/>
          </p:nvGraphicFramePr>
          <p:xfrm>
            <a:off x="1787" y="0"/>
            <a:ext cx="251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" name="" r:id="rId5" imgW="158750" imgH="145415" progId="">
                    <p:embed/>
                  </p:oleObj>
                </mc:Choice>
                <mc:Fallback>
                  <p:oleObj name="" r:id="rId5" imgW="158750" imgH="145415" progId="">
                    <p:embed/>
                    <p:pic>
                      <p:nvPicPr>
                        <p:cNvPr id="0" name="图片 312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787" y="0"/>
                          <a:ext cx="251" cy="2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5" name="Object 9"/>
            <p:cNvGraphicFramePr>
              <a:graphicFrameLocks noChangeAspect="1"/>
            </p:cNvGraphicFramePr>
            <p:nvPr/>
          </p:nvGraphicFramePr>
          <p:xfrm>
            <a:off x="1307" y="273"/>
            <a:ext cx="378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0" name="" r:id="rId7" imgW="309880" imgH="154940" progId="">
                    <p:embed/>
                  </p:oleObj>
                </mc:Choice>
                <mc:Fallback>
                  <p:oleObj name="" r:id="rId7" imgW="309880" imgH="154940" progId="">
                    <p:embed/>
                    <p:pic>
                      <p:nvPicPr>
                        <p:cNvPr id="0" name="图片 311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307" y="273"/>
                          <a:ext cx="378" cy="21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6" name="Object 10"/>
            <p:cNvGraphicFramePr>
              <a:graphicFrameLocks noChangeAspect="1"/>
            </p:cNvGraphicFramePr>
            <p:nvPr/>
          </p:nvGraphicFramePr>
          <p:xfrm>
            <a:off x="2141" y="46"/>
            <a:ext cx="117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9" name="" r:id="rId9" imgW="934085" imgH="191770" progId="">
                    <p:embed/>
                  </p:oleObj>
                </mc:Choice>
                <mc:Fallback>
                  <p:oleObj name="" r:id="rId9" imgW="934085" imgH="191770" progId="">
                    <p:embed/>
                    <p:pic>
                      <p:nvPicPr>
                        <p:cNvPr id="0" name="图片 311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141" y="46"/>
                          <a:ext cx="1172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7" name="Object 11"/>
            <p:cNvGraphicFramePr>
              <a:graphicFrameLocks noChangeAspect="1"/>
            </p:cNvGraphicFramePr>
            <p:nvPr/>
          </p:nvGraphicFramePr>
          <p:xfrm>
            <a:off x="91" y="1134"/>
            <a:ext cx="514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2" name="" r:id="rId11" imgW="425450" imgH="154940" progId="">
                    <p:embed/>
                  </p:oleObj>
                </mc:Choice>
                <mc:Fallback>
                  <p:oleObj name="" r:id="rId11" imgW="425450" imgH="154940" progId="">
                    <p:embed/>
                    <p:pic>
                      <p:nvPicPr>
                        <p:cNvPr id="0" name="图片 3121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91" y="1134"/>
                          <a:ext cx="514" cy="2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8" name="Object 12"/>
            <p:cNvGraphicFramePr>
              <a:graphicFrameLocks noChangeAspect="1"/>
            </p:cNvGraphicFramePr>
            <p:nvPr/>
          </p:nvGraphicFramePr>
          <p:xfrm>
            <a:off x="1724" y="2269"/>
            <a:ext cx="498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1" name="" r:id="rId13" imgW="374015" imgH="154940" progId="">
                    <p:embed/>
                  </p:oleObj>
                </mc:Choice>
                <mc:Fallback>
                  <p:oleObj name="" r:id="rId13" imgW="374015" imgH="154940" progId="">
                    <p:embed/>
                    <p:pic>
                      <p:nvPicPr>
                        <p:cNvPr id="0" name="图片 3120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724" y="2269"/>
                          <a:ext cx="498" cy="2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59" name="Line 13"/>
            <p:cNvSpPr/>
            <p:nvPr/>
          </p:nvSpPr>
          <p:spPr>
            <a:xfrm flipV="1">
              <a:off x="1724" y="227"/>
              <a:ext cx="0" cy="249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7660" name="Line 14"/>
            <p:cNvSpPr/>
            <p:nvPr/>
          </p:nvSpPr>
          <p:spPr>
            <a:xfrm>
              <a:off x="227" y="1361"/>
              <a:ext cx="358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7661" name="Line 15"/>
            <p:cNvSpPr/>
            <p:nvPr/>
          </p:nvSpPr>
          <p:spPr>
            <a:xfrm flipV="1">
              <a:off x="500" y="363"/>
              <a:ext cx="2404" cy="199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62" name="Line 16"/>
            <p:cNvSpPr/>
            <p:nvPr/>
          </p:nvSpPr>
          <p:spPr>
            <a:xfrm>
              <a:off x="500" y="1361"/>
              <a:ext cx="0" cy="99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63" name="Line 17"/>
            <p:cNvSpPr/>
            <p:nvPr/>
          </p:nvSpPr>
          <p:spPr>
            <a:xfrm>
              <a:off x="2904" y="363"/>
              <a:ext cx="0" cy="99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27664" name="Line 18"/>
            <p:cNvSpPr/>
            <p:nvPr/>
          </p:nvSpPr>
          <p:spPr>
            <a:xfrm>
              <a:off x="500" y="2359"/>
              <a:ext cx="122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65" name="Line 19"/>
            <p:cNvSpPr/>
            <p:nvPr/>
          </p:nvSpPr>
          <p:spPr>
            <a:xfrm flipH="1">
              <a:off x="1724" y="363"/>
              <a:ext cx="118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27666" name="Object 20"/>
            <p:cNvGraphicFramePr>
              <a:graphicFrameLocks noChangeAspect="1"/>
            </p:cNvGraphicFramePr>
            <p:nvPr/>
          </p:nvGraphicFramePr>
          <p:xfrm>
            <a:off x="726" y="1134"/>
            <a:ext cx="46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1" name="" r:id="rId15" imgW="425450" imgH="154940" progId="">
                    <p:embed/>
                  </p:oleObj>
                </mc:Choice>
                <mc:Fallback>
                  <p:oleObj name="" r:id="rId15" imgW="425450" imgH="154940" progId="">
                    <p:embed/>
                    <p:pic>
                      <p:nvPicPr>
                        <p:cNvPr id="0" name="图片 3130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726" y="1134"/>
                          <a:ext cx="468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7" name="Line 21"/>
            <p:cNvSpPr/>
            <p:nvPr/>
          </p:nvSpPr>
          <p:spPr>
            <a:xfrm flipV="1">
              <a:off x="908" y="363"/>
              <a:ext cx="1996" cy="1996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68" name="Line 22"/>
            <p:cNvSpPr/>
            <p:nvPr/>
          </p:nvSpPr>
          <p:spPr>
            <a:xfrm>
              <a:off x="908" y="1361"/>
              <a:ext cx="0" cy="99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27669" name="Line 23"/>
            <p:cNvSpPr/>
            <p:nvPr/>
          </p:nvSpPr>
          <p:spPr>
            <a:xfrm flipH="1" flipV="1">
              <a:off x="816" y="681"/>
              <a:ext cx="1180" cy="45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70" name="Text Box 24"/>
            <p:cNvSpPr txBox="1"/>
            <p:nvPr/>
          </p:nvSpPr>
          <p:spPr>
            <a:xfrm>
              <a:off x="0" y="409"/>
              <a:ext cx="816" cy="27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模式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3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7671" name="Text Box 25"/>
            <p:cNvSpPr txBox="1"/>
            <p:nvPr/>
          </p:nvSpPr>
          <p:spPr>
            <a:xfrm>
              <a:off x="0" y="681"/>
              <a:ext cx="816" cy="27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模式</a:t>
              </a:r>
              <a:r>
                <a:rPr lang="en-US" altLang="zh-CN" sz="20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672" name="Line 26"/>
            <p:cNvSpPr/>
            <p:nvPr/>
          </p:nvSpPr>
          <p:spPr>
            <a:xfrm flipH="1" flipV="1">
              <a:off x="590" y="862"/>
              <a:ext cx="1406" cy="40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27673" name="Object 27"/>
            <p:cNvGraphicFramePr>
              <a:graphicFrameLocks noChangeAspect="1"/>
            </p:cNvGraphicFramePr>
            <p:nvPr/>
          </p:nvGraphicFramePr>
          <p:xfrm>
            <a:off x="2996" y="1134"/>
            <a:ext cx="420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8" name="" r:id="rId17" imgW="348615" imgH="154940" progId="">
                    <p:embed/>
                  </p:oleObj>
                </mc:Choice>
                <mc:Fallback>
                  <p:oleObj name="" r:id="rId17" imgW="348615" imgH="154940" progId="">
                    <p:embed/>
                    <p:pic>
                      <p:nvPicPr>
                        <p:cNvPr id="0" name="图片 3127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996" y="1134"/>
                          <a:ext cx="420" cy="2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74" name="Object 28"/>
            <p:cNvGraphicFramePr>
              <a:graphicFrameLocks noChangeAspect="1"/>
            </p:cNvGraphicFramePr>
            <p:nvPr/>
          </p:nvGraphicFramePr>
          <p:xfrm>
            <a:off x="1944" y="1406"/>
            <a:ext cx="342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4" name="" r:id="rId19" imgW="285750" imgH="156210" progId="">
                    <p:embed/>
                  </p:oleObj>
                </mc:Choice>
                <mc:Fallback>
                  <p:oleObj name="" r:id="rId19" imgW="285750" imgH="156210" progId="">
                    <p:embed/>
                    <p:pic>
                      <p:nvPicPr>
                        <p:cNvPr id="0" name="图片 3133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944" y="1406"/>
                          <a:ext cx="342" cy="2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677" name="Group 29"/>
          <p:cNvGraphicFramePr>
            <a:graphicFrameLocks noGrp="1"/>
          </p:cNvGraphicFramePr>
          <p:nvPr/>
        </p:nvGraphicFramePr>
        <p:xfrm>
          <a:off x="5530533" y="3947478"/>
          <a:ext cx="4248150" cy="431800"/>
        </p:xfrm>
        <a:graphic>
          <a:graphicData uri="http://schemas.openxmlformats.org/drawingml/2006/table">
            <a:tbl>
              <a:tblPr/>
              <a:tblGrid>
                <a:gridCol w="849630"/>
                <a:gridCol w="849630"/>
                <a:gridCol w="849630"/>
                <a:gridCol w="849630"/>
                <a:gridCol w="849630"/>
              </a:tblGrid>
              <a:tr h="43180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TO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8" marR="914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K0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8" marR="91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K20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8" marR="91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4000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8" marR="91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K1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8" marR="91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691" name="Group 43"/>
          <p:cNvGraphicFramePr>
            <a:graphicFrameLocks noGrp="1"/>
          </p:cNvGraphicFramePr>
          <p:nvPr/>
        </p:nvGraphicFramePr>
        <p:xfrm>
          <a:off x="5530533" y="4379278"/>
          <a:ext cx="4248150" cy="431800"/>
        </p:xfrm>
        <a:graphic>
          <a:graphicData uri="http://schemas.openxmlformats.org/drawingml/2006/table">
            <a:tbl>
              <a:tblPr/>
              <a:tblGrid>
                <a:gridCol w="849630"/>
                <a:gridCol w="849630"/>
                <a:gridCol w="849630"/>
                <a:gridCol w="849630"/>
                <a:gridCol w="849630"/>
              </a:tblGrid>
              <a:tr h="43180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TO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8" marR="914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K0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8" marR="91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K21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8" marR="91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k0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8" marR="91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K1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8" marR="91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 advClick="0">
    <p:wedg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96323" y="161925"/>
            <a:ext cx="43764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7.2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过程控制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PLC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功能模块</a:t>
            </a:r>
            <a:endParaRPr lang="zh-CN" altLang="en-US"/>
          </a:p>
        </p:txBody>
      </p:sp>
      <p:sp>
        <p:nvSpPr>
          <p:cNvPr id="29697" name="Rectangle 3"/>
          <p:cNvSpPr/>
          <p:nvPr/>
        </p:nvSpPr>
        <p:spPr>
          <a:xfrm>
            <a:off x="6589395" y="768668"/>
            <a:ext cx="2881313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400" b="1" dirty="0">
                <a:latin typeface="Times New Roman" panose="02020603050405020304" pitchFamily="18" charset="0"/>
              </a:rPr>
              <a:t>CR#24</a:t>
            </a:r>
            <a:r>
              <a:rPr lang="zh-CN" altLang="en-US" sz="2400" b="1" dirty="0">
                <a:latin typeface="Times New Roman" panose="02020603050405020304" pitchFamily="18" charset="0"/>
              </a:rPr>
              <a:t>～</a:t>
            </a:r>
            <a:r>
              <a:rPr lang="en-US" altLang="zh-CN" sz="2400" b="1" dirty="0">
                <a:latin typeface="Times New Roman" panose="02020603050405020304" pitchFamily="18" charset="0"/>
              </a:rPr>
              <a:t>CR#27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29698" name="Group 4"/>
          <p:cNvGrpSpPr/>
          <p:nvPr/>
        </p:nvGrpSpPr>
        <p:grpSpPr>
          <a:xfrm>
            <a:off x="2339658" y="1776730"/>
            <a:ext cx="6337300" cy="4103688"/>
            <a:chOff x="0" y="0"/>
            <a:chExt cx="4128" cy="2722"/>
          </a:xfrm>
        </p:grpSpPr>
        <p:graphicFrame>
          <p:nvGraphicFramePr>
            <p:cNvPr id="29699" name="Object 5"/>
            <p:cNvGraphicFramePr>
              <a:graphicFrameLocks noChangeAspect="1"/>
            </p:cNvGraphicFramePr>
            <p:nvPr/>
          </p:nvGraphicFramePr>
          <p:xfrm>
            <a:off x="1497" y="1044"/>
            <a:ext cx="188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5" name="" r:id="rId1" imgW="118745" imgH="158750" progId="">
                    <p:embed/>
                  </p:oleObj>
                </mc:Choice>
                <mc:Fallback>
                  <p:oleObj name="" r:id="rId1" imgW="118745" imgH="158750" progId="">
                    <p:embed/>
                    <p:pic>
                      <p:nvPicPr>
                        <p:cNvPr id="0" name="图片 31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497" y="1044"/>
                          <a:ext cx="188" cy="2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0" name="Object 6"/>
            <p:cNvGraphicFramePr>
              <a:graphicFrameLocks noChangeAspect="1"/>
            </p:cNvGraphicFramePr>
            <p:nvPr/>
          </p:nvGraphicFramePr>
          <p:xfrm>
            <a:off x="3584" y="1044"/>
            <a:ext cx="544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2" name="" r:id="rId3" imgW="335280" imgH="167640" progId="">
                    <p:embed/>
                  </p:oleObj>
                </mc:Choice>
                <mc:Fallback>
                  <p:oleObj name="" r:id="rId3" imgW="335280" imgH="167640" progId="">
                    <p:embed/>
                    <p:pic>
                      <p:nvPicPr>
                        <p:cNvPr id="0" name="图片 313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584" y="1044"/>
                          <a:ext cx="544" cy="30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1" name="Object 7"/>
            <p:cNvGraphicFramePr>
              <a:graphicFrameLocks noChangeAspect="1"/>
            </p:cNvGraphicFramePr>
            <p:nvPr/>
          </p:nvGraphicFramePr>
          <p:xfrm>
            <a:off x="1787" y="0"/>
            <a:ext cx="251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3" name="" r:id="rId5" imgW="158750" imgH="145415" progId="">
                    <p:embed/>
                  </p:oleObj>
                </mc:Choice>
                <mc:Fallback>
                  <p:oleObj name="" r:id="rId5" imgW="158750" imgH="145415" progId="">
                    <p:embed/>
                    <p:pic>
                      <p:nvPicPr>
                        <p:cNvPr id="0" name="图片 313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787" y="0"/>
                          <a:ext cx="251" cy="2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2" name="Object 8"/>
            <p:cNvGraphicFramePr>
              <a:graphicFrameLocks noChangeAspect="1"/>
            </p:cNvGraphicFramePr>
            <p:nvPr/>
          </p:nvGraphicFramePr>
          <p:xfrm>
            <a:off x="2904" y="1083"/>
            <a:ext cx="36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9" name="" r:id="rId7" imgW="260350" imgH="156210" progId="">
                    <p:embed/>
                  </p:oleObj>
                </mc:Choice>
                <mc:Fallback>
                  <p:oleObj name="" r:id="rId7" imgW="260350" imgH="156210" progId="">
                    <p:embed/>
                    <p:pic>
                      <p:nvPicPr>
                        <p:cNvPr id="0" name="图片 312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904" y="1083"/>
                          <a:ext cx="362" cy="24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3" name="Object 9"/>
            <p:cNvGraphicFramePr>
              <a:graphicFrameLocks noChangeAspect="1"/>
            </p:cNvGraphicFramePr>
            <p:nvPr/>
          </p:nvGraphicFramePr>
          <p:xfrm>
            <a:off x="1315" y="273"/>
            <a:ext cx="362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0" name="" r:id="rId9" imgW="297180" imgH="154940" progId="">
                    <p:embed/>
                  </p:oleObj>
                </mc:Choice>
                <mc:Fallback>
                  <p:oleObj name="" r:id="rId9" imgW="297180" imgH="154940" progId="">
                    <p:embed/>
                    <p:pic>
                      <p:nvPicPr>
                        <p:cNvPr id="0" name="图片 3129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315" y="273"/>
                          <a:ext cx="362" cy="21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4" name="Object 10"/>
            <p:cNvGraphicFramePr>
              <a:graphicFrameLocks noChangeAspect="1"/>
            </p:cNvGraphicFramePr>
            <p:nvPr/>
          </p:nvGraphicFramePr>
          <p:xfrm>
            <a:off x="2141" y="46"/>
            <a:ext cx="117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5" name="" r:id="rId11" imgW="934085" imgH="191770" progId="">
                    <p:embed/>
                  </p:oleObj>
                </mc:Choice>
                <mc:Fallback>
                  <p:oleObj name="" r:id="rId11" imgW="934085" imgH="191770" progId="">
                    <p:embed/>
                    <p:pic>
                      <p:nvPicPr>
                        <p:cNvPr id="0" name="图片 3134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141" y="46"/>
                          <a:ext cx="1172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5" name="Object 11"/>
            <p:cNvGraphicFramePr>
              <a:graphicFrameLocks noChangeAspect="1"/>
            </p:cNvGraphicFramePr>
            <p:nvPr/>
          </p:nvGraphicFramePr>
          <p:xfrm>
            <a:off x="182" y="1089"/>
            <a:ext cx="453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6" name="" r:id="rId13" imgW="335915" imgH="154940" progId="">
                    <p:embed/>
                  </p:oleObj>
                </mc:Choice>
                <mc:Fallback>
                  <p:oleObj name="" r:id="rId13" imgW="335915" imgH="154940" progId="">
                    <p:embed/>
                    <p:pic>
                      <p:nvPicPr>
                        <p:cNvPr id="0" name="图片 312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82" y="1089"/>
                          <a:ext cx="453" cy="2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6" name="Object 12"/>
            <p:cNvGraphicFramePr>
              <a:graphicFrameLocks noChangeAspect="1"/>
            </p:cNvGraphicFramePr>
            <p:nvPr/>
          </p:nvGraphicFramePr>
          <p:xfrm>
            <a:off x="1724" y="2269"/>
            <a:ext cx="498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7" name="" r:id="rId15" imgW="374015" imgH="154940" progId="">
                    <p:embed/>
                  </p:oleObj>
                </mc:Choice>
                <mc:Fallback>
                  <p:oleObj name="" r:id="rId15" imgW="374015" imgH="154940" progId="">
                    <p:embed/>
                    <p:pic>
                      <p:nvPicPr>
                        <p:cNvPr id="0" name="图片 3126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724" y="2269"/>
                          <a:ext cx="498" cy="2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07" name="Line 13"/>
            <p:cNvSpPr/>
            <p:nvPr/>
          </p:nvSpPr>
          <p:spPr>
            <a:xfrm flipV="1">
              <a:off x="1724" y="227"/>
              <a:ext cx="0" cy="249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9708" name="Line 14"/>
            <p:cNvSpPr/>
            <p:nvPr/>
          </p:nvSpPr>
          <p:spPr>
            <a:xfrm>
              <a:off x="227" y="1361"/>
              <a:ext cx="358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9709" name="Line 15"/>
            <p:cNvSpPr/>
            <p:nvPr/>
          </p:nvSpPr>
          <p:spPr>
            <a:xfrm flipV="1">
              <a:off x="500" y="363"/>
              <a:ext cx="2404" cy="199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710" name="Line 16"/>
            <p:cNvSpPr/>
            <p:nvPr/>
          </p:nvSpPr>
          <p:spPr>
            <a:xfrm>
              <a:off x="500" y="1361"/>
              <a:ext cx="0" cy="99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711" name="Line 17"/>
            <p:cNvSpPr/>
            <p:nvPr/>
          </p:nvSpPr>
          <p:spPr>
            <a:xfrm>
              <a:off x="2904" y="363"/>
              <a:ext cx="0" cy="99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29712" name="Line 18"/>
            <p:cNvSpPr/>
            <p:nvPr/>
          </p:nvSpPr>
          <p:spPr>
            <a:xfrm>
              <a:off x="500" y="2359"/>
              <a:ext cx="122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713" name="Line 19"/>
            <p:cNvSpPr/>
            <p:nvPr/>
          </p:nvSpPr>
          <p:spPr>
            <a:xfrm flipH="1">
              <a:off x="1724" y="363"/>
              <a:ext cx="118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29714" name="Object 20"/>
            <p:cNvGraphicFramePr>
              <a:graphicFrameLocks noChangeAspect="1"/>
            </p:cNvGraphicFramePr>
            <p:nvPr/>
          </p:nvGraphicFramePr>
          <p:xfrm>
            <a:off x="726" y="1089"/>
            <a:ext cx="366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7" name="" r:id="rId17" imgW="273050" imgH="155575" progId="">
                    <p:embed/>
                  </p:oleObj>
                </mc:Choice>
                <mc:Fallback>
                  <p:oleObj name="" r:id="rId17" imgW="273050" imgH="155575" progId="">
                    <p:embed/>
                    <p:pic>
                      <p:nvPicPr>
                        <p:cNvPr id="0" name="图片 3136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726" y="1089"/>
                          <a:ext cx="366" cy="2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15" name="Line 21"/>
            <p:cNvSpPr/>
            <p:nvPr/>
          </p:nvSpPr>
          <p:spPr>
            <a:xfrm flipV="1">
              <a:off x="908" y="363"/>
              <a:ext cx="1996" cy="1996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716" name="Line 22"/>
            <p:cNvSpPr/>
            <p:nvPr/>
          </p:nvSpPr>
          <p:spPr>
            <a:xfrm>
              <a:off x="908" y="1361"/>
              <a:ext cx="0" cy="99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29717" name="Object 23"/>
            <p:cNvGraphicFramePr>
              <a:graphicFrameLocks noChangeAspect="1"/>
            </p:cNvGraphicFramePr>
            <p:nvPr/>
          </p:nvGraphicFramePr>
          <p:xfrm>
            <a:off x="1860" y="1361"/>
            <a:ext cx="281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9" name="" r:id="rId19" imgW="208915" imgH="156845" progId="">
                    <p:embed/>
                  </p:oleObj>
                </mc:Choice>
                <mc:Fallback>
                  <p:oleObj name="" r:id="rId19" imgW="208915" imgH="156845" progId="">
                    <p:embed/>
                    <p:pic>
                      <p:nvPicPr>
                        <p:cNvPr id="0" name="图片 3138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860" y="1361"/>
                          <a:ext cx="281" cy="2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18" name="Line 24"/>
            <p:cNvSpPr/>
            <p:nvPr/>
          </p:nvSpPr>
          <p:spPr>
            <a:xfrm flipH="1" flipV="1">
              <a:off x="816" y="681"/>
              <a:ext cx="1180" cy="45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719" name="Text Box 25"/>
            <p:cNvSpPr txBox="1"/>
            <p:nvPr/>
          </p:nvSpPr>
          <p:spPr>
            <a:xfrm>
              <a:off x="0" y="409"/>
              <a:ext cx="816" cy="30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模式</a:t>
              </a:r>
              <a:r>
                <a:rPr lang="en-US" altLang="zh-CN" b="1" dirty="0">
                  <a:latin typeface="Times New Roman" panose="02020603050405020304" pitchFamily="18" charset="0"/>
                </a:rPr>
                <a:t>0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9720" name="Text Box 26"/>
            <p:cNvSpPr txBox="1"/>
            <p:nvPr/>
          </p:nvSpPr>
          <p:spPr>
            <a:xfrm>
              <a:off x="0" y="681"/>
              <a:ext cx="816" cy="3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模式</a:t>
              </a:r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21" name="Line 27"/>
            <p:cNvSpPr/>
            <p:nvPr/>
          </p:nvSpPr>
          <p:spPr>
            <a:xfrm flipH="1" flipV="1">
              <a:off x="590" y="862"/>
              <a:ext cx="1406" cy="40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29722" name="Object 28"/>
            <p:cNvGraphicFramePr>
              <a:graphicFrameLocks noChangeAspect="1"/>
            </p:cNvGraphicFramePr>
            <p:nvPr/>
          </p:nvGraphicFramePr>
          <p:xfrm>
            <a:off x="2404" y="1361"/>
            <a:ext cx="218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6" name="" r:id="rId21" imgW="208915" imgH="156845" progId="">
                    <p:embed/>
                  </p:oleObj>
                </mc:Choice>
                <mc:Fallback>
                  <p:oleObj name="" r:id="rId21" imgW="208915" imgH="156845" progId="">
                    <p:embed/>
                    <p:pic>
                      <p:nvPicPr>
                        <p:cNvPr id="0" name="图片 3135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2404" y="1361"/>
                          <a:ext cx="218" cy="1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23" name="Object 29"/>
            <p:cNvGraphicFramePr>
              <a:graphicFrameLocks noChangeAspect="1"/>
            </p:cNvGraphicFramePr>
            <p:nvPr/>
          </p:nvGraphicFramePr>
          <p:xfrm>
            <a:off x="2211" y="1361"/>
            <a:ext cx="204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0" name="" r:id="rId23" imgW="196215" imgH="157480" progId="">
                    <p:embed/>
                  </p:oleObj>
                </mc:Choice>
                <mc:Fallback>
                  <p:oleObj name="" r:id="rId23" imgW="196215" imgH="157480" progId="">
                    <p:embed/>
                    <p:pic>
                      <p:nvPicPr>
                        <p:cNvPr id="0" name="图片 3139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2211" y="1361"/>
                          <a:ext cx="204" cy="1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24" name="Line 30"/>
            <p:cNvSpPr/>
            <p:nvPr/>
          </p:nvSpPr>
          <p:spPr>
            <a:xfrm>
              <a:off x="1724" y="862"/>
              <a:ext cx="6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725" name="Line 31"/>
            <p:cNvSpPr/>
            <p:nvPr/>
          </p:nvSpPr>
          <p:spPr>
            <a:xfrm>
              <a:off x="2313" y="862"/>
              <a:ext cx="0" cy="49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726" name="Line 32"/>
            <p:cNvSpPr/>
            <p:nvPr/>
          </p:nvSpPr>
          <p:spPr>
            <a:xfrm>
              <a:off x="2404" y="862"/>
              <a:ext cx="0" cy="499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29727" name="Object 33"/>
            <p:cNvGraphicFramePr>
              <a:graphicFrameLocks noChangeAspect="1"/>
            </p:cNvGraphicFramePr>
            <p:nvPr/>
          </p:nvGraphicFramePr>
          <p:xfrm>
            <a:off x="1353" y="726"/>
            <a:ext cx="378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1" name="" r:id="rId25" imgW="309880" imgH="154940" progId="">
                    <p:embed/>
                  </p:oleObj>
                </mc:Choice>
                <mc:Fallback>
                  <p:oleObj name="" r:id="rId25" imgW="309880" imgH="154940" progId="">
                    <p:embed/>
                    <p:pic>
                      <p:nvPicPr>
                        <p:cNvPr id="0" name="图片 3140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1353" y="726"/>
                          <a:ext cx="378" cy="21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728" name="Rectangle 34"/>
          <p:cNvSpPr/>
          <p:nvPr/>
        </p:nvSpPr>
        <p:spPr>
          <a:xfrm>
            <a:off x="2484120" y="1344930"/>
            <a:ext cx="273685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2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电压输入模式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29729" name="Rectangle 35"/>
          <p:cNvSpPr/>
          <p:nvPr/>
        </p:nvSpPr>
        <p:spPr>
          <a:xfrm>
            <a:off x="2196783" y="768668"/>
            <a:ext cx="5040312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⑤  输入通道的增益调整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8708" name="Group 36"/>
          <p:cNvGraphicFramePr>
            <a:graphicFrameLocks noGrp="1"/>
          </p:cNvGraphicFramePr>
          <p:nvPr/>
        </p:nvGraphicFramePr>
        <p:xfrm>
          <a:off x="6084570" y="5161280"/>
          <a:ext cx="4032250" cy="431800"/>
        </p:xfrm>
        <a:graphic>
          <a:graphicData uri="http://schemas.openxmlformats.org/drawingml/2006/table">
            <a:tbl>
              <a:tblPr/>
              <a:tblGrid>
                <a:gridCol w="806450"/>
                <a:gridCol w="806450"/>
                <a:gridCol w="806450"/>
                <a:gridCol w="806450"/>
                <a:gridCol w="806450"/>
              </a:tblGrid>
              <a:tr h="43180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TO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K24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k5000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K1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8722" name="Group 50"/>
          <p:cNvGraphicFramePr>
            <a:graphicFrameLocks noGrp="1"/>
          </p:cNvGraphicFramePr>
          <p:nvPr/>
        </p:nvGraphicFramePr>
        <p:xfrm>
          <a:off x="6084570" y="5593080"/>
          <a:ext cx="4032250" cy="431800"/>
        </p:xfrm>
        <a:graphic>
          <a:graphicData uri="http://schemas.openxmlformats.org/drawingml/2006/table">
            <a:tbl>
              <a:tblPr/>
              <a:tblGrid>
                <a:gridCol w="806450"/>
                <a:gridCol w="806450"/>
                <a:gridCol w="806450"/>
                <a:gridCol w="806450"/>
                <a:gridCol w="806450"/>
              </a:tblGrid>
              <a:tr h="43180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TO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K25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k6000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K1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758" name="Rectangle 64"/>
          <p:cNvSpPr/>
          <p:nvPr/>
        </p:nvSpPr>
        <p:spPr>
          <a:xfrm>
            <a:off x="1929765" y="6024880"/>
            <a:ext cx="4233863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000" b="1" dirty="0">
                <a:latin typeface="Times New Roman" panose="02020603050405020304" pitchFamily="18" charset="0"/>
              </a:rPr>
              <a:t>模式</a:t>
            </a:r>
            <a:r>
              <a:rPr lang="en-US" altLang="zh-CN" sz="2000" b="1" dirty="0">
                <a:latin typeface="Times New Roman" panose="02020603050405020304" pitchFamily="18" charset="0"/>
              </a:rPr>
              <a:t>0</a:t>
            </a:r>
            <a:r>
              <a:rPr lang="zh-CN" altLang="en-US" sz="2000" b="1" dirty="0">
                <a:latin typeface="Times New Roman" panose="02020603050405020304" pitchFamily="18" charset="0"/>
              </a:rPr>
              <a:t>：</a:t>
            </a:r>
            <a:r>
              <a:rPr lang="en-US" altLang="zh-CN" sz="2000" b="1" dirty="0">
                <a:latin typeface="Times New Roman" panose="02020603050405020304" pitchFamily="18" charset="0"/>
              </a:rPr>
              <a:t>-10V</a:t>
            </a:r>
            <a:r>
              <a:rPr lang="zh-CN" altLang="en-US" sz="2000" b="1" dirty="0">
                <a:latin typeface="Times New Roman" panose="02020603050405020304" pitchFamily="18" charset="0"/>
              </a:rPr>
              <a:t>～</a:t>
            </a:r>
            <a:r>
              <a:rPr lang="en-US" altLang="zh-CN" sz="2000" b="1" dirty="0">
                <a:latin typeface="Times New Roman" panose="02020603050405020304" pitchFamily="18" charset="0"/>
              </a:rPr>
              <a:t>10V </a:t>
            </a:r>
            <a:r>
              <a:rPr lang="zh-CN" altLang="en-US" sz="2000" b="1" dirty="0">
                <a:latin typeface="Times New Roman" panose="02020603050405020304" pitchFamily="18" charset="0"/>
              </a:rPr>
              <a:t>增益</a:t>
            </a:r>
            <a:r>
              <a:rPr lang="en-US" altLang="zh-CN" sz="2000" b="1" dirty="0">
                <a:latin typeface="Times New Roman" panose="02020603050405020304" pitchFamily="18" charset="0"/>
              </a:rPr>
              <a:t>5V</a:t>
            </a:r>
            <a:r>
              <a:rPr lang="zh-CN" altLang="en-US" sz="2000" b="1" dirty="0">
                <a:latin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</a:rPr>
              <a:t>5000</a:t>
            </a:r>
            <a:r>
              <a:rPr lang="zh-CN" altLang="en-US" sz="2000" b="1" dirty="0">
                <a:latin typeface="Times New Roman" panose="02020603050405020304" pitchFamily="18" charset="0"/>
              </a:rPr>
              <a:t>）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29759" name="Rectangle 65"/>
          <p:cNvSpPr/>
          <p:nvPr/>
        </p:nvSpPr>
        <p:spPr>
          <a:xfrm>
            <a:off x="6502400" y="6024880"/>
            <a:ext cx="4298950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000" b="1" dirty="0">
                <a:latin typeface="Times New Roman" panose="02020603050405020304" pitchFamily="18" charset="0"/>
              </a:rPr>
              <a:t>模式</a:t>
            </a:r>
            <a:r>
              <a:rPr lang="en-US" altLang="zh-CN" sz="2000" b="1" dirty="0">
                <a:latin typeface="Times New Roman" panose="02020603050405020304" pitchFamily="18" charset="0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</a:rPr>
              <a:t>：</a:t>
            </a:r>
            <a:r>
              <a:rPr lang="en-US" altLang="zh-CN" sz="2000" b="1" dirty="0">
                <a:latin typeface="Times New Roman" panose="02020603050405020304" pitchFamily="18" charset="0"/>
              </a:rPr>
              <a:t>-6V</a:t>
            </a:r>
            <a:r>
              <a:rPr lang="zh-CN" altLang="en-US" sz="2000" b="1" dirty="0">
                <a:latin typeface="Times New Roman" panose="02020603050405020304" pitchFamily="18" charset="0"/>
              </a:rPr>
              <a:t>～</a:t>
            </a:r>
            <a:r>
              <a:rPr lang="en-US" altLang="zh-CN" sz="2000" b="1" dirty="0">
                <a:latin typeface="Times New Roman" panose="02020603050405020304" pitchFamily="18" charset="0"/>
              </a:rPr>
              <a:t>10V </a:t>
            </a:r>
            <a:r>
              <a:rPr lang="zh-CN" altLang="en-US" sz="2000" b="1" dirty="0">
                <a:latin typeface="Times New Roman" panose="02020603050405020304" pitchFamily="18" charset="0"/>
              </a:rPr>
              <a:t>增益</a:t>
            </a:r>
            <a:r>
              <a:rPr lang="en-US" altLang="zh-CN" sz="2000" b="1" dirty="0">
                <a:latin typeface="Times New Roman" panose="02020603050405020304" pitchFamily="18" charset="0"/>
              </a:rPr>
              <a:t>6V</a:t>
            </a:r>
            <a:r>
              <a:rPr lang="zh-CN" altLang="en-US" sz="2000" b="1" dirty="0">
                <a:latin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</a:rPr>
              <a:t>6000</a:t>
            </a:r>
            <a:r>
              <a:rPr lang="zh-CN" altLang="en-US" sz="2000" b="1" dirty="0">
                <a:latin typeface="Times New Roman" panose="02020603050405020304" pitchFamily="18" charset="0"/>
              </a:rPr>
              <a:t>）   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29761" name="文本框 1"/>
          <p:cNvSpPr txBox="1"/>
          <p:nvPr/>
        </p:nvSpPr>
        <p:spPr>
          <a:xfrm>
            <a:off x="5363845" y="4440555"/>
            <a:ext cx="5170488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000" b="1" dirty="0">
                <a:latin typeface="Times New Roman" panose="02020603050405020304" pitchFamily="18" charset="0"/>
                <a:sym typeface="Arial" panose="020B0604020202020204" pitchFamily="34" charset="0"/>
              </a:rPr>
              <a:t>数字量为</a:t>
            </a:r>
            <a:r>
              <a:rPr lang="en-US" altLang="zh-CN" sz="2000" b="1" dirty="0">
                <a:latin typeface="Times New Roman" panose="02020603050405020304" pitchFamily="18" charset="0"/>
                <a:sym typeface="Arial" panose="020B0604020202020204" pitchFamily="34" charset="0"/>
              </a:rPr>
              <a:t>4000</a:t>
            </a:r>
            <a:r>
              <a:rPr lang="zh-CN" altLang="en-US" sz="2000" b="1" dirty="0">
                <a:latin typeface="Times New Roman" panose="02020603050405020304" pitchFamily="18" charset="0"/>
                <a:sym typeface="Arial" panose="020B0604020202020204" pitchFamily="34" charset="0"/>
              </a:rPr>
              <a:t>时，对应模拟输入值。单位</a:t>
            </a:r>
            <a:r>
              <a:rPr lang="en-US" altLang="zh-CN" sz="2000" b="1" dirty="0">
                <a:latin typeface="Times New Roman" panose="02020603050405020304" pitchFamily="18" charset="0"/>
                <a:sym typeface="Arial" panose="020B0604020202020204" pitchFamily="34" charset="0"/>
              </a:rPr>
              <a:t>mV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96323" y="161925"/>
            <a:ext cx="43764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7.2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过程控制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PLC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功能模块</a:t>
            </a:r>
            <a:endParaRPr lang="zh-CN" altLang="en-US"/>
          </a:p>
        </p:txBody>
      </p:sp>
      <p:sp>
        <p:nvSpPr>
          <p:cNvPr id="30721" name="Rectangle 3"/>
          <p:cNvSpPr/>
          <p:nvPr/>
        </p:nvSpPr>
        <p:spPr>
          <a:xfrm>
            <a:off x="5200333" y="719773"/>
            <a:ext cx="2881312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b="1" dirty="0">
                <a:latin typeface="Times New Roman" panose="02020603050405020304" pitchFamily="18" charset="0"/>
              </a:rPr>
              <a:t>CR#24</a:t>
            </a:r>
            <a:r>
              <a:rPr lang="zh-CN" altLang="en-US" b="1" dirty="0">
                <a:latin typeface="Times New Roman" panose="02020603050405020304" pitchFamily="18" charset="0"/>
              </a:rPr>
              <a:t>～</a:t>
            </a:r>
            <a:r>
              <a:rPr lang="en-US" altLang="zh-CN" b="1" dirty="0">
                <a:latin typeface="Times New Roman" panose="02020603050405020304" pitchFamily="18" charset="0"/>
              </a:rPr>
              <a:t>CR#27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30722" name="Rectangle 4"/>
          <p:cNvSpPr/>
          <p:nvPr/>
        </p:nvSpPr>
        <p:spPr>
          <a:xfrm>
            <a:off x="1960245" y="791210"/>
            <a:ext cx="273685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2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电流输入模式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9701" name="Group 5"/>
          <p:cNvGraphicFramePr>
            <a:graphicFrameLocks noGrp="1"/>
          </p:cNvGraphicFramePr>
          <p:nvPr/>
        </p:nvGraphicFramePr>
        <p:xfrm>
          <a:off x="4697095" y="4607560"/>
          <a:ext cx="4895850" cy="431800"/>
        </p:xfrm>
        <a:graphic>
          <a:graphicData uri="http://schemas.openxmlformats.org/drawingml/2006/table">
            <a:tbl>
              <a:tblPr/>
              <a:tblGrid>
                <a:gridCol w="979310"/>
                <a:gridCol w="979310"/>
                <a:gridCol w="978608"/>
                <a:gridCol w="979310"/>
                <a:gridCol w="979310"/>
              </a:tblGrid>
              <a:tr h="43180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TO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53" marR="914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K0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53" marR="914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K26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53" marR="914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k20000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53" marR="914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K2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53" marR="914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0737" name="Group 19"/>
          <p:cNvGrpSpPr/>
          <p:nvPr/>
        </p:nvGrpSpPr>
        <p:grpSpPr>
          <a:xfrm>
            <a:off x="1457008" y="1294448"/>
            <a:ext cx="5545137" cy="3887787"/>
            <a:chOff x="0" y="0"/>
            <a:chExt cx="4160" cy="2722"/>
          </a:xfrm>
        </p:grpSpPr>
        <p:graphicFrame>
          <p:nvGraphicFramePr>
            <p:cNvPr id="30738" name="Object 20"/>
            <p:cNvGraphicFramePr>
              <a:graphicFrameLocks noChangeAspect="1"/>
            </p:cNvGraphicFramePr>
            <p:nvPr/>
          </p:nvGraphicFramePr>
          <p:xfrm>
            <a:off x="1497" y="1044"/>
            <a:ext cx="188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8" name="" r:id="rId1" imgW="118745" imgH="158750" progId="">
                    <p:embed/>
                  </p:oleObj>
                </mc:Choice>
                <mc:Fallback>
                  <p:oleObj name="" r:id="rId1" imgW="118745" imgH="158750" progId="">
                    <p:embed/>
                    <p:pic>
                      <p:nvPicPr>
                        <p:cNvPr id="0" name="图片 313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497" y="1044"/>
                          <a:ext cx="188" cy="2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9" name="Object 21"/>
            <p:cNvGraphicFramePr>
              <a:graphicFrameLocks noChangeAspect="1"/>
            </p:cNvGraphicFramePr>
            <p:nvPr/>
          </p:nvGraphicFramePr>
          <p:xfrm>
            <a:off x="3553" y="1021"/>
            <a:ext cx="607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1" name="" r:id="rId3" imgW="374015" imgH="193675" progId="">
                    <p:embed/>
                  </p:oleObj>
                </mc:Choice>
                <mc:Fallback>
                  <p:oleObj name="" r:id="rId3" imgW="374015" imgH="193675" progId="">
                    <p:embed/>
                    <p:pic>
                      <p:nvPicPr>
                        <p:cNvPr id="0" name="图片 315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553" y="1021"/>
                          <a:ext cx="607" cy="3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40" name="Object 22"/>
            <p:cNvGraphicFramePr>
              <a:graphicFrameLocks noChangeAspect="1"/>
            </p:cNvGraphicFramePr>
            <p:nvPr/>
          </p:nvGraphicFramePr>
          <p:xfrm>
            <a:off x="1787" y="0"/>
            <a:ext cx="251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2" name="" r:id="rId5" imgW="158750" imgH="145415" progId="">
                    <p:embed/>
                  </p:oleObj>
                </mc:Choice>
                <mc:Fallback>
                  <p:oleObj name="" r:id="rId5" imgW="158750" imgH="145415" progId="">
                    <p:embed/>
                    <p:pic>
                      <p:nvPicPr>
                        <p:cNvPr id="0" name="图片 314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787" y="0"/>
                          <a:ext cx="251" cy="2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41" name="Object 23"/>
            <p:cNvGraphicFramePr>
              <a:graphicFrameLocks noChangeAspect="1"/>
            </p:cNvGraphicFramePr>
            <p:nvPr/>
          </p:nvGraphicFramePr>
          <p:xfrm>
            <a:off x="1307" y="273"/>
            <a:ext cx="378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3" name="" r:id="rId7" imgW="309880" imgH="154940" progId="">
                    <p:embed/>
                  </p:oleObj>
                </mc:Choice>
                <mc:Fallback>
                  <p:oleObj name="" r:id="rId7" imgW="309880" imgH="154940" progId="">
                    <p:embed/>
                    <p:pic>
                      <p:nvPicPr>
                        <p:cNvPr id="0" name="图片 314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307" y="273"/>
                          <a:ext cx="378" cy="21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42" name="Object 24"/>
            <p:cNvGraphicFramePr>
              <a:graphicFrameLocks noChangeAspect="1"/>
            </p:cNvGraphicFramePr>
            <p:nvPr/>
          </p:nvGraphicFramePr>
          <p:xfrm>
            <a:off x="2141" y="46"/>
            <a:ext cx="117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9" name="" r:id="rId9" imgW="934085" imgH="191770" progId="">
                    <p:embed/>
                  </p:oleObj>
                </mc:Choice>
                <mc:Fallback>
                  <p:oleObj name="" r:id="rId9" imgW="934085" imgH="191770" progId="">
                    <p:embed/>
                    <p:pic>
                      <p:nvPicPr>
                        <p:cNvPr id="0" name="图片 314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141" y="46"/>
                          <a:ext cx="1172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43" name="Object 25"/>
            <p:cNvGraphicFramePr>
              <a:graphicFrameLocks noChangeAspect="1"/>
            </p:cNvGraphicFramePr>
            <p:nvPr/>
          </p:nvGraphicFramePr>
          <p:xfrm>
            <a:off x="91" y="1134"/>
            <a:ext cx="514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5" name="" r:id="rId11" imgW="425450" imgH="154940" progId="">
                    <p:embed/>
                  </p:oleObj>
                </mc:Choice>
                <mc:Fallback>
                  <p:oleObj name="" r:id="rId11" imgW="425450" imgH="154940" progId="">
                    <p:embed/>
                    <p:pic>
                      <p:nvPicPr>
                        <p:cNvPr id="0" name="图片 3144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91" y="1134"/>
                          <a:ext cx="514" cy="2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44" name="Object 26"/>
            <p:cNvGraphicFramePr>
              <a:graphicFrameLocks noChangeAspect="1"/>
            </p:cNvGraphicFramePr>
            <p:nvPr/>
          </p:nvGraphicFramePr>
          <p:xfrm>
            <a:off x="1724" y="2269"/>
            <a:ext cx="498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7" name="" r:id="rId13" imgW="374015" imgH="154940" progId="">
                    <p:embed/>
                  </p:oleObj>
                </mc:Choice>
                <mc:Fallback>
                  <p:oleObj name="" r:id="rId13" imgW="374015" imgH="154940" progId="">
                    <p:embed/>
                    <p:pic>
                      <p:nvPicPr>
                        <p:cNvPr id="0" name="图片 3146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724" y="2269"/>
                          <a:ext cx="498" cy="2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45" name="Line 27"/>
            <p:cNvSpPr/>
            <p:nvPr/>
          </p:nvSpPr>
          <p:spPr>
            <a:xfrm flipV="1">
              <a:off x="1724" y="227"/>
              <a:ext cx="0" cy="249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0746" name="Line 28"/>
            <p:cNvSpPr/>
            <p:nvPr/>
          </p:nvSpPr>
          <p:spPr>
            <a:xfrm>
              <a:off x="227" y="1361"/>
              <a:ext cx="358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0747" name="Line 29"/>
            <p:cNvSpPr/>
            <p:nvPr/>
          </p:nvSpPr>
          <p:spPr>
            <a:xfrm flipV="1">
              <a:off x="500" y="363"/>
              <a:ext cx="2404" cy="199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48" name="Line 30"/>
            <p:cNvSpPr/>
            <p:nvPr/>
          </p:nvSpPr>
          <p:spPr>
            <a:xfrm>
              <a:off x="500" y="1361"/>
              <a:ext cx="0" cy="99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49" name="Line 31"/>
            <p:cNvSpPr/>
            <p:nvPr/>
          </p:nvSpPr>
          <p:spPr>
            <a:xfrm>
              <a:off x="2904" y="363"/>
              <a:ext cx="0" cy="99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30750" name="Line 32"/>
            <p:cNvSpPr/>
            <p:nvPr/>
          </p:nvSpPr>
          <p:spPr>
            <a:xfrm>
              <a:off x="500" y="2359"/>
              <a:ext cx="122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51" name="Line 33"/>
            <p:cNvSpPr/>
            <p:nvPr/>
          </p:nvSpPr>
          <p:spPr>
            <a:xfrm flipH="1">
              <a:off x="1724" y="363"/>
              <a:ext cx="118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30752" name="Object 34"/>
            <p:cNvGraphicFramePr>
              <a:graphicFrameLocks noChangeAspect="1"/>
            </p:cNvGraphicFramePr>
            <p:nvPr/>
          </p:nvGraphicFramePr>
          <p:xfrm>
            <a:off x="726" y="1134"/>
            <a:ext cx="46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8" name="" r:id="rId15" imgW="425450" imgH="154940" progId="">
                    <p:embed/>
                  </p:oleObj>
                </mc:Choice>
                <mc:Fallback>
                  <p:oleObj name="" r:id="rId15" imgW="425450" imgH="154940" progId="">
                    <p:embed/>
                    <p:pic>
                      <p:nvPicPr>
                        <p:cNvPr id="0" name="图片 3147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726" y="1134"/>
                          <a:ext cx="468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53" name="Line 35"/>
            <p:cNvSpPr/>
            <p:nvPr/>
          </p:nvSpPr>
          <p:spPr>
            <a:xfrm flipV="1">
              <a:off x="908" y="363"/>
              <a:ext cx="1996" cy="1996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54" name="Line 36"/>
            <p:cNvSpPr/>
            <p:nvPr/>
          </p:nvSpPr>
          <p:spPr>
            <a:xfrm>
              <a:off x="908" y="1361"/>
              <a:ext cx="0" cy="99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30755" name="Line 37"/>
            <p:cNvSpPr/>
            <p:nvPr/>
          </p:nvSpPr>
          <p:spPr>
            <a:xfrm flipH="1" flipV="1">
              <a:off x="816" y="681"/>
              <a:ext cx="1180" cy="45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56" name="Text Box 38"/>
            <p:cNvSpPr txBox="1"/>
            <p:nvPr/>
          </p:nvSpPr>
          <p:spPr>
            <a:xfrm>
              <a:off x="0" y="409"/>
              <a:ext cx="816" cy="27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模式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3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0757" name="Text Box 39"/>
            <p:cNvSpPr txBox="1"/>
            <p:nvPr/>
          </p:nvSpPr>
          <p:spPr>
            <a:xfrm>
              <a:off x="0" y="681"/>
              <a:ext cx="816" cy="27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模式</a:t>
              </a:r>
              <a:r>
                <a:rPr lang="en-US" altLang="zh-CN" sz="20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58" name="Line 40"/>
            <p:cNvSpPr/>
            <p:nvPr/>
          </p:nvSpPr>
          <p:spPr>
            <a:xfrm flipH="1" flipV="1">
              <a:off x="590" y="862"/>
              <a:ext cx="1406" cy="40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30759" name="Object 41"/>
            <p:cNvGraphicFramePr>
              <a:graphicFrameLocks noChangeAspect="1"/>
            </p:cNvGraphicFramePr>
            <p:nvPr/>
          </p:nvGraphicFramePr>
          <p:xfrm>
            <a:off x="2996" y="1134"/>
            <a:ext cx="420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0" name="" r:id="rId17" imgW="348615" imgH="154940" progId="">
                    <p:embed/>
                  </p:oleObj>
                </mc:Choice>
                <mc:Fallback>
                  <p:oleObj name="" r:id="rId17" imgW="348615" imgH="154940" progId="">
                    <p:embed/>
                    <p:pic>
                      <p:nvPicPr>
                        <p:cNvPr id="0" name="图片 3149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996" y="1134"/>
                          <a:ext cx="420" cy="2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60" name="Object 42"/>
            <p:cNvGraphicFramePr>
              <a:graphicFrameLocks noChangeAspect="1"/>
            </p:cNvGraphicFramePr>
            <p:nvPr/>
          </p:nvGraphicFramePr>
          <p:xfrm>
            <a:off x="1944" y="1406"/>
            <a:ext cx="342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6" name="" r:id="rId19" imgW="285750" imgH="156210" progId="">
                    <p:embed/>
                  </p:oleObj>
                </mc:Choice>
                <mc:Fallback>
                  <p:oleObj name="" r:id="rId19" imgW="285750" imgH="156210" progId="">
                    <p:embed/>
                    <p:pic>
                      <p:nvPicPr>
                        <p:cNvPr id="0" name="图片 3145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944" y="1406"/>
                          <a:ext cx="342" cy="2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761" name="Rectangle 43"/>
          <p:cNvSpPr/>
          <p:nvPr/>
        </p:nvSpPr>
        <p:spPr>
          <a:xfrm>
            <a:off x="1815783" y="5399723"/>
            <a:ext cx="6696075" cy="3987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000" b="1" dirty="0">
                <a:latin typeface="Times New Roman" panose="02020603050405020304" pitchFamily="18" charset="0"/>
              </a:rPr>
              <a:t>模式2： </a:t>
            </a:r>
            <a:r>
              <a:rPr lang="en-US" altLang="zh-CN" sz="2000" b="1" dirty="0">
                <a:latin typeface="Times New Roman" panose="02020603050405020304" pitchFamily="18" charset="0"/>
              </a:rPr>
              <a:t>-12mA</a:t>
            </a:r>
            <a:r>
              <a:rPr lang="zh-CN" altLang="en-US" sz="2000" b="1" dirty="0">
                <a:latin typeface="Times New Roman" panose="02020603050405020304" pitchFamily="18" charset="0"/>
              </a:rPr>
              <a:t>～</a:t>
            </a:r>
            <a:r>
              <a:rPr lang="en-US" altLang="zh-CN" sz="2000" b="1" dirty="0">
                <a:latin typeface="Times New Roman" panose="02020603050405020304" pitchFamily="18" charset="0"/>
              </a:rPr>
              <a:t>20mA , </a:t>
            </a:r>
            <a:r>
              <a:rPr lang="zh-CN" altLang="en-US" sz="2000" b="1" dirty="0">
                <a:latin typeface="Times New Roman" panose="02020603050405020304" pitchFamily="18" charset="0"/>
              </a:rPr>
              <a:t>增益</a:t>
            </a:r>
            <a:r>
              <a:rPr lang="en-US" altLang="zh-CN" sz="2000" b="1" dirty="0">
                <a:latin typeface="Times New Roman" panose="02020603050405020304" pitchFamily="18" charset="0"/>
              </a:rPr>
              <a:t>20mA</a:t>
            </a:r>
            <a:r>
              <a:rPr lang="zh-CN" altLang="en-US" sz="2000" b="1" dirty="0">
                <a:latin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</a:rPr>
              <a:t>20000</a:t>
            </a:r>
            <a:r>
              <a:rPr lang="zh-CN" altLang="en-US" sz="2000" b="1" dirty="0">
                <a:latin typeface="Times New Roman" panose="02020603050405020304" pitchFamily="18" charset="0"/>
              </a:rPr>
              <a:t>）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30762" name="Rectangle 44"/>
          <p:cNvSpPr/>
          <p:nvPr/>
        </p:nvSpPr>
        <p:spPr>
          <a:xfrm>
            <a:off x="1831658" y="5930265"/>
            <a:ext cx="6519862" cy="3987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000" b="1" dirty="0">
                <a:latin typeface="Times New Roman" panose="02020603050405020304" pitchFamily="18" charset="0"/>
              </a:rPr>
              <a:t>模式3：  </a:t>
            </a:r>
            <a:r>
              <a:rPr lang="en-US" altLang="zh-CN" sz="2000" b="1" dirty="0">
                <a:latin typeface="Times New Roman" panose="02020603050405020304" pitchFamily="18" charset="0"/>
              </a:rPr>
              <a:t>-20mA</a:t>
            </a:r>
            <a:r>
              <a:rPr lang="zh-CN" altLang="en-US" sz="2000" b="1" dirty="0">
                <a:latin typeface="Times New Roman" panose="02020603050405020304" pitchFamily="18" charset="0"/>
              </a:rPr>
              <a:t>～</a:t>
            </a:r>
            <a:r>
              <a:rPr lang="en-US" altLang="zh-CN" sz="2000" b="1" dirty="0">
                <a:latin typeface="Times New Roman" panose="02020603050405020304" pitchFamily="18" charset="0"/>
              </a:rPr>
              <a:t>20mA  </a:t>
            </a:r>
            <a:r>
              <a:rPr lang="zh-CN" altLang="en-US" sz="2000" b="1" dirty="0">
                <a:latin typeface="Times New Roman" panose="02020603050405020304" pitchFamily="18" charset="0"/>
              </a:rPr>
              <a:t>，增益</a:t>
            </a:r>
            <a:r>
              <a:rPr lang="en-US" altLang="zh-CN" sz="2000" b="1" dirty="0">
                <a:latin typeface="Times New Roman" panose="02020603050405020304" pitchFamily="18" charset="0"/>
              </a:rPr>
              <a:t>20mA</a:t>
            </a:r>
            <a:r>
              <a:rPr lang="zh-CN" altLang="en-US" sz="2000" b="1" dirty="0">
                <a:latin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</a:rPr>
              <a:t>20000</a:t>
            </a:r>
            <a:r>
              <a:rPr lang="zh-CN" altLang="en-US" sz="2000" b="1" dirty="0">
                <a:latin typeface="Times New Roman" panose="02020603050405020304" pitchFamily="18" charset="0"/>
              </a:rPr>
              <a:t>）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30764" name="文本框 1"/>
          <p:cNvSpPr txBox="1"/>
          <p:nvPr/>
        </p:nvSpPr>
        <p:spPr>
          <a:xfrm>
            <a:off x="4839970" y="3672523"/>
            <a:ext cx="5100638" cy="3952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0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数字量为</a:t>
            </a:r>
            <a:r>
              <a:rPr lang="en-US" altLang="zh-CN" sz="20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4000</a:t>
            </a:r>
            <a:r>
              <a:rPr lang="zh-CN" altLang="en-US" sz="20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时，对应模拟输入值。单位</a:t>
            </a:r>
            <a:r>
              <a:rPr lang="en-US" altLang="zh-CN" sz="20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uA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96323" y="161925"/>
            <a:ext cx="43764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7.2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过程控制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PLC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功能模块</a:t>
            </a:r>
            <a:endParaRPr lang="zh-CN" altLang="en-US"/>
          </a:p>
        </p:txBody>
      </p:sp>
      <p:sp>
        <p:nvSpPr>
          <p:cNvPr id="31745" name="Rectangle 3"/>
          <p:cNvSpPr/>
          <p:nvPr/>
        </p:nvSpPr>
        <p:spPr>
          <a:xfrm>
            <a:off x="1333500" y="774700"/>
            <a:ext cx="804481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20000"/>
              </a:spcBef>
            </a:pPr>
            <a:r>
              <a:rPr lang="zh-CN" altLang="en-US" b="1" dirty="0">
                <a:latin typeface="Times New Roman" panose="02020603050405020304" pitchFamily="18" charset="0"/>
                <a:sym typeface="宋体" panose="02010600030101010101" pitchFamily="2" charset="-122"/>
              </a:rPr>
              <a:t>⑥  </a:t>
            </a:r>
            <a:r>
              <a:rPr lang="en-US" altLang="zh-CN" b="1" dirty="0">
                <a:latin typeface="Times New Roman" panose="02020603050405020304" pitchFamily="18" charset="0"/>
              </a:rPr>
              <a:t>CR#33 </a:t>
            </a:r>
            <a:r>
              <a:rPr lang="zh-CN" altLang="en-US" b="1" dirty="0">
                <a:latin typeface="Times New Roman" panose="02020603050405020304" pitchFamily="18" charset="0"/>
              </a:rPr>
              <a:t>恢复出厂设定设定特性微调权限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30724" name="Group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901700" y="1406525"/>
          <a:ext cx="10264775" cy="1441450"/>
        </p:xfrm>
        <a:graphic>
          <a:graphicData uri="http://schemas.openxmlformats.org/drawingml/2006/table">
            <a:tbl>
              <a:tblPr/>
              <a:tblGrid>
                <a:gridCol w="618490"/>
                <a:gridCol w="589915"/>
                <a:gridCol w="688975"/>
                <a:gridCol w="598805"/>
                <a:gridCol w="711200"/>
                <a:gridCol w="749935"/>
                <a:gridCol w="631825"/>
                <a:gridCol w="629920"/>
                <a:gridCol w="630555"/>
                <a:gridCol w="629285"/>
                <a:gridCol w="631190"/>
                <a:gridCol w="633730"/>
                <a:gridCol w="628015"/>
                <a:gridCol w="630555"/>
                <a:gridCol w="632460"/>
                <a:gridCol w="629920"/>
              </a:tblGrid>
              <a:tr h="67945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b15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9" marB="456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b14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b13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b12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b11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b10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b9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b8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b7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b6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b5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b4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b3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b2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b1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b0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 gridSpan="4"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保留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9" marB="456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CH4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CH3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CH2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CH1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31788" name="Text Box 46"/>
          <p:cNvSpPr txBox="1"/>
          <p:nvPr/>
        </p:nvSpPr>
        <p:spPr>
          <a:xfrm>
            <a:off x="1045845" y="2933700"/>
            <a:ext cx="9725025" cy="24612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CH1</a:t>
            </a:r>
            <a:r>
              <a:rPr lang="zh-CN" altLang="en-US" b="1" dirty="0">
                <a:latin typeface="Times New Roman" panose="02020603050405020304" pitchFamily="18" charset="0"/>
              </a:rPr>
              <a:t>通道为例，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b0=0</a:t>
            </a:r>
            <a:r>
              <a:rPr lang="zh-CN" altLang="en-US" b="1" dirty="0">
                <a:latin typeface="Times New Roman" panose="02020603050405020304" pitchFamily="18" charset="0"/>
              </a:rPr>
              <a:t>，允许零点及增益调整； </a:t>
            </a:r>
            <a:r>
              <a:rPr lang="en-US" altLang="zh-CN" b="1" dirty="0">
                <a:latin typeface="Times New Roman" panose="02020603050405020304" pitchFamily="18" charset="0"/>
              </a:rPr>
              <a:t>b0=1</a:t>
            </a:r>
            <a:r>
              <a:rPr lang="zh-CN" altLang="en-US" b="1" dirty="0">
                <a:latin typeface="Times New Roman" panose="02020603050405020304" pitchFamily="18" charset="0"/>
              </a:rPr>
              <a:t>，禁止零点及增益调整。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</a:rPr>
              <a:t>b1=0</a:t>
            </a:r>
            <a:r>
              <a:rPr lang="zh-CN" altLang="en-US" b="1" dirty="0">
                <a:latin typeface="Times New Roman" panose="02020603050405020304" pitchFamily="18" charset="0"/>
              </a:rPr>
              <a:t>，零点及增益寄存器停电保持； 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</a:rPr>
              <a:t>b1=1</a:t>
            </a:r>
            <a:r>
              <a:rPr lang="zh-CN" altLang="en-US" b="1" dirty="0">
                <a:latin typeface="Times New Roman" panose="02020603050405020304" pitchFamily="18" charset="0"/>
              </a:rPr>
              <a:t>，零点及增益寄存器非停电保持。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</a:rPr>
              <a:t>b2=1</a:t>
            </a:r>
            <a:r>
              <a:rPr lang="zh-CN" altLang="en-US" b="1" dirty="0">
                <a:latin typeface="Times New Roman" panose="02020603050405020304" pitchFamily="18" charset="0"/>
              </a:rPr>
              <a:t>，所有设定值恢复出厂设定值。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31789" name="Object 47"/>
          <p:cNvGraphicFramePr>
            <a:graphicFrameLocks noChangeAspect="1"/>
          </p:cNvGraphicFramePr>
          <p:nvPr/>
        </p:nvGraphicFramePr>
        <p:xfrm>
          <a:off x="4836795" y="3330575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2" imgW="920750" imgH="217170" progId="Equations">
                  <p:embed/>
                </p:oleObj>
              </mc:Choice>
              <mc:Fallback>
                <p:oleObj name="" r:id="rId2" imgW="920750" imgH="217170" progId="Equations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836795" y="3330575"/>
                        <a:ext cx="9144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Click="0"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02635" y="9588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7.1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可编程控制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器概述</a:t>
            </a:r>
            <a:endParaRPr lang="zh-CN" altLang="en-US"/>
          </a:p>
        </p:txBody>
      </p:sp>
      <p:sp>
        <p:nvSpPr>
          <p:cNvPr id="5122" name="Rectangle 2"/>
          <p:cNvSpPr/>
          <p:nvPr/>
        </p:nvSpPr>
        <p:spPr>
          <a:xfrm>
            <a:off x="1445895" y="1885315"/>
            <a:ext cx="82296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5123" name="Rectangle 4"/>
          <p:cNvSpPr/>
          <p:nvPr/>
        </p:nvSpPr>
        <p:spPr>
          <a:xfrm>
            <a:off x="1452245" y="1464628"/>
            <a:ext cx="8424863" cy="40925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德国西门子</a:t>
            </a:r>
            <a:r>
              <a:rPr lang="en-US" altLang="zh-CN" sz="2000" b="1" dirty="0">
                <a:latin typeface="Times New Roman" panose="02020603050405020304" pitchFamily="18" charset="0"/>
              </a:rPr>
              <a:t>S200 </a:t>
            </a:r>
            <a:r>
              <a:rPr lang="zh-CN" altLang="en-US" sz="2000" b="1" dirty="0">
                <a:latin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Times New Roman" panose="02020603050405020304" pitchFamily="18" charset="0"/>
              </a:rPr>
              <a:t>S300 </a:t>
            </a:r>
            <a:r>
              <a:rPr lang="zh-CN" altLang="en-US" sz="2000" b="1" dirty="0">
                <a:latin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Times New Roman" panose="02020603050405020304" pitchFamily="18" charset="0"/>
              </a:rPr>
              <a:t>S400</a:t>
            </a:r>
            <a:r>
              <a:rPr lang="zh-CN" altLang="en-US" sz="2000" b="1" dirty="0">
                <a:latin typeface="Times New Roman" panose="02020603050405020304" pitchFamily="18" charset="0"/>
              </a:rPr>
              <a:t>系列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S7-1200  S7-1500</a:t>
            </a:r>
            <a:r>
              <a:rPr lang="zh-CN" altLang="en-US" sz="2000" b="1" dirty="0">
                <a:latin typeface="Times New Roman" panose="02020603050405020304" pitchFamily="18" charset="0"/>
              </a:rPr>
              <a:t> 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编程软件  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STEP7-MicroWINV4.0   </a:t>
            </a:r>
            <a:r>
              <a:rPr lang="zh-CN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博途</a:t>
            </a:r>
            <a:endParaRPr lang="en-US" altLang="zh-CN" sz="20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日本欧姆龙</a:t>
            </a:r>
            <a:r>
              <a:rPr lang="en-US" altLang="zh-CN" sz="2000" b="1" dirty="0">
                <a:latin typeface="Times New Roman" panose="02020603050405020304" pitchFamily="18" charset="0"/>
              </a:rPr>
              <a:t>CH200</a:t>
            </a:r>
            <a:r>
              <a:rPr lang="zh-CN" altLang="en-US" sz="2000" b="1" dirty="0">
                <a:latin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Times New Roman" panose="02020603050405020304" pitchFamily="18" charset="0"/>
              </a:rPr>
              <a:t>CP1H</a:t>
            </a:r>
            <a:r>
              <a:rPr lang="zh-CN" altLang="en-US" sz="2000" b="1" dirty="0">
                <a:latin typeface="Times New Roman" panose="02020603050405020304" pitchFamily="18" charset="0"/>
              </a:rPr>
              <a:t>、 </a:t>
            </a:r>
            <a:r>
              <a:rPr lang="en-US" altLang="zh-CN" sz="2000" b="1" dirty="0">
                <a:latin typeface="Times New Roman" panose="02020603050405020304" pitchFamily="18" charset="0"/>
              </a:rPr>
              <a:t>CP1L</a:t>
            </a:r>
            <a:r>
              <a:rPr lang="zh-CN" altLang="en-US" sz="2000" b="1" dirty="0">
                <a:latin typeface="Times New Roman" panose="02020603050405020304" pitchFamily="18" charset="0"/>
              </a:rPr>
              <a:t>系列 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编程软件</a:t>
            </a:r>
            <a:r>
              <a:rPr lang="zh-CN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CX-Programmer2.1</a:t>
            </a:r>
            <a:endParaRPr lang="en-US" altLang="zh-CN" sz="20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日本三菱</a:t>
            </a:r>
            <a:r>
              <a:rPr lang="en-US" altLang="zh-CN" sz="2000" b="1" dirty="0">
                <a:latin typeface="Times New Roman" panose="02020603050405020304" pitchFamily="18" charset="0"/>
              </a:rPr>
              <a:t>FX1N </a:t>
            </a:r>
            <a:r>
              <a:rPr lang="zh-CN" altLang="en-US" sz="2000" b="1" dirty="0">
                <a:latin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Times New Roman" panose="02020603050405020304" pitchFamily="18" charset="0"/>
              </a:rPr>
              <a:t>FX1S</a:t>
            </a:r>
            <a:r>
              <a:rPr lang="zh-CN" altLang="en-US" sz="2000" b="1" dirty="0">
                <a:latin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Times New Roman" panose="02020603050405020304" pitchFamily="18" charset="0"/>
              </a:rPr>
              <a:t>FX2N  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编程软件</a:t>
            </a:r>
            <a:r>
              <a:rPr lang="zh-CN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FXGP-WIN-C GX Developer7.0</a:t>
            </a:r>
            <a:endParaRPr lang="zh-CN" altLang="en-US" sz="20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美国罗克韦尔</a:t>
            </a:r>
            <a:r>
              <a:rPr lang="en-US" altLang="zh-CN" sz="2000" b="1" dirty="0">
                <a:latin typeface="Times New Roman" panose="02020603050405020304" pitchFamily="18" charset="0"/>
              </a:rPr>
              <a:t>AB PLC                  </a:t>
            </a:r>
            <a:r>
              <a:rPr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编程软件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rologix500</a:t>
            </a:r>
            <a:endParaRPr lang="en-US" altLang="zh-CN" sz="20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台湾台达</a:t>
            </a:r>
            <a:r>
              <a:rPr lang="en-US" altLang="zh-CN" sz="2000" b="1" dirty="0">
                <a:latin typeface="Times New Roman" panose="02020603050405020304" pitchFamily="18" charset="0"/>
              </a:rPr>
              <a:t>PLC                         </a:t>
            </a:r>
            <a:r>
              <a:rPr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编程软件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WPLsoft V2.11</a:t>
            </a:r>
            <a:endParaRPr lang="en-US" altLang="zh-CN" sz="20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中国无锡信捷</a:t>
            </a:r>
            <a:r>
              <a:rPr lang="en-US" altLang="zh-CN" sz="2000" b="1" dirty="0">
                <a:latin typeface="Times New Roman" panose="02020603050405020304" pitchFamily="18" charset="0"/>
              </a:rPr>
              <a:t>PLC                      </a:t>
            </a:r>
            <a:r>
              <a:rPr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编程软件 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XcpproV3.1</a:t>
            </a:r>
            <a:endParaRPr lang="en-US" altLang="zh-CN" sz="20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4" name="Rectangle 5"/>
          <p:cNvSpPr/>
          <p:nvPr/>
        </p:nvSpPr>
        <p:spPr>
          <a:xfrm>
            <a:off x="1523683" y="745490"/>
            <a:ext cx="5183187" cy="5175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262699"/>
                </a:solidFill>
                <a:latin typeface="Times New Roman" panose="02020603050405020304" pitchFamily="18" charset="0"/>
              </a:rPr>
              <a:t>常用</a:t>
            </a:r>
            <a:r>
              <a:rPr lang="en-US" altLang="zh-CN" sz="2800" b="1" dirty="0">
                <a:solidFill>
                  <a:srgbClr val="262699"/>
                </a:solidFill>
                <a:latin typeface="Times New Roman" panose="02020603050405020304" pitchFamily="18" charset="0"/>
              </a:rPr>
              <a:t>PLC</a:t>
            </a:r>
            <a:r>
              <a:rPr lang="zh-CN" altLang="en-US" sz="2800" b="1" dirty="0">
                <a:solidFill>
                  <a:srgbClr val="262699"/>
                </a:solidFill>
                <a:latin typeface="Times New Roman" panose="02020603050405020304" pitchFamily="18" charset="0"/>
              </a:rPr>
              <a:t>及其系统软件</a:t>
            </a:r>
            <a:endParaRPr lang="zh-CN" altLang="en-US" sz="2800" b="1" dirty="0">
              <a:solidFill>
                <a:srgbClr val="2626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5" name="Rectangle 6"/>
          <p:cNvSpPr/>
          <p:nvPr/>
        </p:nvSpPr>
        <p:spPr>
          <a:xfrm>
            <a:off x="1381125" y="5714365"/>
            <a:ext cx="10273030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以微处理器为基础，综合计算机技术、自动控制技术和通信技术（</a:t>
            </a:r>
            <a:r>
              <a:rPr lang="en-US" altLang="zh-CN" b="1" dirty="0">
                <a:latin typeface="Times New Roman" panose="02020603050405020304" pitchFamily="18" charset="0"/>
              </a:rPr>
              <a:t>3C</a:t>
            </a:r>
            <a:r>
              <a:rPr lang="zh-CN" altLang="en-US" b="1" dirty="0">
                <a:latin typeface="Times New Roman" panose="02020603050405020304" pitchFamily="18" charset="0"/>
              </a:rPr>
              <a:t>）的一种新型工业自动控制装置。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96323" y="161925"/>
            <a:ext cx="43764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7.2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过程控制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PLC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功能模块</a:t>
            </a:r>
            <a:endParaRPr lang="zh-CN" altLang="en-US"/>
          </a:p>
        </p:txBody>
      </p:sp>
      <p:sp>
        <p:nvSpPr>
          <p:cNvPr id="32769" name="Rectangle 2"/>
          <p:cNvSpPr/>
          <p:nvPr/>
        </p:nvSpPr>
        <p:spPr>
          <a:xfrm>
            <a:off x="1704340" y="751205"/>
            <a:ext cx="4824413" cy="94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读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A/D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模块（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FROM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指令）：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r>
              <a:rPr lang="zh-CN" altLang="en-US" sz="2800" b="1" dirty="0">
                <a:latin typeface="Times New Roman" panose="02020603050405020304" pitchFamily="18" charset="0"/>
              </a:rPr>
              <a:t>① 读</a:t>
            </a:r>
            <a:r>
              <a:rPr lang="en-US" altLang="zh-CN" sz="2800" b="1" dirty="0">
                <a:latin typeface="Times New Roman" panose="02020603050405020304" pitchFamily="18" charset="0"/>
              </a:rPr>
              <a:t>A/D</a:t>
            </a:r>
            <a:r>
              <a:rPr lang="zh-CN" altLang="en-US" sz="2800" b="1" dirty="0">
                <a:latin typeface="Times New Roman" panose="02020603050405020304" pitchFamily="18" charset="0"/>
              </a:rPr>
              <a:t>转换结果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32770" name="Rectangle 4"/>
          <p:cNvSpPr/>
          <p:nvPr/>
        </p:nvSpPr>
        <p:spPr>
          <a:xfrm>
            <a:off x="1991678" y="1832293"/>
            <a:ext cx="2881312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b="1" dirty="0">
                <a:latin typeface="Times New Roman" panose="02020603050405020304" pitchFamily="18" charset="0"/>
              </a:rPr>
              <a:t>CR#6-CR#9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32771" name="Rectangle 5"/>
          <p:cNvSpPr/>
          <p:nvPr/>
        </p:nvSpPr>
        <p:spPr>
          <a:xfrm>
            <a:off x="5017453" y="1832293"/>
            <a:ext cx="2881312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b="1" dirty="0">
                <a:latin typeface="Times New Roman" panose="02020603050405020304" pitchFamily="18" charset="0"/>
              </a:rPr>
              <a:t>CH1-CH4</a:t>
            </a:r>
            <a:r>
              <a:rPr lang="zh-CN" altLang="en-US" b="1" dirty="0">
                <a:latin typeface="Times New Roman" panose="02020603050405020304" pitchFamily="18" charset="0"/>
              </a:rPr>
              <a:t>平均值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31750" name="Group 6"/>
          <p:cNvGraphicFramePr>
            <a:graphicFrameLocks noGrp="1"/>
          </p:cNvGraphicFramePr>
          <p:nvPr/>
        </p:nvGraphicFramePr>
        <p:xfrm>
          <a:off x="2207578" y="2551430"/>
          <a:ext cx="5041900" cy="431800"/>
        </p:xfrm>
        <a:graphic>
          <a:graphicData uri="http://schemas.openxmlformats.org/drawingml/2006/table">
            <a:tbl>
              <a:tblPr/>
              <a:tblGrid>
                <a:gridCol w="1008002"/>
                <a:gridCol w="1008004"/>
                <a:gridCol w="1009887"/>
                <a:gridCol w="1008002"/>
                <a:gridCol w="1008004"/>
              </a:tblGrid>
              <a:tr h="43180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FROM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51" marR="9145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K0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51" marR="9145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K6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51" marR="9145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D10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51" marR="9145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K4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51" marR="9145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786" name="Rectangle 20"/>
          <p:cNvSpPr/>
          <p:nvPr/>
        </p:nvSpPr>
        <p:spPr>
          <a:xfrm>
            <a:off x="2064703" y="3200718"/>
            <a:ext cx="2881312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b="1" dirty="0">
                <a:latin typeface="Times New Roman" panose="02020603050405020304" pitchFamily="18" charset="0"/>
              </a:rPr>
              <a:t>CR#12-CR#15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32787" name="Rectangle 21"/>
          <p:cNvSpPr/>
          <p:nvPr/>
        </p:nvSpPr>
        <p:spPr>
          <a:xfrm>
            <a:off x="5015865" y="3200718"/>
            <a:ext cx="2881313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b="1" dirty="0">
                <a:latin typeface="Times New Roman" panose="02020603050405020304" pitchFamily="18" charset="0"/>
              </a:rPr>
              <a:t>CH1-CH4</a:t>
            </a:r>
            <a:r>
              <a:rPr lang="zh-CN" altLang="en-US" b="1" dirty="0">
                <a:latin typeface="Times New Roman" panose="02020603050405020304" pitchFamily="18" charset="0"/>
              </a:rPr>
              <a:t>当前值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31766" name="Group 22"/>
          <p:cNvGraphicFramePr>
            <a:graphicFrameLocks noGrp="1"/>
          </p:cNvGraphicFramePr>
          <p:nvPr/>
        </p:nvGraphicFramePr>
        <p:xfrm>
          <a:off x="2207578" y="3919855"/>
          <a:ext cx="5113338" cy="431800"/>
        </p:xfrm>
        <a:graphic>
          <a:graphicData uri="http://schemas.openxmlformats.org/drawingml/2006/table">
            <a:tbl>
              <a:tblPr/>
              <a:tblGrid>
                <a:gridCol w="1022285"/>
                <a:gridCol w="1022286"/>
                <a:gridCol w="1024196"/>
                <a:gridCol w="1022285"/>
                <a:gridCol w="1022286"/>
              </a:tblGrid>
              <a:tr h="43180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FROM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K0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K12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D20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K4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802" name="Rectangle 36"/>
          <p:cNvSpPr/>
          <p:nvPr/>
        </p:nvSpPr>
        <p:spPr>
          <a:xfrm>
            <a:off x="1920240" y="4661218"/>
            <a:ext cx="26638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② 读错误信息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32803" name="Rectangle 37"/>
          <p:cNvSpPr/>
          <p:nvPr/>
        </p:nvSpPr>
        <p:spPr>
          <a:xfrm>
            <a:off x="2064703" y="5359718"/>
            <a:ext cx="1871662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b="1" dirty="0">
                <a:latin typeface="Times New Roman" panose="02020603050405020304" pitchFamily="18" charset="0"/>
              </a:rPr>
              <a:t>CR#30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31782" name="Group 38"/>
          <p:cNvGraphicFramePr>
            <a:graphicFrameLocks noGrp="1"/>
          </p:cNvGraphicFramePr>
          <p:nvPr/>
        </p:nvGraphicFramePr>
        <p:xfrm>
          <a:off x="2207578" y="6009005"/>
          <a:ext cx="5184775" cy="431800"/>
        </p:xfrm>
        <a:graphic>
          <a:graphicData uri="http://schemas.openxmlformats.org/drawingml/2006/table">
            <a:tbl>
              <a:tblPr/>
              <a:tblGrid>
                <a:gridCol w="1036567"/>
                <a:gridCol w="1036568"/>
                <a:gridCol w="1038505"/>
                <a:gridCol w="1036567"/>
                <a:gridCol w="1036568"/>
              </a:tblGrid>
              <a:tr h="43180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FROM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0" marR="914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K0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0" marR="914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K30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0" marR="914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D30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0" marR="914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K1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0" marR="914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818" name="右箭头 1"/>
          <p:cNvSpPr/>
          <p:nvPr/>
        </p:nvSpPr>
        <p:spPr>
          <a:xfrm>
            <a:off x="4753928" y="2713355"/>
            <a:ext cx="523875" cy="103188"/>
          </a:xfrm>
          <a:prstGeom prst="rightArrow">
            <a:avLst>
              <a:gd name="adj1" fmla="val 50000"/>
              <a:gd name="adj2" fmla="val 491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2819" name="右箭头 2"/>
          <p:cNvSpPr/>
          <p:nvPr/>
        </p:nvSpPr>
        <p:spPr>
          <a:xfrm>
            <a:off x="4872990" y="4029393"/>
            <a:ext cx="430213" cy="119062"/>
          </a:xfrm>
          <a:prstGeom prst="rightArrow">
            <a:avLst>
              <a:gd name="adj1" fmla="val 50000"/>
              <a:gd name="adj2" fmla="val 4981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2820" name="右箭头 3"/>
          <p:cNvSpPr/>
          <p:nvPr/>
        </p:nvSpPr>
        <p:spPr>
          <a:xfrm>
            <a:off x="4965065" y="6175693"/>
            <a:ext cx="338138" cy="120650"/>
          </a:xfrm>
          <a:prstGeom prst="rightArrow">
            <a:avLst>
              <a:gd name="adj1" fmla="val 50000"/>
              <a:gd name="adj2" fmla="val 50213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96323" y="161925"/>
            <a:ext cx="43764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7.2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过程控制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PLC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功能模块</a:t>
            </a:r>
            <a:endParaRPr lang="zh-CN" altLang="en-US"/>
          </a:p>
        </p:txBody>
      </p:sp>
      <p:sp>
        <p:nvSpPr>
          <p:cNvPr id="33793" name="Rectangle 3"/>
          <p:cNvSpPr/>
          <p:nvPr/>
        </p:nvSpPr>
        <p:spPr>
          <a:xfrm>
            <a:off x="1305243" y="925513"/>
            <a:ext cx="3097212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b="1" dirty="0">
                <a:latin typeface="Times New Roman" panose="02020603050405020304" pitchFamily="18" charset="0"/>
              </a:rPr>
              <a:t>CR#30  </a:t>
            </a:r>
            <a:r>
              <a:rPr lang="zh-CN" altLang="en-US" b="1" dirty="0">
                <a:latin typeface="Times New Roman" panose="02020603050405020304" pitchFamily="18" charset="0"/>
              </a:rPr>
              <a:t>错误状态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32772" name="Group 4"/>
          <p:cNvGraphicFramePr>
            <a:graphicFrameLocks noGrp="1"/>
          </p:cNvGraphicFramePr>
          <p:nvPr/>
        </p:nvGraphicFramePr>
        <p:xfrm>
          <a:off x="1233805" y="1789113"/>
          <a:ext cx="8569325" cy="3910013"/>
        </p:xfrm>
        <a:graphic>
          <a:graphicData uri="http://schemas.openxmlformats.org/drawingml/2006/table">
            <a:tbl>
              <a:tblPr/>
              <a:tblGrid>
                <a:gridCol w="1223963"/>
                <a:gridCol w="1655762"/>
                <a:gridCol w="792163"/>
                <a:gridCol w="576262"/>
                <a:gridCol w="576263"/>
                <a:gridCol w="720725"/>
                <a:gridCol w="576262"/>
                <a:gridCol w="576263"/>
                <a:gridCol w="647700"/>
                <a:gridCol w="576262"/>
                <a:gridCol w="647700"/>
              </a:tblGrid>
              <a:tr h="36030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错误状态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内容值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B15-b8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b7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b6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b5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b4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b3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b2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b1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b0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329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电压异常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k1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329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刻度超过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022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模式设定错误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022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零点增益错误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329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硬件故障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k16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329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变化值异常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k32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609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平均次数设定错误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k64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44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指令错误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k128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 advClick="0">
    <p:wedg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96323" y="161925"/>
            <a:ext cx="43764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7.2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过程控制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PLC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功能模块</a:t>
            </a:r>
            <a:endParaRPr lang="zh-CN" altLang="en-US"/>
          </a:p>
        </p:txBody>
      </p:sp>
      <p:sp>
        <p:nvSpPr>
          <p:cNvPr id="34817" name="Rectangle 3"/>
          <p:cNvSpPr/>
          <p:nvPr/>
        </p:nvSpPr>
        <p:spPr>
          <a:xfrm>
            <a:off x="1384935" y="683895"/>
            <a:ext cx="230505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</a:rPr>
              <a:t>应用举例</a:t>
            </a:r>
            <a:r>
              <a:rPr lang="en-US" altLang="zh-CN" b="1" dirty="0">
                <a:latin typeface="Times New Roman" panose="02020603050405020304" pitchFamily="18" charset="0"/>
              </a:rPr>
              <a:t>1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34818" name="Rectangle 4"/>
          <p:cNvSpPr/>
          <p:nvPr/>
        </p:nvSpPr>
        <p:spPr>
          <a:xfrm>
            <a:off x="1384935" y="1054100"/>
            <a:ext cx="9940290" cy="12604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</a:rPr>
              <a:t>电</a:t>
            </a:r>
            <a:r>
              <a:rPr lang="zh-CN" altLang="en-US" sz="2400" b="1" dirty="0">
                <a:latin typeface="Times New Roman" panose="02020603050405020304" pitchFamily="18" charset="0"/>
              </a:rPr>
              <a:t>流测量，测量范围</a:t>
            </a:r>
            <a:r>
              <a:rPr lang="en-US" altLang="zh-CN" sz="2400" b="1" dirty="0">
                <a:latin typeface="Times New Roman" panose="02020603050405020304" pitchFamily="18" charset="0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</a:rPr>
              <a:t>～</a:t>
            </a:r>
            <a:r>
              <a:rPr lang="en-US" altLang="zh-CN" sz="2400" b="1" dirty="0">
                <a:latin typeface="Times New Roman" panose="02020603050405020304" pitchFamily="18" charset="0"/>
              </a:rPr>
              <a:t>20mA,</a:t>
            </a:r>
            <a:r>
              <a:rPr lang="zh-CN" altLang="en-US" sz="2400" b="1" dirty="0">
                <a:latin typeface="Times New Roman" panose="02020603050405020304" pitchFamily="18" charset="0"/>
              </a:rPr>
              <a:t>对应数字量为</a:t>
            </a:r>
            <a:r>
              <a:rPr lang="en-US" altLang="zh-CN" sz="2400" b="1" dirty="0">
                <a:latin typeface="Times New Roman" panose="02020603050405020304" pitchFamily="18" charset="0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</a:rPr>
              <a:t>～</a:t>
            </a:r>
            <a:r>
              <a:rPr lang="en-US" altLang="zh-CN" sz="2400" b="1" dirty="0">
                <a:latin typeface="Times New Roman" panose="02020603050405020304" pitchFamily="18" charset="0"/>
              </a:rPr>
              <a:t>4000</a:t>
            </a:r>
            <a:r>
              <a:rPr lang="zh-CN" altLang="en-US" sz="2400" b="1" dirty="0">
                <a:latin typeface="Times New Roman" panose="02020603050405020304" pitchFamily="18" charset="0"/>
              </a:rPr>
              <a:t>。采样次数为</a:t>
            </a:r>
            <a:r>
              <a:rPr lang="en-US" altLang="zh-CN" sz="2400" b="1" dirty="0">
                <a:latin typeface="Times New Roman" panose="02020603050405020304" pitchFamily="18" charset="0"/>
              </a:rPr>
              <a:t>10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</a:rPr>
              <a:t>D40</a:t>
            </a:r>
            <a:r>
              <a:rPr lang="zh-CN" altLang="en-US" sz="2400" b="1" dirty="0">
                <a:latin typeface="Times New Roman" panose="02020603050405020304" pitchFamily="18" charset="0"/>
              </a:rPr>
              <a:t>输入信号平均值，</a:t>
            </a:r>
            <a:r>
              <a:rPr lang="en-US" altLang="zh-CN" sz="2400" b="1" dirty="0">
                <a:latin typeface="Times New Roman" panose="02020603050405020304" pitchFamily="18" charset="0"/>
              </a:rPr>
              <a:t>D50</a:t>
            </a:r>
            <a:r>
              <a:rPr lang="zh-CN" altLang="en-US" sz="2400" b="1" dirty="0">
                <a:latin typeface="Times New Roman" panose="02020603050405020304" pitchFamily="18" charset="0"/>
              </a:rPr>
              <a:t>输入信号的现在值。测量现在电流值存储在</a:t>
            </a:r>
            <a:r>
              <a:rPr lang="en-US" altLang="zh-CN" sz="2400" b="1" dirty="0">
                <a:latin typeface="Times New Roman" panose="02020603050405020304" pitchFamily="18" charset="0"/>
              </a:rPr>
              <a:t>D0</a:t>
            </a:r>
            <a:r>
              <a:rPr lang="zh-CN" altLang="en-US" sz="2400" b="1" dirty="0">
                <a:latin typeface="Times New Roman" panose="02020603050405020304" pitchFamily="18" charset="0"/>
              </a:rPr>
              <a:t>寄存器中。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34819" name="Line 5"/>
          <p:cNvSpPr/>
          <p:nvPr/>
        </p:nvSpPr>
        <p:spPr>
          <a:xfrm>
            <a:off x="1632268" y="2700338"/>
            <a:ext cx="0" cy="37449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820" name="Line 6"/>
          <p:cNvSpPr/>
          <p:nvPr/>
        </p:nvSpPr>
        <p:spPr>
          <a:xfrm>
            <a:off x="7105968" y="2773363"/>
            <a:ext cx="0" cy="37449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821" name="Line 7"/>
          <p:cNvSpPr/>
          <p:nvPr/>
        </p:nvSpPr>
        <p:spPr>
          <a:xfrm>
            <a:off x="1992630" y="2844800"/>
            <a:ext cx="0" cy="2889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822" name="Line 8"/>
          <p:cNvSpPr/>
          <p:nvPr/>
        </p:nvSpPr>
        <p:spPr>
          <a:xfrm>
            <a:off x="2065655" y="2844800"/>
            <a:ext cx="0" cy="2889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823" name="Line 9"/>
          <p:cNvSpPr/>
          <p:nvPr/>
        </p:nvSpPr>
        <p:spPr>
          <a:xfrm>
            <a:off x="1632268" y="2989263"/>
            <a:ext cx="3603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824" name="Line 10"/>
          <p:cNvSpPr/>
          <p:nvPr/>
        </p:nvSpPr>
        <p:spPr>
          <a:xfrm>
            <a:off x="2065655" y="2989263"/>
            <a:ext cx="5762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33803" name="Group 11"/>
          <p:cNvGraphicFramePr>
            <a:graphicFrameLocks noGrp="1"/>
          </p:cNvGraphicFramePr>
          <p:nvPr/>
        </p:nvGraphicFramePr>
        <p:xfrm>
          <a:off x="2641918" y="2773363"/>
          <a:ext cx="4032250" cy="431800"/>
        </p:xfrm>
        <a:graphic>
          <a:graphicData uri="http://schemas.openxmlformats.org/drawingml/2006/table">
            <a:tbl>
              <a:tblPr/>
              <a:tblGrid>
                <a:gridCol w="806450"/>
                <a:gridCol w="806450"/>
                <a:gridCol w="806450"/>
                <a:gridCol w="806450"/>
                <a:gridCol w="806450"/>
              </a:tblGrid>
              <a:tr h="43180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TO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K1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K1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839" name="Text Box 25"/>
          <p:cNvSpPr txBox="1"/>
          <p:nvPr/>
        </p:nvSpPr>
        <p:spPr>
          <a:xfrm>
            <a:off x="1559243" y="2341563"/>
            <a:ext cx="1011237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M1002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34840" name="Line 26"/>
          <p:cNvSpPr/>
          <p:nvPr/>
        </p:nvSpPr>
        <p:spPr>
          <a:xfrm>
            <a:off x="6674168" y="2989263"/>
            <a:ext cx="431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841" name="Line 27"/>
          <p:cNvSpPr/>
          <p:nvPr/>
        </p:nvSpPr>
        <p:spPr>
          <a:xfrm flipH="1">
            <a:off x="2208530" y="2989263"/>
            <a:ext cx="1588" cy="33131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33820" name="Group 28"/>
          <p:cNvGraphicFramePr>
            <a:graphicFrameLocks noGrp="1"/>
          </p:cNvGraphicFramePr>
          <p:nvPr/>
        </p:nvGraphicFramePr>
        <p:xfrm>
          <a:off x="2641918" y="3565525"/>
          <a:ext cx="4032250" cy="431800"/>
        </p:xfrm>
        <a:graphic>
          <a:graphicData uri="http://schemas.openxmlformats.org/drawingml/2006/table">
            <a:tbl>
              <a:tblPr/>
              <a:tblGrid>
                <a:gridCol w="806450"/>
                <a:gridCol w="806450"/>
                <a:gridCol w="806450"/>
                <a:gridCol w="806450"/>
                <a:gridCol w="806450"/>
              </a:tblGrid>
              <a:tr h="43180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TO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K10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K1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856" name="Line 42"/>
          <p:cNvSpPr/>
          <p:nvPr/>
        </p:nvSpPr>
        <p:spPr>
          <a:xfrm>
            <a:off x="6674168" y="3781425"/>
            <a:ext cx="431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857" name="Line 43"/>
          <p:cNvSpPr/>
          <p:nvPr/>
        </p:nvSpPr>
        <p:spPr>
          <a:xfrm>
            <a:off x="2210118" y="3781425"/>
            <a:ext cx="431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33836" name="Group 44"/>
          <p:cNvGraphicFramePr>
            <a:graphicFrameLocks noGrp="1"/>
          </p:cNvGraphicFramePr>
          <p:nvPr/>
        </p:nvGraphicFramePr>
        <p:xfrm>
          <a:off x="2570480" y="4429125"/>
          <a:ext cx="4103690" cy="431800"/>
        </p:xfrm>
        <a:graphic>
          <a:graphicData uri="http://schemas.openxmlformats.org/drawingml/2006/table">
            <a:tbl>
              <a:tblPr/>
              <a:tblGrid>
                <a:gridCol w="1006377"/>
                <a:gridCol w="635099"/>
                <a:gridCol w="820738"/>
                <a:gridCol w="820738"/>
                <a:gridCol w="820738"/>
              </a:tblGrid>
              <a:tr h="43180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FROM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K6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D40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K1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872" name="Line 58"/>
          <p:cNvSpPr/>
          <p:nvPr/>
        </p:nvSpPr>
        <p:spPr>
          <a:xfrm>
            <a:off x="2210118" y="4645025"/>
            <a:ext cx="431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873" name="Line 59"/>
          <p:cNvSpPr/>
          <p:nvPr/>
        </p:nvSpPr>
        <p:spPr>
          <a:xfrm>
            <a:off x="6674168" y="4645025"/>
            <a:ext cx="431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33852" name="Group 60"/>
          <p:cNvGraphicFramePr>
            <a:graphicFrameLocks noGrp="1"/>
          </p:cNvGraphicFramePr>
          <p:nvPr/>
        </p:nvGraphicFramePr>
        <p:xfrm>
          <a:off x="2641918" y="5294313"/>
          <a:ext cx="4032250" cy="431800"/>
        </p:xfrm>
        <a:graphic>
          <a:graphicData uri="http://schemas.openxmlformats.org/drawingml/2006/table">
            <a:tbl>
              <a:tblPr/>
              <a:tblGrid>
                <a:gridCol w="935037"/>
                <a:gridCol w="677863"/>
                <a:gridCol w="806450"/>
                <a:gridCol w="806450"/>
                <a:gridCol w="806450"/>
              </a:tblGrid>
              <a:tr h="43180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FROM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K12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D50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K1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888" name="Line 74"/>
          <p:cNvSpPr/>
          <p:nvPr/>
        </p:nvSpPr>
        <p:spPr>
          <a:xfrm>
            <a:off x="2210118" y="5510213"/>
            <a:ext cx="431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889" name="Line 75"/>
          <p:cNvSpPr/>
          <p:nvPr/>
        </p:nvSpPr>
        <p:spPr>
          <a:xfrm>
            <a:off x="6674168" y="5510213"/>
            <a:ext cx="431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890" name="Text Box 76"/>
          <p:cNvSpPr txBox="1"/>
          <p:nvPr/>
        </p:nvSpPr>
        <p:spPr>
          <a:xfrm>
            <a:off x="7248843" y="2728913"/>
            <a:ext cx="2160587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CH1</a:t>
            </a:r>
            <a:r>
              <a:rPr lang="zh-CN" altLang="en-US" sz="2000" b="1" dirty="0">
                <a:latin typeface="Times New Roman" panose="02020603050405020304" pitchFamily="18" charset="0"/>
              </a:rPr>
              <a:t>模式</a:t>
            </a:r>
            <a:r>
              <a:rPr lang="en-US" altLang="zh-CN" sz="2000" b="1" dirty="0">
                <a:latin typeface="Times New Roman" panose="02020603050405020304" pitchFamily="18" charset="0"/>
              </a:rPr>
              <a:t>3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34891" name="Text Box 77"/>
          <p:cNvSpPr txBox="1"/>
          <p:nvPr/>
        </p:nvSpPr>
        <p:spPr>
          <a:xfrm>
            <a:off x="7250430" y="3494088"/>
            <a:ext cx="2449513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CH1</a:t>
            </a:r>
            <a:r>
              <a:rPr lang="zh-CN" altLang="en-US" sz="2000" b="1" dirty="0">
                <a:latin typeface="Times New Roman" panose="02020603050405020304" pitchFamily="18" charset="0"/>
              </a:rPr>
              <a:t>平均次数</a:t>
            </a:r>
            <a:r>
              <a:rPr lang="en-US" altLang="zh-CN" sz="2000" b="1" dirty="0">
                <a:latin typeface="Times New Roman" panose="02020603050405020304" pitchFamily="18" charset="0"/>
              </a:rPr>
              <a:t>10</a:t>
            </a:r>
            <a:r>
              <a:rPr lang="zh-CN" altLang="en-US" sz="2000" b="1" dirty="0">
                <a:latin typeface="Times New Roman" panose="02020603050405020304" pitchFamily="18" charset="0"/>
              </a:rPr>
              <a:t>次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34892" name="Text Box 78"/>
          <p:cNvSpPr txBox="1"/>
          <p:nvPr/>
        </p:nvSpPr>
        <p:spPr>
          <a:xfrm>
            <a:off x="7250430" y="4502150"/>
            <a:ext cx="2449513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读平均值到</a:t>
            </a:r>
            <a:r>
              <a:rPr lang="en-US" altLang="zh-CN" sz="2000" b="1" dirty="0">
                <a:latin typeface="Times New Roman" panose="02020603050405020304" pitchFamily="18" charset="0"/>
              </a:rPr>
              <a:t>D40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34893" name="Text Box 79"/>
          <p:cNvSpPr txBox="1"/>
          <p:nvPr/>
        </p:nvSpPr>
        <p:spPr>
          <a:xfrm>
            <a:off x="7250430" y="5294313"/>
            <a:ext cx="2449513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读现在值到</a:t>
            </a:r>
            <a:r>
              <a:rPr lang="en-US" altLang="zh-CN" sz="2000" b="1" dirty="0">
                <a:latin typeface="Times New Roman" panose="02020603050405020304" pitchFamily="18" charset="0"/>
              </a:rPr>
              <a:t>D50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34894" name="Line 80"/>
          <p:cNvSpPr/>
          <p:nvPr/>
        </p:nvSpPr>
        <p:spPr>
          <a:xfrm>
            <a:off x="2208530" y="6302375"/>
            <a:ext cx="431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895" name="Line 81"/>
          <p:cNvSpPr/>
          <p:nvPr/>
        </p:nvSpPr>
        <p:spPr>
          <a:xfrm>
            <a:off x="5521643" y="6302375"/>
            <a:ext cx="15827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34896" name="组合 1"/>
          <p:cNvGrpSpPr/>
          <p:nvPr/>
        </p:nvGrpSpPr>
        <p:grpSpPr>
          <a:xfrm>
            <a:off x="2640330" y="6086475"/>
            <a:ext cx="2881313" cy="431800"/>
            <a:chOff x="1619250" y="5805488"/>
            <a:chExt cx="2881313" cy="431800"/>
          </a:xfrm>
        </p:grpSpPr>
        <p:sp>
          <p:nvSpPr>
            <p:cNvPr id="34897" name="Rectangle 83"/>
            <p:cNvSpPr/>
            <p:nvPr/>
          </p:nvSpPr>
          <p:spPr>
            <a:xfrm>
              <a:off x="1619250" y="5805488"/>
              <a:ext cx="720725" cy="43180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</a:rPr>
                <a:t>DIV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4898" name="Rectangle 84"/>
            <p:cNvSpPr/>
            <p:nvPr/>
          </p:nvSpPr>
          <p:spPr>
            <a:xfrm>
              <a:off x="2339975" y="5805488"/>
              <a:ext cx="720725" cy="43180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</a:rPr>
                <a:t>D50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4899" name="Rectangle 85"/>
            <p:cNvSpPr/>
            <p:nvPr/>
          </p:nvSpPr>
          <p:spPr>
            <a:xfrm>
              <a:off x="3059113" y="5805488"/>
              <a:ext cx="720725" cy="43180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</a:rPr>
                <a:t>K200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4900" name="Rectangle 86"/>
            <p:cNvSpPr/>
            <p:nvPr/>
          </p:nvSpPr>
          <p:spPr>
            <a:xfrm>
              <a:off x="3779838" y="5805488"/>
              <a:ext cx="720725" cy="43180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</a:rPr>
                <a:t>D0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34901" name="Text Box 87"/>
          <p:cNvSpPr txBox="1"/>
          <p:nvPr/>
        </p:nvSpPr>
        <p:spPr>
          <a:xfrm>
            <a:off x="7321868" y="6086475"/>
            <a:ext cx="244951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D0</a:t>
            </a:r>
            <a:r>
              <a:rPr lang="zh-CN" altLang="en-US" sz="2000" b="1" dirty="0">
                <a:latin typeface="Times New Roman" panose="02020603050405020304" pitchFamily="18" charset="0"/>
              </a:rPr>
              <a:t>实测电流值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34902" name="AutoShape 88"/>
          <p:cNvSpPr/>
          <p:nvPr/>
        </p:nvSpPr>
        <p:spPr>
          <a:xfrm flipH="1">
            <a:off x="4499293" y="2576513"/>
            <a:ext cx="992187" cy="76200"/>
          </a:xfrm>
          <a:prstGeom prst="rightArrow">
            <a:avLst>
              <a:gd name="adj1" fmla="val 50000"/>
              <a:gd name="adj2" fmla="val 310148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4903" name="AutoShape 89"/>
          <p:cNvSpPr/>
          <p:nvPr/>
        </p:nvSpPr>
        <p:spPr>
          <a:xfrm>
            <a:off x="4523105" y="5041900"/>
            <a:ext cx="998538" cy="109538"/>
          </a:xfrm>
          <a:prstGeom prst="rightArrow">
            <a:avLst>
              <a:gd name="adj1" fmla="val 50000"/>
              <a:gd name="adj2" fmla="val 33235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96323" y="161925"/>
            <a:ext cx="43764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7.2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过程控制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PLC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功能模块</a:t>
            </a:r>
            <a:endParaRPr lang="zh-CN" altLang="en-US"/>
          </a:p>
        </p:txBody>
      </p:sp>
      <p:sp>
        <p:nvSpPr>
          <p:cNvPr id="35841" name="Rectangle 3"/>
          <p:cNvSpPr/>
          <p:nvPr/>
        </p:nvSpPr>
        <p:spPr>
          <a:xfrm>
            <a:off x="1420813" y="638175"/>
            <a:ext cx="230505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</a:rPr>
              <a:t>应用举例</a:t>
            </a:r>
            <a:r>
              <a:rPr lang="en-US" altLang="zh-CN" b="1" dirty="0">
                <a:latin typeface="Times New Roman" panose="02020603050405020304" pitchFamily="18" charset="0"/>
              </a:rPr>
              <a:t>2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35842" name="Rectangle 4"/>
          <p:cNvSpPr/>
          <p:nvPr/>
        </p:nvSpPr>
        <p:spPr>
          <a:xfrm>
            <a:off x="1633538" y="1285875"/>
            <a:ext cx="7920037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35843" name="Rectangle 5"/>
          <p:cNvSpPr/>
          <p:nvPr/>
        </p:nvSpPr>
        <p:spPr>
          <a:xfrm>
            <a:off x="1344613" y="1143000"/>
            <a:ext cx="8353425" cy="13239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000" b="1" dirty="0">
                <a:latin typeface="Times New Roman" panose="02020603050405020304" pitchFamily="18" charset="0"/>
              </a:rPr>
              <a:t>DVP04AD</a:t>
            </a:r>
            <a:r>
              <a:rPr lang="zh-CN" altLang="en-US" sz="2000" b="1" dirty="0">
                <a:latin typeface="Times New Roman" panose="02020603050405020304" pitchFamily="18" charset="0"/>
              </a:rPr>
              <a:t>为</a:t>
            </a:r>
            <a:r>
              <a:rPr lang="en-US" altLang="zh-CN" sz="2000" b="1" dirty="0">
                <a:latin typeface="Times New Roman" panose="02020603050405020304" pitchFamily="18" charset="0"/>
              </a:rPr>
              <a:t>0#</a:t>
            </a:r>
            <a:r>
              <a:rPr lang="zh-CN" altLang="en-US" sz="2000" b="1" dirty="0">
                <a:latin typeface="Times New Roman" panose="02020603050405020304" pitchFamily="18" charset="0"/>
              </a:rPr>
              <a:t>模块；</a:t>
            </a:r>
            <a:r>
              <a:rPr lang="en-US" altLang="zh-CN" sz="2000" b="1" dirty="0">
                <a:latin typeface="Times New Roman" panose="02020603050405020304" pitchFamily="18" charset="0"/>
              </a:rPr>
              <a:t>CH1</a:t>
            </a:r>
            <a:r>
              <a:rPr lang="zh-CN" altLang="en-US" sz="2000" b="1" dirty="0">
                <a:latin typeface="Times New Roman" panose="02020603050405020304" pitchFamily="18" charset="0"/>
              </a:rPr>
              <a:t>为电压（</a:t>
            </a:r>
            <a:r>
              <a:rPr lang="en-US" altLang="zh-CN" sz="2000" b="1" dirty="0">
                <a:latin typeface="Times New Roman" panose="02020603050405020304" pitchFamily="18" charset="0"/>
              </a:rPr>
              <a:t>-10V</a:t>
            </a:r>
            <a:r>
              <a:rPr lang="zh-CN" altLang="en-US" sz="2000" b="1" dirty="0">
                <a:latin typeface="Times New Roman" panose="02020603050405020304" pitchFamily="18" charset="0"/>
              </a:rPr>
              <a:t>～</a:t>
            </a:r>
            <a:r>
              <a:rPr lang="en-US" altLang="zh-CN" sz="2000" b="1" dirty="0">
                <a:latin typeface="Times New Roman" panose="02020603050405020304" pitchFamily="18" charset="0"/>
              </a:rPr>
              <a:t>10V</a:t>
            </a:r>
            <a:r>
              <a:rPr lang="zh-CN" altLang="en-US" sz="2000" b="1" dirty="0">
                <a:latin typeface="Times New Roman" panose="02020603050405020304" pitchFamily="18" charset="0"/>
              </a:rPr>
              <a:t>）输入，</a:t>
            </a:r>
            <a:r>
              <a:rPr lang="en-US" altLang="zh-CN" sz="2000" b="1" dirty="0">
                <a:latin typeface="Times New Roman" panose="02020603050405020304" pitchFamily="18" charset="0"/>
              </a:rPr>
              <a:t>CH2</a:t>
            </a:r>
            <a:r>
              <a:rPr lang="zh-CN" altLang="en-US" sz="2000" b="1" dirty="0">
                <a:latin typeface="Times New Roman" panose="02020603050405020304" pitchFamily="18" charset="0"/>
              </a:rPr>
              <a:t>为电流（</a:t>
            </a:r>
            <a:r>
              <a:rPr lang="en-US" altLang="zh-CN" sz="2000" b="1" dirty="0">
                <a:latin typeface="Times New Roman" panose="02020603050405020304" pitchFamily="18" charset="0"/>
              </a:rPr>
              <a:t>4</a:t>
            </a:r>
            <a:r>
              <a:rPr lang="zh-CN" altLang="en-US" sz="2000" b="1" dirty="0">
                <a:latin typeface="Times New Roman" panose="02020603050405020304" pitchFamily="18" charset="0"/>
              </a:rPr>
              <a:t>～</a:t>
            </a:r>
            <a:r>
              <a:rPr lang="en-US" altLang="zh-CN" sz="2000" b="1" dirty="0">
                <a:latin typeface="Times New Roman" panose="02020603050405020304" pitchFamily="18" charset="0"/>
              </a:rPr>
              <a:t>20mA</a:t>
            </a:r>
            <a:r>
              <a:rPr lang="zh-CN" altLang="en-US" sz="2000" b="1" dirty="0">
                <a:latin typeface="Times New Roman" panose="02020603050405020304" pitchFamily="18" charset="0"/>
              </a:rPr>
              <a:t>）输入（</a:t>
            </a:r>
            <a:r>
              <a:rPr lang="en-US" altLang="zh-CN" sz="2000" b="1" dirty="0">
                <a:latin typeface="Times New Roman" panose="02020603050405020304" pitchFamily="18" charset="0"/>
              </a:rPr>
              <a:t>CR#1</a:t>
            </a:r>
            <a:r>
              <a:rPr lang="zh-CN" altLang="en-US" sz="2000" b="1" dirty="0">
                <a:latin typeface="Times New Roman" panose="02020603050405020304" pitchFamily="18" charset="0"/>
              </a:rPr>
              <a:t>）；采样次数为</a:t>
            </a:r>
            <a:r>
              <a:rPr lang="en-US" altLang="zh-CN" sz="2000" b="1" dirty="0">
                <a:latin typeface="Times New Roman" panose="02020603050405020304" pitchFamily="18" charset="0"/>
              </a:rPr>
              <a:t>4(CR#2)</a:t>
            </a:r>
            <a:r>
              <a:rPr lang="zh-CN" altLang="en-US" sz="2000" b="1" dirty="0">
                <a:latin typeface="Times New Roman" panose="02020603050405020304" pitchFamily="18" charset="0"/>
              </a:rPr>
              <a:t>；通信速率</a:t>
            </a:r>
            <a:r>
              <a:rPr lang="en-US" altLang="zh-CN" sz="2000" b="1" dirty="0">
                <a:latin typeface="Times New Roman" panose="02020603050405020304" pitchFamily="18" charset="0"/>
              </a:rPr>
              <a:t>9600(CR#32)</a:t>
            </a:r>
            <a:r>
              <a:rPr lang="zh-CN" altLang="en-US" sz="2000" b="1" dirty="0">
                <a:latin typeface="Times New Roman" panose="02020603050405020304" pitchFamily="18" charset="0"/>
              </a:rPr>
              <a:t>。用</a:t>
            </a:r>
            <a:r>
              <a:rPr lang="en-US" altLang="zh-CN" sz="2000" b="1" dirty="0">
                <a:latin typeface="Times New Roman" panose="02020603050405020304" pitchFamily="18" charset="0"/>
              </a:rPr>
              <a:t>PLC</a:t>
            </a:r>
            <a:r>
              <a:rPr lang="zh-CN" altLang="en-US" sz="2000" b="1" dirty="0">
                <a:latin typeface="Times New Roman" panose="02020603050405020304" pitchFamily="18" charset="0"/>
              </a:rPr>
              <a:t>的</a:t>
            </a:r>
            <a:r>
              <a:rPr lang="en-US" altLang="zh-CN" sz="2000" b="1" dirty="0">
                <a:latin typeface="Times New Roman" panose="02020603050405020304" pitchFamily="18" charset="0"/>
              </a:rPr>
              <a:t>D10,D11</a:t>
            </a:r>
            <a:r>
              <a:rPr lang="zh-CN" altLang="en-US" sz="2000" b="1" dirty="0">
                <a:latin typeface="Times New Roman" panose="02020603050405020304" pitchFamily="18" charset="0"/>
              </a:rPr>
              <a:t>接收</a:t>
            </a:r>
            <a:r>
              <a:rPr lang="en-US" altLang="zh-CN" sz="2000" b="1" dirty="0">
                <a:latin typeface="Times New Roman" panose="02020603050405020304" pitchFamily="18" charset="0"/>
              </a:rPr>
              <a:t>CH1</a:t>
            </a:r>
            <a:r>
              <a:rPr lang="zh-CN" altLang="en-US" sz="2000" b="1" dirty="0">
                <a:latin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Times New Roman" panose="02020603050405020304" pitchFamily="18" charset="0"/>
              </a:rPr>
              <a:t>CH2</a:t>
            </a:r>
            <a:r>
              <a:rPr lang="zh-CN" altLang="en-US" sz="2000" b="1" dirty="0">
                <a:latin typeface="Times New Roman" panose="02020603050405020304" pitchFamily="18" charset="0"/>
              </a:rPr>
              <a:t>的平均值</a:t>
            </a:r>
            <a:r>
              <a:rPr lang="en-US" altLang="zh-CN" sz="2000" b="1" dirty="0">
                <a:latin typeface="Times New Roman" panose="02020603050405020304" pitchFamily="18" charset="0"/>
              </a:rPr>
              <a:t>(CR#6, CR#7) </a:t>
            </a:r>
            <a:r>
              <a:rPr lang="zh-CN" altLang="en-US" sz="2000" b="1" dirty="0">
                <a:latin typeface="Times New Roman" panose="02020603050405020304" pitchFamily="18" charset="0"/>
              </a:rPr>
              <a:t>。假设</a:t>
            </a:r>
            <a:r>
              <a:rPr lang="en-US" altLang="zh-CN" sz="2000" b="1" dirty="0">
                <a:latin typeface="Times New Roman" panose="02020603050405020304" pitchFamily="18" charset="0"/>
              </a:rPr>
              <a:t>CH1CH2</a:t>
            </a:r>
            <a:r>
              <a:rPr lang="zh-CN" altLang="en-US" sz="2000" b="1" dirty="0">
                <a:latin typeface="Times New Roman" panose="02020603050405020304" pitchFamily="18" charset="0"/>
              </a:rPr>
              <a:t>路零点、增益已经设置。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39" name="Group 5"/>
          <p:cNvGraphicFramePr>
            <a:graphicFrameLocks noGrp="1"/>
          </p:cNvGraphicFramePr>
          <p:nvPr/>
        </p:nvGraphicFramePr>
        <p:xfrm>
          <a:off x="2352675" y="2725738"/>
          <a:ext cx="5256213" cy="431800"/>
        </p:xfrm>
        <a:graphic>
          <a:graphicData uri="http://schemas.openxmlformats.org/drawingml/2006/table">
            <a:tbl>
              <a:tblPr/>
              <a:tblGrid>
                <a:gridCol w="1051978"/>
                <a:gridCol w="1050140"/>
                <a:gridCol w="1051978"/>
                <a:gridCol w="1050139"/>
                <a:gridCol w="1051978"/>
              </a:tblGrid>
              <a:tr h="43180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TO(P)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8" marR="914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number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8" marR="914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m1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8" marR="914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m2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8" marR="914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8" marR="914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859" name="左箭头 3"/>
          <p:cNvSpPr/>
          <p:nvPr/>
        </p:nvSpPr>
        <p:spPr>
          <a:xfrm>
            <a:off x="5267325" y="2500313"/>
            <a:ext cx="506413" cy="142875"/>
          </a:xfrm>
          <a:prstGeom prst="leftArrow">
            <a:avLst>
              <a:gd name="adj1" fmla="val 50000"/>
              <a:gd name="adj2" fmla="val 50262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43" name="Group 5"/>
          <p:cNvGraphicFramePr>
            <a:graphicFrameLocks noGrp="1"/>
          </p:cNvGraphicFramePr>
          <p:nvPr/>
        </p:nvGraphicFramePr>
        <p:xfrm>
          <a:off x="2049463" y="3221038"/>
          <a:ext cx="5560045" cy="366713"/>
        </p:xfrm>
        <a:graphic>
          <a:graphicData uri="http://schemas.openxmlformats.org/drawingml/2006/table">
            <a:tbl>
              <a:tblPr/>
              <a:tblGrid>
                <a:gridCol w="1383581"/>
                <a:gridCol w="1080120"/>
                <a:gridCol w="1008112"/>
                <a:gridCol w="1008112"/>
                <a:gridCol w="1080120"/>
              </a:tblGrid>
              <a:tr h="366713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FROM(P)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51" marR="91451" marT="30862" marB="3086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number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51" marR="91451" marT="30862" marB="308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m1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51" marR="91451" marT="30862" marB="308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m2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51" marR="91451" marT="30862" marB="308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51" marR="91451" marT="30862" marB="308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874" name="左箭头 3"/>
          <p:cNvSpPr/>
          <p:nvPr/>
        </p:nvSpPr>
        <p:spPr>
          <a:xfrm flipH="1">
            <a:off x="5170488" y="3302000"/>
            <a:ext cx="496887" cy="142875"/>
          </a:xfrm>
          <a:prstGeom prst="leftArrow">
            <a:avLst>
              <a:gd name="adj1" fmla="val 50000"/>
              <a:gd name="adj2" fmla="val 50186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Line 6"/>
          <p:cNvSpPr/>
          <p:nvPr/>
        </p:nvSpPr>
        <p:spPr>
          <a:xfrm>
            <a:off x="1465263" y="4095750"/>
            <a:ext cx="0" cy="27225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Line 7"/>
          <p:cNvSpPr/>
          <p:nvPr/>
        </p:nvSpPr>
        <p:spPr>
          <a:xfrm>
            <a:off x="6938963" y="4168775"/>
            <a:ext cx="0" cy="26495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Line 8"/>
          <p:cNvSpPr/>
          <p:nvPr/>
        </p:nvSpPr>
        <p:spPr>
          <a:xfrm>
            <a:off x="1825625" y="4240213"/>
            <a:ext cx="0" cy="2889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" name="Line 9"/>
          <p:cNvSpPr/>
          <p:nvPr/>
        </p:nvSpPr>
        <p:spPr>
          <a:xfrm>
            <a:off x="1898650" y="4240213"/>
            <a:ext cx="0" cy="2889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" name="Line 10"/>
          <p:cNvSpPr/>
          <p:nvPr/>
        </p:nvSpPr>
        <p:spPr>
          <a:xfrm>
            <a:off x="1465263" y="4384675"/>
            <a:ext cx="3603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" name="Line 11"/>
          <p:cNvSpPr/>
          <p:nvPr/>
        </p:nvSpPr>
        <p:spPr>
          <a:xfrm>
            <a:off x="1898650" y="4384675"/>
            <a:ext cx="5762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10" name="Group 12"/>
          <p:cNvGraphicFramePr>
            <a:graphicFrameLocks noGrp="1"/>
          </p:cNvGraphicFramePr>
          <p:nvPr/>
        </p:nvGraphicFramePr>
        <p:xfrm>
          <a:off x="2474913" y="4168775"/>
          <a:ext cx="4152900" cy="431800"/>
        </p:xfrm>
        <a:graphic>
          <a:graphicData uri="http://schemas.openxmlformats.org/drawingml/2006/table">
            <a:tbl>
              <a:tblPr/>
              <a:tblGrid>
                <a:gridCol w="830580"/>
                <a:gridCol w="830580"/>
                <a:gridCol w="830580"/>
                <a:gridCol w="830580"/>
                <a:gridCol w="830580"/>
              </a:tblGrid>
              <a:tr h="43180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TO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K1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H0010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K1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 Box 26"/>
          <p:cNvSpPr txBox="1"/>
          <p:nvPr/>
        </p:nvSpPr>
        <p:spPr>
          <a:xfrm>
            <a:off x="1392238" y="3736975"/>
            <a:ext cx="1011237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M8002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12" name="Line 27"/>
          <p:cNvSpPr/>
          <p:nvPr/>
        </p:nvSpPr>
        <p:spPr>
          <a:xfrm>
            <a:off x="6627813" y="4384675"/>
            <a:ext cx="3111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" name="Line 28"/>
          <p:cNvSpPr/>
          <p:nvPr/>
        </p:nvSpPr>
        <p:spPr>
          <a:xfrm flipH="1">
            <a:off x="2041525" y="4384675"/>
            <a:ext cx="1588" cy="19383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14" name="Group 29"/>
          <p:cNvGraphicFramePr>
            <a:graphicFrameLocks noGrp="1"/>
          </p:cNvGraphicFramePr>
          <p:nvPr/>
        </p:nvGraphicFramePr>
        <p:xfrm>
          <a:off x="2473325" y="4745038"/>
          <a:ext cx="4032250" cy="431800"/>
        </p:xfrm>
        <a:graphic>
          <a:graphicData uri="http://schemas.openxmlformats.org/drawingml/2006/table">
            <a:tbl>
              <a:tblPr/>
              <a:tblGrid>
                <a:gridCol w="806450"/>
                <a:gridCol w="806450"/>
                <a:gridCol w="806450"/>
                <a:gridCol w="806450"/>
                <a:gridCol w="806450"/>
              </a:tblGrid>
              <a:tr h="43180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TO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K4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Line 43"/>
          <p:cNvSpPr/>
          <p:nvPr/>
        </p:nvSpPr>
        <p:spPr>
          <a:xfrm>
            <a:off x="6505575" y="4960938"/>
            <a:ext cx="431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" name="Line 44"/>
          <p:cNvSpPr/>
          <p:nvPr/>
        </p:nvSpPr>
        <p:spPr>
          <a:xfrm>
            <a:off x="2041525" y="4960938"/>
            <a:ext cx="431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17" name="Group 45"/>
          <p:cNvGraphicFramePr>
            <a:graphicFrameLocks noGrp="1"/>
          </p:cNvGraphicFramePr>
          <p:nvPr/>
        </p:nvGraphicFramePr>
        <p:xfrm>
          <a:off x="2473325" y="5321300"/>
          <a:ext cx="4032250" cy="431800"/>
        </p:xfrm>
        <a:graphic>
          <a:graphicData uri="http://schemas.openxmlformats.org/drawingml/2006/table">
            <a:tbl>
              <a:tblPr/>
              <a:tblGrid>
                <a:gridCol w="862013"/>
                <a:gridCol w="750887"/>
                <a:gridCol w="806450"/>
                <a:gridCol w="806450"/>
                <a:gridCol w="806450"/>
              </a:tblGrid>
              <a:tr h="43180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TO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K32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K1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Line 59"/>
          <p:cNvSpPr/>
          <p:nvPr/>
        </p:nvSpPr>
        <p:spPr>
          <a:xfrm>
            <a:off x="2041525" y="5610225"/>
            <a:ext cx="431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" name="Line 60"/>
          <p:cNvSpPr/>
          <p:nvPr/>
        </p:nvSpPr>
        <p:spPr>
          <a:xfrm>
            <a:off x="6505575" y="5610225"/>
            <a:ext cx="431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" name="Text Box 77"/>
          <p:cNvSpPr txBox="1"/>
          <p:nvPr/>
        </p:nvSpPr>
        <p:spPr>
          <a:xfrm>
            <a:off x="7081838" y="4124325"/>
            <a:ext cx="2665412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1800" b="1" dirty="0">
                <a:latin typeface="Times New Roman" panose="02020603050405020304" pitchFamily="18" charset="0"/>
              </a:rPr>
              <a:t>CH1</a:t>
            </a:r>
            <a:r>
              <a:rPr lang="zh-CN" altLang="en-US" sz="1800" b="1" dirty="0">
                <a:latin typeface="Times New Roman" panose="02020603050405020304" pitchFamily="18" charset="0"/>
              </a:rPr>
              <a:t>模式</a:t>
            </a:r>
            <a:r>
              <a:rPr lang="en-US" altLang="zh-CN" sz="1800" b="1" dirty="0">
                <a:latin typeface="Times New Roman" panose="02020603050405020304" pitchFamily="18" charset="0"/>
              </a:rPr>
              <a:t>0</a:t>
            </a:r>
            <a:r>
              <a:rPr lang="zh-CN" altLang="en-US" sz="1800" b="1" dirty="0">
                <a:latin typeface="Times New Roman" panose="02020603050405020304" pitchFamily="18" charset="0"/>
              </a:rPr>
              <a:t>，</a:t>
            </a:r>
            <a:r>
              <a:rPr lang="en-US" altLang="zh-CN" sz="1800" b="1" dirty="0">
                <a:latin typeface="Times New Roman" panose="02020603050405020304" pitchFamily="18" charset="0"/>
              </a:rPr>
              <a:t>CH2</a:t>
            </a:r>
            <a:r>
              <a:rPr lang="zh-CN" altLang="en-US" sz="1800" b="1" dirty="0">
                <a:latin typeface="Times New Roman" panose="02020603050405020304" pitchFamily="18" charset="0"/>
              </a:rPr>
              <a:t>模式</a:t>
            </a:r>
            <a:r>
              <a:rPr lang="en-US" altLang="zh-CN" sz="1800" b="1" dirty="0">
                <a:latin typeface="Times New Roman" panose="02020603050405020304" pitchFamily="18" charset="0"/>
              </a:rPr>
              <a:t>2</a:t>
            </a:r>
            <a:endParaRPr lang="en-US" altLang="zh-CN" sz="1800" b="1" dirty="0">
              <a:latin typeface="Times New Roman" panose="02020603050405020304" pitchFamily="18" charset="0"/>
            </a:endParaRPr>
          </a:p>
        </p:txBody>
      </p:sp>
      <p:sp>
        <p:nvSpPr>
          <p:cNvPr id="21" name="Text Box 78"/>
          <p:cNvSpPr txBox="1"/>
          <p:nvPr/>
        </p:nvSpPr>
        <p:spPr>
          <a:xfrm>
            <a:off x="7081838" y="4745038"/>
            <a:ext cx="2449512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1800" b="1" dirty="0">
                <a:latin typeface="Times New Roman" panose="02020603050405020304" pitchFamily="18" charset="0"/>
              </a:rPr>
              <a:t>CH1CH2</a:t>
            </a:r>
            <a:r>
              <a:rPr lang="zh-CN" altLang="en-US" sz="1800" b="1" dirty="0">
                <a:latin typeface="Times New Roman" panose="02020603050405020304" pitchFamily="18" charset="0"/>
              </a:rPr>
              <a:t>平均次数</a:t>
            </a:r>
            <a:r>
              <a:rPr lang="en-US" altLang="zh-CN" sz="1800" b="1" dirty="0">
                <a:latin typeface="Times New Roman" panose="02020603050405020304" pitchFamily="18" charset="0"/>
              </a:rPr>
              <a:t>4</a:t>
            </a:r>
            <a:r>
              <a:rPr lang="zh-CN" altLang="en-US" sz="1800" b="1" dirty="0">
                <a:latin typeface="Times New Roman" panose="02020603050405020304" pitchFamily="18" charset="0"/>
              </a:rPr>
              <a:t>次</a:t>
            </a:r>
            <a:endParaRPr lang="zh-CN" altLang="en-US" sz="1800" b="1" dirty="0">
              <a:latin typeface="Times New Roman" panose="02020603050405020304" pitchFamily="18" charset="0"/>
            </a:endParaRPr>
          </a:p>
        </p:txBody>
      </p:sp>
      <p:sp>
        <p:nvSpPr>
          <p:cNvPr id="22" name="Text Box 79"/>
          <p:cNvSpPr txBox="1"/>
          <p:nvPr/>
        </p:nvSpPr>
        <p:spPr>
          <a:xfrm>
            <a:off x="7081838" y="5392738"/>
            <a:ext cx="244951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通信速率</a:t>
            </a:r>
            <a:r>
              <a:rPr lang="en-US" altLang="zh-CN" sz="2000" b="1" dirty="0">
                <a:latin typeface="Times New Roman" panose="02020603050405020304" pitchFamily="18" charset="0"/>
              </a:rPr>
              <a:t>9600bps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23" name="AutoShape 82"/>
          <p:cNvSpPr/>
          <p:nvPr/>
        </p:nvSpPr>
        <p:spPr>
          <a:xfrm flipH="1" flipV="1">
            <a:off x="4302125" y="3848100"/>
            <a:ext cx="979488" cy="123825"/>
          </a:xfrm>
          <a:prstGeom prst="rightArrow">
            <a:avLst>
              <a:gd name="adj1" fmla="val 50000"/>
              <a:gd name="adj2" fmla="val 31080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24" name="Group 99"/>
          <p:cNvGraphicFramePr>
            <a:graphicFrameLocks noGrp="1"/>
          </p:cNvGraphicFramePr>
          <p:nvPr/>
        </p:nvGraphicFramePr>
        <p:xfrm>
          <a:off x="2473325" y="6107113"/>
          <a:ext cx="4032250" cy="431800"/>
        </p:xfrm>
        <a:graphic>
          <a:graphicData uri="http://schemas.openxmlformats.org/drawingml/2006/table">
            <a:tbl>
              <a:tblPr/>
              <a:tblGrid>
                <a:gridCol w="935038"/>
                <a:gridCol w="677862"/>
                <a:gridCol w="806450"/>
                <a:gridCol w="806450"/>
                <a:gridCol w="806450"/>
              </a:tblGrid>
              <a:tr h="43180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FROM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K6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D10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" name="Line 113"/>
          <p:cNvSpPr/>
          <p:nvPr/>
        </p:nvSpPr>
        <p:spPr>
          <a:xfrm>
            <a:off x="2041525" y="6323013"/>
            <a:ext cx="431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" name="Line 114"/>
          <p:cNvSpPr/>
          <p:nvPr/>
        </p:nvSpPr>
        <p:spPr>
          <a:xfrm>
            <a:off x="6505575" y="6323013"/>
            <a:ext cx="431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Text Box 115"/>
          <p:cNvSpPr txBox="1"/>
          <p:nvPr/>
        </p:nvSpPr>
        <p:spPr>
          <a:xfrm>
            <a:off x="7075488" y="6124575"/>
            <a:ext cx="244951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读</a:t>
            </a:r>
            <a:r>
              <a:rPr lang="en-US" altLang="zh-CN" sz="2000" b="1" dirty="0">
                <a:latin typeface="Times New Roman" panose="02020603050405020304" pitchFamily="18" charset="0"/>
              </a:rPr>
              <a:t>CH1CH2</a:t>
            </a:r>
            <a:r>
              <a:rPr lang="zh-CN" altLang="en-US" sz="2000" b="1" dirty="0">
                <a:latin typeface="Times New Roman" panose="02020603050405020304" pitchFamily="18" charset="0"/>
              </a:rPr>
              <a:t>结果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28" name="AutoShape 82"/>
          <p:cNvSpPr/>
          <p:nvPr/>
        </p:nvSpPr>
        <p:spPr>
          <a:xfrm>
            <a:off x="4344988" y="6610350"/>
            <a:ext cx="941387" cy="136525"/>
          </a:xfrm>
          <a:prstGeom prst="rightArrow">
            <a:avLst>
              <a:gd name="adj1" fmla="val 50000"/>
              <a:gd name="adj2" fmla="val 30946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/>
      <p:bldP spid="21" grpId="0"/>
      <p:bldP spid="22" grpId="0"/>
      <p:bldP spid="23" grpId="0" bldLvl="0" animBg="1"/>
      <p:bldP spid="27" grpId="0"/>
      <p:bldP spid="28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96323" y="161925"/>
            <a:ext cx="43764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7.2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过程控制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PLC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功能模块</a:t>
            </a:r>
            <a:endParaRPr lang="zh-CN" altLang="en-US"/>
          </a:p>
        </p:txBody>
      </p:sp>
      <p:sp>
        <p:nvSpPr>
          <p:cNvPr id="37889" name="Rectangle 2"/>
          <p:cNvSpPr/>
          <p:nvPr/>
        </p:nvSpPr>
        <p:spPr>
          <a:xfrm>
            <a:off x="2085975" y="893445"/>
            <a:ext cx="80772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37890" name="Rectangle 3"/>
          <p:cNvSpPr/>
          <p:nvPr/>
        </p:nvSpPr>
        <p:spPr>
          <a:xfrm>
            <a:off x="2042795" y="5797550"/>
            <a:ext cx="369633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 b="1" dirty="0">
                <a:latin typeface="Times New Roman" panose="02020603050405020304" pitchFamily="18" charset="0"/>
              </a:rPr>
              <a:t>图 </a:t>
            </a:r>
            <a:r>
              <a:rPr lang="en-US" altLang="zh-CN" sz="2000" b="1" dirty="0">
                <a:latin typeface="Times New Roman" panose="02020603050405020304" pitchFamily="18" charset="0"/>
              </a:rPr>
              <a:t>7-13  D/A</a:t>
            </a:r>
            <a:r>
              <a:rPr lang="zh-CN" altLang="en-US" sz="2000" b="1" dirty="0">
                <a:latin typeface="Times New Roman" panose="02020603050405020304" pitchFamily="18" charset="0"/>
              </a:rPr>
              <a:t>转换曲线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37891" name="Rectangle 4"/>
          <p:cNvSpPr/>
          <p:nvPr/>
        </p:nvSpPr>
        <p:spPr>
          <a:xfrm>
            <a:off x="1552575" y="828358"/>
            <a:ext cx="8964613" cy="1066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</a:rPr>
              <a:t>2、模拟量输出模块（</a:t>
            </a:r>
            <a:r>
              <a:rPr lang="en-US" altLang="zh-CN" sz="2800" b="1" dirty="0">
                <a:latin typeface="Times New Roman" panose="02020603050405020304" pitchFamily="18" charset="0"/>
              </a:rPr>
              <a:t>D/A</a:t>
            </a:r>
            <a:r>
              <a:rPr lang="zh-CN" altLang="en-US" sz="2800" b="1" dirty="0">
                <a:latin typeface="Times New Roman" panose="02020603050405020304" pitchFamily="18" charset="0"/>
              </a:rPr>
              <a:t>模块）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）功能：数模转换，输出控制信号。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37892" name="Line 5"/>
          <p:cNvSpPr/>
          <p:nvPr/>
        </p:nvSpPr>
        <p:spPr>
          <a:xfrm flipV="1">
            <a:off x="3027363" y="2269808"/>
            <a:ext cx="0" cy="331152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7893" name="Line 6"/>
          <p:cNvSpPr/>
          <p:nvPr/>
        </p:nvSpPr>
        <p:spPr>
          <a:xfrm>
            <a:off x="1803400" y="4212908"/>
            <a:ext cx="3106738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37894" name="Object 7"/>
          <p:cNvGraphicFramePr>
            <a:graphicFrameLocks noChangeAspect="1"/>
          </p:cNvGraphicFramePr>
          <p:nvPr/>
        </p:nvGraphicFramePr>
        <p:xfrm>
          <a:off x="3100388" y="4212908"/>
          <a:ext cx="29845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1" imgW="118745" imgH="158750" progId="">
                  <p:embed/>
                </p:oleObj>
              </mc:Choice>
              <mc:Fallback>
                <p:oleObj name="" r:id="rId1" imgW="118745" imgH="158750" progId="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00388" y="4212908"/>
                        <a:ext cx="298450" cy="452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Object 8"/>
          <p:cNvGraphicFramePr>
            <a:graphicFrameLocks noChangeAspect="1"/>
          </p:cNvGraphicFramePr>
          <p:nvPr/>
        </p:nvGraphicFramePr>
        <p:xfrm>
          <a:off x="3027363" y="2053908"/>
          <a:ext cx="86360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3" imgW="335280" imgH="167640" progId="">
                  <p:embed/>
                </p:oleObj>
              </mc:Choice>
              <mc:Fallback>
                <p:oleObj name="" r:id="rId3" imgW="335280" imgH="167640" progId="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27363" y="2053908"/>
                        <a:ext cx="863600" cy="490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6" name="Object 9"/>
          <p:cNvGraphicFramePr>
            <a:graphicFrameLocks noChangeAspect="1"/>
          </p:cNvGraphicFramePr>
          <p:nvPr/>
        </p:nvGraphicFramePr>
        <p:xfrm>
          <a:off x="5043488" y="3997008"/>
          <a:ext cx="398462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5" imgW="158750" imgH="145415" progId="">
                  <p:embed/>
                </p:oleObj>
              </mc:Choice>
              <mc:Fallback>
                <p:oleObj name="" r:id="rId5" imgW="158750" imgH="145415" progId="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43488" y="3997008"/>
                        <a:ext cx="398462" cy="415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7" name="Object 10"/>
          <p:cNvGraphicFramePr>
            <a:graphicFrameLocks noChangeAspect="1"/>
          </p:cNvGraphicFramePr>
          <p:nvPr/>
        </p:nvGraphicFramePr>
        <p:xfrm>
          <a:off x="3027363" y="2628583"/>
          <a:ext cx="66675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7" imgW="260350" imgH="156210" progId="">
                  <p:embed/>
                </p:oleObj>
              </mc:Choice>
              <mc:Fallback>
                <p:oleObj name="" r:id="rId7" imgW="260350" imgH="156210" progId="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27363" y="2628583"/>
                        <a:ext cx="666750" cy="452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8" name="Object 11"/>
          <p:cNvGraphicFramePr>
            <a:graphicFrameLocks noChangeAspect="1"/>
          </p:cNvGraphicFramePr>
          <p:nvPr/>
        </p:nvGraphicFramePr>
        <p:xfrm>
          <a:off x="4246563" y="3654108"/>
          <a:ext cx="7969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9" imgW="309880" imgH="154940" progId="">
                  <p:embed/>
                </p:oleObj>
              </mc:Choice>
              <mc:Fallback>
                <p:oleObj name="" r:id="rId9" imgW="309880" imgH="154940" progId="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46563" y="3654108"/>
                        <a:ext cx="796925" cy="454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9" name="Line 12"/>
          <p:cNvSpPr/>
          <p:nvPr/>
        </p:nvSpPr>
        <p:spPr>
          <a:xfrm flipV="1">
            <a:off x="3028950" y="3061970"/>
            <a:ext cx="862013" cy="115252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900" name="Line 13"/>
          <p:cNvSpPr/>
          <p:nvPr/>
        </p:nvSpPr>
        <p:spPr>
          <a:xfrm>
            <a:off x="3890963" y="3061970"/>
            <a:ext cx="0" cy="1223963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901" name="Line 14"/>
          <p:cNvSpPr/>
          <p:nvPr/>
        </p:nvSpPr>
        <p:spPr>
          <a:xfrm flipH="1">
            <a:off x="3027363" y="3061970"/>
            <a:ext cx="898525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37902" name="Object 15"/>
          <p:cNvGraphicFramePr>
            <a:graphicFrameLocks noChangeAspect="1"/>
          </p:cNvGraphicFramePr>
          <p:nvPr/>
        </p:nvGraphicFramePr>
        <p:xfrm>
          <a:off x="3963988" y="2988945"/>
          <a:ext cx="18081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11" imgW="908685" imgH="191770" progId="">
                  <p:embed/>
                </p:oleObj>
              </mc:Choice>
              <mc:Fallback>
                <p:oleObj name="" r:id="rId11" imgW="908685" imgH="191770" progId="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63988" y="2988945"/>
                        <a:ext cx="1808162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4" name="对象 1"/>
          <p:cNvGraphicFramePr/>
          <p:nvPr/>
        </p:nvGraphicFramePr>
        <p:xfrm>
          <a:off x="5980113" y="2341245"/>
          <a:ext cx="4268787" cy="146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13" imgW="5695950" imgH="2276475" progId="Paint.Picture">
                  <p:embed/>
                </p:oleObj>
              </mc:Choice>
              <mc:Fallback>
                <p:oleObj name="" r:id="rId13" imgW="5695950" imgH="2276475" progId="Paint.Picture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980113" y="2341245"/>
                        <a:ext cx="4268787" cy="146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5" name="对象 3"/>
          <p:cNvGraphicFramePr/>
          <p:nvPr/>
        </p:nvGraphicFramePr>
        <p:xfrm>
          <a:off x="5980430" y="4285933"/>
          <a:ext cx="4556125" cy="183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15" imgW="6248400" imgH="2686050" progId="Paint.Picture">
                  <p:embed/>
                </p:oleObj>
              </mc:Choice>
              <mc:Fallback>
                <p:oleObj name="" r:id="rId15" imgW="6248400" imgH="2686050" progId="Paint.Picture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980430" y="4285933"/>
                        <a:ext cx="4556125" cy="1831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Click="0">
    <p:wedg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96323" y="161925"/>
            <a:ext cx="43764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7.2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过程控制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PLC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功能模块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93570" y="759143"/>
            <a:ext cx="7521575" cy="457200"/>
          </a:xfrm>
          <a:prstGeom prst="rect">
            <a:avLst/>
          </a:prstGeom>
          <a:noFill/>
        </p:spPr>
        <p:txBody>
          <a:bodyPr>
            <a:spAutoFit/>
          </a:bodyPr>
          <a:p>
            <a:pPr marR="0" defTabSz="914400">
              <a:buClrTx/>
              <a:buSzTx/>
              <a:defRPr/>
            </a:pPr>
            <a:r>
              <a:rPr kumimoji="0" lang="zh-CN" altLang="en-US" b="1" kern="1200" cap="none" spc="0" normalizeH="0" baseline="0" noProof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（</a:t>
            </a:r>
            <a:r>
              <a:rPr kumimoji="0" lang="en-US" altLang="zh-CN" b="1" kern="1200" cap="none" spc="0" normalizeH="0" baseline="0" noProof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3</a:t>
            </a:r>
            <a:r>
              <a:rPr kumimoji="0" lang="zh-CN" altLang="en-US" b="1" kern="1200" cap="none" spc="0" normalizeH="0" baseline="0" noProof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）</a:t>
            </a:r>
            <a:r>
              <a:rPr kumimoji="0" lang="en-US" altLang="zh-CN" b="1" kern="1200" cap="none" spc="0" normalizeH="0" baseline="0" noProof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D/A</a:t>
            </a:r>
            <a:r>
              <a:rPr kumimoji="0" lang="zh-CN" altLang="en-US" b="1" kern="1200" cap="none" spc="0" normalizeH="0" baseline="0" noProof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模块与</a:t>
            </a:r>
            <a:r>
              <a:rPr kumimoji="0" lang="en-US" altLang="zh-CN" b="1" kern="1200" cap="none" spc="0" normalizeH="0" baseline="0" noProof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PLC</a:t>
            </a:r>
            <a:r>
              <a:rPr kumimoji="0" lang="zh-CN" altLang="en-US" b="1" kern="1200" cap="none" spc="0" normalizeH="0" baseline="0" noProof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主机信息交换</a:t>
            </a:r>
            <a:endParaRPr kumimoji="0" lang="zh-CN" altLang="en-US" b="1" kern="1200" cap="none" spc="0" normalizeH="0" baseline="0" noProof="1">
              <a:solidFill>
                <a:schemeClr val="accent6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graphicFrame>
        <p:nvGraphicFramePr>
          <p:cNvPr id="38914" name="对象 3"/>
          <p:cNvGraphicFramePr/>
          <p:nvPr/>
        </p:nvGraphicFramePr>
        <p:xfrm>
          <a:off x="1439545" y="2200593"/>
          <a:ext cx="5495925" cy="3967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" r:id="rId1" imgW="7572375" imgH="5143500" progId="Paint.Picture">
                  <p:embed/>
                </p:oleObj>
              </mc:Choice>
              <mc:Fallback>
                <p:oleObj name="" r:id="rId1" imgW="7572375" imgH="5143500" progId="Paint.Picture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39545" y="2200593"/>
                        <a:ext cx="5495925" cy="3967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Group 2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5656263" y="1511618"/>
          <a:ext cx="5041900" cy="2845435"/>
        </p:xfrm>
        <a:graphic>
          <a:graphicData uri="http://schemas.openxmlformats.org/drawingml/2006/table">
            <a:tbl>
              <a:tblPr/>
              <a:tblGrid>
                <a:gridCol w="1695028"/>
                <a:gridCol w="3346872"/>
              </a:tblGrid>
              <a:tr h="30477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CR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编号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52" marR="91452"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功能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52" marR="91452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#1*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52" marR="91452"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模拟量输出模式选择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52" marR="91452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774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#10*--#11*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52" marR="91452"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CH1—CH2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输出数据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52" marR="91452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40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#22*-#23*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52" marR="91452"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CH1—CH2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零点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52" marR="91452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8669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#28*--29*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52" marR="91452"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CH1—CH2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增益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52" marR="91452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#30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52" marR="91452"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出错信息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52" marR="91452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#31*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52" marR="91452"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通信地址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52" marR="91452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8669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#32*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52" marR="91452"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通信速率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52" marR="91452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304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#33*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52" marR="91452"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恢复出厂设定设定特性微调权限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52" marR="91452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 advClick="0">
    <p:wedg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96323" y="161925"/>
            <a:ext cx="43764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7.2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过程控制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PLC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功能模块</a:t>
            </a:r>
            <a:endParaRPr lang="zh-CN" altLang="en-US"/>
          </a:p>
        </p:txBody>
      </p:sp>
      <p:sp>
        <p:nvSpPr>
          <p:cNvPr id="39938" name="Rectangle 3"/>
          <p:cNvSpPr/>
          <p:nvPr/>
        </p:nvSpPr>
        <p:spPr>
          <a:xfrm>
            <a:off x="1504950" y="1139190"/>
            <a:ext cx="975550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400" b="1" dirty="0">
                <a:latin typeface="Times New Roman" panose="02020603050405020304" pitchFamily="18" charset="0"/>
              </a:rPr>
              <a:t>① CR#1  2</a:t>
            </a:r>
            <a:r>
              <a:rPr lang="zh-CN" altLang="en-US" sz="2400" b="1" dirty="0">
                <a:latin typeface="Times New Roman" panose="02020603050405020304" pitchFamily="18" charset="0"/>
              </a:rPr>
              <a:t>通道输出模式设定  </a:t>
            </a:r>
            <a:r>
              <a:rPr lang="en-US" altLang="zh-CN" sz="2400" b="1" dirty="0">
                <a:latin typeface="Times New Roman" panose="02020603050405020304" pitchFamily="18" charset="0"/>
              </a:rPr>
              <a:t>CH1:b0-b2   CH2:b3-b5  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说明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H11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含义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39" name="Rectangle 5"/>
          <p:cNvSpPr/>
          <p:nvPr/>
        </p:nvSpPr>
        <p:spPr>
          <a:xfrm>
            <a:off x="1360170" y="707390"/>
            <a:ext cx="3671888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）对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CR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的设定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40" name="Text Box 37"/>
          <p:cNvSpPr txBox="1"/>
          <p:nvPr/>
        </p:nvSpPr>
        <p:spPr>
          <a:xfrm>
            <a:off x="1144270" y="2074228"/>
            <a:ext cx="2808288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电压输出模式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39941" name="Text Box 3"/>
          <p:cNvSpPr txBox="1"/>
          <p:nvPr/>
        </p:nvSpPr>
        <p:spPr>
          <a:xfrm>
            <a:off x="6616383" y="2074228"/>
            <a:ext cx="2808287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电流输出模式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39942" name="对象 38"/>
          <p:cNvGraphicFramePr/>
          <p:nvPr/>
        </p:nvGraphicFramePr>
        <p:xfrm>
          <a:off x="5692140" y="2794953"/>
          <a:ext cx="4656138" cy="331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" r:id="rId1" imgW="5838825" imgH="4533900" progId="Paint.Picture">
                  <p:embed/>
                </p:oleObj>
              </mc:Choice>
              <mc:Fallback>
                <p:oleObj name="" r:id="rId1" imgW="5838825" imgH="4533900" progId="Paint.Picture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92140" y="2794953"/>
                        <a:ext cx="4656138" cy="3311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3" name="对象 4"/>
          <p:cNvGraphicFramePr/>
          <p:nvPr/>
        </p:nvGraphicFramePr>
        <p:xfrm>
          <a:off x="635000" y="2691130"/>
          <a:ext cx="4693920" cy="3519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" name="" r:id="rId3" imgW="5962650" imgH="4105275" progId="Paint.Picture">
                  <p:embed/>
                </p:oleObj>
              </mc:Choice>
              <mc:Fallback>
                <p:oleObj name="" r:id="rId3" imgW="5962650" imgH="4105275" progId="Paint.Picture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5000" y="2691130"/>
                        <a:ext cx="4693920" cy="35198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Group 12"/>
          <p:cNvGraphicFramePr>
            <a:graphicFrameLocks noGrp="1"/>
          </p:cNvGraphicFramePr>
          <p:nvPr/>
        </p:nvGraphicFramePr>
        <p:xfrm>
          <a:off x="4161790" y="1564323"/>
          <a:ext cx="4152900" cy="404813"/>
        </p:xfrm>
        <a:graphic>
          <a:graphicData uri="http://schemas.openxmlformats.org/drawingml/2006/table">
            <a:tbl>
              <a:tblPr/>
              <a:tblGrid>
                <a:gridCol w="830580"/>
                <a:gridCol w="830580"/>
                <a:gridCol w="830580"/>
                <a:gridCol w="830580"/>
                <a:gridCol w="830580"/>
              </a:tblGrid>
              <a:tr h="40449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TO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K1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K1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H0011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K1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 advClick="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96323" y="161925"/>
            <a:ext cx="43764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7.2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过程控制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PLC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功能模块</a:t>
            </a:r>
            <a:endParaRPr lang="zh-CN" altLang="en-US"/>
          </a:p>
        </p:txBody>
      </p:sp>
      <p:sp>
        <p:nvSpPr>
          <p:cNvPr id="40962" name="Rectangle 4"/>
          <p:cNvSpPr/>
          <p:nvPr/>
        </p:nvSpPr>
        <p:spPr>
          <a:xfrm>
            <a:off x="1233170" y="788988"/>
            <a:ext cx="80645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b="1" dirty="0">
                <a:latin typeface="Times New Roman" panose="02020603050405020304" pitchFamily="18" charset="0"/>
              </a:rPr>
              <a:t>② CH1-CH2</a:t>
            </a:r>
            <a:r>
              <a:rPr lang="zh-CN" altLang="en-US" b="1" dirty="0">
                <a:latin typeface="Times New Roman" panose="02020603050405020304" pitchFamily="18" charset="0"/>
              </a:rPr>
              <a:t>零点</a:t>
            </a:r>
            <a:r>
              <a:rPr lang="en-US" altLang="zh-CN" b="1" dirty="0">
                <a:latin typeface="Times New Roman" panose="02020603050405020304" pitchFamily="18" charset="0"/>
              </a:rPr>
              <a:t>CR#22-23</a:t>
            </a:r>
            <a:r>
              <a:rPr lang="zh-CN" altLang="en-US" b="1" dirty="0">
                <a:latin typeface="Times New Roman" panose="02020603050405020304" pitchFamily="18" charset="0"/>
              </a:rPr>
              <a:t>，增益</a:t>
            </a:r>
            <a:r>
              <a:rPr lang="en-US" altLang="zh-CN" b="1" dirty="0">
                <a:latin typeface="Times New Roman" panose="02020603050405020304" pitchFamily="18" charset="0"/>
              </a:rPr>
              <a:t>CR#28-29</a:t>
            </a:r>
            <a:r>
              <a:rPr lang="zh-CN" altLang="en-US" b="1" dirty="0">
                <a:latin typeface="Times New Roman" panose="02020603050405020304" pitchFamily="18" charset="0"/>
              </a:rPr>
              <a:t>设定 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40963" name="Object 6"/>
          <p:cNvGraphicFramePr>
            <a:graphicFrameLocks noChangeAspect="1"/>
          </p:cNvGraphicFramePr>
          <p:nvPr/>
        </p:nvGraphicFramePr>
        <p:xfrm>
          <a:off x="4165283" y="4459288"/>
          <a:ext cx="2476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" name="" r:id="rId1" imgW="118745" imgH="158750" progId="">
                  <p:embed/>
                </p:oleObj>
              </mc:Choice>
              <mc:Fallback>
                <p:oleObj name="" r:id="rId1" imgW="118745" imgH="158750" progId="">
                  <p:embed/>
                  <p:pic>
                    <p:nvPicPr>
                      <p:cNvPr id="0" name="图片 320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65283" y="4459288"/>
                        <a:ext cx="247650" cy="390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4" name="Object 7"/>
          <p:cNvGraphicFramePr>
            <a:graphicFrameLocks noChangeAspect="1"/>
          </p:cNvGraphicFramePr>
          <p:nvPr/>
        </p:nvGraphicFramePr>
        <p:xfrm>
          <a:off x="3200083" y="2768600"/>
          <a:ext cx="617537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" r:id="rId3" imgW="335280" imgH="167640" progId="">
                  <p:embed/>
                </p:oleObj>
              </mc:Choice>
              <mc:Fallback>
                <p:oleObj name="" r:id="rId3" imgW="335280" imgH="167640" progId="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00083" y="2768600"/>
                        <a:ext cx="617537" cy="363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8"/>
          <p:cNvGraphicFramePr>
            <a:graphicFrameLocks noChangeAspect="1"/>
          </p:cNvGraphicFramePr>
          <p:nvPr/>
        </p:nvGraphicFramePr>
        <p:xfrm>
          <a:off x="7254558" y="3971925"/>
          <a:ext cx="338137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" r:id="rId5" imgW="158750" imgH="145415" progId="">
                  <p:embed/>
                </p:oleObj>
              </mc:Choice>
              <mc:Fallback>
                <p:oleObj name="" r:id="rId5" imgW="158750" imgH="145415" progId="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54558" y="3971925"/>
                        <a:ext cx="338137" cy="365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9"/>
          <p:cNvGraphicFramePr>
            <a:graphicFrameLocks noChangeAspect="1"/>
          </p:cNvGraphicFramePr>
          <p:nvPr/>
        </p:nvGraphicFramePr>
        <p:xfrm>
          <a:off x="3777933" y="2593975"/>
          <a:ext cx="596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" r:id="rId7" imgW="260350" imgH="156210" progId="">
                  <p:embed/>
                </p:oleObj>
              </mc:Choice>
              <mc:Fallback>
                <p:oleObj name="" r:id="rId7" imgW="260350" imgH="156210" progId="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77933" y="2593975"/>
                        <a:ext cx="5969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Object 10"/>
          <p:cNvGraphicFramePr>
            <a:graphicFrameLocks noChangeAspect="1"/>
          </p:cNvGraphicFramePr>
          <p:nvPr/>
        </p:nvGraphicFramePr>
        <p:xfrm>
          <a:off x="4905058" y="2228850"/>
          <a:ext cx="19558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" r:id="rId9" imgW="946785" imgH="191770" progId="">
                  <p:embed/>
                </p:oleObj>
              </mc:Choice>
              <mc:Fallback>
                <p:oleObj name="" r:id="rId9" imgW="946785" imgH="191770" progId="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05058" y="2228850"/>
                        <a:ext cx="1955800" cy="461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8" name="Line 11"/>
          <p:cNvSpPr/>
          <p:nvPr/>
        </p:nvSpPr>
        <p:spPr>
          <a:xfrm flipH="1" flipV="1">
            <a:off x="4484370" y="2466975"/>
            <a:ext cx="19050" cy="2370138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0969" name="Line 12"/>
          <p:cNvSpPr/>
          <p:nvPr/>
        </p:nvSpPr>
        <p:spPr>
          <a:xfrm flipV="1">
            <a:off x="4473258" y="2805113"/>
            <a:ext cx="1924050" cy="165417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970" name="Line 13"/>
          <p:cNvSpPr/>
          <p:nvPr/>
        </p:nvSpPr>
        <p:spPr>
          <a:xfrm>
            <a:off x="6397308" y="2805113"/>
            <a:ext cx="0" cy="1693862"/>
          </a:xfrm>
          <a:prstGeom prst="line">
            <a:avLst/>
          </a:prstGeom>
          <a:ln w="28575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40971" name="Line 15"/>
          <p:cNvSpPr/>
          <p:nvPr/>
        </p:nvSpPr>
        <p:spPr>
          <a:xfrm flipV="1">
            <a:off x="4473258" y="2805113"/>
            <a:ext cx="1924050" cy="133032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972" name="Line 16"/>
          <p:cNvSpPr/>
          <p:nvPr/>
        </p:nvSpPr>
        <p:spPr>
          <a:xfrm flipH="1" flipV="1">
            <a:off x="3541395" y="3733800"/>
            <a:ext cx="1390650" cy="2730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973" name="Text Box 17"/>
          <p:cNvSpPr txBox="1"/>
          <p:nvPr/>
        </p:nvSpPr>
        <p:spPr>
          <a:xfrm>
            <a:off x="2407920" y="3416300"/>
            <a:ext cx="158432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模式</a:t>
            </a:r>
            <a:r>
              <a:rPr lang="en-US" altLang="zh-CN" b="1" dirty="0">
                <a:latin typeface="Times New Roman" panose="02020603050405020304" pitchFamily="18" charset="0"/>
              </a:rPr>
              <a:t>0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40974" name="Text Box 18"/>
          <p:cNvSpPr txBox="1"/>
          <p:nvPr/>
        </p:nvSpPr>
        <p:spPr>
          <a:xfrm>
            <a:off x="2479358" y="3992563"/>
            <a:ext cx="134302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模式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75" name="Line 19"/>
          <p:cNvSpPr/>
          <p:nvPr/>
        </p:nvSpPr>
        <p:spPr>
          <a:xfrm flipH="1">
            <a:off x="3338195" y="4006850"/>
            <a:ext cx="1258888" cy="2381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40976" name="Object 20"/>
          <p:cNvGraphicFramePr>
            <a:graphicFrameLocks noChangeAspect="1"/>
          </p:cNvGraphicFramePr>
          <p:nvPr/>
        </p:nvGraphicFramePr>
        <p:xfrm>
          <a:off x="4009708" y="3243263"/>
          <a:ext cx="358775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" name="" r:id="rId11" imgW="208915" imgH="156845" progId="">
                  <p:embed/>
                </p:oleObj>
              </mc:Choice>
              <mc:Fallback>
                <p:oleObj name="" r:id="rId11" imgW="208915" imgH="156845" progId="">
                  <p:embed/>
                  <p:pic>
                    <p:nvPicPr>
                      <p:cNvPr id="0" name="图片 321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09708" y="3243263"/>
                        <a:ext cx="358775" cy="312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7" name="Object 21"/>
          <p:cNvGraphicFramePr>
            <a:graphicFrameLocks noChangeAspect="1"/>
          </p:cNvGraphicFramePr>
          <p:nvPr/>
        </p:nvGraphicFramePr>
        <p:xfrm>
          <a:off x="4009708" y="3567113"/>
          <a:ext cx="334962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" name="" r:id="rId13" imgW="196215" imgH="157480" progId="">
                  <p:embed/>
                </p:oleObj>
              </mc:Choice>
              <mc:Fallback>
                <p:oleObj name="" r:id="rId13" imgW="196215" imgH="157480" progId="">
                  <p:embed/>
                  <p:pic>
                    <p:nvPicPr>
                      <p:cNvPr id="0" name="图片 321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009708" y="3567113"/>
                        <a:ext cx="334962" cy="312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8" name="Line 22"/>
          <p:cNvSpPr/>
          <p:nvPr/>
        </p:nvSpPr>
        <p:spPr>
          <a:xfrm>
            <a:off x="4473258" y="3403600"/>
            <a:ext cx="12366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40979" name="Object 23"/>
          <p:cNvGraphicFramePr>
            <a:graphicFrameLocks noChangeAspect="1"/>
          </p:cNvGraphicFramePr>
          <p:nvPr/>
        </p:nvGraphicFramePr>
        <p:xfrm>
          <a:off x="6249670" y="4540250"/>
          <a:ext cx="6223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" r:id="rId15" imgW="309880" imgH="154940" progId="">
                  <p:embed/>
                </p:oleObj>
              </mc:Choice>
              <mc:Fallback>
                <p:oleObj name="" r:id="rId15" imgW="309880" imgH="154940" progId="">
                  <p:embed/>
                  <p:pic>
                    <p:nvPicPr>
                      <p:cNvPr id="0" name="图片 321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249670" y="4540250"/>
                        <a:ext cx="622300" cy="366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0" name="Line 24"/>
          <p:cNvSpPr/>
          <p:nvPr/>
        </p:nvSpPr>
        <p:spPr>
          <a:xfrm>
            <a:off x="3546158" y="4459288"/>
            <a:ext cx="40179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0981" name="Line 26"/>
          <p:cNvSpPr/>
          <p:nvPr/>
        </p:nvSpPr>
        <p:spPr>
          <a:xfrm>
            <a:off x="5478145" y="3403600"/>
            <a:ext cx="0" cy="10556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982" name="Line 27"/>
          <p:cNvSpPr/>
          <p:nvPr/>
        </p:nvSpPr>
        <p:spPr>
          <a:xfrm flipH="1">
            <a:off x="4473258" y="3567113"/>
            <a:ext cx="100488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983" name="Line 28"/>
          <p:cNvSpPr/>
          <p:nvPr/>
        </p:nvSpPr>
        <p:spPr>
          <a:xfrm>
            <a:off x="5709920" y="3403600"/>
            <a:ext cx="0" cy="1055688"/>
          </a:xfrm>
          <a:prstGeom prst="line">
            <a:avLst/>
          </a:prstGeom>
          <a:ln w="28575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</p:sp>
      <p:graphicFrame>
        <p:nvGraphicFramePr>
          <p:cNvPr id="40984" name="Object 29"/>
          <p:cNvGraphicFramePr>
            <a:graphicFrameLocks noChangeAspect="1"/>
          </p:cNvGraphicFramePr>
          <p:nvPr/>
        </p:nvGraphicFramePr>
        <p:xfrm>
          <a:off x="4085908" y="4052888"/>
          <a:ext cx="360362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" r:id="rId17" imgW="208915" imgH="156845" progId="">
                  <p:embed/>
                </p:oleObj>
              </mc:Choice>
              <mc:Fallback>
                <p:oleObj name="" r:id="rId17" imgW="208915" imgH="156845" progId="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085908" y="4052888"/>
                        <a:ext cx="360362" cy="312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5" name="Line 30"/>
          <p:cNvSpPr/>
          <p:nvPr/>
        </p:nvSpPr>
        <p:spPr>
          <a:xfrm>
            <a:off x="4397058" y="4135438"/>
            <a:ext cx="461962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40986" name="Line 31"/>
          <p:cNvSpPr/>
          <p:nvPr/>
        </p:nvSpPr>
        <p:spPr>
          <a:xfrm>
            <a:off x="4859020" y="4135438"/>
            <a:ext cx="0" cy="323850"/>
          </a:xfrm>
          <a:prstGeom prst="line">
            <a:avLst/>
          </a:prstGeom>
          <a:ln w="19050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40987" name="Text Box 37"/>
          <p:cNvSpPr txBox="1"/>
          <p:nvPr/>
        </p:nvSpPr>
        <p:spPr>
          <a:xfrm>
            <a:off x="1645920" y="1368425"/>
            <a:ext cx="2808288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电压输出模式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40988" name="Line 14"/>
          <p:cNvSpPr/>
          <p:nvPr/>
        </p:nvSpPr>
        <p:spPr>
          <a:xfrm flipH="1">
            <a:off x="4454208" y="2805113"/>
            <a:ext cx="19431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989" name="Rectangle 4"/>
          <p:cNvSpPr/>
          <p:nvPr/>
        </p:nvSpPr>
        <p:spPr>
          <a:xfrm>
            <a:off x="1104265" y="5172710"/>
            <a:ext cx="4973955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 b="1" dirty="0">
                <a:latin typeface="Times New Roman" panose="02020603050405020304" pitchFamily="18" charset="0"/>
              </a:rPr>
              <a:t>模式</a:t>
            </a:r>
            <a:r>
              <a:rPr lang="en-US" altLang="zh-CN" sz="2000" b="1" dirty="0">
                <a:latin typeface="Times New Roman" panose="02020603050405020304" pitchFamily="18" charset="0"/>
              </a:rPr>
              <a:t>0</a:t>
            </a:r>
            <a:r>
              <a:rPr lang="zh-CN" altLang="en-US" sz="2000" b="1" dirty="0">
                <a:latin typeface="Times New Roman" panose="02020603050405020304" pitchFamily="18" charset="0"/>
              </a:rPr>
              <a:t>，零点</a:t>
            </a:r>
            <a:r>
              <a:rPr lang="en-US" altLang="zh-CN" sz="2000" b="1" dirty="0">
                <a:latin typeface="Times New Roman" panose="02020603050405020304" pitchFamily="18" charset="0"/>
              </a:rPr>
              <a:t>0</a:t>
            </a:r>
            <a:r>
              <a:rPr lang="zh-CN" altLang="en-US" sz="2000" b="1" dirty="0">
                <a:latin typeface="Times New Roman" panose="02020603050405020304" pitchFamily="18" charset="0"/>
              </a:rPr>
              <a:t>。模式</a:t>
            </a:r>
            <a:r>
              <a:rPr lang="en-US" altLang="zh-CN" sz="2000" b="1" dirty="0">
                <a:latin typeface="Times New Roman" panose="02020603050405020304" pitchFamily="18" charset="0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</a:rPr>
              <a:t>，零点</a:t>
            </a:r>
            <a:r>
              <a:rPr lang="en-US" altLang="zh-CN" sz="2000" b="1" dirty="0">
                <a:latin typeface="Times New Roman" panose="02020603050405020304" pitchFamily="18" charset="0"/>
              </a:rPr>
              <a:t>2000</a:t>
            </a:r>
            <a:r>
              <a:rPr lang="zh-CN" altLang="en-US" sz="2000" b="1" dirty="0">
                <a:latin typeface="Times New Roman" panose="02020603050405020304" pitchFamily="18" charset="0"/>
              </a:rPr>
              <a:t>。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r>
              <a:rPr lang="zh-CN" altLang="en-US" sz="2000" b="1" dirty="0">
                <a:latin typeface="Times New Roman" panose="02020603050405020304" pitchFamily="18" charset="0"/>
              </a:rPr>
              <a:t>模式</a:t>
            </a:r>
            <a:r>
              <a:rPr lang="en-US" altLang="zh-CN" sz="2000" b="1" dirty="0">
                <a:latin typeface="Times New Roman" panose="02020603050405020304" pitchFamily="18" charset="0"/>
              </a:rPr>
              <a:t>0</a:t>
            </a:r>
            <a:r>
              <a:rPr lang="zh-CN" altLang="en-US" sz="2000" b="1" dirty="0">
                <a:latin typeface="Times New Roman" panose="02020603050405020304" pitchFamily="18" charset="0"/>
              </a:rPr>
              <a:t>，增益</a:t>
            </a:r>
            <a:r>
              <a:rPr lang="en-US" altLang="zh-CN" sz="2000" b="1" dirty="0">
                <a:latin typeface="Times New Roman" panose="02020603050405020304" pitchFamily="18" charset="0"/>
              </a:rPr>
              <a:t>5000</a:t>
            </a:r>
            <a:r>
              <a:rPr lang="zh-CN" altLang="en-US" sz="2000" b="1" dirty="0">
                <a:latin typeface="Times New Roman" panose="02020603050405020304" pitchFamily="18" charset="0"/>
              </a:rPr>
              <a:t>。模式</a:t>
            </a:r>
            <a:r>
              <a:rPr lang="en-US" altLang="zh-CN" sz="2000" b="1" dirty="0">
                <a:latin typeface="Times New Roman" panose="02020603050405020304" pitchFamily="18" charset="0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</a:rPr>
              <a:t>，增益</a:t>
            </a:r>
            <a:r>
              <a:rPr lang="en-US" altLang="zh-CN" sz="2000" b="1" dirty="0">
                <a:latin typeface="Times New Roman" panose="02020603050405020304" pitchFamily="18" charset="0"/>
              </a:rPr>
              <a:t>6000</a:t>
            </a:r>
            <a:r>
              <a:rPr lang="zh-CN" altLang="en-US" sz="2000" b="1" dirty="0">
                <a:latin typeface="Times New Roman" panose="02020603050405020304" pitchFamily="18" charset="0"/>
              </a:rPr>
              <a:t>。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" name="Group 12"/>
          <p:cNvGraphicFramePr>
            <a:graphicFrameLocks noGrp="1"/>
          </p:cNvGraphicFramePr>
          <p:nvPr/>
        </p:nvGraphicFramePr>
        <p:xfrm>
          <a:off x="7254558" y="5172393"/>
          <a:ext cx="4152900" cy="404813"/>
        </p:xfrm>
        <a:graphic>
          <a:graphicData uri="http://schemas.openxmlformats.org/drawingml/2006/table">
            <a:tbl>
              <a:tblPr/>
              <a:tblGrid>
                <a:gridCol w="830580"/>
                <a:gridCol w="830580"/>
                <a:gridCol w="830580"/>
                <a:gridCol w="830580"/>
                <a:gridCol w="830580"/>
              </a:tblGrid>
              <a:tr h="40449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TO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K1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K22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k2000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K1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Group 12"/>
          <p:cNvGraphicFramePr>
            <a:graphicFrameLocks noGrp="1"/>
          </p:cNvGraphicFramePr>
          <p:nvPr/>
        </p:nvGraphicFramePr>
        <p:xfrm>
          <a:off x="7254558" y="5804535"/>
          <a:ext cx="4152900" cy="414020"/>
        </p:xfrm>
        <a:graphic>
          <a:graphicData uri="http://schemas.openxmlformats.org/drawingml/2006/table">
            <a:tbl>
              <a:tblPr/>
              <a:tblGrid>
                <a:gridCol w="830580"/>
                <a:gridCol w="830580"/>
                <a:gridCol w="830580"/>
                <a:gridCol w="830580"/>
                <a:gridCol w="830580"/>
              </a:tblGrid>
              <a:tr h="41402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TO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K1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K28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k6000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K1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 advClick="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96323" y="161925"/>
            <a:ext cx="43764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7.2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过程控制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PLC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功能模块</a:t>
            </a:r>
            <a:endParaRPr lang="zh-CN" altLang="en-US"/>
          </a:p>
        </p:txBody>
      </p:sp>
      <p:grpSp>
        <p:nvGrpSpPr>
          <p:cNvPr id="41985" name="Group 4"/>
          <p:cNvGrpSpPr/>
          <p:nvPr/>
        </p:nvGrpSpPr>
        <p:grpSpPr>
          <a:xfrm>
            <a:off x="2543493" y="1681480"/>
            <a:ext cx="5832475" cy="3846513"/>
            <a:chOff x="489" y="0"/>
            <a:chExt cx="3674" cy="2423"/>
          </a:xfrm>
        </p:grpSpPr>
        <p:graphicFrame>
          <p:nvGraphicFramePr>
            <p:cNvPr id="41986" name="Object 5"/>
            <p:cNvGraphicFramePr>
              <a:graphicFrameLocks noChangeAspect="1"/>
            </p:cNvGraphicFramePr>
            <p:nvPr/>
          </p:nvGraphicFramePr>
          <p:xfrm>
            <a:off x="1742" y="1533"/>
            <a:ext cx="15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5" name="" r:id="rId1" imgW="118745" imgH="158750" progId="">
                    <p:embed/>
                  </p:oleObj>
                </mc:Choice>
                <mc:Fallback>
                  <p:oleObj name="" r:id="rId1" imgW="118745" imgH="158750" progId="">
                    <p:embed/>
                    <p:pic>
                      <p:nvPicPr>
                        <p:cNvPr id="0" name="图片 321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742" y="1533"/>
                          <a:ext cx="156" cy="24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87" name="Object 6"/>
            <p:cNvGraphicFramePr>
              <a:graphicFrameLocks noChangeAspect="1"/>
            </p:cNvGraphicFramePr>
            <p:nvPr/>
          </p:nvGraphicFramePr>
          <p:xfrm>
            <a:off x="1728" y="0"/>
            <a:ext cx="418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2" name="" r:id="rId3" imgW="361315" imgH="167640" progId="">
                    <p:embed/>
                  </p:oleObj>
                </mc:Choice>
                <mc:Fallback>
                  <p:oleObj name="" r:id="rId3" imgW="361315" imgH="167640" progId="">
                    <p:embed/>
                    <p:pic>
                      <p:nvPicPr>
                        <p:cNvPr id="0" name="图片 321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728" y="0"/>
                          <a:ext cx="418" cy="22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88" name="Object 7"/>
            <p:cNvGraphicFramePr>
              <a:graphicFrameLocks noChangeAspect="1"/>
            </p:cNvGraphicFramePr>
            <p:nvPr/>
          </p:nvGraphicFramePr>
          <p:xfrm>
            <a:off x="3688" y="1226"/>
            <a:ext cx="213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7" name="" r:id="rId5" imgW="158750" imgH="145415" progId="">
                    <p:embed/>
                  </p:oleObj>
                </mc:Choice>
                <mc:Fallback>
                  <p:oleObj name="" r:id="rId5" imgW="158750" imgH="145415" progId="">
                    <p:embed/>
                    <p:pic>
                      <p:nvPicPr>
                        <p:cNvPr id="0" name="图片 321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688" y="1226"/>
                          <a:ext cx="213" cy="23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89" name="Object 8"/>
            <p:cNvGraphicFramePr>
              <a:graphicFrameLocks noChangeAspect="1"/>
            </p:cNvGraphicFramePr>
            <p:nvPr/>
          </p:nvGraphicFramePr>
          <p:xfrm>
            <a:off x="1679" y="408"/>
            <a:ext cx="213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3" name="" r:id="rId7" imgW="183515" imgH="156845" progId="">
                    <p:embed/>
                  </p:oleObj>
                </mc:Choice>
                <mc:Fallback>
                  <p:oleObj name="" r:id="rId7" imgW="183515" imgH="156845" progId="">
                    <p:embed/>
                    <p:pic>
                      <p:nvPicPr>
                        <p:cNvPr id="0" name="图片 321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679" y="408"/>
                          <a:ext cx="213" cy="2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0" name="Object 9"/>
            <p:cNvGraphicFramePr>
              <a:graphicFrameLocks noChangeAspect="1"/>
            </p:cNvGraphicFramePr>
            <p:nvPr/>
          </p:nvGraphicFramePr>
          <p:xfrm>
            <a:off x="2349" y="152"/>
            <a:ext cx="1232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8" name="" r:id="rId9" imgW="946785" imgH="191770" progId="">
                    <p:embed/>
                  </p:oleObj>
                </mc:Choice>
                <mc:Fallback>
                  <p:oleObj name="" r:id="rId9" imgW="946785" imgH="191770" progId="">
                    <p:embed/>
                    <p:pic>
                      <p:nvPicPr>
                        <p:cNvPr id="0" name="图片 321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349" y="152"/>
                          <a:ext cx="1232" cy="2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991" name="Line 10"/>
            <p:cNvSpPr/>
            <p:nvPr/>
          </p:nvSpPr>
          <p:spPr>
            <a:xfrm flipH="1" flipV="1">
              <a:off x="1924" y="346"/>
              <a:ext cx="12" cy="149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1992" name="Line 11"/>
            <p:cNvSpPr/>
            <p:nvPr/>
          </p:nvSpPr>
          <p:spPr>
            <a:xfrm flipV="1">
              <a:off x="1936" y="491"/>
              <a:ext cx="1212" cy="104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993" name="Line 12"/>
            <p:cNvSpPr/>
            <p:nvPr/>
          </p:nvSpPr>
          <p:spPr>
            <a:xfrm>
              <a:off x="3148" y="491"/>
              <a:ext cx="0" cy="1067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41994" name="Line 13"/>
            <p:cNvSpPr/>
            <p:nvPr/>
          </p:nvSpPr>
          <p:spPr>
            <a:xfrm flipH="1">
              <a:off x="1924" y="491"/>
              <a:ext cx="122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995" name="Line 14"/>
            <p:cNvSpPr/>
            <p:nvPr/>
          </p:nvSpPr>
          <p:spPr>
            <a:xfrm flipV="1">
              <a:off x="1936" y="491"/>
              <a:ext cx="1212" cy="838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996" name="Line 15"/>
            <p:cNvSpPr/>
            <p:nvPr/>
          </p:nvSpPr>
          <p:spPr>
            <a:xfrm flipH="1" flipV="1">
              <a:off x="1462" y="1034"/>
              <a:ext cx="744" cy="28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997" name="Text Box 16"/>
            <p:cNvSpPr txBox="1"/>
            <p:nvPr/>
          </p:nvSpPr>
          <p:spPr>
            <a:xfrm>
              <a:off x="635" y="770"/>
              <a:ext cx="953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理想模式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998" name="Text Box 17"/>
            <p:cNvSpPr txBox="1"/>
            <p:nvPr/>
          </p:nvSpPr>
          <p:spPr>
            <a:xfrm>
              <a:off x="689" y="1316"/>
              <a:ext cx="846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模式</a:t>
              </a:r>
              <a:r>
                <a:rPr lang="en-US" altLang="zh-CN" sz="20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999" name="Line 18"/>
            <p:cNvSpPr/>
            <p:nvPr/>
          </p:nvSpPr>
          <p:spPr>
            <a:xfrm flipH="1">
              <a:off x="1152" y="1276"/>
              <a:ext cx="832" cy="1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00" name="Line 19"/>
            <p:cNvSpPr/>
            <p:nvPr/>
          </p:nvSpPr>
          <p:spPr>
            <a:xfrm>
              <a:off x="1936" y="868"/>
              <a:ext cx="77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42001" name="Object 20"/>
            <p:cNvGraphicFramePr>
              <a:graphicFrameLocks noChangeAspect="1"/>
            </p:cNvGraphicFramePr>
            <p:nvPr/>
          </p:nvGraphicFramePr>
          <p:xfrm>
            <a:off x="3055" y="1584"/>
            <a:ext cx="392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3" name="" r:id="rId11" imgW="309880" imgH="154940" progId="">
                    <p:embed/>
                  </p:oleObj>
                </mc:Choice>
                <mc:Fallback>
                  <p:oleObj name="" r:id="rId11" imgW="309880" imgH="154940" progId="">
                    <p:embed/>
                    <p:pic>
                      <p:nvPicPr>
                        <p:cNvPr id="0" name="图片 322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055" y="1584"/>
                          <a:ext cx="392" cy="23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02" name="Line 21"/>
            <p:cNvSpPr/>
            <p:nvPr/>
          </p:nvSpPr>
          <p:spPr>
            <a:xfrm>
              <a:off x="1352" y="1533"/>
              <a:ext cx="253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aphicFrame>
          <p:nvGraphicFramePr>
            <p:cNvPr id="42003" name="Object 22"/>
            <p:cNvGraphicFramePr>
              <a:graphicFrameLocks noChangeAspect="1"/>
            </p:cNvGraphicFramePr>
            <p:nvPr/>
          </p:nvGraphicFramePr>
          <p:xfrm>
            <a:off x="2374" y="1584"/>
            <a:ext cx="392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0" name="" r:id="rId13" imgW="309880" imgH="154940" progId="">
                    <p:embed/>
                  </p:oleObj>
                </mc:Choice>
                <mc:Fallback>
                  <p:oleObj name="" r:id="rId13" imgW="309880" imgH="154940" progId="">
                    <p:embed/>
                    <p:pic>
                      <p:nvPicPr>
                        <p:cNvPr id="0" name="图片 3219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374" y="1584"/>
                          <a:ext cx="392" cy="23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04" name="Line 23"/>
            <p:cNvSpPr/>
            <p:nvPr/>
          </p:nvSpPr>
          <p:spPr>
            <a:xfrm>
              <a:off x="2569" y="868"/>
              <a:ext cx="0" cy="66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05" name="Line 24"/>
            <p:cNvSpPr/>
            <p:nvPr/>
          </p:nvSpPr>
          <p:spPr>
            <a:xfrm flipH="1">
              <a:off x="1936" y="971"/>
              <a:ext cx="63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06" name="Text Box 32"/>
            <p:cNvSpPr txBox="1"/>
            <p:nvPr/>
          </p:nvSpPr>
          <p:spPr>
            <a:xfrm>
              <a:off x="489" y="2094"/>
              <a:ext cx="3674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模式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2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，零点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4000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。增益，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20000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。  </a:t>
              </a:r>
              <a:r>
                <a:rPr lang="zh-CN" altLang="en-US" b="1" dirty="0">
                  <a:latin typeface="Times New Roman" panose="02020603050405020304" pitchFamily="18" charset="0"/>
                </a:rPr>
                <a:t>     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2007" name="Object 33"/>
            <p:cNvGraphicFramePr>
              <a:graphicFrameLocks noChangeAspect="1"/>
            </p:cNvGraphicFramePr>
            <p:nvPr/>
          </p:nvGraphicFramePr>
          <p:xfrm>
            <a:off x="1686" y="906"/>
            <a:ext cx="198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1" name="" r:id="rId15" imgW="170180" imgH="157480" progId="">
                    <p:embed/>
                  </p:oleObj>
                </mc:Choice>
                <mc:Fallback>
                  <p:oleObj name="" r:id="rId15" imgW="170180" imgH="157480" progId="">
                    <p:embed/>
                    <p:pic>
                      <p:nvPicPr>
                        <p:cNvPr id="0" name="图片 3220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686" y="906"/>
                          <a:ext cx="198" cy="2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08" name="Object 34"/>
            <p:cNvGraphicFramePr>
              <a:graphicFrameLocks noChangeAspect="1"/>
            </p:cNvGraphicFramePr>
            <p:nvPr/>
          </p:nvGraphicFramePr>
          <p:xfrm>
            <a:off x="1686" y="734"/>
            <a:ext cx="198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2" name="" r:id="rId17" imgW="170180" imgH="144145" progId="">
                    <p:embed/>
                  </p:oleObj>
                </mc:Choice>
                <mc:Fallback>
                  <p:oleObj name="" r:id="rId17" imgW="170180" imgH="144145" progId="">
                    <p:embed/>
                    <p:pic>
                      <p:nvPicPr>
                        <p:cNvPr id="0" name="图片 3221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686" y="734"/>
                          <a:ext cx="198" cy="1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09" name="Object 35"/>
            <p:cNvGraphicFramePr>
              <a:graphicFrameLocks noChangeAspect="1"/>
            </p:cNvGraphicFramePr>
            <p:nvPr/>
          </p:nvGraphicFramePr>
          <p:xfrm>
            <a:off x="1709" y="1233"/>
            <a:ext cx="137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4" name="" r:id="rId19" imgW="118745" imgH="145415" progId="">
                    <p:embed/>
                  </p:oleObj>
                </mc:Choice>
                <mc:Fallback>
                  <p:oleObj name="" r:id="rId19" imgW="118745" imgH="145415" progId="">
                    <p:embed/>
                    <p:pic>
                      <p:nvPicPr>
                        <p:cNvPr id="0" name="图片 3223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709" y="1233"/>
                          <a:ext cx="137" cy="1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011" name="Rectangle 4"/>
          <p:cNvSpPr/>
          <p:nvPr/>
        </p:nvSpPr>
        <p:spPr>
          <a:xfrm>
            <a:off x="1668780" y="838518"/>
            <a:ext cx="80645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b="1" dirty="0">
                <a:latin typeface="Times New Roman" panose="02020603050405020304" pitchFamily="18" charset="0"/>
              </a:rPr>
              <a:t>② CH1-CH2</a:t>
            </a:r>
            <a:r>
              <a:rPr lang="zh-CN" altLang="en-US" b="1" dirty="0">
                <a:latin typeface="Times New Roman" panose="02020603050405020304" pitchFamily="18" charset="0"/>
              </a:rPr>
              <a:t>零点</a:t>
            </a:r>
            <a:r>
              <a:rPr lang="en-US" altLang="zh-CN" b="1" dirty="0">
                <a:latin typeface="Times New Roman" panose="02020603050405020304" pitchFamily="18" charset="0"/>
              </a:rPr>
              <a:t>CR#22-23</a:t>
            </a:r>
            <a:r>
              <a:rPr lang="zh-CN" altLang="en-US" b="1" dirty="0">
                <a:latin typeface="Times New Roman" panose="02020603050405020304" pitchFamily="18" charset="0"/>
              </a:rPr>
              <a:t>增益</a:t>
            </a:r>
            <a:r>
              <a:rPr lang="en-US" altLang="zh-CN" b="1" dirty="0">
                <a:latin typeface="Times New Roman" panose="02020603050405020304" pitchFamily="18" charset="0"/>
              </a:rPr>
              <a:t>CR#28-29</a:t>
            </a:r>
            <a:r>
              <a:rPr lang="zh-CN" altLang="en-US" b="1" dirty="0">
                <a:latin typeface="Times New Roman" panose="02020603050405020304" pitchFamily="18" charset="0"/>
              </a:rPr>
              <a:t>设定 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42012" name="Text Box 37"/>
          <p:cNvSpPr txBox="1"/>
          <p:nvPr/>
        </p:nvSpPr>
        <p:spPr>
          <a:xfrm>
            <a:off x="2245043" y="1414780"/>
            <a:ext cx="2808287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电流输出模式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4" name="Group 12"/>
          <p:cNvGraphicFramePr>
            <a:graphicFrameLocks noGrp="1"/>
          </p:cNvGraphicFramePr>
          <p:nvPr/>
        </p:nvGraphicFramePr>
        <p:xfrm>
          <a:off x="2961005" y="5666105"/>
          <a:ext cx="4152900" cy="404813"/>
        </p:xfrm>
        <a:graphic>
          <a:graphicData uri="http://schemas.openxmlformats.org/drawingml/2006/table">
            <a:tbl>
              <a:tblPr/>
              <a:tblGrid>
                <a:gridCol w="830580"/>
                <a:gridCol w="830580"/>
                <a:gridCol w="830580"/>
                <a:gridCol w="830580"/>
                <a:gridCol w="830580"/>
              </a:tblGrid>
              <a:tr h="40449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TO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K1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K23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k4000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K1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12"/>
          <p:cNvGraphicFramePr>
            <a:graphicFrameLocks noGrp="1"/>
          </p:cNvGraphicFramePr>
          <p:nvPr/>
        </p:nvGraphicFramePr>
        <p:xfrm>
          <a:off x="2959735" y="6163310"/>
          <a:ext cx="4492625" cy="404813"/>
        </p:xfrm>
        <a:graphic>
          <a:graphicData uri="http://schemas.openxmlformats.org/drawingml/2006/table">
            <a:tbl>
              <a:tblPr/>
              <a:tblGrid>
                <a:gridCol w="898525"/>
                <a:gridCol w="898525"/>
                <a:gridCol w="898525"/>
                <a:gridCol w="898525"/>
                <a:gridCol w="898525"/>
              </a:tblGrid>
              <a:tr h="40449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TO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K1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K29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k20000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K1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 advClick="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96323" y="161925"/>
            <a:ext cx="43764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7.2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过程控制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PLC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功能模块</a:t>
            </a:r>
            <a:endParaRPr lang="zh-CN" altLang="en-US"/>
          </a:p>
        </p:txBody>
      </p:sp>
      <p:sp>
        <p:nvSpPr>
          <p:cNvPr id="43009" name="Rectangle 2"/>
          <p:cNvSpPr/>
          <p:nvPr/>
        </p:nvSpPr>
        <p:spPr>
          <a:xfrm>
            <a:off x="1132205" y="811530"/>
            <a:ext cx="8077200" cy="21837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</a:rPr>
              <a:t>、热电阻、热电偶模块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功能：检测温度、温差。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可接</a:t>
            </a:r>
            <a:r>
              <a:rPr lang="en-US" altLang="zh-CN" sz="2400" b="1" dirty="0">
                <a:latin typeface="Times New Roman" panose="02020603050405020304" pitchFamily="18" charset="0"/>
              </a:rPr>
              <a:t>J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K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E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N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S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T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R</a:t>
            </a:r>
            <a:r>
              <a:rPr lang="zh-CN" altLang="en-US" sz="2400" b="1" dirty="0">
                <a:latin typeface="Times New Roman" panose="02020603050405020304" pitchFamily="18" charset="0"/>
              </a:rPr>
              <a:t>七种热电偶。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可接三线、四线制铂电阻。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43010" name="Rectangle 3"/>
          <p:cNvSpPr/>
          <p:nvPr/>
        </p:nvSpPr>
        <p:spPr>
          <a:xfrm>
            <a:off x="6751638" y="5442903"/>
            <a:ext cx="41910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</a:rPr>
              <a:t>图 </a:t>
            </a:r>
            <a:r>
              <a:rPr lang="en-US" altLang="zh-CN" sz="2400" b="1" dirty="0">
                <a:latin typeface="Times New Roman" panose="02020603050405020304" pitchFamily="18" charset="0"/>
              </a:rPr>
              <a:t>7</a:t>
            </a:r>
            <a:r>
              <a:rPr lang="en-US" altLang="zh-CN" sz="2400" b="1" dirty="0">
                <a:latin typeface="Times New Roman" panose="02020603050405020304" pitchFamily="18" charset="0"/>
              </a:rPr>
              <a:t>-14 (B)</a:t>
            </a:r>
            <a:r>
              <a:rPr lang="zh-CN" altLang="en-US" sz="2400" b="1" dirty="0">
                <a:latin typeface="Times New Roman" panose="02020603050405020304" pitchFamily="18" charset="0"/>
              </a:rPr>
              <a:t>热电偶测温接线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43011" name="Group 4"/>
          <p:cNvGrpSpPr/>
          <p:nvPr/>
        </p:nvGrpSpPr>
        <p:grpSpPr>
          <a:xfrm>
            <a:off x="1442720" y="2995295"/>
            <a:ext cx="4537075" cy="2160588"/>
            <a:chOff x="0" y="0"/>
            <a:chExt cx="2858" cy="1361"/>
          </a:xfrm>
        </p:grpSpPr>
        <p:grpSp>
          <p:nvGrpSpPr>
            <p:cNvPr id="43012" name="Group 5"/>
            <p:cNvGrpSpPr/>
            <p:nvPr/>
          </p:nvGrpSpPr>
          <p:grpSpPr>
            <a:xfrm>
              <a:off x="1024" y="457"/>
              <a:ext cx="276" cy="798"/>
              <a:chOff x="0" y="0"/>
              <a:chExt cx="408" cy="1088"/>
            </a:xfrm>
          </p:grpSpPr>
          <p:sp>
            <p:nvSpPr>
              <p:cNvPr id="43013" name="Rectangle 6"/>
              <p:cNvSpPr/>
              <p:nvPr/>
            </p:nvSpPr>
            <p:spPr>
              <a:xfrm>
                <a:off x="0" y="0"/>
                <a:ext cx="408" cy="272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</a:rPr>
                  <a:t>L+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14" name="Rectangle 7"/>
              <p:cNvSpPr/>
              <p:nvPr/>
            </p:nvSpPr>
            <p:spPr>
              <a:xfrm>
                <a:off x="0" y="272"/>
                <a:ext cx="408" cy="272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</a:rPr>
                  <a:t>L-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15" name="Rectangle 8"/>
              <p:cNvSpPr/>
              <p:nvPr/>
            </p:nvSpPr>
            <p:spPr>
              <a:xfrm>
                <a:off x="0" y="544"/>
                <a:ext cx="408" cy="272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</a:rPr>
                  <a:t>I-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16" name="Rectangle 9"/>
              <p:cNvSpPr/>
              <p:nvPr/>
            </p:nvSpPr>
            <p:spPr>
              <a:xfrm>
                <a:off x="0" y="816"/>
                <a:ext cx="408" cy="272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</a:rPr>
                  <a:t>FG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3017" name="Rectangle 10"/>
            <p:cNvSpPr/>
            <p:nvPr/>
          </p:nvSpPr>
          <p:spPr>
            <a:xfrm>
              <a:off x="1574" y="524"/>
              <a:ext cx="215" cy="6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3018" name="Rectangle 11"/>
            <p:cNvSpPr/>
            <p:nvPr/>
          </p:nvSpPr>
          <p:spPr>
            <a:xfrm>
              <a:off x="2125" y="523"/>
              <a:ext cx="214" cy="6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3019" name="Line 12"/>
            <p:cNvSpPr/>
            <p:nvPr/>
          </p:nvSpPr>
          <p:spPr>
            <a:xfrm>
              <a:off x="1300" y="557"/>
              <a:ext cx="27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20" name="Line 13"/>
            <p:cNvSpPr/>
            <p:nvPr/>
          </p:nvSpPr>
          <p:spPr>
            <a:xfrm>
              <a:off x="1789" y="557"/>
              <a:ext cx="33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21" name="Line 14"/>
            <p:cNvSpPr/>
            <p:nvPr/>
          </p:nvSpPr>
          <p:spPr>
            <a:xfrm>
              <a:off x="1666" y="889"/>
              <a:ext cx="36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22" name="AutoShape 15"/>
            <p:cNvSpPr/>
            <p:nvPr/>
          </p:nvSpPr>
          <p:spPr>
            <a:xfrm rot="5400000">
              <a:off x="1973" y="716"/>
              <a:ext cx="334" cy="214"/>
            </a:xfrm>
            <a:prstGeom prst="flowChartExtra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3023" name="Line 16"/>
            <p:cNvSpPr/>
            <p:nvPr/>
          </p:nvSpPr>
          <p:spPr>
            <a:xfrm flipV="1">
              <a:off x="1300" y="723"/>
              <a:ext cx="36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24" name="Text Box 17"/>
            <p:cNvSpPr txBox="1"/>
            <p:nvPr/>
          </p:nvSpPr>
          <p:spPr>
            <a:xfrm>
              <a:off x="1588" y="272"/>
              <a:ext cx="45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R1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3025" name="Text Box 18"/>
            <p:cNvSpPr txBox="1"/>
            <p:nvPr/>
          </p:nvSpPr>
          <p:spPr>
            <a:xfrm>
              <a:off x="1996" y="227"/>
              <a:ext cx="45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</a:rPr>
                <a:t> </a:t>
              </a:r>
              <a:r>
                <a:rPr lang="zh-CN" altLang="en-US" b="1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R2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3026" name="Rectangle 19"/>
            <p:cNvSpPr/>
            <p:nvPr/>
          </p:nvSpPr>
          <p:spPr>
            <a:xfrm>
              <a:off x="2583" y="557"/>
              <a:ext cx="275" cy="49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</a:rPr>
                <a:t>A/D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3027" name="Text Box 20"/>
            <p:cNvSpPr txBox="1"/>
            <p:nvPr/>
          </p:nvSpPr>
          <p:spPr>
            <a:xfrm>
              <a:off x="1728" y="989"/>
              <a:ext cx="85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放大隔离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3028" name="Line 21"/>
            <p:cNvSpPr/>
            <p:nvPr/>
          </p:nvSpPr>
          <p:spPr>
            <a:xfrm>
              <a:off x="1666" y="723"/>
              <a:ext cx="0" cy="16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29" name="Line 22"/>
            <p:cNvSpPr/>
            <p:nvPr/>
          </p:nvSpPr>
          <p:spPr>
            <a:xfrm>
              <a:off x="1880" y="557"/>
              <a:ext cx="0" cy="20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30" name="Line 23"/>
            <p:cNvSpPr/>
            <p:nvPr/>
          </p:nvSpPr>
          <p:spPr>
            <a:xfrm>
              <a:off x="1880" y="757"/>
              <a:ext cx="15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31" name="Line 24"/>
            <p:cNvSpPr/>
            <p:nvPr/>
          </p:nvSpPr>
          <p:spPr>
            <a:xfrm>
              <a:off x="2247" y="823"/>
              <a:ext cx="33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32" name="Line 25"/>
            <p:cNvSpPr/>
            <p:nvPr/>
          </p:nvSpPr>
          <p:spPr>
            <a:xfrm>
              <a:off x="2338" y="557"/>
              <a:ext cx="15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33" name="Line 26"/>
            <p:cNvSpPr/>
            <p:nvPr/>
          </p:nvSpPr>
          <p:spPr>
            <a:xfrm>
              <a:off x="2492" y="557"/>
              <a:ext cx="0" cy="26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34" name="Oval 27"/>
            <p:cNvSpPr/>
            <p:nvPr/>
          </p:nvSpPr>
          <p:spPr>
            <a:xfrm>
              <a:off x="1316" y="0"/>
              <a:ext cx="317" cy="291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</a:rPr>
                <a:t>1mA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3035" name="Line 28"/>
            <p:cNvSpPr/>
            <p:nvPr/>
          </p:nvSpPr>
          <p:spPr>
            <a:xfrm>
              <a:off x="1452" y="292"/>
              <a:ext cx="0" cy="26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3036" name="Line 29"/>
            <p:cNvSpPr/>
            <p:nvPr/>
          </p:nvSpPr>
          <p:spPr>
            <a:xfrm flipH="1">
              <a:off x="600" y="761"/>
              <a:ext cx="42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37" name="Rectangle 30"/>
            <p:cNvSpPr/>
            <p:nvPr/>
          </p:nvSpPr>
          <p:spPr>
            <a:xfrm>
              <a:off x="352" y="620"/>
              <a:ext cx="70" cy="17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3038" name="Line 31"/>
            <p:cNvSpPr/>
            <p:nvPr/>
          </p:nvSpPr>
          <p:spPr>
            <a:xfrm flipH="1">
              <a:off x="388" y="550"/>
              <a:ext cx="635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39" name="Line 32"/>
            <p:cNvSpPr/>
            <p:nvPr/>
          </p:nvSpPr>
          <p:spPr>
            <a:xfrm>
              <a:off x="388" y="550"/>
              <a:ext cx="0" cy="7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40" name="Line 33"/>
            <p:cNvSpPr/>
            <p:nvPr/>
          </p:nvSpPr>
          <p:spPr>
            <a:xfrm>
              <a:off x="388" y="796"/>
              <a:ext cx="0" cy="177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41" name="Line 34"/>
            <p:cNvSpPr/>
            <p:nvPr/>
          </p:nvSpPr>
          <p:spPr>
            <a:xfrm flipH="1">
              <a:off x="388" y="973"/>
              <a:ext cx="635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42" name="Line 35"/>
            <p:cNvSpPr/>
            <p:nvPr/>
          </p:nvSpPr>
          <p:spPr>
            <a:xfrm>
              <a:off x="388" y="867"/>
              <a:ext cx="21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43" name="Line 36"/>
            <p:cNvSpPr/>
            <p:nvPr/>
          </p:nvSpPr>
          <p:spPr>
            <a:xfrm>
              <a:off x="600" y="761"/>
              <a:ext cx="0" cy="10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44" name="Line 37"/>
            <p:cNvSpPr/>
            <p:nvPr/>
          </p:nvSpPr>
          <p:spPr>
            <a:xfrm flipV="1">
              <a:off x="317" y="656"/>
              <a:ext cx="141" cy="1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45" name="Line 38"/>
            <p:cNvSpPr/>
            <p:nvPr/>
          </p:nvSpPr>
          <p:spPr>
            <a:xfrm>
              <a:off x="458" y="620"/>
              <a:ext cx="0" cy="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46" name="Text Box 39"/>
            <p:cNvSpPr txBox="1"/>
            <p:nvPr/>
          </p:nvSpPr>
          <p:spPr>
            <a:xfrm>
              <a:off x="0" y="585"/>
              <a:ext cx="45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PT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3047" name="Line 40"/>
            <p:cNvSpPr/>
            <p:nvPr/>
          </p:nvSpPr>
          <p:spPr>
            <a:xfrm>
              <a:off x="1305" y="973"/>
              <a:ext cx="141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48" name="Line 41"/>
            <p:cNvSpPr/>
            <p:nvPr/>
          </p:nvSpPr>
          <p:spPr>
            <a:xfrm>
              <a:off x="1446" y="973"/>
              <a:ext cx="0" cy="35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49" name="Line 42"/>
            <p:cNvSpPr/>
            <p:nvPr/>
          </p:nvSpPr>
          <p:spPr>
            <a:xfrm>
              <a:off x="1305" y="1149"/>
              <a:ext cx="141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50" name="Line 43"/>
            <p:cNvSpPr/>
            <p:nvPr/>
          </p:nvSpPr>
          <p:spPr>
            <a:xfrm>
              <a:off x="1376" y="1326"/>
              <a:ext cx="10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51" name="Line 44"/>
            <p:cNvSpPr/>
            <p:nvPr/>
          </p:nvSpPr>
          <p:spPr>
            <a:xfrm>
              <a:off x="1411" y="1361"/>
              <a:ext cx="71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052" name="Group 45"/>
          <p:cNvGrpSpPr/>
          <p:nvPr/>
        </p:nvGrpSpPr>
        <p:grpSpPr>
          <a:xfrm>
            <a:off x="5979795" y="3211195"/>
            <a:ext cx="4319588" cy="1612900"/>
            <a:chOff x="46" y="-45"/>
            <a:chExt cx="2721" cy="1016"/>
          </a:xfrm>
        </p:grpSpPr>
        <p:sp>
          <p:nvSpPr>
            <p:cNvPr id="43053" name="Rectangle 46"/>
            <p:cNvSpPr/>
            <p:nvPr/>
          </p:nvSpPr>
          <p:spPr>
            <a:xfrm>
              <a:off x="924" y="139"/>
              <a:ext cx="289" cy="20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</a:rPr>
                <a:t>L+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3054" name="Rectangle 47"/>
            <p:cNvSpPr/>
            <p:nvPr/>
          </p:nvSpPr>
          <p:spPr>
            <a:xfrm>
              <a:off x="924" y="347"/>
              <a:ext cx="289" cy="20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</a:rPr>
                <a:t>L-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3055" name="Rectangle 48"/>
            <p:cNvSpPr/>
            <p:nvPr/>
          </p:nvSpPr>
          <p:spPr>
            <a:xfrm>
              <a:off x="924" y="555"/>
              <a:ext cx="289" cy="20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</a:rPr>
                <a:t>SLD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3056" name="Rectangle 49"/>
            <p:cNvSpPr/>
            <p:nvPr/>
          </p:nvSpPr>
          <p:spPr>
            <a:xfrm>
              <a:off x="924" y="763"/>
              <a:ext cx="289" cy="20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3057" name="Rectangle 50"/>
            <p:cNvSpPr/>
            <p:nvPr/>
          </p:nvSpPr>
          <p:spPr>
            <a:xfrm>
              <a:off x="1501" y="209"/>
              <a:ext cx="226" cy="6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3058" name="Line 51"/>
            <p:cNvSpPr/>
            <p:nvPr/>
          </p:nvSpPr>
          <p:spPr>
            <a:xfrm>
              <a:off x="1213" y="243"/>
              <a:ext cx="288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59" name="Line 52"/>
            <p:cNvSpPr/>
            <p:nvPr/>
          </p:nvSpPr>
          <p:spPr>
            <a:xfrm>
              <a:off x="1727" y="243"/>
              <a:ext cx="353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60" name="AutoShape 53"/>
            <p:cNvSpPr/>
            <p:nvPr/>
          </p:nvSpPr>
          <p:spPr>
            <a:xfrm rot="5400000">
              <a:off x="2009" y="114"/>
              <a:ext cx="348" cy="224"/>
            </a:xfrm>
            <a:prstGeom prst="flowChartExtra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3061" name="Line 54"/>
            <p:cNvSpPr/>
            <p:nvPr/>
          </p:nvSpPr>
          <p:spPr>
            <a:xfrm flipV="1">
              <a:off x="1213" y="416"/>
              <a:ext cx="385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62" name="Text Box 55"/>
            <p:cNvSpPr txBox="1"/>
            <p:nvPr/>
          </p:nvSpPr>
          <p:spPr>
            <a:xfrm>
              <a:off x="1501" y="0"/>
              <a:ext cx="48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000" b="1" baseline="-25000" dirty="0">
                  <a:latin typeface="Times New Roman" panose="02020603050405020304" pitchFamily="18" charset="0"/>
                </a:rPr>
                <a:t>1</a:t>
              </a:r>
              <a:endParaRPr lang="en-US" altLang="zh-CN" sz="2000" b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43063" name="Rectangle 56"/>
            <p:cNvSpPr/>
            <p:nvPr/>
          </p:nvSpPr>
          <p:spPr>
            <a:xfrm>
              <a:off x="2479" y="15"/>
              <a:ext cx="288" cy="519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</a:rPr>
                <a:t>A/D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3064" name="Line 57"/>
            <p:cNvSpPr/>
            <p:nvPr/>
          </p:nvSpPr>
          <p:spPr>
            <a:xfrm>
              <a:off x="1598" y="416"/>
              <a:ext cx="0" cy="17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65" name="Line 58"/>
            <p:cNvSpPr/>
            <p:nvPr/>
          </p:nvSpPr>
          <p:spPr>
            <a:xfrm>
              <a:off x="2294" y="236"/>
              <a:ext cx="185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66" name="Line 59"/>
            <p:cNvSpPr/>
            <p:nvPr/>
          </p:nvSpPr>
          <p:spPr>
            <a:xfrm flipH="1">
              <a:off x="477" y="456"/>
              <a:ext cx="445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67" name="Line 60"/>
            <p:cNvSpPr/>
            <p:nvPr/>
          </p:nvSpPr>
          <p:spPr>
            <a:xfrm flipH="1">
              <a:off x="477" y="236"/>
              <a:ext cx="445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68" name="Text Box 61"/>
            <p:cNvSpPr txBox="1"/>
            <p:nvPr/>
          </p:nvSpPr>
          <p:spPr>
            <a:xfrm>
              <a:off x="46" y="-45"/>
              <a:ext cx="68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热电偶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3069" name="Line 62"/>
            <p:cNvSpPr/>
            <p:nvPr/>
          </p:nvSpPr>
          <p:spPr>
            <a:xfrm flipH="1">
              <a:off x="292" y="236"/>
              <a:ext cx="185" cy="11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70" name="Line 63"/>
            <p:cNvSpPr/>
            <p:nvPr/>
          </p:nvSpPr>
          <p:spPr>
            <a:xfrm>
              <a:off x="292" y="346"/>
              <a:ext cx="185" cy="11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71" name="Rectangle 64"/>
            <p:cNvSpPr/>
            <p:nvPr/>
          </p:nvSpPr>
          <p:spPr>
            <a:xfrm>
              <a:off x="1441" y="603"/>
              <a:ext cx="296" cy="367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</a:rPr>
                <a:t>冷端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</a:rPr>
                <a:t>补偿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43072" name="Rectangle 65"/>
          <p:cNvSpPr/>
          <p:nvPr/>
        </p:nvSpPr>
        <p:spPr>
          <a:xfrm>
            <a:off x="1874520" y="5443220"/>
            <a:ext cx="41910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</a:rPr>
              <a:t>图 </a:t>
            </a:r>
            <a:r>
              <a:rPr lang="en-US" altLang="zh-CN" sz="2400" b="1" dirty="0">
                <a:latin typeface="Times New Roman" panose="02020603050405020304" pitchFamily="18" charset="0"/>
              </a:rPr>
              <a:t>7</a:t>
            </a:r>
            <a:r>
              <a:rPr lang="en-US" altLang="zh-CN" sz="2400" b="1" dirty="0">
                <a:latin typeface="Times New Roman" panose="02020603050405020304" pitchFamily="18" charset="0"/>
              </a:rPr>
              <a:t>-14 </a:t>
            </a:r>
            <a:r>
              <a:rPr lang="zh-CN" altLang="en-US" sz="2400" b="1" dirty="0"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</a:rPr>
              <a:t>）热电阻测温接线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43073" name="Text Box 66"/>
          <p:cNvSpPr txBox="1"/>
          <p:nvPr/>
        </p:nvSpPr>
        <p:spPr>
          <a:xfrm>
            <a:off x="8283258" y="2922270"/>
            <a:ext cx="1362075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放大隔离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43075" name="Text Box 61"/>
          <p:cNvSpPr txBox="1"/>
          <p:nvPr/>
        </p:nvSpPr>
        <p:spPr>
          <a:xfrm>
            <a:off x="1658620" y="3354070"/>
            <a:ext cx="1081088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热电阻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71080" y="1576705"/>
            <a:ext cx="4333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0000FF"/>
                </a:solidFill>
              </a:rPr>
              <a:t>热电偶模块为何进行冷端温度补偿</a:t>
            </a:r>
            <a:endParaRPr lang="zh-CN" altLang="en-US" sz="2000">
              <a:solidFill>
                <a:srgbClr val="0000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373620" y="2244090"/>
            <a:ext cx="4333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0000FF"/>
                </a:solidFill>
              </a:rPr>
              <a:t>热电阻模块为何采用三线或四线接入</a:t>
            </a:r>
            <a:endParaRPr lang="zh-CN" altLang="en-US" sz="200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slow" advClick="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ext Box 2"/>
          <p:cNvSpPr txBox="1"/>
          <p:nvPr/>
        </p:nvSpPr>
        <p:spPr>
          <a:xfrm>
            <a:off x="878205" y="817880"/>
            <a:ext cx="85344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3" name="Rectangle 3"/>
          <p:cNvSpPr/>
          <p:nvPr/>
        </p:nvSpPr>
        <p:spPr>
          <a:xfrm>
            <a:off x="897255" y="617855"/>
            <a:ext cx="5707063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、可编程序控制器的特点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6148" name="Rectangle 4"/>
          <p:cNvSpPr/>
          <p:nvPr/>
        </p:nvSpPr>
        <p:spPr>
          <a:xfrm>
            <a:off x="969010" y="1105535"/>
            <a:ext cx="9723755" cy="1383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r>
              <a:rPr 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适用各种复杂工业控制领域（批量控制）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既有过程控制又有运动控制领域，根据需要选用</a:t>
            </a:r>
            <a:r>
              <a:rPr lang="en-US" altLang="zh-CN" sz="2400" b="1" dirty="0">
                <a:latin typeface="Times New Roman" panose="02020603050405020304" pitchFamily="18" charset="0"/>
              </a:rPr>
              <a:t>PLC</a:t>
            </a:r>
            <a:r>
              <a:rPr lang="zh-CN" altLang="en-US" sz="2400" b="1" dirty="0">
                <a:latin typeface="Times New Roman" panose="02020603050405020304" pitchFamily="18" charset="0"/>
              </a:rPr>
              <a:t>主机及功能模块，积木式拼接组成控制装置。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6149" name="Rectangle 5"/>
          <p:cNvSpPr/>
          <p:nvPr/>
        </p:nvSpPr>
        <p:spPr>
          <a:xfrm>
            <a:off x="878205" y="3816985"/>
            <a:ext cx="10149205" cy="14452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3</a:t>
            </a:r>
            <a:r>
              <a:rPr 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安全可靠，环境适应性好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硬件电子器件采用工业、军用级器件，冗余配置，软件有自诊断、自恢复功能，平均无故障时间2万小时以上。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6151" name="Rectangle 7"/>
          <p:cNvSpPr/>
          <p:nvPr/>
        </p:nvSpPr>
        <p:spPr>
          <a:xfrm>
            <a:off x="897255" y="2545080"/>
            <a:ext cx="10191115" cy="1076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r>
              <a:rPr 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使用方便、维护简单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工程师用梯形图编程，自诊断、监控功能，迅速找到故障点，予以排除。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6152" name="Rectangle 8"/>
          <p:cNvSpPr/>
          <p:nvPr/>
        </p:nvSpPr>
        <p:spPr>
          <a:xfrm>
            <a:off x="969010" y="5405755"/>
            <a:ext cx="10057765" cy="1076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4</a:t>
            </a:r>
            <a:r>
              <a:rPr 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通信与联网能力强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接入</a:t>
            </a:r>
            <a:r>
              <a:rPr lang="en-US" altLang="zh-CN" sz="2400" b="1" dirty="0">
                <a:latin typeface="Times New Roman" panose="02020603050405020304" pitchFamily="18" charset="0"/>
              </a:rPr>
              <a:t>DCS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FCS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</a:rPr>
              <a:t>PLC</a:t>
            </a:r>
            <a:r>
              <a:rPr lang="zh-CN" altLang="en-US" sz="2400" b="1" dirty="0">
                <a:latin typeface="Times New Roman" panose="02020603050405020304" pitchFamily="18" charset="0"/>
              </a:rPr>
              <a:t>与计算机等远程装置通信。实现远程监控。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22320" y="9588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7.1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可编程控制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器概述</a:t>
            </a:r>
            <a:endParaRPr lang="zh-CN" altLang="en-US"/>
          </a:p>
        </p:txBody>
      </p:sp>
    </p:spTree>
  </p:cSld>
  <p:clrMapOvr>
    <a:masterClrMapping/>
  </p:clrMapOvr>
  <p:transition spd="slow" advClick="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8" grpId="0"/>
      <p:bldP spid="6149" grpId="0"/>
      <p:bldP spid="6151" grpId="0"/>
      <p:bldP spid="615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96323" y="161925"/>
            <a:ext cx="43764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7.2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过程控制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PLC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功能模块</a:t>
            </a:r>
            <a:endParaRPr lang="zh-CN" altLang="en-US"/>
          </a:p>
        </p:txBody>
      </p:sp>
      <p:pic>
        <p:nvPicPr>
          <p:cNvPr id="4403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87575" y="793750"/>
            <a:ext cx="7265670" cy="52971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4034" name="Rectangle 4"/>
          <p:cNvSpPr/>
          <p:nvPr>
            <p:custDataLst>
              <p:tags r:id="rId3"/>
            </p:custDataLst>
          </p:nvPr>
        </p:nvSpPr>
        <p:spPr>
          <a:xfrm>
            <a:off x="4274185" y="6090920"/>
            <a:ext cx="3805238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</a:rPr>
              <a:t>图</a:t>
            </a:r>
            <a:r>
              <a:rPr lang="en-US" altLang="zh-CN" sz="2400" b="1" dirty="0">
                <a:latin typeface="Times New Roman" panose="02020603050405020304" pitchFamily="18" charset="0"/>
              </a:rPr>
              <a:t>7-15 </a:t>
            </a:r>
            <a:r>
              <a:rPr lang="zh-CN" altLang="en-US" sz="2400" b="1" dirty="0">
                <a:latin typeface="Times New Roman" panose="02020603050405020304" pitchFamily="18" charset="0"/>
              </a:rPr>
              <a:t>热电偶测温接线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96323" y="161925"/>
            <a:ext cx="43764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7.2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过程控制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PLC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功能模块</a:t>
            </a:r>
            <a:endParaRPr lang="zh-CN" altLang="en-US"/>
          </a:p>
        </p:txBody>
      </p:sp>
      <p:pic>
        <p:nvPicPr>
          <p:cNvPr id="45057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8880" y="832485"/>
            <a:ext cx="6799580" cy="51936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5058" name="Rectangle 4"/>
          <p:cNvSpPr/>
          <p:nvPr/>
        </p:nvSpPr>
        <p:spPr>
          <a:xfrm>
            <a:off x="4169093" y="6025833"/>
            <a:ext cx="37338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</a:rPr>
              <a:t>图</a:t>
            </a:r>
            <a:r>
              <a:rPr lang="en-US" altLang="zh-CN" sz="2400" b="1" dirty="0">
                <a:latin typeface="Times New Roman" panose="02020603050405020304" pitchFamily="18" charset="0"/>
              </a:rPr>
              <a:t>5-16 </a:t>
            </a:r>
            <a:r>
              <a:rPr lang="zh-CN" altLang="en-US" sz="2400" b="1" dirty="0">
                <a:latin typeface="Times New Roman" panose="02020603050405020304" pitchFamily="18" charset="0"/>
              </a:rPr>
              <a:t>热电阻测温接线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96323" y="161925"/>
            <a:ext cx="43764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7.2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过程控制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PLC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功能模块</a:t>
            </a:r>
            <a:endParaRPr lang="zh-CN" altLang="en-US"/>
          </a:p>
        </p:txBody>
      </p:sp>
      <p:sp>
        <p:nvSpPr>
          <p:cNvPr id="46081" name="Rectangle 3"/>
          <p:cNvSpPr/>
          <p:nvPr/>
        </p:nvSpPr>
        <p:spPr>
          <a:xfrm>
            <a:off x="1719263" y="832168"/>
            <a:ext cx="540067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）热电阻模块</a:t>
            </a:r>
            <a:r>
              <a:rPr lang="en-US" altLang="zh-CN" b="1" dirty="0">
                <a:latin typeface="Times New Roman" panose="02020603050405020304" pitchFamily="18" charset="0"/>
              </a:rPr>
              <a:t>DVP04PT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46082" name="Text Box 4"/>
          <p:cNvSpPr txBox="1"/>
          <p:nvPr/>
        </p:nvSpPr>
        <p:spPr>
          <a:xfrm>
            <a:off x="2191703" y="1533843"/>
            <a:ext cx="3529012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温度数字特性曲线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83" name="Rectangle 5"/>
          <p:cNvSpPr/>
          <p:nvPr/>
        </p:nvSpPr>
        <p:spPr>
          <a:xfrm>
            <a:off x="2400935" y="6088698"/>
            <a:ext cx="40386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</a:rPr>
              <a:t>图 </a:t>
            </a:r>
            <a:r>
              <a:rPr lang="en-US" altLang="zh-CN" sz="2400" b="1" dirty="0">
                <a:latin typeface="Times New Roman" panose="02020603050405020304" pitchFamily="18" charset="0"/>
              </a:rPr>
              <a:t>7-17  </a:t>
            </a:r>
            <a:r>
              <a:rPr lang="zh-CN" altLang="en-US" sz="2400" b="1" dirty="0">
                <a:latin typeface="Times New Roman" panose="02020603050405020304" pitchFamily="18" charset="0"/>
              </a:rPr>
              <a:t>温度数字曲线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46084" name="Group 6"/>
          <p:cNvGrpSpPr/>
          <p:nvPr/>
        </p:nvGrpSpPr>
        <p:grpSpPr>
          <a:xfrm>
            <a:off x="2048828" y="2337118"/>
            <a:ext cx="5638800" cy="3671887"/>
            <a:chOff x="0" y="0"/>
            <a:chExt cx="3552" cy="2313"/>
          </a:xfrm>
        </p:grpSpPr>
        <p:sp>
          <p:nvSpPr>
            <p:cNvPr id="46085" name="Line 7"/>
            <p:cNvSpPr/>
            <p:nvPr/>
          </p:nvSpPr>
          <p:spPr>
            <a:xfrm flipV="1">
              <a:off x="725" y="227"/>
              <a:ext cx="0" cy="208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6086" name="Line 8"/>
            <p:cNvSpPr/>
            <p:nvPr/>
          </p:nvSpPr>
          <p:spPr>
            <a:xfrm>
              <a:off x="0" y="1451"/>
              <a:ext cx="290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aphicFrame>
          <p:nvGraphicFramePr>
            <p:cNvPr id="46087" name="Object 9"/>
            <p:cNvGraphicFramePr>
              <a:graphicFrameLocks noChangeAspect="1"/>
            </p:cNvGraphicFramePr>
            <p:nvPr/>
          </p:nvGraphicFramePr>
          <p:xfrm>
            <a:off x="725" y="1451"/>
            <a:ext cx="188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8" name="" r:id="rId1" imgW="118745" imgH="158750" progId="">
                    <p:embed/>
                  </p:oleObj>
                </mc:Choice>
                <mc:Fallback>
                  <p:oleObj name="" r:id="rId1" imgW="118745" imgH="158750" progId="">
                    <p:embed/>
                    <p:pic>
                      <p:nvPicPr>
                        <p:cNvPr id="0" name="图片 318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725" y="1451"/>
                          <a:ext cx="188" cy="2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8" name="Object 10"/>
            <p:cNvGraphicFramePr>
              <a:graphicFrameLocks noChangeAspect="1"/>
            </p:cNvGraphicFramePr>
            <p:nvPr/>
          </p:nvGraphicFramePr>
          <p:xfrm>
            <a:off x="2903" y="1270"/>
            <a:ext cx="649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9" name="" r:id="rId3" imgW="400050" imgH="167640" progId="">
                    <p:embed/>
                  </p:oleObj>
                </mc:Choice>
                <mc:Fallback>
                  <p:oleObj name="" r:id="rId3" imgW="400050" imgH="167640" progId="">
                    <p:embed/>
                    <p:pic>
                      <p:nvPicPr>
                        <p:cNvPr id="0" name="图片 318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903" y="1270"/>
                          <a:ext cx="649" cy="30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9" name="Object 11"/>
            <p:cNvGraphicFramePr>
              <a:graphicFrameLocks noChangeAspect="1"/>
            </p:cNvGraphicFramePr>
            <p:nvPr/>
          </p:nvGraphicFramePr>
          <p:xfrm>
            <a:off x="408" y="0"/>
            <a:ext cx="251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5" name="" r:id="rId5" imgW="158750" imgH="145415" progId="">
                    <p:embed/>
                  </p:oleObj>
                </mc:Choice>
                <mc:Fallback>
                  <p:oleObj name="" r:id="rId5" imgW="158750" imgH="145415" progId="">
                    <p:embed/>
                    <p:pic>
                      <p:nvPicPr>
                        <p:cNvPr id="0" name="图片 318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08" y="0"/>
                          <a:ext cx="251" cy="2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90" name="Object 12"/>
            <p:cNvGraphicFramePr>
              <a:graphicFrameLocks noChangeAspect="1"/>
            </p:cNvGraphicFramePr>
            <p:nvPr/>
          </p:nvGraphicFramePr>
          <p:xfrm>
            <a:off x="317" y="317"/>
            <a:ext cx="411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0" name="" r:id="rId7" imgW="309880" imgH="154940" progId="">
                    <p:embed/>
                  </p:oleObj>
                </mc:Choice>
                <mc:Fallback>
                  <p:oleObj name="" r:id="rId7" imgW="309880" imgH="154940" progId="">
                    <p:embed/>
                    <p:pic>
                      <p:nvPicPr>
                        <p:cNvPr id="0" name="图片 318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17" y="317"/>
                          <a:ext cx="411" cy="23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91" name="Line 13"/>
            <p:cNvSpPr/>
            <p:nvPr/>
          </p:nvSpPr>
          <p:spPr>
            <a:xfrm flipV="1">
              <a:off x="272" y="408"/>
              <a:ext cx="1678" cy="140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092" name="Line 14"/>
            <p:cNvSpPr/>
            <p:nvPr/>
          </p:nvSpPr>
          <p:spPr>
            <a:xfrm>
              <a:off x="1950" y="408"/>
              <a:ext cx="0" cy="104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46093" name="Line 15"/>
            <p:cNvSpPr/>
            <p:nvPr/>
          </p:nvSpPr>
          <p:spPr>
            <a:xfrm flipH="1">
              <a:off x="725" y="408"/>
              <a:ext cx="1225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46094" name="Object 16"/>
            <p:cNvGraphicFramePr>
              <a:graphicFrameLocks noChangeAspect="1"/>
            </p:cNvGraphicFramePr>
            <p:nvPr/>
          </p:nvGraphicFramePr>
          <p:xfrm>
            <a:off x="680" y="0"/>
            <a:ext cx="117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2" name="" r:id="rId9" imgW="934085" imgH="191770" progId="">
                    <p:embed/>
                  </p:oleObj>
                </mc:Choice>
                <mc:Fallback>
                  <p:oleObj name="" r:id="rId9" imgW="934085" imgH="191770" progId="">
                    <p:embed/>
                    <p:pic>
                      <p:nvPicPr>
                        <p:cNvPr id="0" name="图片 318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80" y="0"/>
                          <a:ext cx="1172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95" name="Object 17"/>
            <p:cNvGraphicFramePr>
              <a:graphicFrameLocks noChangeAspect="1"/>
            </p:cNvGraphicFramePr>
            <p:nvPr/>
          </p:nvGraphicFramePr>
          <p:xfrm>
            <a:off x="1995" y="1225"/>
            <a:ext cx="290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7" name="" r:id="rId11" imgW="247015" imgH="156210" progId="">
                    <p:embed/>
                  </p:oleObj>
                </mc:Choice>
                <mc:Fallback>
                  <p:oleObj name="" r:id="rId11" imgW="247015" imgH="156210" progId="">
                    <p:embed/>
                    <p:pic>
                      <p:nvPicPr>
                        <p:cNvPr id="0" name="图片 3186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995" y="1225"/>
                          <a:ext cx="290" cy="2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96" name="Line 18"/>
            <p:cNvSpPr/>
            <p:nvPr/>
          </p:nvSpPr>
          <p:spPr>
            <a:xfrm>
              <a:off x="272" y="1451"/>
              <a:ext cx="0" cy="36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46097" name="Line 19"/>
            <p:cNvSpPr/>
            <p:nvPr/>
          </p:nvSpPr>
          <p:spPr>
            <a:xfrm flipH="1">
              <a:off x="272" y="1814"/>
              <a:ext cx="45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46098" name="Object 20"/>
            <p:cNvGraphicFramePr>
              <a:graphicFrameLocks noChangeAspect="1"/>
            </p:cNvGraphicFramePr>
            <p:nvPr/>
          </p:nvGraphicFramePr>
          <p:xfrm>
            <a:off x="771" y="1723"/>
            <a:ext cx="54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4" name="" r:id="rId13" imgW="374015" imgH="154940" progId="">
                    <p:embed/>
                  </p:oleObj>
                </mc:Choice>
                <mc:Fallback>
                  <p:oleObj name="" r:id="rId13" imgW="374015" imgH="154940" progId="">
                    <p:embed/>
                    <p:pic>
                      <p:nvPicPr>
                        <p:cNvPr id="0" name="图片 3183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771" y="1723"/>
                          <a:ext cx="544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99" name="Object 21"/>
            <p:cNvGraphicFramePr>
              <a:graphicFrameLocks noChangeAspect="1"/>
            </p:cNvGraphicFramePr>
            <p:nvPr/>
          </p:nvGraphicFramePr>
          <p:xfrm>
            <a:off x="45" y="1225"/>
            <a:ext cx="366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1" name="" r:id="rId15" imgW="309880" imgH="154940" progId="">
                    <p:embed/>
                  </p:oleObj>
                </mc:Choice>
                <mc:Fallback>
                  <p:oleObj name="" r:id="rId15" imgW="309880" imgH="154940" progId="">
                    <p:embed/>
                    <p:pic>
                      <p:nvPicPr>
                        <p:cNvPr id="0" name="图片 3190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5" y="1225"/>
                          <a:ext cx="366" cy="2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00" name="Object 22"/>
            <p:cNvGraphicFramePr>
              <a:graphicFrameLocks noChangeAspect="1"/>
            </p:cNvGraphicFramePr>
            <p:nvPr/>
          </p:nvGraphicFramePr>
          <p:xfrm>
            <a:off x="317" y="726"/>
            <a:ext cx="411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3" name="" r:id="rId17" imgW="309880" imgH="154940" progId="">
                    <p:embed/>
                  </p:oleObj>
                </mc:Choice>
                <mc:Fallback>
                  <p:oleObj name="" r:id="rId17" imgW="309880" imgH="154940" progId="">
                    <p:embed/>
                    <p:pic>
                      <p:nvPicPr>
                        <p:cNvPr id="0" name="图片 3182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17" y="726"/>
                          <a:ext cx="411" cy="23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01" name="Object 23"/>
            <p:cNvGraphicFramePr>
              <a:graphicFrameLocks noChangeAspect="1"/>
            </p:cNvGraphicFramePr>
            <p:nvPr/>
          </p:nvGraphicFramePr>
          <p:xfrm>
            <a:off x="1270" y="1225"/>
            <a:ext cx="290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6" name="" r:id="rId19" imgW="247015" imgH="156210" progId="">
                    <p:embed/>
                  </p:oleObj>
                </mc:Choice>
                <mc:Fallback>
                  <p:oleObj name="" r:id="rId19" imgW="247015" imgH="156210" progId="">
                    <p:embed/>
                    <p:pic>
                      <p:nvPicPr>
                        <p:cNvPr id="0" name="图片 3185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270" y="1225"/>
                          <a:ext cx="290" cy="2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89015" y="2735580"/>
          <a:ext cx="4002088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" r:id="rId21" imgW="2057400" imgH="393700" progId="Equation.KSEE3">
                  <p:embed/>
                </p:oleObj>
              </mc:Choice>
              <mc:Fallback>
                <p:oleObj name="" r:id="rId21" imgW="2057400" imgH="393700" progId="Equation.KSEE3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089015" y="2735580"/>
                        <a:ext cx="4002088" cy="765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Click="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96323" y="161925"/>
            <a:ext cx="43764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7.2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过程控制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PLC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功能模块</a:t>
            </a:r>
            <a:endParaRPr lang="zh-CN" altLang="en-US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1460183" y="683895"/>
            <a:ext cx="5040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热电阻模块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控制寄存器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CR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位）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6083" name="Group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563370" y="1113155"/>
          <a:ext cx="8442960" cy="2900680"/>
        </p:xfrm>
        <a:graphic>
          <a:graphicData uri="http://schemas.openxmlformats.org/drawingml/2006/table">
            <a:tbl>
              <a:tblPr/>
              <a:tblGrid>
                <a:gridCol w="1344295"/>
                <a:gridCol w="2642235"/>
                <a:gridCol w="1920875"/>
                <a:gridCol w="2535555"/>
              </a:tblGrid>
              <a:tr h="39687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CR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编号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功能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CR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编号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功能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231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#2--#5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*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CH1～CH4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平均次数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#31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*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通信地址设定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231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#6--#9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CH1～CH4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摄氏温度平均值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#32*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通信速率设定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231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#18--#21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CH1～CH4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摄氏温度当前值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#33*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恢复出厂设定设定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#30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错误状态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143" name="Line 41"/>
          <p:cNvSpPr/>
          <p:nvPr/>
        </p:nvSpPr>
        <p:spPr>
          <a:xfrm>
            <a:off x="2137410" y="4704398"/>
            <a:ext cx="0" cy="18526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144" name="Line 42"/>
          <p:cNvSpPr/>
          <p:nvPr/>
        </p:nvSpPr>
        <p:spPr>
          <a:xfrm flipH="1">
            <a:off x="7611110" y="4848860"/>
            <a:ext cx="0" cy="15843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145" name="Line 43"/>
          <p:cNvSpPr/>
          <p:nvPr/>
        </p:nvSpPr>
        <p:spPr>
          <a:xfrm>
            <a:off x="2569210" y="4848860"/>
            <a:ext cx="0" cy="2889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146" name="Line 44"/>
          <p:cNvSpPr/>
          <p:nvPr/>
        </p:nvSpPr>
        <p:spPr>
          <a:xfrm>
            <a:off x="2426335" y="4848860"/>
            <a:ext cx="0" cy="2889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147" name="Line 45"/>
          <p:cNvSpPr/>
          <p:nvPr/>
        </p:nvSpPr>
        <p:spPr>
          <a:xfrm>
            <a:off x="2137410" y="4991735"/>
            <a:ext cx="2889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46126" name="Group 46"/>
          <p:cNvGraphicFramePr>
            <a:graphicFrameLocks noGrp="1"/>
          </p:cNvGraphicFramePr>
          <p:nvPr/>
        </p:nvGraphicFramePr>
        <p:xfrm>
          <a:off x="3218498" y="4848860"/>
          <a:ext cx="4032250" cy="433388"/>
        </p:xfrm>
        <a:graphic>
          <a:graphicData uri="http://schemas.openxmlformats.org/drawingml/2006/table">
            <a:tbl>
              <a:tblPr/>
              <a:tblGrid>
                <a:gridCol w="806450"/>
                <a:gridCol w="806450"/>
                <a:gridCol w="806450"/>
                <a:gridCol w="806450"/>
                <a:gridCol w="806450"/>
              </a:tblGrid>
              <a:tr h="433388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TO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K10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K4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162" name="Line 60"/>
          <p:cNvSpPr/>
          <p:nvPr/>
        </p:nvSpPr>
        <p:spPr>
          <a:xfrm>
            <a:off x="2713673" y="4991735"/>
            <a:ext cx="0" cy="14414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163" name="Line 61"/>
          <p:cNvSpPr/>
          <p:nvPr/>
        </p:nvSpPr>
        <p:spPr>
          <a:xfrm>
            <a:off x="7250748" y="5064760"/>
            <a:ext cx="3603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164" name="Line 62"/>
          <p:cNvSpPr/>
          <p:nvPr/>
        </p:nvSpPr>
        <p:spPr>
          <a:xfrm>
            <a:off x="2569210" y="4991735"/>
            <a:ext cx="64928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46143" name="Group 63"/>
          <p:cNvGraphicFramePr>
            <a:graphicFrameLocks noGrp="1"/>
          </p:cNvGraphicFramePr>
          <p:nvPr/>
        </p:nvGraphicFramePr>
        <p:xfrm>
          <a:off x="3218498" y="5496560"/>
          <a:ext cx="4211638" cy="431800"/>
        </p:xfrm>
        <a:graphic>
          <a:graphicData uri="http://schemas.openxmlformats.org/drawingml/2006/table">
            <a:tbl>
              <a:tblPr/>
              <a:tblGrid>
                <a:gridCol w="903679"/>
                <a:gridCol w="780976"/>
                <a:gridCol w="842327"/>
                <a:gridCol w="842327"/>
                <a:gridCol w="842327"/>
              </a:tblGrid>
              <a:tr h="43180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FROM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K6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D20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K4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179" name="Line 77"/>
          <p:cNvSpPr/>
          <p:nvPr/>
        </p:nvSpPr>
        <p:spPr>
          <a:xfrm>
            <a:off x="2713673" y="5710873"/>
            <a:ext cx="431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180" name="Line 78"/>
          <p:cNvSpPr/>
          <p:nvPr/>
        </p:nvSpPr>
        <p:spPr>
          <a:xfrm flipV="1">
            <a:off x="7430135" y="5710873"/>
            <a:ext cx="179388" cy="15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176" name="Text Box 81"/>
          <p:cNvSpPr txBox="1"/>
          <p:nvPr/>
        </p:nvSpPr>
        <p:spPr>
          <a:xfrm>
            <a:off x="1716723" y="4013835"/>
            <a:ext cx="7994650" cy="3984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CH</a:t>
            </a:r>
            <a:r>
              <a:rPr lang="zh-CN" altLang="en-US" sz="2000" b="1" dirty="0">
                <a:latin typeface="Times New Roman" panose="02020603050405020304" pitchFamily="18" charset="0"/>
              </a:rPr>
              <a:t>～</a:t>
            </a:r>
            <a:r>
              <a:rPr lang="en-US" altLang="zh-CN" sz="2000" b="1" dirty="0">
                <a:latin typeface="Times New Roman" panose="02020603050405020304" pitchFamily="18" charset="0"/>
              </a:rPr>
              <a:t>CH4</a:t>
            </a:r>
            <a:r>
              <a:rPr lang="zh-CN" altLang="en-US" sz="2000" b="1" dirty="0">
                <a:latin typeface="Times New Roman" panose="02020603050405020304" pitchFamily="18" charset="0"/>
              </a:rPr>
              <a:t>平均次数为</a:t>
            </a:r>
            <a:r>
              <a:rPr lang="en-US" altLang="zh-CN" sz="2000" b="1" dirty="0">
                <a:latin typeface="Times New Roman" panose="02020603050405020304" pitchFamily="18" charset="0"/>
              </a:rPr>
              <a:t>10</a:t>
            </a:r>
            <a:r>
              <a:rPr lang="zh-CN" altLang="en-US" sz="2000" b="1" dirty="0">
                <a:latin typeface="Times New Roman" panose="02020603050405020304" pitchFamily="18" charset="0"/>
              </a:rPr>
              <a:t>次，读</a:t>
            </a:r>
            <a:r>
              <a:rPr lang="en-US" altLang="zh-CN" sz="2000" b="1" dirty="0">
                <a:latin typeface="Times New Roman" panose="02020603050405020304" pitchFamily="18" charset="0"/>
              </a:rPr>
              <a:t>CH1-CH4</a:t>
            </a:r>
            <a:r>
              <a:rPr lang="zh-CN" altLang="en-US" sz="2000" b="1" dirty="0">
                <a:latin typeface="Times New Roman" panose="02020603050405020304" pitchFamily="18" charset="0"/>
              </a:rPr>
              <a:t>平均值到</a:t>
            </a:r>
            <a:r>
              <a:rPr lang="en-US" altLang="zh-CN" sz="2000" b="1" dirty="0">
                <a:latin typeface="Times New Roman" panose="02020603050405020304" pitchFamily="18" charset="0"/>
              </a:rPr>
              <a:t>D20-D23</a:t>
            </a:r>
            <a:r>
              <a:rPr lang="zh-CN" altLang="en-US" sz="2000" b="1" dirty="0">
                <a:latin typeface="Times New Roman" panose="02020603050405020304" pitchFamily="18" charset="0"/>
              </a:rPr>
              <a:t>。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47200" name="Text Box 98"/>
          <p:cNvSpPr txBox="1"/>
          <p:nvPr/>
        </p:nvSpPr>
        <p:spPr>
          <a:xfrm>
            <a:off x="2281873" y="4412298"/>
            <a:ext cx="863600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1800" b="1" dirty="0">
                <a:latin typeface="Times New Roman" panose="02020603050405020304" pitchFamily="18" charset="0"/>
              </a:rPr>
              <a:t>M1002</a:t>
            </a:r>
            <a:endParaRPr lang="en-US" altLang="zh-CN" sz="1800" b="1" dirty="0">
              <a:latin typeface="Times New Roman" panose="02020603050405020304" pitchFamily="18" charset="0"/>
            </a:endParaRPr>
          </a:p>
        </p:txBody>
      </p:sp>
      <p:sp>
        <p:nvSpPr>
          <p:cNvPr id="47201" name="AutoShape 99"/>
          <p:cNvSpPr/>
          <p:nvPr/>
        </p:nvSpPr>
        <p:spPr>
          <a:xfrm>
            <a:off x="4729798" y="4704398"/>
            <a:ext cx="936625" cy="73025"/>
          </a:xfrm>
          <a:prstGeom prst="leftArrow">
            <a:avLst>
              <a:gd name="adj1" fmla="val 50000"/>
              <a:gd name="adj2" fmla="val 319345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7202" name="AutoShape 100"/>
          <p:cNvSpPr/>
          <p:nvPr/>
        </p:nvSpPr>
        <p:spPr>
          <a:xfrm flipH="1">
            <a:off x="4729798" y="5352098"/>
            <a:ext cx="865187" cy="73025"/>
          </a:xfrm>
          <a:prstGeom prst="leftArrow">
            <a:avLst>
              <a:gd name="adj1" fmla="val 50000"/>
              <a:gd name="adj2" fmla="val 294988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7203" name="AutoShape 101"/>
          <p:cNvSpPr/>
          <p:nvPr/>
        </p:nvSpPr>
        <p:spPr>
          <a:xfrm flipH="1">
            <a:off x="4729798" y="6072823"/>
            <a:ext cx="863600" cy="73025"/>
          </a:xfrm>
          <a:prstGeom prst="leftArrow">
            <a:avLst>
              <a:gd name="adj1" fmla="val 50000"/>
              <a:gd name="adj2" fmla="val 29444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7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7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7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7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6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7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7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6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7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7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00" grpId="0"/>
      <p:bldP spid="47201" grpId="0" bldLvl="0" animBg="1"/>
      <p:bldP spid="47202" grpId="0" bldLvl="0" animBg="1"/>
      <p:bldP spid="47203" grpId="0" bldLvl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96323" y="161925"/>
            <a:ext cx="43764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7.2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过程控制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PLC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功能模块</a:t>
            </a:r>
            <a:endParaRPr lang="zh-CN" altLang="en-US"/>
          </a:p>
        </p:txBody>
      </p:sp>
      <p:sp>
        <p:nvSpPr>
          <p:cNvPr id="48129" name="Rectangle 3"/>
          <p:cNvSpPr/>
          <p:nvPr/>
        </p:nvSpPr>
        <p:spPr>
          <a:xfrm>
            <a:off x="1555433" y="825183"/>
            <a:ext cx="540067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</a:rPr>
              <a:t>）热电偶模块</a:t>
            </a:r>
            <a:r>
              <a:rPr lang="en-US" altLang="zh-CN" b="1" dirty="0">
                <a:latin typeface="Times New Roman" panose="02020603050405020304" pitchFamily="18" charset="0"/>
              </a:rPr>
              <a:t>DVP04TC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48130" name="Text Box 4"/>
          <p:cNvSpPr txBox="1"/>
          <p:nvPr/>
        </p:nvSpPr>
        <p:spPr>
          <a:xfrm>
            <a:off x="1871345" y="1380808"/>
            <a:ext cx="3529013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温度数字特性曲线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8131" name="Group 5"/>
          <p:cNvGrpSpPr/>
          <p:nvPr/>
        </p:nvGrpSpPr>
        <p:grpSpPr>
          <a:xfrm>
            <a:off x="1079183" y="2172970"/>
            <a:ext cx="9107487" cy="4064000"/>
            <a:chOff x="0" y="0"/>
            <a:chExt cx="5737" cy="2560"/>
          </a:xfrm>
        </p:grpSpPr>
        <p:grpSp>
          <p:nvGrpSpPr>
            <p:cNvPr id="48132" name="Group 6"/>
            <p:cNvGrpSpPr/>
            <p:nvPr/>
          </p:nvGrpSpPr>
          <p:grpSpPr>
            <a:xfrm>
              <a:off x="0" y="0"/>
              <a:ext cx="2813" cy="2267"/>
              <a:chOff x="0" y="0"/>
              <a:chExt cx="2813" cy="2267"/>
            </a:xfrm>
          </p:grpSpPr>
          <p:sp>
            <p:nvSpPr>
              <p:cNvPr id="48133" name="Line 7"/>
              <p:cNvSpPr/>
              <p:nvPr/>
            </p:nvSpPr>
            <p:spPr>
              <a:xfrm flipV="1">
                <a:off x="725" y="181"/>
                <a:ext cx="0" cy="208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48134" name="Line 8"/>
              <p:cNvSpPr/>
              <p:nvPr/>
            </p:nvSpPr>
            <p:spPr>
              <a:xfrm>
                <a:off x="0" y="1405"/>
                <a:ext cx="2268" cy="1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graphicFrame>
            <p:nvGraphicFramePr>
              <p:cNvPr id="48135" name="Object 9"/>
              <p:cNvGraphicFramePr>
                <a:graphicFrameLocks noChangeAspect="1"/>
              </p:cNvGraphicFramePr>
              <p:nvPr/>
            </p:nvGraphicFramePr>
            <p:xfrm>
              <a:off x="725" y="1405"/>
              <a:ext cx="188" cy="2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3" name="" r:id="rId1" imgW="118745" imgH="158750" progId="">
                      <p:embed/>
                    </p:oleObj>
                  </mc:Choice>
                  <mc:Fallback>
                    <p:oleObj name="" r:id="rId1" imgW="118745" imgH="158750" progId="">
                      <p:embed/>
                      <p:pic>
                        <p:nvPicPr>
                          <p:cNvPr id="0" name="图片 3192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725" y="1405"/>
                            <a:ext cx="188" cy="28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8136" name="Object 10"/>
              <p:cNvGraphicFramePr>
                <a:graphicFrameLocks noChangeAspect="1"/>
              </p:cNvGraphicFramePr>
              <p:nvPr/>
            </p:nvGraphicFramePr>
            <p:xfrm>
              <a:off x="2314" y="1295"/>
              <a:ext cx="499" cy="2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4" name="" r:id="rId3" imgW="400050" imgH="167640" progId="">
                      <p:embed/>
                    </p:oleObj>
                  </mc:Choice>
                  <mc:Fallback>
                    <p:oleObj name="" r:id="rId3" imgW="400050" imgH="167640" progId="">
                      <p:embed/>
                      <p:pic>
                        <p:nvPicPr>
                          <p:cNvPr id="0" name="图片 3193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2314" y="1295"/>
                            <a:ext cx="499" cy="23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8137" name="Object 11"/>
              <p:cNvGraphicFramePr>
                <a:graphicFrameLocks noChangeAspect="1"/>
              </p:cNvGraphicFramePr>
              <p:nvPr/>
            </p:nvGraphicFramePr>
            <p:xfrm>
              <a:off x="452" y="0"/>
              <a:ext cx="207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3" name="" r:id="rId5" imgW="158750" imgH="145415" progId="">
                      <p:embed/>
                    </p:oleObj>
                  </mc:Choice>
                  <mc:Fallback>
                    <p:oleObj name="" r:id="rId5" imgW="158750" imgH="145415" progId="">
                      <p:embed/>
                      <p:pic>
                        <p:nvPicPr>
                          <p:cNvPr id="0" name="图片 3202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452" y="0"/>
                            <a:ext cx="207" cy="21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8138" name="Object 12"/>
              <p:cNvGraphicFramePr>
                <a:graphicFrameLocks noChangeAspect="1"/>
              </p:cNvGraphicFramePr>
              <p:nvPr/>
            </p:nvGraphicFramePr>
            <p:xfrm>
              <a:off x="317" y="271"/>
              <a:ext cx="411" cy="2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9" name="" r:id="rId7" imgW="309880" imgH="154940" progId="">
                      <p:embed/>
                    </p:oleObj>
                  </mc:Choice>
                  <mc:Fallback>
                    <p:oleObj name="" r:id="rId7" imgW="309880" imgH="154940" progId="">
                      <p:embed/>
                      <p:pic>
                        <p:nvPicPr>
                          <p:cNvPr id="0" name="图片 3208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317" y="271"/>
                            <a:ext cx="411" cy="23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8139" name="Line 13"/>
              <p:cNvSpPr/>
              <p:nvPr/>
            </p:nvSpPr>
            <p:spPr>
              <a:xfrm flipV="1">
                <a:off x="272" y="362"/>
                <a:ext cx="1678" cy="140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140" name="Line 14"/>
              <p:cNvSpPr/>
              <p:nvPr/>
            </p:nvSpPr>
            <p:spPr>
              <a:xfrm>
                <a:off x="1950" y="362"/>
                <a:ext cx="0" cy="1043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141" name="Line 15"/>
              <p:cNvSpPr/>
              <p:nvPr/>
            </p:nvSpPr>
            <p:spPr>
              <a:xfrm flipH="1">
                <a:off x="725" y="362"/>
                <a:ext cx="1225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</p:spPr>
          </p:sp>
          <p:graphicFrame>
            <p:nvGraphicFramePr>
              <p:cNvPr id="48142" name="Object 16"/>
              <p:cNvGraphicFramePr>
                <a:graphicFrameLocks noChangeAspect="1"/>
              </p:cNvGraphicFramePr>
              <p:nvPr/>
            </p:nvGraphicFramePr>
            <p:xfrm>
              <a:off x="1995" y="1179"/>
              <a:ext cx="290" cy="2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9" name="" r:id="rId9" imgW="247015" imgH="156210" progId="">
                      <p:embed/>
                    </p:oleObj>
                  </mc:Choice>
                  <mc:Fallback>
                    <p:oleObj name="" r:id="rId9" imgW="247015" imgH="156210" progId="">
                      <p:embed/>
                      <p:pic>
                        <p:nvPicPr>
                          <p:cNvPr id="0" name="图片 3198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1995" y="1179"/>
                            <a:ext cx="290" cy="20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8143" name="Line 17"/>
              <p:cNvSpPr/>
              <p:nvPr/>
            </p:nvSpPr>
            <p:spPr>
              <a:xfrm>
                <a:off x="272" y="1405"/>
                <a:ext cx="0" cy="363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144" name="Line 18"/>
              <p:cNvSpPr/>
              <p:nvPr/>
            </p:nvSpPr>
            <p:spPr>
              <a:xfrm flipH="1">
                <a:off x="272" y="1768"/>
                <a:ext cx="453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</p:spPr>
          </p:sp>
          <p:graphicFrame>
            <p:nvGraphicFramePr>
              <p:cNvPr id="48145" name="Object 19"/>
              <p:cNvGraphicFramePr>
                <a:graphicFrameLocks noChangeAspect="1"/>
              </p:cNvGraphicFramePr>
              <p:nvPr/>
            </p:nvGraphicFramePr>
            <p:xfrm>
              <a:off x="771" y="1677"/>
              <a:ext cx="544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8" name="" r:id="rId11" imgW="374015" imgH="154940" progId="">
                      <p:embed/>
                    </p:oleObj>
                  </mc:Choice>
                  <mc:Fallback>
                    <p:oleObj name="" r:id="rId11" imgW="374015" imgH="154940" progId="">
                      <p:embed/>
                      <p:pic>
                        <p:nvPicPr>
                          <p:cNvPr id="0" name="图片 3207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771" y="1677"/>
                            <a:ext cx="544" cy="25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8146" name="Object 20"/>
              <p:cNvGraphicFramePr>
                <a:graphicFrameLocks noChangeAspect="1"/>
              </p:cNvGraphicFramePr>
              <p:nvPr/>
            </p:nvGraphicFramePr>
            <p:xfrm>
              <a:off x="45" y="1179"/>
              <a:ext cx="366" cy="2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4" name="" r:id="rId13" imgW="309880" imgH="154940" progId="">
                      <p:embed/>
                    </p:oleObj>
                  </mc:Choice>
                  <mc:Fallback>
                    <p:oleObj name="" r:id="rId13" imgW="309880" imgH="154940" progId="">
                      <p:embed/>
                      <p:pic>
                        <p:nvPicPr>
                          <p:cNvPr id="0" name="图片 3203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45" y="1179"/>
                            <a:ext cx="366" cy="20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8147" name="Object 21"/>
              <p:cNvGraphicFramePr>
                <a:graphicFrameLocks noChangeAspect="1"/>
              </p:cNvGraphicFramePr>
              <p:nvPr/>
            </p:nvGraphicFramePr>
            <p:xfrm>
              <a:off x="317" y="680"/>
              <a:ext cx="411" cy="2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0" name="" r:id="rId15" imgW="309880" imgH="154940" progId="">
                      <p:embed/>
                    </p:oleObj>
                  </mc:Choice>
                  <mc:Fallback>
                    <p:oleObj name="" r:id="rId15" imgW="309880" imgH="154940" progId="">
                      <p:embed/>
                      <p:pic>
                        <p:nvPicPr>
                          <p:cNvPr id="0" name="图片 3199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317" y="680"/>
                            <a:ext cx="411" cy="23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8148" name="Object 22"/>
              <p:cNvGraphicFramePr>
                <a:graphicFrameLocks noChangeAspect="1"/>
              </p:cNvGraphicFramePr>
              <p:nvPr/>
            </p:nvGraphicFramePr>
            <p:xfrm>
              <a:off x="1270" y="1179"/>
              <a:ext cx="290" cy="2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5" name="" r:id="rId17" imgW="247015" imgH="156210" progId="">
                      <p:embed/>
                    </p:oleObj>
                  </mc:Choice>
                  <mc:Fallback>
                    <p:oleObj name="" r:id="rId17" imgW="247015" imgH="156210" progId="">
                      <p:embed/>
                      <p:pic>
                        <p:nvPicPr>
                          <p:cNvPr id="0" name="图片 3194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1270" y="1179"/>
                            <a:ext cx="290" cy="20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8149" name="Text Box 23"/>
            <p:cNvSpPr txBox="1"/>
            <p:nvPr/>
          </p:nvSpPr>
          <p:spPr>
            <a:xfrm>
              <a:off x="137" y="2309"/>
              <a:ext cx="2401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图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7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-18J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型热电偶（铁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-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康铜）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50" name="Line 24"/>
            <p:cNvSpPr/>
            <p:nvPr/>
          </p:nvSpPr>
          <p:spPr>
            <a:xfrm flipV="1">
              <a:off x="3559" y="181"/>
              <a:ext cx="0" cy="208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8151" name="Line 25"/>
            <p:cNvSpPr/>
            <p:nvPr/>
          </p:nvSpPr>
          <p:spPr>
            <a:xfrm>
              <a:off x="2834" y="1405"/>
              <a:ext cx="2268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aphicFrame>
          <p:nvGraphicFramePr>
            <p:cNvPr id="48152" name="Object 26"/>
            <p:cNvGraphicFramePr>
              <a:graphicFrameLocks noChangeAspect="1"/>
            </p:cNvGraphicFramePr>
            <p:nvPr/>
          </p:nvGraphicFramePr>
          <p:xfrm>
            <a:off x="3559" y="1405"/>
            <a:ext cx="188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1" name="" r:id="rId19" imgW="118745" imgH="158750" progId="">
                    <p:embed/>
                  </p:oleObj>
                </mc:Choice>
                <mc:Fallback>
                  <p:oleObj name="" r:id="rId19" imgW="118745" imgH="158750" progId="">
                    <p:embed/>
                    <p:pic>
                      <p:nvPicPr>
                        <p:cNvPr id="0" name="图片 320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559" y="1405"/>
                          <a:ext cx="188" cy="2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53" name="Object 27"/>
            <p:cNvGraphicFramePr>
              <a:graphicFrameLocks noChangeAspect="1"/>
            </p:cNvGraphicFramePr>
            <p:nvPr/>
          </p:nvGraphicFramePr>
          <p:xfrm>
            <a:off x="5148" y="1295"/>
            <a:ext cx="499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8" name="" r:id="rId20" imgW="400050" imgH="167640" progId="">
                    <p:embed/>
                  </p:oleObj>
                </mc:Choice>
                <mc:Fallback>
                  <p:oleObj name="" r:id="rId20" imgW="400050" imgH="167640" progId="">
                    <p:embed/>
                    <p:pic>
                      <p:nvPicPr>
                        <p:cNvPr id="0" name="图片 319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148" y="1295"/>
                          <a:ext cx="499" cy="2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54" name="Object 28"/>
            <p:cNvGraphicFramePr>
              <a:graphicFrameLocks noChangeAspect="1"/>
            </p:cNvGraphicFramePr>
            <p:nvPr/>
          </p:nvGraphicFramePr>
          <p:xfrm>
            <a:off x="3286" y="0"/>
            <a:ext cx="207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2" name="" r:id="rId21" imgW="158750" imgH="145415" progId="">
                    <p:embed/>
                  </p:oleObj>
                </mc:Choice>
                <mc:Fallback>
                  <p:oleObj name="" r:id="rId21" imgW="158750" imgH="145415" progId="">
                    <p:embed/>
                    <p:pic>
                      <p:nvPicPr>
                        <p:cNvPr id="0" name="图片 320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286" y="0"/>
                          <a:ext cx="207" cy="2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55" name="Object 29"/>
            <p:cNvGraphicFramePr>
              <a:graphicFrameLocks noChangeAspect="1"/>
            </p:cNvGraphicFramePr>
            <p:nvPr/>
          </p:nvGraphicFramePr>
          <p:xfrm>
            <a:off x="3117" y="271"/>
            <a:ext cx="480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5" name="" r:id="rId22" imgW="361315" imgH="154940" progId="">
                    <p:embed/>
                  </p:oleObj>
                </mc:Choice>
                <mc:Fallback>
                  <p:oleObj name="" r:id="rId22" imgW="361315" imgH="154940" progId="">
                    <p:embed/>
                    <p:pic>
                      <p:nvPicPr>
                        <p:cNvPr id="0" name="图片 3204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3117" y="271"/>
                          <a:ext cx="480" cy="23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56" name="Line 30"/>
            <p:cNvSpPr/>
            <p:nvPr/>
          </p:nvSpPr>
          <p:spPr>
            <a:xfrm flipV="1">
              <a:off x="3106" y="362"/>
              <a:ext cx="1678" cy="140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8157" name="Line 31"/>
            <p:cNvSpPr/>
            <p:nvPr/>
          </p:nvSpPr>
          <p:spPr>
            <a:xfrm>
              <a:off x="4784" y="362"/>
              <a:ext cx="0" cy="104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48158" name="Line 32"/>
            <p:cNvSpPr/>
            <p:nvPr/>
          </p:nvSpPr>
          <p:spPr>
            <a:xfrm flipH="1">
              <a:off x="3559" y="362"/>
              <a:ext cx="1225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48159" name="Object 33"/>
            <p:cNvGraphicFramePr>
              <a:graphicFrameLocks noChangeAspect="1"/>
            </p:cNvGraphicFramePr>
            <p:nvPr/>
          </p:nvGraphicFramePr>
          <p:xfrm>
            <a:off x="4799" y="1179"/>
            <a:ext cx="351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6" name="" r:id="rId24" imgW="297180" imgH="154940" progId="">
                    <p:embed/>
                  </p:oleObj>
                </mc:Choice>
                <mc:Fallback>
                  <p:oleObj name="" r:id="rId24" imgW="297180" imgH="154940" progId="">
                    <p:embed/>
                    <p:pic>
                      <p:nvPicPr>
                        <p:cNvPr id="0" name="图片 3205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4799" y="1179"/>
                          <a:ext cx="351" cy="2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60" name="Line 34"/>
            <p:cNvSpPr/>
            <p:nvPr/>
          </p:nvSpPr>
          <p:spPr>
            <a:xfrm>
              <a:off x="3106" y="1405"/>
              <a:ext cx="0" cy="36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48161" name="Line 35"/>
            <p:cNvSpPr/>
            <p:nvPr/>
          </p:nvSpPr>
          <p:spPr>
            <a:xfrm flipH="1">
              <a:off x="3106" y="1768"/>
              <a:ext cx="45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48162" name="Object 36"/>
            <p:cNvGraphicFramePr>
              <a:graphicFrameLocks noChangeAspect="1"/>
            </p:cNvGraphicFramePr>
            <p:nvPr/>
          </p:nvGraphicFramePr>
          <p:xfrm>
            <a:off x="3605" y="1677"/>
            <a:ext cx="54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7" name="" r:id="rId26" imgW="374015" imgH="154940" progId="">
                    <p:embed/>
                  </p:oleObj>
                </mc:Choice>
                <mc:Fallback>
                  <p:oleObj name="" r:id="rId26" imgW="374015" imgH="154940" progId="">
                    <p:embed/>
                    <p:pic>
                      <p:nvPicPr>
                        <p:cNvPr id="0" name="图片 3206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605" y="1677"/>
                          <a:ext cx="544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63" name="Object 37"/>
            <p:cNvGraphicFramePr>
              <a:graphicFrameLocks noChangeAspect="1"/>
            </p:cNvGraphicFramePr>
            <p:nvPr/>
          </p:nvGraphicFramePr>
          <p:xfrm>
            <a:off x="2879" y="1179"/>
            <a:ext cx="366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6" name="" r:id="rId27" imgW="309880" imgH="154940" progId="">
                    <p:embed/>
                  </p:oleObj>
                </mc:Choice>
                <mc:Fallback>
                  <p:oleObj name="" r:id="rId27" imgW="309880" imgH="154940" progId="">
                    <p:embed/>
                    <p:pic>
                      <p:nvPicPr>
                        <p:cNvPr id="0" name="图片 319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879" y="1179"/>
                          <a:ext cx="366" cy="2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64" name="Object 38"/>
            <p:cNvGraphicFramePr>
              <a:graphicFrameLocks noChangeAspect="1"/>
            </p:cNvGraphicFramePr>
            <p:nvPr/>
          </p:nvGraphicFramePr>
          <p:xfrm>
            <a:off x="3151" y="680"/>
            <a:ext cx="411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0" name="" r:id="rId28" imgW="309880" imgH="154940" progId="">
                    <p:embed/>
                  </p:oleObj>
                </mc:Choice>
                <mc:Fallback>
                  <p:oleObj name="" r:id="rId28" imgW="309880" imgH="154940" progId="">
                    <p:embed/>
                    <p:pic>
                      <p:nvPicPr>
                        <p:cNvPr id="0" name="图片 3209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151" y="680"/>
                          <a:ext cx="411" cy="23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65" name="Object 39"/>
            <p:cNvGraphicFramePr>
              <a:graphicFrameLocks noChangeAspect="1"/>
            </p:cNvGraphicFramePr>
            <p:nvPr/>
          </p:nvGraphicFramePr>
          <p:xfrm>
            <a:off x="4104" y="1179"/>
            <a:ext cx="290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7" name="" r:id="rId30" imgW="247015" imgH="156210" progId="">
                    <p:embed/>
                  </p:oleObj>
                </mc:Choice>
                <mc:Fallback>
                  <p:oleObj name="" r:id="rId30" imgW="247015" imgH="156210" progId="">
                    <p:embed/>
                    <p:pic>
                      <p:nvPicPr>
                        <p:cNvPr id="0" name="图片 3196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4104" y="1179"/>
                          <a:ext cx="290" cy="2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66" name="Text Box 40"/>
            <p:cNvSpPr txBox="1"/>
            <p:nvPr/>
          </p:nvSpPr>
          <p:spPr>
            <a:xfrm>
              <a:off x="2813" y="2309"/>
              <a:ext cx="2924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图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5-19K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型热电偶（镍铬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-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镍硅）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 advClick="0">
    <p:wedg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96323" y="161925"/>
            <a:ext cx="43764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7.2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过程控制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PLC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功能模块</a:t>
            </a:r>
            <a:endParaRPr lang="zh-CN" altLang="en-US"/>
          </a:p>
        </p:txBody>
      </p:sp>
      <p:sp>
        <p:nvSpPr>
          <p:cNvPr id="49153" name="Text Box 3"/>
          <p:cNvSpPr txBox="1"/>
          <p:nvPr/>
        </p:nvSpPr>
        <p:spPr>
          <a:xfrm>
            <a:off x="2118678" y="897890"/>
            <a:ext cx="403225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热电偶温度数字特性曲线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9154" name="Group 4"/>
          <p:cNvGrpSpPr/>
          <p:nvPr/>
        </p:nvGrpSpPr>
        <p:grpSpPr>
          <a:xfrm>
            <a:off x="1613853" y="1834515"/>
            <a:ext cx="8964612" cy="4532313"/>
            <a:chOff x="0" y="0"/>
            <a:chExt cx="5647" cy="2855"/>
          </a:xfrm>
        </p:grpSpPr>
        <p:sp>
          <p:nvSpPr>
            <p:cNvPr id="49155" name="Line 5"/>
            <p:cNvSpPr/>
            <p:nvPr/>
          </p:nvSpPr>
          <p:spPr>
            <a:xfrm flipV="1">
              <a:off x="725" y="181"/>
              <a:ext cx="0" cy="208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9156" name="Line 6"/>
            <p:cNvSpPr/>
            <p:nvPr/>
          </p:nvSpPr>
          <p:spPr>
            <a:xfrm>
              <a:off x="0" y="1405"/>
              <a:ext cx="2268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aphicFrame>
          <p:nvGraphicFramePr>
            <p:cNvPr id="49157" name="Object 7"/>
            <p:cNvGraphicFramePr>
              <a:graphicFrameLocks noChangeAspect="1"/>
            </p:cNvGraphicFramePr>
            <p:nvPr/>
          </p:nvGraphicFramePr>
          <p:xfrm>
            <a:off x="725" y="1405"/>
            <a:ext cx="188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3" name="" r:id="rId1" imgW="118745" imgH="158750" progId="">
                    <p:embed/>
                  </p:oleObj>
                </mc:Choice>
                <mc:Fallback>
                  <p:oleObj name="" r:id="rId1" imgW="118745" imgH="158750" progId="">
                    <p:embed/>
                    <p:pic>
                      <p:nvPicPr>
                        <p:cNvPr id="0" name="图片 321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725" y="1405"/>
                          <a:ext cx="188" cy="2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58" name="Object 8"/>
            <p:cNvGraphicFramePr>
              <a:graphicFrameLocks noChangeAspect="1"/>
            </p:cNvGraphicFramePr>
            <p:nvPr/>
          </p:nvGraphicFramePr>
          <p:xfrm>
            <a:off x="2314" y="1295"/>
            <a:ext cx="499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0" name="" r:id="rId3" imgW="400050" imgH="167640" progId="">
                    <p:embed/>
                  </p:oleObj>
                </mc:Choice>
                <mc:Fallback>
                  <p:oleObj name="" r:id="rId3" imgW="400050" imgH="167640" progId="">
                    <p:embed/>
                    <p:pic>
                      <p:nvPicPr>
                        <p:cNvPr id="0" name="图片 321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314" y="1295"/>
                          <a:ext cx="499" cy="2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59" name="Object 9"/>
            <p:cNvGraphicFramePr>
              <a:graphicFrameLocks noChangeAspect="1"/>
            </p:cNvGraphicFramePr>
            <p:nvPr/>
          </p:nvGraphicFramePr>
          <p:xfrm>
            <a:off x="452" y="0"/>
            <a:ext cx="207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4" name="" r:id="rId5" imgW="158750" imgH="145415" progId="">
                    <p:embed/>
                  </p:oleObj>
                </mc:Choice>
                <mc:Fallback>
                  <p:oleObj name="" r:id="rId5" imgW="158750" imgH="145415" progId="">
                    <p:embed/>
                    <p:pic>
                      <p:nvPicPr>
                        <p:cNvPr id="0" name="图片 321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52" y="0"/>
                          <a:ext cx="207" cy="2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60" name="Object 10"/>
            <p:cNvGraphicFramePr>
              <a:graphicFrameLocks noChangeAspect="1"/>
            </p:cNvGraphicFramePr>
            <p:nvPr/>
          </p:nvGraphicFramePr>
          <p:xfrm>
            <a:off x="283" y="271"/>
            <a:ext cx="479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6" name="" r:id="rId7" imgW="361315" imgH="154940" progId="">
                    <p:embed/>
                  </p:oleObj>
                </mc:Choice>
                <mc:Fallback>
                  <p:oleObj name="" r:id="rId7" imgW="361315" imgH="154940" progId="">
                    <p:embed/>
                    <p:pic>
                      <p:nvPicPr>
                        <p:cNvPr id="0" name="图片 321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83" y="271"/>
                          <a:ext cx="479" cy="23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61" name="Line 11"/>
            <p:cNvSpPr/>
            <p:nvPr/>
          </p:nvSpPr>
          <p:spPr>
            <a:xfrm flipV="1">
              <a:off x="272" y="362"/>
              <a:ext cx="1678" cy="140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162" name="Line 12"/>
            <p:cNvSpPr/>
            <p:nvPr/>
          </p:nvSpPr>
          <p:spPr>
            <a:xfrm>
              <a:off x="1950" y="362"/>
              <a:ext cx="0" cy="104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49163" name="Line 13"/>
            <p:cNvSpPr/>
            <p:nvPr/>
          </p:nvSpPr>
          <p:spPr>
            <a:xfrm flipH="1">
              <a:off x="725" y="362"/>
              <a:ext cx="1225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49164" name="Object 14"/>
            <p:cNvGraphicFramePr>
              <a:graphicFrameLocks noChangeAspect="1"/>
            </p:cNvGraphicFramePr>
            <p:nvPr/>
          </p:nvGraphicFramePr>
          <p:xfrm>
            <a:off x="1965" y="1179"/>
            <a:ext cx="351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5" name="" r:id="rId9" imgW="297180" imgH="154940" progId="">
                    <p:embed/>
                  </p:oleObj>
                </mc:Choice>
                <mc:Fallback>
                  <p:oleObj name="" r:id="rId9" imgW="297180" imgH="154940" progId="">
                    <p:embed/>
                    <p:pic>
                      <p:nvPicPr>
                        <p:cNvPr id="0" name="图片 321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965" y="1179"/>
                          <a:ext cx="351" cy="2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65" name="Line 15"/>
            <p:cNvSpPr/>
            <p:nvPr/>
          </p:nvSpPr>
          <p:spPr>
            <a:xfrm>
              <a:off x="272" y="1405"/>
              <a:ext cx="0" cy="36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49166" name="Line 16"/>
            <p:cNvSpPr/>
            <p:nvPr/>
          </p:nvSpPr>
          <p:spPr>
            <a:xfrm flipH="1">
              <a:off x="272" y="1768"/>
              <a:ext cx="45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49167" name="Object 17"/>
            <p:cNvGraphicFramePr>
              <a:graphicFrameLocks noChangeAspect="1"/>
            </p:cNvGraphicFramePr>
            <p:nvPr/>
          </p:nvGraphicFramePr>
          <p:xfrm>
            <a:off x="818" y="1677"/>
            <a:ext cx="45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1" name="" r:id="rId11" imgW="309880" imgH="154940" progId="">
                    <p:embed/>
                  </p:oleObj>
                </mc:Choice>
                <mc:Fallback>
                  <p:oleObj name="" r:id="rId11" imgW="309880" imgH="154940" progId="">
                    <p:embed/>
                    <p:pic>
                      <p:nvPicPr>
                        <p:cNvPr id="0" name="图片 3220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818" y="1677"/>
                          <a:ext cx="450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68" name="Object 18"/>
            <p:cNvGraphicFramePr>
              <a:graphicFrameLocks noChangeAspect="1"/>
            </p:cNvGraphicFramePr>
            <p:nvPr/>
          </p:nvGraphicFramePr>
          <p:xfrm>
            <a:off x="83" y="1179"/>
            <a:ext cx="290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4" name="" r:id="rId13" imgW="247015" imgH="156210" progId="">
                    <p:embed/>
                  </p:oleObj>
                </mc:Choice>
                <mc:Fallback>
                  <p:oleObj name="" r:id="rId13" imgW="247015" imgH="156210" progId="">
                    <p:embed/>
                    <p:pic>
                      <p:nvPicPr>
                        <p:cNvPr id="0" name="图片 3223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83" y="1179"/>
                          <a:ext cx="290" cy="2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69" name="Text Box 19"/>
            <p:cNvSpPr txBox="1"/>
            <p:nvPr/>
          </p:nvSpPr>
          <p:spPr>
            <a:xfrm>
              <a:off x="272" y="2313"/>
              <a:ext cx="1996" cy="54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图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5-20 R/S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型热电偶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（铂铑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13/10-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铂）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9170" name="Line 20"/>
            <p:cNvSpPr/>
            <p:nvPr/>
          </p:nvSpPr>
          <p:spPr>
            <a:xfrm flipV="1">
              <a:off x="3559" y="181"/>
              <a:ext cx="0" cy="208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9171" name="Line 21"/>
            <p:cNvSpPr/>
            <p:nvPr/>
          </p:nvSpPr>
          <p:spPr>
            <a:xfrm>
              <a:off x="2834" y="1405"/>
              <a:ext cx="2268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aphicFrame>
          <p:nvGraphicFramePr>
            <p:cNvPr id="49172" name="Object 22"/>
            <p:cNvGraphicFramePr>
              <a:graphicFrameLocks noChangeAspect="1"/>
            </p:cNvGraphicFramePr>
            <p:nvPr/>
          </p:nvGraphicFramePr>
          <p:xfrm>
            <a:off x="3559" y="1405"/>
            <a:ext cx="188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2" name="" r:id="rId15" imgW="118745" imgH="158750" progId="">
                    <p:embed/>
                  </p:oleObj>
                </mc:Choice>
                <mc:Fallback>
                  <p:oleObj name="" r:id="rId15" imgW="118745" imgH="158750" progId="">
                    <p:embed/>
                    <p:pic>
                      <p:nvPicPr>
                        <p:cNvPr id="0" name="图片 322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559" y="1405"/>
                          <a:ext cx="188" cy="2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73" name="Object 23"/>
            <p:cNvGraphicFramePr>
              <a:graphicFrameLocks noChangeAspect="1"/>
            </p:cNvGraphicFramePr>
            <p:nvPr/>
          </p:nvGraphicFramePr>
          <p:xfrm>
            <a:off x="5148" y="1295"/>
            <a:ext cx="499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1" name="" r:id="rId16" imgW="400050" imgH="167640" progId="">
                    <p:embed/>
                  </p:oleObj>
                </mc:Choice>
                <mc:Fallback>
                  <p:oleObj name="" r:id="rId16" imgW="400050" imgH="167640" progId="">
                    <p:embed/>
                    <p:pic>
                      <p:nvPicPr>
                        <p:cNvPr id="0" name="图片 321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148" y="1295"/>
                          <a:ext cx="499" cy="2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74" name="Object 24"/>
            <p:cNvGraphicFramePr>
              <a:graphicFrameLocks noChangeAspect="1"/>
            </p:cNvGraphicFramePr>
            <p:nvPr/>
          </p:nvGraphicFramePr>
          <p:xfrm>
            <a:off x="3286" y="0"/>
            <a:ext cx="207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8" name="" r:id="rId17" imgW="158750" imgH="145415" progId="">
                    <p:embed/>
                  </p:oleObj>
                </mc:Choice>
                <mc:Fallback>
                  <p:oleObj name="" r:id="rId17" imgW="158750" imgH="145415" progId="">
                    <p:embed/>
                    <p:pic>
                      <p:nvPicPr>
                        <p:cNvPr id="0" name="图片 321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286" y="0"/>
                          <a:ext cx="207" cy="2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75" name="Object 25"/>
            <p:cNvGraphicFramePr>
              <a:graphicFrameLocks noChangeAspect="1"/>
            </p:cNvGraphicFramePr>
            <p:nvPr/>
          </p:nvGraphicFramePr>
          <p:xfrm>
            <a:off x="3151" y="271"/>
            <a:ext cx="411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7" name="" r:id="rId18" imgW="309880" imgH="154940" progId="">
                    <p:embed/>
                  </p:oleObj>
                </mc:Choice>
                <mc:Fallback>
                  <p:oleObj name="" r:id="rId18" imgW="309880" imgH="154940" progId="">
                    <p:embed/>
                    <p:pic>
                      <p:nvPicPr>
                        <p:cNvPr id="0" name="图片 3216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3151" y="271"/>
                          <a:ext cx="411" cy="23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76" name="Line 26"/>
            <p:cNvSpPr/>
            <p:nvPr/>
          </p:nvSpPr>
          <p:spPr>
            <a:xfrm flipV="1">
              <a:off x="3106" y="362"/>
              <a:ext cx="1678" cy="140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177" name="Line 27"/>
            <p:cNvSpPr/>
            <p:nvPr/>
          </p:nvSpPr>
          <p:spPr>
            <a:xfrm>
              <a:off x="4784" y="362"/>
              <a:ext cx="0" cy="104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49178" name="Line 28"/>
            <p:cNvSpPr/>
            <p:nvPr/>
          </p:nvSpPr>
          <p:spPr>
            <a:xfrm flipH="1">
              <a:off x="3559" y="362"/>
              <a:ext cx="1225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49179" name="Object 29"/>
            <p:cNvGraphicFramePr>
              <a:graphicFrameLocks noChangeAspect="1"/>
            </p:cNvGraphicFramePr>
            <p:nvPr/>
          </p:nvGraphicFramePr>
          <p:xfrm>
            <a:off x="4829" y="1179"/>
            <a:ext cx="290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3" name="" r:id="rId20" imgW="247015" imgH="156210" progId="">
                    <p:embed/>
                  </p:oleObj>
                </mc:Choice>
                <mc:Fallback>
                  <p:oleObj name="" r:id="rId20" imgW="247015" imgH="156210" progId="">
                    <p:embed/>
                    <p:pic>
                      <p:nvPicPr>
                        <p:cNvPr id="0" name="图片 3222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4829" y="1179"/>
                          <a:ext cx="290" cy="2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80" name="Line 30"/>
            <p:cNvSpPr/>
            <p:nvPr/>
          </p:nvSpPr>
          <p:spPr>
            <a:xfrm>
              <a:off x="3106" y="1405"/>
              <a:ext cx="0" cy="36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49181" name="Line 31"/>
            <p:cNvSpPr/>
            <p:nvPr/>
          </p:nvSpPr>
          <p:spPr>
            <a:xfrm flipH="1">
              <a:off x="3106" y="1768"/>
              <a:ext cx="45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49182" name="Object 32"/>
            <p:cNvGraphicFramePr>
              <a:graphicFrameLocks noChangeAspect="1"/>
            </p:cNvGraphicFramePr>
            <p:nvPr/>
          </p:nvGraphicFramePr>
          <p:xfrm>
            <a:off x="3605" y="1677"/>
            <a:ext cx="54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2" name="" r:id="rId22" imgW="374015" imgH="154940" progId="">
                    <p:embed/>
                  </p:oleObj>
                </mc:Choice>
                <mc:Fallback>
                  <p:oleObj name="" r:id="rId22" imgW="374015" imgH="154940" progId="">
                    <p:embed/>
                    <p:pic>
                      <p:nvPicPr>
                        <p:cNvPr id="0" name="图片 3211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3605" y="1677"/>
                          <a:ext cx="544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83" name="Object 33"/>
            <p:cNvGraphicFramePr>
              <a:graphicFrameLocks noChangeAspect="1"/>
            </p:cNvGraphicFramePr>
            <p:nvPr/>
          </p:nvGraphicFramePr>
          <p:xfrm>
            <a:off x="2879" y="1179"/>
            <a:ext cx="366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9" name="" r:id="rId24" imgW="309880" imgH="154940" progId="">
                    <p:embed/>
                  </p:oleObj>
                </mc:Choice>
                <mc:Fallback>
                  <p:oleObj name="" r:id="rId24" imgW="309880" imgH="154940" progId="">
                    <p:embed/>
                    <p:pic>
                      <p:nvPicPr>
                        <p:cNvPr id="0" name="图片 3218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879" y="1179"/>
                          <a:ext cx="366" cy="2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84" name="Text Box 34"/>
            <p:cNvSpPr txBox="1"/>
            <p:nvPr/>
          </p:nvSpPr>
          <p:spPr>
            <a:xfrm>
              <a:off x="3332" y="2313"/>
              <a:ext cx="1609" cy="54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图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5-21 T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型热电偶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（铜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-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康铜）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713595" y="1014095"/>
          <a:ext cx="112077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6" imgW="457200" imgH="393700" progId="Equation.KSEE3">
                  <p:embed/>
                </p:oleObj>
              </mc:Choice>
              <mc:Fallback>
                <p:oleObj name="" r:id="rId26" imgW="4572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9713595" y="1014095"/>
                        <a:ext cx="1120775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Click="0">
    <p:wedg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96323" y="161925"/>
            <a:ext cx="43764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7.2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过程控制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PLC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功能模块</a:t>
            </a:r>
            <a:endParaRPr lang="zh-CN" altLang="en-US"/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1411288" y="760095"/>
            <a:ext cx="5040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热电偶模块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控制寄存器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CR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位）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9155" name="Group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411605" y="1217295"/>
          <a:ext cx="8423275" cy="3273426"/>
        </p:xfrm>
        <a:graphic>
          <a:graphicData uri="http://schemas.openxmlformats.org/drawingml/2006/table">
            <a:tbl>
              <a:tblPr/>
              <a:tblGrid>
                <a:gridCol w="1341150"/>
                <a:gridCol w="2636280"/>
                <a:gridCol w="1916398"/>
                <a:gridCol w="2529447"/>
              </a:tblGrid>
              <a:tr h="39687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CR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编号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功能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CR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编号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功能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#1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*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热电偶型式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#30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错误状态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#2～#5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*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CH1～CH4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平均次数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#31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通信地址设定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67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#6～#9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CH1～CH4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摄氏温度平均值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#32*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通信速率设定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67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#14～#17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CH1～CH4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摄氏温度当前值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#33*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恢复出厂设定设定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#24～#27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*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CH1～CH4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偏置值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215" name="Rectangle 41"/>
          <p:cNvSpPr/>
          <p:nvPr/>
        </p:nvSpPr>
        <p:spPr>
          <a:xfrm>
            <a:off x="1411605" y="4666933"/>
            <a:ext cx="8281988" cy="15068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CR#1</a:t>
            </a:r>
            <a:r>
              <a:rPr lang="zh-CN" altLang="en-US" sz="2000" b="1" dirty="0">
                <a:latin typeface="Times New Roman" panose="02020603050405020304" pitchFamily="18" charset="0"/>
              </a:rPr>
              <a:t>热电偶型式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CH1:b0-b2   CH2:b3-b5   CH3:b6-b8   CH4: b9-b11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CH1</a:t>
            </a:r>
            <a:r>
              <a:rPr lang="zh-CN" altLang="en-US" sz="2000" b="1" dirty="0">
                <a:latin typeface="Times New Roman" panose="02020603050405020304" pitchFamily="18" charset="0"/>
              </a:rPr>
              <a:t>为例</a:t>
            </a:r>
            <a:r>
              <a:rPr lang="en-US" altLang="zh-CN" sz="2000" b="1" dirty="0">
                <a:latin typeface="Times New Roman" panose="02020603050405020304" pitchFamily="18" charset="0"/>
              </a:rPr>
              <a:t>: b2b1b0=000</a:t>
            </a:r>
            <a:r>
              <a:rPr lang="zh-CN" altLang="en-US" sz="2000" b="1" dirty="0">
                <a:latin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</a:rPr>
              <a:t>J</a:t>
            </a:r>
            <a:r>
              <a:rPr lang="zh-CN" altLang="en-US" sz="2000" b="1" dirty="0">
                <a:latin typeface="Times New Roman" panose="02020603050405020304" pitchFamily="18" charset="0"/>
              </a:rPr>
              <a:t>型； </a:t>
            </a:r>
            <a:r>
              <a:rPr lang="en-US" altLang="zh-CN" sz="2000" b="1" dirty="0">
                <a:latin typeface="Times New Roman" panose="02020603050405020304" pitchFamily="18" charset="0"/>
              </a:rPr>
              <a:t>b2b1b0=001</a:t>
            </a:r>
            <a:r>
              <a:rPr lang="zh-CN" altLang="en-US" sz="2000" b="1" dirty="0">
                <a:latin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</a:rPr>
              <a:t>K</a:t>
            </a:r>
            <a:r>
              <a:rPr lang="zh-CN" altLang="en-US" sz="2000" b="1" dirty="0">
                <a:latin typeface="Times New Roman" panose="02020603050405020304" pitchFamily="18" charset="0"/>
              </a:rPr>
              <a:t>型；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b2b1b0=010</a:t>
            </a:r>
            <a:r>
              <a:rPr lang="zh-CN" altLang="en-US" sz="2000" b="1" dirty="0">
                <a:latin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</a:rPr>
              <a:t>R</a:t>
            </a:r>
            <a:r>
              <a:rPr lang="zh-CN" altLang="en-US" sz="2000" b="1" dirty="0">
                <a:latin typeface="Times New Roman" panose="02020603050405020304" pitchFamily="18" charset="0"/>
              </a:rPr>
              <a:t>型； </a:t>
            </a:r>
            <a:r>
              <a:rPr lang="en-US" altLang="zh-CN" sz="2000" b="1" dirty="0">
                <a:latin typeface="Times New Roman" panose="02020603050405020304" pitchFamily="18" charset="0"/>
              </a:rPr>
              <a:t>b2b1b0=011</a:t>
            </a:r>
            <a:r>
              <a:rPr lang="zh-CN" altLang="en-US" sz="2000" b="1" dirty="0">
                <a:latin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</a:rPr>
              <a:t>S</a:t>
            </a:r>
            <a:r>
              <a:rPr lang="zh-CN" altLang="en-US" sz="2000" b="1" dirty="0">
                <a:latin typeface="Times New Roman" panose="02020603050405020304" pitchFamily="18" charset="0"/>
              </a:rPr>
              <a:t>型； </a:t>
            </a:r>
            <a:r>
              <a:rPr lang="en-US" altLang="zh-CN" sz="2000" b="1" dirty="0">
                <a:latin typeface="Times New Roman" panose="02020603050405020304" pitchFamily="18" charset="0"/>
              </a:rPr>
              <a:t>b2b1b0=100</a:t>
            </a:r>
            <a:r>
              <a:rPr lang="zh-CN" altLang="en-US" sz="2000" b="1" dirty="0">
                <a:latin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</a:rPr>
              <a:t>T</a:t>
            </a:r>
            <a:r>
              <a:rPr lang="zh-CN" altLang="en-US" sz="2000" b="1" dirty="0">
                <a:latin typeface="Times New Roman" panose="02020603050405020304" pitchFamily="18" charset="0"/>
              </a:rPr>
              <a:t>型。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96323" y="161925"/>
            <a:ext cx="43764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7.2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过程控制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PLC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功能模块</a:t>
            </a:r>
            <a:endParaRPr lang="zh-CN" altLang="en-US"/>
          </a:p>
        </p:txBody>
      </p:sp>
      <p:sp>
        <p:nvSpPr>
          <p:cNvPr id="51201" name="Line 3"/>
          <p:cNvSpPr/>
          <p:nvPr/>
        </p:nvSpPr>
        <p:spPr>
          <a:xfrm>
            <a:off x="1437958" y="2055813"/>
            <a:ext cx="1587" cy="30241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202" name="Line 4"/>
          <p:cNvSpPr/>
          <p:nvPr/>
        </p:nvSpPr>
        <p:spPr>
          <a:xfrm flipH="1">
            <a:off x="6911658" y="2200275"/>
            <a:ext cx="0" cy="28797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203" name="Line 5"/>
          <p:cNvSpPr/>
          <p:nvPr/>
        </p:nvSpPr>
        <p:spPr>
          <a:xfrm>
            <a:off x="1869758" y="2200275"/>
            <a:ext cx="0" cy="2889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204" name="Line 6"/>
          <p:cNvSpPr/>
          <p:nvPr/>
        </p:nvSpPr>
        <p:spPr>
          <a:xfrm>
            <a:off x="1726883" y="2200275"/>
            <a:ext cx="0" cy="2889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205" name="Line 7"/>
          <p:cNvSpPr/>
          <p:nvPr/>
        </p:nvSpPr>
        <p:spPr>
          <a:xfrm>
            <a:off x="1437958" y="2343150"/>
            <a:ext cx="2889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50184" name="Group 8"/>
          <p:cNvGraphicFramePr>
            <a:graphicFrameLocks noGrp="1"/>
          </p:cNvGraphicFramePr>
          <p:nvPr/>
        </p:nvGraphicFramePr>
        <p:xfrm>
          <a:off x="2519045" y="2200275"/>
          <a:ext cx="4032250" cy="433388"/>
        </p:xfrm>
        <a:graphic>
          <a:graphicData uri="http://schemas.openxmlformats.org/drawingml/2006/table">
            <a:tbl>
              <a:tblPr/>
              <a:tblGrid>
                <a:gridCol w="806450"/>
                <a:gridCol w="806450"/>
                <a:gridCol w="806450"/>
                <a:gridCol w="806450"/>
                <a:gridCol w="806450"/>
              </a:tblGrid>
              <a:tr h="433388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TO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K1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K4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220" name="Line 22"/>
          <p:cNvSpPr/>
          <p:nvPr/>
        </p:nvSpPr>
        <p:spPr>
          <a:xfrm>
            <a:off x="2014220" y="2343150"/>
            <a:ext cx="1588" cy="23050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221" name="Line 23"/>
          <p:cNvSpPr/>
          <p:nvPr/>
        </p:nvSpPr>
        <p:spPr>
          <a:xfrm>
            <a:off x="6551295" y="2416175"/>
            <a:ext cx="3603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222" name="Line 24"/>
          <p:cNvSpPr/>
          <p:nvPr/>
        </p:nvSpPr>
        <p:spPr>
          <a:xfrm>
            <a:off x="1869758" y="2343150"/>
            <a:ext cx="64928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50201" name="Group 25"/>
          <p:cNvGraphicFramePr>
            <a:graphicFrameLocks noGrp="1"/>
          </p:cNvGraphicFramePr>
          <p:nvPr/>
        </p:nvGraphicFramePr>
        <p:xfrm>
          <a:off x="2447608" y="3640138"/>
          <a:ext cx="4103688" cy="431800"/>
        </p:xfrm>
        <a:graphic>
          <a:graphicData uri="http://schemas.openxmlformats.org/drawingml/2006/table">
            <a:tbl>
              <a:tblPr/>
              <a:tblGrid>
                <a:gridCol w="936069"/>
                <a:gridCol w="705406"/>
                <a:gridCol w="820737"/>
                <a:gridCol w="820737"/>
                <a:gridCol w="820737"/>
              </a:tblGrid>
              <a:tr h="43180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FROM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K6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D20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K4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237" name="Line 39"/>
          <p:cNvSpPr/>
          <p:nvPr/>
        </p:nvSpPr>
        <p:spPr>
          <a:xfrm>
            <a:off x="2014220" y="3062288"/>
            <a:ext cx="504825" cy="15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238" name="Line 40"/>
          <p:cNvSpPr/>
          <p:nvPr/>
        </p:nvSpPr>
        <p:spPr>
          <a:xfrm flipV="1">
            <a:off x="6551295" y="3062288"/>
            <a:ext cx="358775" cy="15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239" name="Line 41"/>
          <p:cNvSpPr/>
          <p:nvPr/>
        </p:nvSpPr>
        <p:spPr>
          <a:xfrm>
            <a:off x="2014220" y="3784600"/>
            <a:ext cx="5048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240" name="Line 42"/>
          <p:cNvSpPr/>
          <p:nvPr/>
        </p:nvSpPr>
        <p:spPr>
          <a:xfrm>
            <a:off x="6551295" y="3784600"/>
            <a:ext cx="3587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241" name="Text Box 43"/>
          <p:cNvSpPr txBox="1"/>
          <p:nvPr/>
        </p:nvSpPr>
        <p:spPr>
          <a:xfrm>
            <a:off x="7056120" y="2919413"/>
            <a:ext cx="2816225" cy="3984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CH1-CH4</a:t>
            </a:r>
            <a:r>
              <a:rPr lang="zh-CN" altLang="en-US" sz="2000" b="1" dirty="0">
                <a:latin typeface="Times New Roman" panose="02020603050405020304" pitchFamily="18" charset="0"/>
              </a:rPr>
              <a:t>平均次数</a:t>
            </a:r>
            <a:r>
              <a:rPr lang="en-US" altLang="zh-CN" sz="2000" b="1" dirty="0">
                <a:latin typeface="Times New Roman" panose="02020603050405020304" pitchFamily="18" charset="0"/>
              </a:rPr>
              <a:t>10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51242" name="Text Box 44"/>
          <p:cNvSpPr txBox="1"/>
          <p:nvPr/>
        </p:nvSpPr>
        <p:spPr>
          <a:xfrm>
            <a:off x="7127558" y="4503738"/>
            <a:ext cx="244951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读</a:t>
            </a:r>
            <a:r>
              <a:rPr lang="en-US" altLang="zh-CN" sz="2000" b="1" dirty="0">
                <a:latin typeface="Times New Roman" panose="02020603050405020304" pitchFamily="18" charset="0"/>
              </a:rPr>
              <a:t>CH1-CH4</a:t>
            </a:r>
            <a:r>
              <a:rPr lang="zh-CN" altLang="en-US" sz="2000" b="1" dirty="0">
                <a:latin typeface="Times New Roman" panose="02020603050405020304" pitchFamily="18" charset="0"/>
              </a:rPr>
              <a:t>当前值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50221" name="Group 45"/>
          <p:cNvGraphicFramePr>
            <a:graphicFrameLocks noGrp="1"/>
          </p:cNvGraphicFramePr>
          <p:nvPr/>
        </p:nvGraphicFramePr>
        <p:xfrm>
          <a:off x="2399983" y="4430713"/>
          <a:ext cx="4175125" cy="434975"/>
        </p:xfrm>
        <a:graphic>
          <a:graphicData uri="http://schemas.openxmlformats.org/drawingml/2006/table">
            <a:tbl>
              <a:tblPr/>
              <a:tblGrid>
                <a:gridCol w="895151"/>
                <a:gridCol w="774899"/>
                <a:gridCol w="835025"/>
                <a:gridCol w="835025"/>
                <a:gridCol w="835025"/>
              </a:tblGrid>
              <a:tr h="43497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FROM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887" marB="458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887" marB="458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K14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887" marB="458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D40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887" marB="458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K4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887" marB="458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257" name="Text Box 59"/>
          <p:cNvSpPr txBox="1"/>
          <p:nvPr/>
        </p:nvSpPr>
        <p:spPr>
          <a:xfrm>
            <a:off x="7054533" y="3711575"/>
            <a:ext cx="244951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读</a:t>
            </a:r>
            <a:r>
              <a:rPr lang="en-US" altLang="zh-CN" sz="2000" b="1" dirty="0">
                <a:latin typeface="Times New Roman" panose="02020603050405020304" pitchFamily="18" charset="0"/>
              </a:rPr>
              <a:t>CH1-CH4</a:t>
            </a:r>
            <a:r>
              <a:rPr lang="zh-CN" altLang="en-US" sz="2000" b="1" dirty="0">
                <a:latin typeface="Times New Roman" panose="02020603050405020304" pitchFamily="18" charset="0"/>
              </a:rPr>
              <a:t>平均值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51258" name="Text Box 60"/>
          <p:cNvSpPr txBox="1"/>
          <p:nvPr/>
        </p:nvSpPr>
        <p:spPr>
          <a:xfrm>
            <a:off x="1439545" y="1839913"/>
            <a:ext cx="863600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1800" b="1" dirty="0">
                <a:latin typeface="Times New Roman" panose="02020603050405020304" pitchFamily="18" charset="0"/>
              </a:rPr>
              <a:t>M1002</a:t>
            </a:r>
            <a:endParaRPr lang="en-US" altLang="zh-CN" sz="1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50237" name="Group 61"/>
          <p:cNvGraphicFramePr>
            <a:graphicFrameLocks noGrp="1"/>
          </p:cNvGraphicFramePr>
          <p:nvPr/>
        </p:nvGraphicFramePr>
        <p:xfrm>
          <a:off x="2519045" y="2919413"/>
          <a:ext cx="4032250" cy="431800"/>
        </p:xfrm>
        <a:graphic>
          <a:graphicData uri="http://schemas.openxmlformats.org/drawingml/2006/table">
            <a:tbl>
              <a:tblPr/>
              <a:tblGrid>
                <a:gridCol w="806450"/>
                <a:gridCol w="806450"/>
                <a:gridCol w="806450"/>
                <a:gridCol w="806450"/>
                <a:gridCol w="806450"/>
              </a:tblGrid>
              <a:tr h="43180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TO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K10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K4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273" name="Text Box 75"/>
          <p:cNvSpPr txBox="1"/>
          <p:nvPr/>
        </p:nvSpPr>
        <p:spPr>
          <a:xfrm>
            <a:off x="7127558" y="2200275"/>
            <a:ext cx="2592387" cy="3984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CH1-CH4 S</a:t>
            </a:r>
            <a:r>
              <a:rPr lang="zh-CN" altLang="en-US" sz="2000" b="1" dirty="0">
                <a:latin typeface="Times New Roman" panose="02020603050405020304" pitchFamily="18" charset="0"/>
              </a:rPr>
              <a:t>型热电偶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51274" name="Line 76"/>
          <p:cNvSpPr/>
          <p:nvPr/>
        </p:nvSpPr>
        <p:spPr>
          <a:xfrm>
            <a:off x="2015808" y="4648200"/>
            <a:ext cx="5032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275" name="Line 77"/>
          <p:cNvSpPr/>
          <p:nvPr/>
        </p:nvSpPr>
        <p:spPr>
          <a:xfrm>
            <a:off x="6551295" y="4575175"/>
            <a:ext cx="3587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276" name="Rectangle 78"/>
          <p:cNvSpPr/>
          <p:nvPr/>
        </p:nvSpPr>
        <p:spPr>
          <a:xfrm>
            <a:off x="1330643" y="959485"/>
            <a:ext cx="467995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</a:rPr>
              <a:t>热电偶测温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51277" name="AutoShape 79"/>
          <p:cNvSpPr/>
          <p:nvPr/>
        </p:nvSpPr>
        <p:spPr>
          <a:xfrm>
            <a:off x="4392295" y="1985963"/>
            <a:ext cx="1295400" cy="141287"/>
          </a:xfrm>
          <a:prstGeom prst="leftArrow">
            <a:avLst>
              <a:gd name="adj1" fmla="val 50000"/>
              <a:gd name="adj2" fmla="val 148989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1278" name="AutoShape 80"/>
          <p:cNvSpPr/>
          <p:nvPr/>
        </p:nvSpPr>
        <p:spPr>
          <a:xfrm flipH="1" flipV="1">
            <a:off x="4392295" y="3422650"/>
            <a:ext cx="1079500" cy="134938"/>
          </a:xfrm>
          <a:prstGeom prst="leftArrow">
            <a:avLst>
              <a:gd name="adj1" fmla="val 50000"/>
              <a:gd name="adj2" fmla="val 125295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1280" name="AutoShape 79"/>
          <p:cNvSpPr/>
          <p:nvPr/>
        </p:nvSpPr>
        <p:spPr>
          <a:xfrm>
            <a:off x="4392295" y="2701925"/>
            <a:ext cx="1295400" cy="141288"/>
          </a:xfrm>
          <a:prstGeom prst="leftArrow">
            <a:avLst>
              <a:gd name="adj1" fmla="val 50000"/>
              <a:gd name="adj2" fmla="val 148988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1281" name="AutoShape 80"/>
          <p:cNvSpPr/>
          <p:nvPr/>
        </p:nvSpPr>
        <p:spPr>
          <a:xfrm flipH="1" flipV="1">
            <a:off x="4463733" y="4214813"/>
            <a:ext cx="1079500" cy="134937"/>
          </a:xfrm>
          <a:prstGeom prst="leftArrow">
            <a:avLst>
              <a:gd name="adj1" fmla="val 50000"/>
              <a:gd name="adj2" fmla="val 125296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96323" y="161925"/>
            <a:ext cx="43764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7.2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过程控制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PLC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功能模块</a:t>
            </a:r>
            <a:endParaRPr lang="zh-CN" altLang="en-US"/>
          </a:p>
        </p:txBody>
      </p:sp>
      <p:sp>
        <p:nvSpPr>
          <p:cNvPr id="52225" name="Rectangle 2"/>
          <p:cNvSpPr/>
          <p:nvPr/>
        </p:nvSpPr>
        <p:spPr>
          <a:xfrm>
            <a:off x="1736090" y="776605"/>
            <a:ext cx="2808288" cy="5175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4</a:t>
            </a:r>
            <a:r>
              <a:rPr lang="zh-CN" altLang="en-US" sz="2800" b="1" dirty="0">
                <a:latin typeface="Times New Roman" panose="02020603050405020304" pitchFamily="18" charset="0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</a:rPr>
              <a:t>PID </a:t>
            </a:r>
            <a:r>
              <a:rPr lang="zh-CN" altLang="en-US" sz="2800" b="1" dirty="0">
                <a:latin typeface="Times New Roman" panose="02020603050405020304" pitchFamily="18" charset="0"/>
              </a:rPr>
              <a:t>模块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51204" name="Group 4"/>
          <p:cNvGraphicFramePr>
            <a:graphicFrameLocks noGrp="1"/>
          </p:cNvGraphicFramePr>
          <p:nvPr/>
        </p:nvGraphicFramePr>
        <p:xfrm>
          <a:off x="1636078" y="2432368"/>
          <a:ext cx="8491538" cy="473075"/>
        </p:xfrm>
        <a:graphic>
          <a:graphicData uri="http://schemas.openxmlformats.org/drawingml/2006/table">
            <a:tbl>
              <a:tblPr/>
              <a:tblGrid>
                <a:gridCol w="1357046"/>
                <a:gridCol w="1705674"/>
                <a:gridCol w="1608515"/>
                <a:gridCol w="2077163"/>
                <a:gridCol w="1743140"/>
              </a:tblGrid>
              <a:tr h="47307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功能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目标值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(SV)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现在值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(PV)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PID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参数首地址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输出值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(MV)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240" name="Rectangle 24"/>
          <p:cNvSpPr/>
          <p:nvPr/>
        </p:nvSpPr>
        <p:spPr>
          <a:xfrm>
            <a:off x="4110990" y="1495743"/>
            <a:ext cx="1223963" cy="4826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latin typeface="Times New Roman" panose="02020603050405020304" pitchFamily="18" charset="0"/>
              </a:rPr>
              <a:t>SV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52241" name="Rectangle 25"/>
          <p:cNvSpPr/>
          <p:nvPr/>
        </p:nvSpPr>
        <p:spPr>
          <a:xfrm>
            <a:off x="3102928" y="1495743"/>
            <a:ext cx="1008062" cy="484187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latin typeface="Times New Roman" panose="02020603050405020304" pitchFamily="18" charset="0"/>
              </a:rPr>
              <a:t>PID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51224" name="Rectangle 26"/>
          <p:cNvSpPr/>
          <p:nvPr/>
        </p:nvSpPr>
        <p:spPr>
          <a:xfrm>
            <a:off x="5336540" y="1495743"/>
            <a:ext cx="1008063" cy="482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PV</a:t>
            </a:r>
            <a:endParaRPr kumimoji="0" lang="en-US" altLang="zh-CN" sz="2400" b="1" i="0" u="none" strike="noStrike" kern="1200" cap="none" spc="0" normalizeH="0" baseline="0" noProof="1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2243" name="Rectangle 27"/>
          <p:cNvSpPr/>
          <p:nvPr/>
        </p:nvSpPr>
        <p:spPr>
          <a:xfrm>
            <a:off x="6343015" y="1495743"/>
            <a:ext cx="1008063" cy="4826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latin typeface="Times New Roman" panose="02020603050405020304" pitchFamily="18" charset="0"/>
              </a:rPr>
              <a:t>S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52244" name="Rectangle 28"/>
          <p:cNvSpPr/>
          <p:nvPr/>
        </p:nvSpPr>
        <p:spPr>
          <a:xfrm>
            <a:off x="7351078" y="1495743"/>
            <a:ext cx="1008062" cy="4826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 dirty="0">
                <a:latin typeface="Times New Roman" panose="02020603050405020304" pitchFamily="18" charset="0"/>
              </a:rPr>
              <a:t>MV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52245" name="Line 29"/>
          <p:cNvSpPr/>
          <p:nvPr/>
        </p:nvSpPr>
        <p:spPr>
          <a:xfrm flipH="1">
            <a:off x="2815590" y="2072005"/>
            <a:ext cx="719138" cy="3603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246" name="Line 30"/>
          <p:cNvSpPr/>
          <p:nvPr/>
        </p:nvSpPr>
        <p:spPr>
          <a:xfrm flipH="1">
            <a:off x="4255453" y="2072005"/>
            <a:ext cx="288925" cy="3603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247" name="Line 31"/>
          <p:cNvSpPr/>
          <p:nvPr/>
        </p:nvSpPr>
        <p:spPr>
          <a:xfrm flipH="1">
            <a:off x="5766753" y="2072005"/>
            <a:ext cx="73025" cy="3603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248" name="Line 32"/>
          <p:cNvSpPr/>
          <p:nvPr/>
        </p:nvSpPr>
        <p:spPr>
          <a:xfrm>
            <a:off x="6774815" y="2072005"/>
            <a:ext cx="288925" cy="3603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249" name="Line 33"/>
          <p:cNvSpPr/>
          <p:nvPr/>
        </p:nvSpPr>
        <p:spPr>
          <a:xfrm>
            <a:off x="7927340" y="2000568"/>
            <a:ext cx="1008063" cy="431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51234" name="Group 34"/>
          <p:cNvGraphicFramePr>
            <a:graphicFrameLocks noGrp="1"/>
          </p:cNvGraphicFramePr>
          <p:nvPr/>
        </p:nvGraphicFramePr>
        <p:xfrm>
          <a:off x="1591628" y="3945255"/>
          <a:ext cx="8280400" cy="2381250"/>
        </p:xfrm>
        <a:graphic>
          <a:graphicData uri="http://schemas.openxmlformats.org/drawingml/2006/table">
            <a:tbl>
              <a:tblPr/>
              <a:tblGrid>
                <a:gridCol w="1593850"/>
                <a:gridCol w="2366962"/>
                <a:gridCol w="1831975"/>
                <a:gridCol w="2487613"/>
              </a:tblGrid>
              <a:tr h="39687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参数编号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功能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参数编号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功能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取样时间（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TS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S+5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偏差不作用范围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S+1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比例增益（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KP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S+6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输出值饱和上限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S+2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积分增益（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KI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S+7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输出值饱和下限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S+3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微分增益（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KD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S+8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积分饱和上限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S+4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动作方向（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DIR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S+9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积分饱和下限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287" name="Text Box 71"/>
          <p:cNvSpPr txBox="1"/>
          <p:nvPr/>
        </p:nvSpPr>
        <p:spPr>
          <a:xfrm>
            <a:off x="1663065" y="3224530"/>
            <a:ext cx="82804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PID</a:t>
            </a:r>
            <a:r>
              <a:rPr lang="zh-CN" altLang="en-US" b="1" dirty="0">
                <a:latin typeface="Times New Roman" panose="02020603050405020304" pitchFamily="18" charset="0"/>
              </a:rPr>
              <a:t>参数设置需预先在专用寄存器中设定。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96323" y="161925"/>
            <a:ext cx="43764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7.2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过程控制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PLC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功能模块</a:t>
            </a:r>
            <a:endParaRPr lang="zh-CN" altLang="en-US"/>
          </a:p>
        </p:txBody>
      </p:sp>
      <p:sp>
        <p:nvSpPr>
          <p:cNvPr id="53249" name="Text Box 2"/>
          <p:cNvSpPr txBox="1"/>
          <p:nvPr/>
        </p:nvSpPr>
        <p:spPr>
          <a:xfrm>
            <a:off x="1466215" y="899795"/>
            <a:ext cx="970216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</a:rPr>
              <a:t>例</a:t>
            </a:r>
            <a:r>
              <a:rPr lang="en-US" altLang="zh-CN" sz="2400" b="1">
                <a:latin typeface="Times New Roman" panose="02020603050405020304" pitchFamily="18" charset="0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</a:rPr>
              <a:t>：</a:t>
            </a:r>
            <a:r>
              <a:rPr lang="en-US" altLang="zh-CN" sz="2400" b="1">
                <a:latin typeface="Times New Roman" panose="02020603050405020304" pitchFamily="18" charset="0"/>
              </a:rPr>
              <a:t>AD</a:t>
            </a:r>
            <a:r>
              <a:rPr lang="zh-CN" altLang="en-US" sz="2400" b="1">
                <a:latin typeface="Times New Roman" panose="02020603050405020304" pitchFamily="18" charset="0"/>
              </a:rPr>
              <a:t>模块插在主机板的</a:t>
            </a:r>
            <a:r>
              <a:rPr lang="en-US" altLang="zh-CN" sz="2400" b="1">
                <a:latin typeface="Times New Roman" panose="02020603050405020304" pitchFamily="18" charset="0"/>
              </a:rPr>
              <a:t>0</a:t>
            </a:r>
            <a:r>
              <a:rPr lang="zh-CN" altLang="en-US" sz="2400" b="1">
                <a:latin typeface="Times New Roman" panose="02020603050405020304" pitchFamily="18" charset="0"/>
              </a:rPr>
              <a:t>号插槽，要求每秒钟</a:t>
            </a:r>
            <a:r>
              <a:rPr lang="en-US" altLang="zh-CN" sz="2400" b="1">
                <a:latin typeface="Times New Roman" panose="02020603050405020304" pitchFamily="18" charset="0"/>
              </a:rPr>
              <a:t>A/D</a:t>
            </a:r>
            <a:r>
              <a:rPr lang="zh-CN" altLang="en-US" sz="2400" b="1">
                <a:latin typeface="Times New Roman" panose="02020603050405020304" pitchFamily="18" charset="0"/>
              </a:rPr>
              <a:t>转换一次，采样次数</a:t>
            </a:r>
            <a:r>
              <a:rPr lang="en-US" altLang="zh-CN" sz="2400" b="1">
                <a:latin typeface="Times New Roman" panose="02020603050405020304" pitchFamily="18" charset="0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</a:rPr>
              <a:t>次，需要设置下表参数，测量结果存</a:t>
            </a:r>
            <a:r>
              <a:rPr lang="en-US" altLang="zh-CN" sz="2400" b="1">
                <a:latin typeface="Times New Roman" panose="02020603050405020304" pitchFamily="18" charset="0"/>
              </a:rPr>
              <a:t>D1</a:t>
            </a:r>
            <a:r>
              <a:rPr lang="zh-CN" altLang="en-US" sz="2400" b="1">
                <a:latin typeface="Times New Roman" panose="02020603050405020304" pitchFamily="18" charset="0"/>
              </a:rPr>
              <a:t>1。设定值</a:t>
            </a:r>
            <a:r>
              <a:rPr lang="en-US" altLang="zh-CN" sz="2400" b="1">
                <a:latin typeface="Times New Roman" panose="02020603050405020304" pitchFamily="18" charset="0"/>
              </a:rPr>
              <a:t>2000</a:t>
            </a:r>
            <a:r>
              <a:rPr lang="zh-CN" altLang="en-US" sz="2400" b="1">
                <a:latin typeface="Times New Roman" panose="02020603050405020304" pitchFamily="18" charset="0"/>
              </a:rPr>
              <a:t>存</a:t>
            </a:r>
            <a:r>
              <a:rPr lang="en-US" altLang="zh-CN" sz="2400" b="1">
                <a:latin typeface="Times New Roman" panose="02020603050405020304" pitchFamily="18" charset="0"/>
              </a:rPr>
              <a:t>D1</a:t>
            </a:r>
            <a:r>
              <a:rPr lang="zh-CN" altLang="en-US" sz="2400" b="1">
                <a:latin typeface="Times New Roman" panose="02020603050405020304" pitchFamily="18" charset="0"/>
              </a:rPr>
              <a:t>0中，偏差进行</a:t>
            </a:r>
            <a:r>
              <a:rPr lang="en-US" altLang="zh-CN" sz="2400" b="1">
                <a:latin typeface="Times New Roman" panose="02020603050405020304" pitchFamily="18" charset="0"/>
              </a:rPr>
              <a:t>PID</a:t>
            </a:r>
            <a:r>
              <a:rPr lang="zh-CN" altLang="en-US" sz="2400" b="1">
                <a:latin typeface="Times New Roman" panose="02020603050405020304" pitchFamily="18" charset="0"/>
              </a:rPr>
              <a:t>运算，结果存</a:t>
            </a:r>
            <a:r>
              <a:rPr lang="en-US" altLang="zh-CN" sz="2400" b="1">
                <a:latin typeface="Times New Roman" panose="02020603050405020304" pitchFamily="18" charset="0"/>
              </a:rPr>
              <a:t>D0</a:t>
            </a:r>
            <a:r>
              <a:rPr lang="zh-CN" altLang="en-US" sz="2400" b="1">
                <a:latin typeface="Times New Roman" panose="02020603050405020304" pitchFamily="18" charset="0"/>
              </a:rPr>
              <a:t>。设置的</a:t>
            </a:r>
            <a:r>
              <a:rPr lang="en-US" altLang="zh-CN" sz="2400" b="1">
                <a:latin typeface="Times New Roman" panose="02020603050405020304" pitchFamily="18" charset="0"/>
              </a:rPr>
              <a:t>PID</a:t>
            </a:r>
            <a:r>
              <a:rPr lang="zh-CN" altLang="en-US" sz="2400" b="1">
                <a:latin typeface="Times New Roman" panose="02020603050405020304" pitchFamily="18" charset="0"/>
              </a:rPr>
              <a:t>参数如下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graphicFrame>
        <p:nvGraphicFramePr>
          <p:cNvPr id="52227" name="Group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680845" y="2364105"/>
          <a:ext cx="6292215" cy="2002790"/>
        </p:xfrm>
        <a:graphic>
          <a:graphicData uri="http://schemas.openxmlformats.org/drawingml/2006/table">
            <a:tbl>
              <a:tblPr/>
              <a:tblGrid>
                <a:gridCol w="2190750"/>
                <a:gridCol w="4101465"/>
              </a:tblGrid>
              <a:tr h="39624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D100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PID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采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样时间参数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400mS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91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D101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比例度 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100%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D102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积分增益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  <a:r>
                        <a:rPr kumimoji="0" lang="en-US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sz="18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D103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微分增益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06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D104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动作方向 （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反作用）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271" name="Text Box 2"/>
          <p:cNvSpPr txBox="1"/>
          <p:nvPr/>
        </p:nvSpPr>
        <p:spPr>
          <a:xfrm>
            <a:off x="1680845" y="4845050"/>
            <a:ext cx="51454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18" charset="0"/>
              </a:rPr>
              <a:t>绘制梯形图，实现上述功能。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105265" y="2792095"/>
            <a:ext cx="1944370" cy="72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uFillTx/>
              </a:rPr>
              <a:t>PID</a:t>
            </a:r>
            <a:r>
              <a:rPr lang="zh-CN" altLang="zh-CN" sz="2000">
                <a:solidFill>
                  <a:schemeClr val="tx1"/>
                </a:solidFill>
                <a:uFillTx/>
              </a:rPr>
              <a:t>模块初始化</a:t>
            </a:r>
            <a:endParaRPr lang="zh-CN" altLang="zh-CN" sz="2000">
              <a:solidFill>
                <a:schemeClr val="tx1"/>
              </a:solidFill>
              <a:uFillTx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104630" y="3911600"/>
            <a:ext cx="1944370" cy="72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>
                <a:solidFill>
                  <a:schemeClr val="tx1"/>
                </a:solidFill>
                <a:uFillTx/>
              </a:rPr>
              <a:t>A/D</a:t>
            </a:r>
            <a:r>
              <a:rPr lang="zh-CN" altLang="en-US" sz="2000">
                <a:solidFill>
                  <a:schemeClr val="tx1"/>
                </a:solidFill>
                <a:uFillTx/>
              </a:rPr>
              <a:t>模块设置</a:t>
            </a:r>
            <a:endParaRPr lang="zh-CN" altLang="en-US" sz="2000">
              <a:solidFill>
                <a:schemeClr val="tx1"/>
              </a:solidFill>
              <a:uFillTx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717280" y="5011420"/>
            <a:ext cx="2719705" cy="72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uFillTx/>
              </a:rPr>
              <a:t>定时读</a:t>
            </a:r>
            <a:r>
              <a:rPr lang="en-US" sz="2000">
                <a:solidFill>
                  <a:schemeClr val="tx1"/>
                </a:solidFill>
                <a:uFillTx/>
              </a:rPr>
              <a:t>A/D</a:t>
            </a:r>
            <a:r>
              <a:rPr lang="zh-CN" altLang="en-US" sz="2000">
                <a:solidFill>
                  <a:schemeClr val="tx1"/>
                </a:solidFill>
                <a:uFillTx/>
              </a:rPr>
              <a:t>模块结果</a:t>
            </a:r>
            <a:endParaRPr lang="zh-CN" altLang="en-US" sz="2000">
              <a:solidFill>
                <a:schemeClr val="tx1"/>
              </a:solidFill>
              <a:uFillTx/>
            </a:endParaRPr>
          </a:p>
          <a:p>
            <a:pPr algn="ctr"/>
            <a:r>
              <a:rPr lang="zh-CN" altLang="en-US" sz="2000">
                <a:solidFill>
                  <a:schemeClr val="tx1"/>
                </a:solidFill>
                <a:uFillTx/>
              </a:rPr>
              <a:t>定时</a:t>
            </a:r>
            <a:r>
              <a:rPr lang="en-US" altLang="zh-CN" sz="2000">
                <a:solidFill>
                  <a:schemeClr val="tx1"/>
                </a:solidFill>
                <a:uFillTx/>
              </a:rPr>
              <a:t>PID</a:t>
            </a:r>
            <a:r>
              <a:rPr lang="zh-CN" altLang="en-US" sz="2000">
                <a:solidFill>
                  <a:schemeClr val="tx1"/>
                </a:solidFill>
                <a:uFillTx/>
              </a:rPr>
              <a:t>运算</a:t>
            </a:r>
            <a:endParaRPr lang="zh-CN" altLang="en-US" sz="2000">
              <a:solidFill>
                <a:schemeClr val="tx1"/>
              </a:solidFill>
              <a:uFillTx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9464675" y="1859915"/>
            <a:ext cx="1224280" cy="504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uFillTx/>
              </a:rPr>
              <a:t>开始</a:t>
            </a:r>
            <a:endParaRPr lang="zh-CN" altLang="en-US" sz="2000">
              <a:solidFill>
                <a:schemeClr val="tx1"/>
              </a:solidFill>
              <a:uFillTx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9464675" y="6087745"/>
            <a:ext cx="1224280" cy="504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  <a:uFillTx/>
              </a:rPr>
              <a:t>结束</a:t>
            </a:r>
            <a:endParaRPr lang="zh-CN" altLang="en-US" sz="2000">
              <a:solidFill>
                <a:schemeClr val="tx1"/>
              </a:solidFill>
              <a:uFillTx/>
            </a:endParaRPr>
          </a:p>
        </p:txBody>
      </p:sp>
      <p:cxnSp>
        <p:nvCxnSpPr>
          <p:cNvPr id="8" name="直接箭头连接符 7"/>
          <p:cNvCxnSpPr>
            <a:stCxn id="6" idx="2"/>
            <a:endCxn id="3" idx="0"/>
          </p:cNvCxnSpPr>
          <p:nvPr/>
        </p:nvCxnSpPr>
        <p:spPr>
          <a:xfrm>
            <a:off x="10076815" y="2364105"/>
            <a:ext cx="635" cy="4279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4" idx="0"/>
          </p:cNvCxnSpPr>
          <p:nvPr/>
        </p:nvCxnSpPr>
        <p:spPr>
          <a:xfrm flipH="1">
            <a:off x="10076815" y="3512185"/>
            <a:ext cx="635" cy="39941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10077450" y="4612005"/>
            <a:ext cx="635" cy="39941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10076180" y="5731510"/>
            <a:ext cx="635" cy="39941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Rectangle 2"/>
          <p:cNvSpPr/>
          <p:nvPr/>
        </p:nvSpPr>
        <p:spPr>
          <a:xfrm>
            <a:off x="1335405" y="786130"/>
            <a:ext cx="25908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 b="1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、硬件组成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pSp>
        <p:nvGrpSpPr>
          <p:cNvPr id="7170" name="Group 3"/>
          <p:cNvGrpSpPr/>
          <p:nvPr/>
        </p:nvGrpSpPr>
        <p:grpSpPr>
          <a:xfrm>
            <a:off x="2602548" y="1147128"/>
            <a:ext cx="7397750" cy="5257800"/>
            <a:chOff x="0" y="0"/>
            <a:chExt cx="4560" cy="3312"/>
          </a:xfrm>
        </p:grpSpPr>
        <p:sp>
          <p:nvSpPr>
            <p:cNvPr id="7171" name="Rectangle 4"/>
            <p:cNvSpPr/>
            <p:nvPr/>
          </p:nvSpPr>
          <p:spPr>
            <a:xfrm>
              <a:off x="1632" y="768"/>
              <a:ext cx="1296" cy="1056"/>
            </a:xfrm>
            <a:prstGeom prst="rect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dirty="0">
                  <a:latin typeface="Times New Roman" panose="02020603050405020304" pitchFamily="18" charset="0"/>
                </a:rPr>
                <a:t>CPU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7172" name="Rectangle 5"/>
            <p:cNvSpPr/>
            <p:nvPr/>
          </p:nvSpPr>
          <p:spPr>
            <a:xfrm>
              <a:off x="1872" y="960"/>
              <a:ext cx="816" cy="240"/>
            </a:xfrm>
            <a:prstGeom prst="rect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1800" b="1" dirty="0">
                  <a:latin typeface="Times New Roman" panose="02020603050405020304" pitchFamily="18" charset="0"/>
                </a:rPr>
                <a:t>运算器</a:t>
              </a:r>
              <a:endParaRPr lang="zh-CN" altLang="en-US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173" name="Rectangle 6"/>
            <p:cNvSpPr/>
            <p:nvPr/>
          </p:nvSpPr>
          <p:spPr>
            <a:xfrm>
              <a:off x="1872" y="1392"/>
              <a:ext cx="816" cy="240"/>
            </a:xfrm>
            <a:prstGeom prst="rect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1800" b="1" dirty="0">
                  <a:latin typeface="Times New Roman" panose="02020603050405020304" pitchFamily="18" charset="0"/>
                </a:rPr>
                <a:t>控制器</a:t>
              </a:r>
              <a:endParaRPr lang="zh-CN" altLang="en-US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174" name="Rectangle 7"/>
            <p:cNvSpPr/>
            <p:nvPr/>
          </p:nvSpPr>
          <p:spPr>
            <a:xfrm>
              <a:off x="1872" y="336"/>
              <a:ext cx="816" cy="240"/>
            </a:xfrm>
            <a:prstGeom prst="rect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1600" b="1" dirty="0">
                  <a:latin typeface="Times New Roman" panose="02020603050405020304" pitchFamily="18" charset="0"/>
                </a:rPr>
                <a:t>电源</a:t>
              </a:r>
              <a:endParaRPr lang="zh-CN" altLang="en-US" sz="1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175" name="Rectangle 8"/>
            <p:cNvSpPr/>
            <p:nvPr/>
          </p:nvSpPr>
          <p:spPr>
            <a:xfrm>
              <a:off x="3264" y="2016"/>
              <a:ext cx="288" cy="960"/>
            </a:xfrm>
            <a:prstGeom prst="rect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1600" b="1" dirty="0">
                  <a:latin typeface="Times New Roman" panose="02020603050405020304" pitchFamily="18" charset="0"/>
                </a:rPr>
                <a:t>I/O</a:t>
              </a:r>
              <a:endParaRPr lang="en-US" altLang="zh-CN" sz="1600" b="1" dirty="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1600" b="1" dirty="0">
                  <a:latin typeface="Times New Roman" panose="02020603050405020304" pitchFamily="18" charset="0"/>
                </a:rPr>
                <a:t>扩</a:t>
              </a:r>
              <a:endParaRPr lang="zh-CN" altLang="en-US" sz="1600" b="1" dirty="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1600" b="1" dirty="0">
                  <a:latin typeface="Times New Roman" panose="02020603050405020304" pitchFamily="18" charset="0"/>
                </a:rPr>
                <a:t>展</a:t>
              </a:r>
              <a:endParaRPr lang="zh-CN" altLang="en-US" sz="1600" b="1" dirty="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1600" b="1" dirty="0">
                  <a:latin typeface="Times New Roman" panose="02020603050405020304" pitchFamily="18" charset="0"/>
                </a:rPr>
                <a:t>接</a:t>
              </a:r>
              <a:endParaRPr lang="zh-CN" altLang="en-US" sz="1600" b="1" dirty="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1600" b="1" dirty="0">
                  <a:latin typeface="Times New Roman" panose="02020603050405020304" pitchFamily="18" charset="0"/>
                </a:rPr>
                <a:t>口</a:t>
              </a:r>
              <a:endParaRPr lang="zh-CN" altLang="en-US" sz="1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176" name="Rectangle 9"/>
            <p:cNvSpPr/>
            <p:nvPr/>
          </p:nvSpPr>
          <p:spPr>
            <a:xfrm>
              <a:off x="1008" y="816"/>
              <a:ext cx="288" cy="960"/>
            </a:xfrm>
            <a:prstGeom prst="rect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1600" b="1" dirty="0">
                  <a:latin typeface="Times New Roman" panose="02020603050405020304" pitchFamily="18" charset="0"/>
                </a:rPr>
                <a:t>输</a:t>
              </a:r>
              <a:endParaRPr lang="zh-CN" altLang="en-US" sz="1600" b="1" dirty="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1600" b="1" dirty="0">
                  <a:latin typeface="Times New Roman" panose="02020603050405020304" pitchFamily="18" charset="0"/>
                </a:rPr>
                <a:t>入</a:t>
              </a:r>
              <a:endParaRPr lang="zh-CN" altLang="en-US" sz="1600" b="1" dirty="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1600" b="1" dirty="0">
                  <a:latin typeface="Times New Roman" panose="02020603050405020304" pitchFamily="18" charset="0"/>
                </a:rPr>
                <a:t>单</a:t>
              </a:r>
              <a:endParaRPr lang="zh-CN" altLang="en-US" sz="1600" b="1" dirty="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1600" b="1" dirty="0">
                  <a:latin typeface="Times New Roman" panose="02020603050405020304" pitchFamily="18" charset="0"/>
                </a:rPr>
                <a:t>元</a:t>
              </a:r>
              <a:endParaRPr lang="zh-CN" altLang="en-US" sz="1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177" name="Rectangle 10"/>
            <p:cNvSpPr/>
            <p:nvPr/>
          </p:nvSpPr>
          <p:spPr>
            <a:xfrm>
              <a:off x="1008" y="2016"/>
              <a:ext cx="288" cy="960"/>
            </a:xfrm>
            <a:prstGeom prst="rect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1600" b="1" dirty="0">
                  <a:latin typeface="Times New Roman" panose="02020603050405020304" pitchFamily="18" charset="0"/>
                </a:rPr>
                <a:t>外</a:t>
              </a:r>
              <a:endParaRPr lang="zh-CN" altLang="en-US" sz="1600" b="1" dirty="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1600" b="1" dirty="0">
                  <a:latin typeface="Times New Roman" panose="02020603050405020304" pitchFamily="18" charset="0"/>
                </a:rPr>
                <a:t>设</a:t>
              </a:r>
              <a:endParaRPr lang="zh-CN" altLang="en-US" sz="1600" b="1" dirty="0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 sz="1600" b="1" dirty="0">
                  <a:latin typeface="Times New Roman" panose="02020603050405020304" pitchFamily="18" charset="0"/>
                </a:rPr>
                <a:t>I/O</a:t>
              </a:r>
              <a:endParaRPr lang="en-US" altLang="zh-CN" sz="1600" b="1" dirty="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1600" b="1" dirty="0">
                  <a:latin typeface="Times New Roman" panose="02020603050405020304" pitchFamily="18" charset="0"/>
                </a:rPr>
                <a:t>接</a:t>
              </a:r>
              <a:endParaRPr lang="zh-CN" altLang="en-US" sz="1600" b="1" dirty="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1600" b="1" dirty="0">
                  <a:latin typeface="Times New Roman" panose="02020603050405020304" pitchFamily="18" charset="0"/>
                </a:rPr>
                <a:t>口</a:t>
              </a:r>
              <a:endParaRPr lang="zh-CN" altLang="en-US" sz="1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178" name="Rectangle 11"/>
            <p:cNvSpPr/>
            <p:nvPr/>
          </p:nvSpPr>
          <p:spPr>
            <a:xfrm>
              <a:off x="3264" y="768"/>
              <a:ext cx="288" cy="960"/>
            </a:xfrm>
            <a:prstGeom prst="rect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1800" b="1" dirty="0">
                  <a:latin typeface="Times New Roman" panose="02020603050405020304" pitchFamily="18" charset="0"/>
                </a:rPr>
                <a:t>输</a:t>
              </a:r>
              <a:endParaRPr lang="zh-CN" altLang="en-US" sz="1800" b="1" dirty="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1800" b="1" dirty="0">
                  <a:latin typeface="Times New Roman" panose="02020603050405020304" pitchFamily="18" charset="0"/>
                </a:rPr>
                <a:t>出</a:t>
              </a:r>
              <a:endParaRPr lang="zh-CN" altLang="en-US" sz="1800" b="1" dirty="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1800" b="1" dirty="0">
                  <a:latin typeface="Times New Roman" panose="02020603050405020304" pitchFamily="18" charset="0"/>
                </a:rPr>
                <a:t>单</a:t>
              </a:r>
              <a:endParaRPr lang="zh-CN" altLang="en-US" sz="1800" b="1" dirty="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1800" b="1" dirty="0">
                  <a:latin typeface="Times New Roman" panose="02020603050405020304" pitchFamily="18" charset="0"/>
                </a:rPr>
                <a:t>元</a:t>
              </a:r>
              <a:endParaRPr lang="zh-CN" altLang="en-US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179" name="Rectangle 12"/>
            <p:cNvSpPr/>
            <p:nvPr/>
          </p:nvSpPr>
          <p:spPr>
            <a:xfrm>
              <a:off x="1632" y="2016"/>
              <a:ext cx="1296" cy="960"/>
            </a:xfrm>
            <a:prstGeom prst="rect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Times New Roman" panose="02020603050405020304" pitchFamily="18" charset="0"/>
              </a:endParaRPr>
            </a:p>
            <a:p>
              <a:pPr algn="ctr"/>
              <a:endParaRPr lang="zh-CN" altLang="en-US" dirty="0">
                <a:latin typeface="Times New Roman" panose="02020603050405020304" pitchFamily="18" charset="0"/>
              </a:endParaRPr>
            </a:p>
            <a:p>
              <a:pPr algn="ctr"/>
              <a:endParaRPr lang="zh-CN" altLang="en-US" dirty="0">
                <a:latin typeface="Times New Roman" panose="02020603050405020304" pitchFamily="18" charset="0"/>
              </a:endParaRPr>
            </a:p>
            <a:p>
              <a:pPr algn="ctr"/>
              <a:endParaRPr lang="zh-CN" altLang="en-US" dirty="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</a:rPr>
                <a:t>存储器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  <a:p>
              <a:pPr algn="ctr"/>
              <a:endParaRPr lang="zh-CN" altLang="en-US" sz="2000" b="1" dirty="0">
                <a:latin typeface="Times New Roman" panose="02020603050405020304" pitchFamily="18" charset="0"/>
              </a:endParaRPr>
            </a:p>
            <a:p>
              <a:pPr algn="ct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180" name="Rectangle 13"/>
            <p:cNvSpPr/>
            <p:nvPr/>
          </p:nvSpPr>
          <p:spPr>
            <a:xfrm>
              <a:off x="4176" y="2016"/>
              <a:ext cx="288" cy="960"/>
            </a:xfrm>
            <a:prstGeom prst="rect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1600" b="1" dirty="0">
                  <a:latin typeface="Times New Roman" panose="02020603050405020304" pitchFamily="18" charset="0"/>
                </a:rPr>
                <a:t>I/O</a:t>
              </a:r>
              <a:endParaRPr lang="en-US" altLang="zh-CN" sz="1600" b="1" dirty="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1600" b="1" dirty="0">
                  <a:latin typeface="Times New Roman" panose="02020603050405020304" pitchFamily="18" charset="0"/>
                </a:rPr>
                <a:t>扩</a:t>
              </a:r>
              <a:endParaRPr lang="zh-CN" altLang="en-US" sz="1600" b="1" dirty="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1600" b="1" dirty="0">
                  <a:latin typeface="Times New Roman" panose="02020603050405020304" pitchFamily="18" charset="0"/>
                </a:rPr>
                <a:t>展</a:t>
              </a:r>
              <a:endParaRPr lang="zh-CN" altLang="en-US" sz="1600" b="1" dirty="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1600" b="1" dirty="0">
                  <a:latin typeface="Times New Roman" panose="02020603050405020304" pitchFamily="18" charset="0"/>
                </a:rPr>
                <a:t>机</a:t>
              </a:r>
              <a:endParaRPr lang="zh-CN" altLang="en-US" sz="1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182" name="Rectangle 15"/>
            <p:cNvSpPr/>
            <p:nvPr/>
          </p:nvSpPr>
          <p:spPr>
            <a:xfrm>
              <a:off x="2304" y="2304"/>
              <a:ext cx="528" cy="336"/>
            </a:xfrm>
            <a:prstGeom prst="rect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1600" b="1" dirty="0">
                  <a:latin typeface="Times New Roman" panose="02020603050405020304" pitchFamily="18" charset="0"/>
                </a:rPr>
                <a:t>RAM</a:t>
              </a:r>
              <a:endParaRPr lang="en-US" altLang="zh-CN" sz="1600" b="1" dirty="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1600" b="1" dirty="0">
                  <a:latin typeface="Times New Roman" panose="02020603050405020304" pitchFamily="18" charset="0"/>
                </a:rPr>
                <a:t>用户程序</a:t>
              </a:r>
              <a:endParaRPr lang="zh-CN" altLang="en-US" sz="1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183" name="Rectangle 16"/>
            <p:cNvSpPr/>
            <p:nvPr/>
          </p:nvSpPr>
          <p:spPr>
            <a:xfrm>
              <a:off x="1728" y="2304"/>
              <a:ext cx="528" cy="336"/>
            </a:xfrm>
            <a:prstGeom prst="rect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1600" b="1" dirty="0">
                  <a:latin typeface="Times New Roman" panose="02020603050405020304" pitchFamily="18" charset="0"/>
                </a:rPr>
                <a:t>EPROM</a:t>
              </a:r>
              <a:endParaRPr lang="en-US" altLang="zh-CN" sz="1600" b="1" dirty="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1600" b="1" dirty="0">
                  <a:latin typeface="Times New Roman" panose="02020603050405020304" pitchFamily="18" charset="0"/>
                </a:rPr>
                <a:t>系统程序</a:t>
              </a:r>
              <a:endParaRPr lang="zh-CN" altLang="en-US" sz="1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184" name="Rectangle 17"/>
            <p:cNvSpPr/>
            <p:nvPr/>
          </p:nvSpPr>
          <p:spPr>
            <a:xfrm>
              <a:off x="816" y="48"/>
              <a:ext cx="3024" cy="3264"/>
            </a:xfrm>
            <a:prstGeom prst="rect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164" name="Rectangle 18"/>
            <p:cNvSpPr>
              <a:spLocks noChangeArrowheads="1"/>
            </p:cNvSpPr>
            <p:nvPr/>
          </p:nvSpPr>
          <p:spPr bwMode="auto">
            <a:xfrm>
              <a:off x="144" y="2448"/>
              <a:ext cx="480" cy="336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上位</a:t>
              </a: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PC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7" name="Line 20"/>
            <p:cNvSpPr/>
            <p:nvPr/>
          </p:nvSpPr>
          <p:spPr>
            <a:xfrm>
              <a:off x="3552" y="2496"/>
              <a:ext cx="624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88" name="Line 21"/>
            <p:cNvSpPr/>
            <p:nvPr/>
          </p:nvSpPr>
          <p:spPr>
            <a:xfrm>
              <a:off x="3120" y="1920"/>
              <a:ext cx="144" cy="96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189" name="Line 22"/>
            <p:cNvSpPr/>
            <p:nvPr/>
          </p:nvSpPr>
          <p:spPr>
            <a:xfrm flipH="1" flipV="1">
              <a:off x="2928" y="1776"/>
              <a:ext cx="192" cy="144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190" name="Line 23"/>
            <p:cNvSpPr/>
            <p:nvPr/>
          </p:nvSpPr>
          <p:spPr>
            <a:xfrm flipV="1">
              <a:off x="1488" y="1824"/>
              <a:ext cx="144" cy="96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191" name="Line 24"/>
            <p:cNvSpPr/>
            <p:nvPr/>
          </p:nvSpPr>
          <p:spPr>
            <a:xfrm flipH="1">
              <a:off x="1296" y="1920"/>
              <a:ext cx="192" cy="144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192" name="Line 25"/>
            <p:cNvSpPr/>
            <p:nvPr/>
          </p:nvSpPr>
          <p:spPr>
            <a:xfrm flipV="1">
              <a:off x="2304" y="1824"/>
              <a:ext cx="0" cy="96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193" name="Line 26"/>
            <p:cNvSpPr/>
            <p:nvPr/>
          </p:nvSpPr>
          <p:spPr>
            <a:xfrm>
              <a:off x="2304" y="1920"/>
              <a:ext cx="0" cy="96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194" name="Line 27"/>
            <p:cNvSpPr/>
            <p:nvPr/>
          </p:nvSpPr>
          <p:spPr>
            <a:xfrm>
              <a:off x="2304" y="576"/>
              <a:ext cx="0" cy="192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195" name="Line 28"/>
            <p:cNvSpPr/>
            <p:nvPr/>
          </p:nvSpPr>
          <p:spPr>
            <a:xfrm>
              <a:off x="1152" y="432"/>
              <a:ext cx="0" cy="384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196" name="Line 29"/>
            <p:cNvSpPr/>
            <p:nvPr/>
          </p:nvSpPr>
          <p:spPr>
            <a:xfrm>
              <a:off x="3408" y="432"/>
              <a:ext cx="0" cy="336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197" name="Line 30"/>
            <p:cNvSpPr/>
            <p:nvPr/>
          </p:nvSpPr>
          <p:spPr>
            <a:xfrm>
              <a:off x="3552" y="912"/>
              <a:ext cx="528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198" name="Line 31"/>
            <p:cNvSpPr/>
            <p:nvPr/>
          </p:nvSpPr>
          <p:spPr>
            <a:xfrm>
              <a:off x="3552" y="1056"/>
              <a:ext cx="528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199" name="Line 32"/>
            <p:cNvSpPr/>
            <p:nvPr/>
          </p:nvSpPr>
          <p:spPr>
            <a:xfrm>
              <a:off x="3552" y="1200"/>
              <a:ext cx="528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200" name="Line 33"/>
            <p:cNvSpPr/>
            <p:nvPr/>
          </p:nvSpPr>
          <p:spPr>
            <a:xfrm>
              <a:off x="3552" y="1344"/>
              <a:ext cx="528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201" name="Line 34"/>
            <p:cNvSpPr/>
            <p:nvPr/>
          </p:nvSpPr>
          <p:spPr>
            <a:xfrm>
              <a:off x="3552" y="1488"/>
              <a:ext cx="528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202" name="Line 35"/>
            <p:cNvSpPr/>
            <p:nvPr/>
          </p:nvSpPr>
          <p:spPr>
            <a:xfrm>
              <a:off x="3552" y="1632"/>
              <a:ext cx="528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203" name="Line 36"/>
            <p:cNvSpPr/>
            <p:nvPr/>
          </p:nvSpPr>
          <p:spPr>
            <a:xfrm>
              <a:off x="288" y="912"/>
              <a:ext cx="528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204" name="Line 37"/>
            <p:cNvSpPr/>
            <p:nvPr/>
          </p:nvSpPr>
          <p:spPr>
            <a:xfrm>
              <a:off x="288" y="1056"/>
              <a:ext cx="528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205" name="Line 38"/>
            <p:cNvSpPr/>
            <p:nvPr/>
          </p:nvSpPr>
          <p:spPr>
            <a:xfrm>
              <a:off x="288" y="1200"/>
              <a:ext cx="528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206" name="Line 39"/>
            <p:cNvSpPr/>
            <p:nvPr/>
          </p:nvSpPr>
          <p:spPr>
            <a:xfrm>
              <a:off x="288" y="1344"/>
              <a:ext cx="528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207" name="Line 40"/>
            <p:cNvSpPr/>
            <p:nvPr/>
          </p:nvSpPr>
          <p:spPr>
            <a:xfrm>
              <a:off x="288" y="1488"/>
              <a:ext cx="528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208" name="Line 41"/>
            <p:cNvSpPr/>
            <p:nvPr/>
          </p:nvSpPr>
          <p:spPr>
            <a:xfrm>
              <a:off x="288" y="1632"/>
              <a:ext cx="528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209" name="Line 42"/>
            <p:cNvSpPr/>
            <p:nvPr/>
          </p:nvSpPr>
          <p:spPr>
            <a:xfrm>
              <a:off x="1296" y="1296"/>
              <a:ext cx="336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210" name="Line 43"/>
            <p:cNvSpPr/>
            <p:nvPr/>
          </p:nvSpPr>
          <p:spPr>
            <a:xfrm>
              <a:off x="816" y="912"/>
              <a:ext cx="192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11" name="Line 44"/>
            <p:cNvSpPr/>
            <p:nvPr/>
          </p:nvSpPr>
          <p:spPr>
            <a:xfrm>
              <a:off x="816" y="1056"/>
              <a:ext cx="192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12" name="Line 45"/>
            <p:cNvSpPr/>
            <p:nvPr/>
          </p:nvSpPr>
          <p:spPr>
            <a:xfrm>
              <a:off x="816" y="1200"/>
              <a:ext cx="192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13" name="Line 46"/>
            <p:cNvSpPr/>
            <p:nvPr/>
          </p:nvSpPr>
          <p:spPr>
            <a:xfrm>
              <a:off x="816" y="1344"/>
              <a:ext cx="192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14" name="Line 47"/>
            <p:cNvSpPr/>
            <p:nvPr/>
          </p:nvSpPr>
          <p:spPr>
            <a:xfrm>
              <a:off x="816" y="1488"/>
              <a:ext cx="192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15" name="Line 48"/>
            <p:cNvSpPr/>
            <p:nvPr/>
          </p:nvSpPr>
          <p:spPr>
            <a:xfrm>
              <a:off x="816" y="1632"/>
              <a:ext cx="192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16" name="Line 49"/>
            <p:cNvSpPr/>
            <p:nvPr/>
          </p:nvSpPr>
          <p:spPr>
            <a:xfrm>
              <a:off x="1152" y="432"/>
              <a:ext cx="720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17" name="Line 50"/>
            <p:cNvSpPr/>
            <p:nvPr/>
          </p:nvSpPr>
          <p:spPr>
            <a:xfrm>
              <a:off x="2688" y="432"/>
              <a:ext cx="720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19" name="Line 52"/>
            <p:cNvSpPr/>
            <p:nvPr/>
          </p:nvSpPr>
          <p:spPr>
            <a:xfrm>
              <a:off x="624" y="2640"/>
              <a:ext cx="384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22" name="Rectangle 55"/>
            <p:cNvSpPr/>
            <p:nvPr/>
          </p:nvSpPr>
          <p:spPr>
            <a:xfrm>
              <a:off x="4128" y="768"/>
              <a:ext cx="288" cy="960"/>
            </a:xfrm>
            <a:prstGeom prst="rect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sz="1600" dirty="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1600" b="1" dirty="0">
                  <a:latin typeface="Times New Roman" panose="02020603050405020304" pitchFamily="18" charset="0"/>
                </a:rPr>
                <a:t>用</a:t>
              </a:r>
              <a:endParaRPr lang="zh-CN" altLang="en-US" sz="1600" b="1" dirty="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1600" b="1" dirty="0">
                  <a:latin typeface="Times New Roman" panose="02020603050405020304" pitchFamily="18" charset="0"/>
                </a:rPr>
                <a:t>户</a:t>
              </a:r>
              <a:endParaRPr lang="zh-CN" altLang="en-US" sz="1600" b="1" dirty="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1600" b="1" dirty="0">
                  <a:latin typeface="Times New Roman" panose="02020603050405020304" pitchFamily="18" charset="0"/>
                </a:rPr>
                <a:t>输</a:t>
              </a:r>
              <a:endParaRPr lang="zh-CN" altLang="en-US" sz="1600" b="1" dirty="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1600" b="1" dirty="0">
                  <a:latin typeface="Times New Roman" panose="02020603050405020304" pitchFamily="18" charset="0"/>
                </a:rPr>
                <a:t>出</a:t>
              </a:r>
              <a:endParaRPr lang="zh-CN" altLang="en-US" sz="1600" b="1" dirty="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1600" b="1" dirty="0">
                  <a:latin typeface="Times New Roman" panose="02020603050405020304" pitchFamily="18" charset="0"/>
                </a:rPr>
                <a:t>设</a:t>
              </a:r>
              <a:endParaRPr lang="zh-CN" altLang="en-US" sz="1600" b="1" dirty="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1600" b="1" dirty="0">
                  <a:latin typeface="Times New Roman" panose="02020603050405020304" pitchFamily="18" charset="0"/>
                </a:rPr>
                <a:t>备</a:t>
              </a:r>
              <a:endParaRPr lang="zh-CN" altLang="en-US" sz="1600" b="1" dirty="0">
                <a:latin typeface="Times New Roman" panose="02020603050405020304" pitchFamily="18" charset="0"/>
              </a:endParaRPr>
            </a:p>
            <a:p>
              <a:pPr algn="ctr"/>
              <a:endParaRPr lang="zh-CN" altLang="en-US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7223" name="Rectangle 56"/>
            <p:cNvSpPr/>
            <p:nvPr/>
          </p:nvSpPr>
          <p:spPr>
            <a:xfrm>
              <a:off x="0" y="768"/>
              <a:ext cx="288" cy="960"/>
            </a:xfrm>
            <a:prstGeom prst="rect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1600" b="1" dirty="0">
                  <a:latin typeface="Times New Roman" panose="02020603050405020304" pitchFamily="18" charset="0"/>
                </a:rPr>
                <a:t>用</a:t>
              </a:r>
              <a:endParaRPr lang="zh-CN" altLang="en-US" sz="1600" b="1" dirty="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1600" b="1" dirty="0">
                  <a:latin typeface="Times New Roman" panose="02020603050405020304" pitchFamily="18" charset="0"/>
                </a:rPr>
                <a:t>户</a:t>
              </a:r>
              <a:endParaRPr lang="zh-CN" altLang="en-US" sz="1600" b="1" dirty="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1600" b="1" dirty="0">
                  <a:latin typeface="Times New Roman" panose="02020603050405020304" pitchFamily="18" charset="0"/>
                </a:rPr>
                <a:t>输</a:t>
              </a:r>
              <a:endParaRPr lang="zh-CN" altLang="en-US" sz="1600" b="1" dirty="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1600" b="1" dirty="0">
                  <a:latin typeface="Times New Roman" panose="02020603050405020304" pitchFamily="18" charset="0"/>
                </a:rPr>
                <a:t>入</a:t>
              </a:r>
              <a:endParaRPr lang="zh-CN" altLang="en-US" sz="1600" b="1" dirty="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1600" b="1" dirty="0">
                  <a:latin typeface="Times New Roman" panose="02020603050405020304" pitchFamily="18" charset="0"/>
                </a:rPr>
                <a:t>设</a:t>
              </a:r>
              <a:endParaRPr lang="zh-CN" altLang="en-US" sz="1600" b="1" dirty="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1600" b="1" dirty="0">
                  <a:latin typeface="Times New Roman" panose="02020603050405020304" pitchFamily="18" charset="0"/>
                </a:rPr>
                <a:t>备</a:t>
              </a:r>
              <a:endParaRPr lang="zh-CN" altLang="en-US" sz="1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224" name="Rectangle 57"/>
            <p:cNvSpPr/>
            <p:nvPr/>
          </p:nvSpPr>
          <p:spPr>
            <a:xfrm>
              <a:off x="4080" y="0"/>
              <a:ext cx="480" cy="288"/>
            </a:xfrm>
            <a:prstGeom prst="rect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</a:rPr>
                <a:t>主机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225" name="Line 58"/>
            <p:cNvSpPr/>
            <p:nvPr/>
          </p:nvSpPr>
          <p:spPr>
            <a:xfrm flipV="1">
              <a:off x="3744" y="144"/>
              <a:ext cx="288" cy="144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7226" name="Rectangle 59"/>
          <p:cNvSpPr/>
          <p:nvPr/>
        </p:nvSpPr>
        <p:spPr>
          <a:xfrm>
            <a:off x="4813935" y="6433503"/>
            <a:ext cx="34290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b="1" dirty="0">
                <a:latin typeface="Times New Roman" panose="02020603050405020304" pitchFamily="18" charset="0"/>
              </a:rPr>
              <a:t>7-1 </a:t>
            </a:r>
            <a:r>
              <a:rPr lang="zh-CN" altLang="en-US" b="1" dirty="0">
                <a:latin typeface="Times New Roman" panose="02020603050405020304" pitchFamily="18" charset="0"/>
              </a:rPr>
              <a:t>硬件组成框图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22320" y="9588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7.1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可编程控制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器概述</a:t>
            </a:r>
            <a:endParaRPr lang="zh-CN" altLang="en-US"/>
          </a:p>
        </p:txBody>
      </p:sp>
    </p:spTree>
  </p:cSld>
  <p:clrMapOvr>
    <a:masterClrMapping/>
  </p:clrMapOvr>
  <p:transition spd="slow" advClick="0">
    <p:wedg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96323" y="161925"/>
            <a:ext cx="43764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7.2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过程控制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PLC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功能模块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787525" y="768668"/>
            <a:ext cx="1401763" cy="457200"/>
          </a:xfrm>
          <a:prstGeom prst="rect">
            <a:avLst/>
          </a:prstGeom>
          <a:noFill/>
        </p:spPr>
        <p:txBody>
          <a:bodyPr>
            <a:spAutoFit/>
          </a:bodyPr>
          <a:p>
            <a:pPr marR="0" defTabSz="914400">
              <a:buClrTx/>
              <a:buSzTx/>
              <a:defRPr/>
            </a:pPr>
            <a:r>
              <a:rPr kumimoji="0" lang="zh-CN" altLang="en-US" b="1" kern="1200" cap="none" spc="0" normalizeH="0" baseline="0" noProof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梯形图</a:t>
            </a:r>
            <a:endParaRPr kumimoji="0" lang="zh-CN" altLang="en-US" b="1" kern="1200" cap="none" spc="0" normalizeH="0" baseline="0" noProof="1">
              <a:solidFill>
                <a:schemeClr val="accent6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" name="对象 2"/>
          <p:cNvGraphicFramePr/>
          <p:nvPr/>
        </p:nvGraphicFramePr>
        <p:xfrm>
          <a:off x="1750060" y="1345565"/>
          <a:ext cx="6186170" cy="2316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6181725" imgH="2314575" progId="Paint.Picture">
                  <p:embed/>
                </p:oleObj>
              </mc:Choice>
              <mc:Fallback>
                <p:oleObj name="" r:id="rId1" imgW="6181725" imgH="2314575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50060" y="1345565"/>
                        <a:ext cx="6186170" cy="2316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/>
          <p:nvPr/>
        </p:nvGraphicFramePr>
        <p:xfrm>
          <a:off x="1787525" y="3662045"/>
          <a:ext cx="6158230" cy="2745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6153150" imgH="2743200" progId="Paint.Picture">
                  <p:embed/>
                </p:oleObj>
              </mc:Choice>
              <mc:Fallback>
                <p:oleObj name="" r:id="rId3" imgW="6153150" imgH="2743200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87525" y="3662045"/>
                        <a:ext cx="6158230" cy="2745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箭头连接符 7"/>
          <p:cNvCxnSpPr/>
          <p:nvPr/>
        </p:nvCxnSpPr>
        <p:spPr>
          <a:xfrm flipH="1">
            <a:off x="5520055" y="3815080"/>
            <a:ext cx="115189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5520055" y="4580890"/>
            <a:ext cx="12242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8298815" y="1828800"/>
            <a:ext cx="27520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PID</a:t>
            </a:r>
            <a:r>
              <a:rPr lang="zh-CN" altLang="en-US" sz="2400"/>
              <a:t>参数初始化</a:t>
            </a:r>
            <a:endParaRPr lang="zh-CN" altLang="en-US" sz="2400"/>
          </a:p>
        </p:txBody>
      </p:sp>
      <p:sp>
        <p:nvSpPr>
          <p:cNvPr id="11" name="文本框 10"/>
          <p:cNvSpPr txBox="1"/>
          <p:nvPr/>
        </p:nvSpPr>
        <p:spPr>
          <a:xfrm>
            <a:off x="8298815" y="3815080"/>
            <a:ext cx="27520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A/D</a:t>
            </a:r>
            <a:r>
              <a:rPr lang="zh-CN" altLang="en-US" sz="2400"/>
              <a:t>模块设置</a:t>
            </a:r>
            <a:endParaRPr lang="zh-CN" altLang="en-US" sz="2400"/>
          </a:p>
        </p:txBody>
      </p:sp>
      <p:sp>
        <p:nvSpPr>
          <p:cNvPr id="12" name="文本框 11"/>
          <p:cNvSpPr txBox="1"/>
          <p:nvPr/>
        </p:nvSpPr>
        <p:spPr>
          <a:xfrm>
            <a:off x="8298815" y="4665345"/>
            <a:ext cx="27520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读</a:t>
            </a:r>
            <a:r>
              <a:rPr lang="en-US" altLang="zh-CN" sz="2400"/>
              <a:t>A/D</a:t>
            </a:r>
            <a:r>
              <a:rPr lang="zh-CN" altLang="en-US" sz="2400"/>
              <a:t>转换</a:t>
            </a:r>
            <a:r>
              <a:rPr lang="zh-CN" altLang="en-US" sz="2400"/>
              <a:t>结果</a:t>
            </a:r>
            <a:endParaRPr lang="zh-CN" altLang="en-US" sz="2400"/>
          </a:p>
        </p:txBody>
      </p:sp>
      <p:sp>
        <p:nvSpPr>
          <p:cNvPr id="13" name="文本框 12"/>
          <p:cNvSpPr txBox="1"/>
          <p:nvPr/>
        </p:nvSpPr>
        <p:spPr>
          <a:xfrm>
            <a:off x="8298815" y="5514975"/>
            <a:ext cx="27520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PID</a:t>
            </a:r>
            <a:r>
              <a:rPr lang="zh-CN" altLang="en-US" sz="2400"/>
              <a:t>控制</a:t>
            </a:r>
            <a:endParaRPr lang="zh-CN" altLang="en-US" sz="2400"/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5740" y="4580890"/>
          <a:ext cx="134747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5" imgW="634365" imgH="203200" progId="Equation.KSEE3">
                  <p:embed/>
                </p:oleObj>
              </mc:Choice>
              <mc:Fallback>
                <p:oleObj name="" r:id="rId5" imgW="634365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740" y="4580890"/>
                        <a:ext cx="134747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Click="0">
    <p:wedg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96323" y="161925"/>
            <a:ext cx="43764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7.2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过程控制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PLC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功能模块</a:t>
            </a:r>
            <a:endParaRPr lang="zh-CN" altLang="en-US"/>
          </a:p>
        </p:txBody>
      </p:sp>
      <p:sp>
        <p:nvSpPr>
          <p:cNvPr id="56321" name="Text Box 2"/>
          <p:cNvSpPr txBox="1"/>
          <p:nvPr/>
        </p:nvSpPr>
        <p:spPr>
          <a:xfrm>
            <a:off x="1339215" y="906145"/>
            <a:ext cx="10344150" cy="16916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：水温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PID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控制 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温度测量范围</a:t>
            </a:r>
            <a:r>
              <a:rPr lang="en-US" altLang="zh-CN" sz="2000" b="1" dirty="0">
                <a:latin typeface="Times New Roman" panose="02020603050405020304" pitchFamily="18" charset="0"/>
              </a:rPr>
              <a:t>0</a:t>
            </a:r>
            <a:r>
              <a:rPr lang="zh-CN" altLang="en-US" sz="2000" b="1" dirty="0">
                <a:latin typeface="Times New Roman" panose="02020603050405020304" pitchFamily="18" charset="0"/>
              </a:rPr>
              <a:t>～</a:t>
            </a:r>
            <a:r>
              <a:rPr lang="en-US" altLang="zh-CN" sz="2000" b="1" dirty="0">
                <a:latin typeface="Times New Roman" panose="02020603050405020304" pitchFamily="18" charset="0"/>
              </a:rPr>
              <a:t>100 </a:t>
            </a:r>
            <a:r>
              <a:rPr lang="zh-CN" altLang="en-US" sz="2000" b="1" dirty="0">
                <a:latin typeface="Times New Roman" panose="02020603050405020304" pitchFamily="18" charset="0"/>
              </a:rPr>
              <a:t>℃。</a:t>
            </a:r>
            <a:r>
              <a:rPr lang="zh-CN" altLang="en-US" sz="20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经过变送器及</a:t>
            </a:r>
            <a:r>
              <a:rPr lang="en-US" altLang="zh-CN" sz="20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A/D</a:t>
            </a:r>
            <a:r>
              <a:rPr lang="zh-CN" altLang="en-US" sz="20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转换器后转换为</a:t>
            </a:r>
            <a:r>
              <a:rPr lang="en-US" altLang="zh-CN" sz="20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0</a:t>
            </a:r>
            <a:r>
              <a:rPr lang="zh-CN" altLang="en-US" sz="20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～</a:t>
            </a:r>
            <a:r>
              <a:rPr lang="en-US" altLang="zh-CN" sz="20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4000</a:t>
            </a:r>
            <a:r>
              <a:rPr lang="zh-CN" altLang="en-US" sz="20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数字量。</a:t>
            </a:r>
            <a:endParaRPr lang="zh-CN" altLang="en-US" sz="20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温度设定值</a:t>
            </a:r>
            <a:r>
              <a:rPr lang="en-US" altLang="zh-CN" sz="2000" b="1" dirty="0">
                <a:latin typeface="Times New Roman" panose="02020603050405020304" pitchFamily="18" charset="0"/>
              </a:rPr>
              <a:t>80</a:t>
            </a:r>
            <a:r>
              <a:rPr lang="zh-CN" altLang="en-US" sz="2000" b="1" dirty="0">
                <a:latin typeface="Times New Roman" panose="02020603050405020304" pitchFamily="18" charset="0"/>
              </a:rPr>
              <a:t>℃，偏差进行</a:t>
            </a:r>
            <a:r>
              <a:rPr lang="en-US" altLang="zh-CN" sz="2000" b="1" dirty="0">
                <a:latin typeface="Times New Roman" panose="02020603050405020304" pitchFamily="18" charset="0"/>
              </a:rPr>
              <a:t>PID</a:t>
            </a:r>
            <a:r>
              <a:rPr lang="zh-CN" altLang="en-US" sz="2000" b="1" dirty="0">
                <a:latin typeface="Times New Roman" panose="02020603050405020304" pitchFamily="18" charset="0"/>
              </a:rPr>
              <a:t>运算，结果</a:t>
            </a:r>
            <a:r>
              <a:rPr lang="en-US" altLang="zh-CN" sz="2000" b="1" dirty="0">
                <a:latin typeface="Times New Roman" panose="02020603050405020304" pitchFamily="18" charset="0"/>
              </a:rPr>
              <a:t>t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p</a:t>
            </a:r>
            <a:r>
              <a:rPr lang="en-US" altLang="zh-CN" sz="2000" b="1" dirty="0">
                <a:latin typeface="Times New Roman" panose="02020603050405020304" pitchFamily="18" charset="0"/>
              </a:rPr>
              <a:t>/T</a:t>
            </a:r>
            <a:r>
              <a:rPr lang="zh-CN" altLang="en-US" sz="2000" b="1" dirty="0">
                <a:latin typeface="Times New Roman" panose="02020603050405020304" pitchFamily="18" charset="0"/>
              </a:rPr>
              <a:t>经</a:t>
            </a:r>
            <a:r>
              <a:rPr lang="en-US" altLang="zh-CN" sz="2000" b="1" dirty="0">
                <a:latin typeface="Times New Roman" panose="02020603050405020304" pitchFamily="18" charset="0"/>
              </a:rPr>
              <a:t>Y0</a:t>
            </a:r>
            <a:r>
              <a:rPr lang="zh-CN" altLang="en-US" sz="2000" b="1" dirty="0">
                <a:latin typeface="Times New Roman" panose="02020603050405020304" pitchFamily="18" charset="0"/>
              </a:rPr>
              <a:t>口</a:t>
            </a:r>
            <a:r>
              <a:rPr lang="en-US" altLang="zh-CN" sz="2000" b="1" dirty="0">
                <a:latin typeface="Times New Roman" panose="02020603050405020304" pitchFamily="18" charset="0"/>
              </a:rPr>
              <a:t>PWM</a:t>
            </a:r>
            <a:r>
              <a:rPr lang="zh-CN" altLang="en-US" sz="2000" b="1" dirty="0">
                <a:latin typeface="Times New Roman" panose="02020603050405020304" pitchFamily="18" charset="0"/>
              </a:rPr>
              <a:t>输出。通过控制器控制加热器的加热功率。</a:t>
            </a:r>
            <a:r>
              <a:rPr lang="en-US" altLang="zh-CN" sz="2000" b="1" dirty="0">
                <a:latin typeface="Times New Roman" panose="02020603050405020304" pitchFamily="18" charset="0"/>
              </a:rPr>
              <a:t>PWM</a:t>
            </a:r>
            <a:r>
              <a:rPr lang="zh-CN" altLang="en-US" sz="2000" b="1" dirty="0">
                <a:latin typeface="Times New Roman" panose="02020603050405020304" pitchFamily="18" charset="0"/>
              </a:rPr>
              <a:t>周期为</a:t>
            </a:r>
            <a:r>
              <a:rPr lang="en-US" altLang="zh-CN" sz="2000" b="1" dirty="0">
                <a:latin typeface="Times New Roman" panose="02020603050405020304" pitchFamily="18" charset="0"/>
              </a:rPr>
              <a:t>T=1</a:t>
            </a:r>
            <a:r>
              <a:rPr lang="zh-CN" altLang="en-US" sz="2000" b="1" dirty="0">
                <a:latin typeface="Times New Roman" panose="02020603050405020304" pitchFamily="18" charset="0"/>
              </a:rPr>
              <a:t>000m</a:t>
            </a:r>
            <a:r>
              <a:rPr lang="en-US" altLang="zh-CN" sz="2000" b="1" dirty="0">
                <a:latin typeface="Times New Roman" panose="02020603050405020304" pitchFamily="18" charset="0"/>
              </a:rPr>
              <a:t>S</a:t>
            </a:r>
            <a:r>
              <a:rPr lang="zh-CN" altLang="en-US" sz="2000" b="1" dirty="0">
                <a:latin typeface="Times New Roman" panose="02020603050405020304" pitchFamily="18" charset="0"/>
              </a:rPr>
              <a:t>。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grpSp>
        <p:nvGrpSpPr>
          <p:cNvPr id="56322" name="Group 3"/>
          <p:cNvGrpSpPr/>
          <p:nvPr/>
        </p:nvGrpSpPr>
        <p:grpSpPr>
          <a:xfrm>
            <a:off x="1757998" y="2748915"/>
            <a:ext cx="5616575" cy="3408363"/>
            <a:chOff x="0" y="0"/>
            <a:chExt cx="3538" cy="2147"/>
          </a:xfrm>
        </p:grpSpPr>
        <p:sp>
          <p:nvSpPr>
            <p:cNvPr id="56323" name="Rectangle 4"/>
            <p:cNvSpPr/>
            <p:nvPr/>
          </p:nvSpPr>
          <p:spPr>
            <a:xfrm>
              <a:off x="408" y="680"/>
              <a:ext cx="1179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温度变送器</a:t>
              </a:r>
              <a:endPara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6324" name="Rectangle 5"/>
            <p:cNvSpPr/>
            <p:nvPr/>
          </p:nvSpPr>
          <p:spPr>
            <a:xfrm>
              <a:off x="1860" y="364"/>
              <a:ext cx="590" cy="907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b="1" dirty="0">
                  <a:latin typeface="Times New Roman" panose="02020603050405020304" pitchFamily="18" charset="0"/>
                </a:rPr>
                <a:t>A/D</a:t>
              </a:r>
              <a:endParaRPr lang="en-US" altLang="zh-CN" b="1" dirty="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b="1" dirty="0">
                  <a:latin typeface="Times New Roman" panose="02020603050405020304" pitchFamily="18" charset="0"/>
                </a:rPr>
                <a:t>模块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6325" name="Rectangle 6"/>
            <p:cNvSpPr/>
            <p:nvPr/>
          </p:nvSpPr>
          <p:spPr>
            <a:xfrm>
              <a:off x="2722" y="364"/>
              <a:ext cx="590" cy="907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b="1" dirty="0">
                  <a:latin typeface="Times New Roman" panose="02020603050405020304" pitchFamily="18" charset="0"/>
                </a:rPr>
                <a:t>PLC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6326" name="AutoShape 7"/>
            <p:cNvSpPr/>
            <p:nvPr/>
          </p:nvSpPr>
          <p:spPr>
            <a:xfrm>
              <a:off x="2450" y="772"/>
              <a:ext cx="272" cy="91"/>
            </a:xfrm>
            <a:prstGeom prst="rightArrow">
              <a:avLst>
                <a:gd name="adj1" fmla="val 50000"/>
                <a:gd name="adj2" fmla="val 7442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6327" name="Rectangle 8"/>
            <p:cNvSpPr/>
            <p:nvPr/>
          </p:nvSpPr>
          <p:spPr>
            <a:xfrm>
              <a:off x="0" y="0"/>
              <a:ext cx="1270" cy="1859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6328" name="Rectangle 9"/>
            <p:cNvSpPr/>
            <p:nvPr/>
          </p:nvSpPr>
          <p:spPr>
            <a:xfrm>
              <a:off x="1270" y="998"/>
              <a:ext cx="91" cy="1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6329" name="Line 10"/>
            <p:cNvSpPr/>
            <p:nvPr/>
          </p:nvSpPr>
          <p:spPr>
            <a:xfrm>
              <a:off x="454" y="274"/>
              <a:ext cx="22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330" name="Line 11"/>
            <p:cNvSpPr/>
            <p:nvPr/>
          </p:nvSpPr>
          <p:spPr>
            <a:xfrm>
              <a:off x="590" y="410"/>
              <a:ext cx="22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331" name="Line 12"/>
            <p:cNvSpPr/>
            <p:nvPr/>
          </p:nvSpPr>
          <p:spPr>
            <a:xfrm>
              <a:off x="726" y="546"/>
              <a:ext cx="22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332" name="Line 13"/>
            <p:cNvSpPr/>
            <p:nvPr/>
          </p:nvSpPr>
          <p:spPr>
            <a:xfrm>
              <a:off x="908" y="319"/>
              <a:ext cx="22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333" name="Line 14"/>
            <p:cNvSpPr/>
            <p:nvPr/>
          </p:nvSpPr>
          <p:spPr>
            <a:xfrm>
              <a:off x="273" y="592"/>
              <a:ext cx="22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334" name="Line 15"/>
            <p:cNvSpPr/>
            <p:nvPr/>
          </p:nvSpPr>
          <p:spPr>
            <a:xfrm>
              <a:off x="91" y="365"/>
              <a:ext cx="22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335" name="Line 16"/>
            <p:cNvSpPr/>
            <p:nvPr/>
          </p:nvSpPr>
          <p:spPr>
            <a:xfrm>
              <a:off x="499" y="727"/>
              <a:ext cx="22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336" name="Line 17"/>
            <p:cNvSpPr/>
            <p:nvPr/>
          </p:nvSpPr>
          <p:spPr>
            <a:xfrm>
              <a:off x="635" y="863"/>
              <a:ext cx="22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337" name="Line 18"/>
            <p:cNvSpPr/>
            <p:nvPr/>
          </p:nvSpPr>
          <p:spPr>
            <a:xfrm>
              <a:off x="771" y="999"/>
              <a:ext cx="22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338" name="Line 19"/>
            <p:cNvSpPr/>
            <p:nvPr/>
          </p:nvSpPr>
          <p:spPr>
            <a:xfrm>
              <a:off x="953" y="772"/>
              <a:ext cx="22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339" name="Line 20"/>
            <p:cNvSpPr/>
            <p:nvPr/>
          </p:nvSpPr>
          <p:spPr>
            <a:xfrm>
              <a:off x="318" y="1045"/>
              <a:ext cx="22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340" name="Line 21"/>
            <p:cNvSpPr/>
            <p:nvPr/>
          </p:nvSpPr>
          <p:spPr>
            <a:xfrm>
              <a:off x="136" y="818"/>
              <a:ext cx="22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341" name="Line 22"/>
            <p:cNvSpPr/>
            <p:nvPr/>
          </p:nvSpPr>
          <p:spPr>
            <a:xfrm>
              <a:off x="499" y="1181"/>
              <a:ext cx="22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342" name="Line 23"/>
            <p:cNvSpPr/>
            <p:nvPr/>
          </p:nvSpPr>
          <p:spPr>
            <a:xfrm>
              <a:off x="635" y="1317"/>
              <a:ext cx="22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343" name="Line 24"/>
            <p:cNvSpPr/>
            <p:nvPr/>
          </p:nvSpPr>
          <p:spPr>
            <a:xfrm>
              <a:off x="771" y="1453"/>
              <a:ext cx="22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344" name="Line 25"/>
            <p:cNvSpPr/>
            <p:nvPr/>
          </p:nvSpPr>
          <p:spPr>
            <a:xfrm>
              <a:off x="953" y="1226"/>
              <a:ext cx="22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345" name="Line 26"/>
            <p:cNvSpPr/>
            <p:nvPr/>
          </p:nvSpPr>
          <p:spPr>
            <a:xfrm>
              <a:off x="318" y="1499"/>
              <a:ext cx="22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346" name="Line 27"/>
            <p:cNvSpPr/>
            <p:nvPr/>
          </p:nvSpPr>
          <p:spPr>
            <a:xfrm>
              <a:off x="136" y="1272"/>
              <a:ext cx="22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347" name="Line 28"/>
            <p:cNvSpPr/>
            <p:nvPr/>
          </p:nvSpPr>
          <p:spPr>
            <a:xfrm flipV="1">
              <a:off x="1315" y="863"/>
              <a:ext cx="545" cy="22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6348" name="Rectangle 29"/>
            <p:cNvSpPr/>
            <p:nvPr/>
          </p:nvSpPr>
          <p:spPr>
            <a:xfrm>
              <a:off x="907" y="1044"/>
              <a:ext cx="363" cy="4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56349" name="Group 30"/>
            <p:cNvGrpSpPr/>
            <p:nvPr/>
          </p:nvGrpSpPr>
          <p:grpSpPr>
            <a:xfrm>
              <a:off x="408" y="1543"/>
              <a:ext cx="452" cy="136"/>
              <a:chOff x="0" y="0"/>
              <a:chExt cx="452" cy="136"/>
            </a:xfrm>
          </p:grpSpPr>
          <p:grpSp>
            <p:nvGrpSpPr>
              <p:cNvPr id="56350" name="Group 31"/>
              <p:cNvGrpSpPr/>
              <p:nvPr/>
            </p:nvGrpSpPr>
            <p:grpSpPr>
              <a:xfrm>
                <a:off x="0" y="0"/>
                <a:ext cx="90" cy="136"/>
                <a:chOff x="0" y="0"/>
                <a:chExt cx="90" cy="136"/>
              </a:xfrm>
            </p:grpSpPr>
            <p:sp>
              <p:nvSpPr>
                <p:cNvPr id="56351" name="Line 32"/>
                <p:cNvSpPr/>
                <p:nvPr/>
              </p:nvSpPr>
              <p:spPr>
                <a:xfrm flipV="1">
                  <a:off x="0" y="0"/>
                  <a:ext cx="45" cy="136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6352" name="Line 33"/>
                <p:cNvSpPr/>
                <p:nvPr/>
              </p:nvSpPr>
              <p:spPr>
                <a:xfrm>
                  <a:off x="45" y="0"/>
                  <a:ext cx="45" cy="136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6353" name="Group 34"/>
              <p:cNvGrpSpPr/>
              <p:nvPr/>
            </p:nvGrpSpPr>
            <p:grpSpPr>
              <a:xfrm>
                <a:off x="90" y="0"/>
                <a:ext cx="90" cy="136"/>
                <a:chOff x="0" y="0"/>
                <a:chExt cx="90" cy="136"/>
              </a:xfrm>
            </p:grpSpPr>
            <p:sp>
              <p:nvSpPr>
                <p:cNvPr id="56354" name="Line 35"/>
                <p:cNvSpPr/>
                <p:nvPr/>
              </p:nvSpPr>
              <p:spPr>
                <a:xfrm flipV="1">
                  <a:off x="0" y="0"/>
                  <a:ext cx="45" cy="136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6355" name="Line 36"/>
                <p:cNvSpPr/>
                <p:nvPr/>
              </p:nvSpPr>
              <p:spPr>
                <a:xfrm>
                  <a:off x="45" y="0"/>
                  <a:ext cx="45" cy="136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6356" name="Group 37"/>
              <p:cNvGrpSpPr/>
              <p:nvPr/>
            </p:nvGrpSpPr>
            <p:grpSpPr>
              <a:xfrm>
                <a:off x="181" y="0"/>
                <a:ext cx="90" cy="136"/>
                <a:chOff x="0" y="0"/>
                <a:chExt cx="90" cy="136"/>
              </a:xfrm>
            </p:grpSpPr>
            <p:sp>
              <p:nvSpPr>
                <p:cNvPr id="56357" name="Line 38"/>
                <p:cNvSpPr/>
                <p:nvPr/>
              </p:nvSpPr>
              <p:spPr>
                <a:xfrm flipV="1">
                  <a:off x="0" y="0"/>
                  <a:ext cx="45" cy="136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6358" name="Line 39"/>
                <p:cNvSpPr/>
                <p:nvPr/>
              </p:nvSpPr>
              <p:spPr>
                <a:xfrm>
                  <a:off x="45" y="0"/>
                  <a:ext cx="45" cy="136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6359" name="Group 40"/>
              <p:cNvGrpSpPr/>
              <p:nvPr/>
            </p:nvGrpSpPr>
            <p:grpSpPr>
              <a:xfrm>
                <a:off x="272" y="0"/>
                <a:ext cx="90" cy="136"/>
                <a:chOff x="0" y="0"/>
                <a:chExt cx="90" cy="136"/>
              </a:xfrm>
            </p:grpSpPr>
            <p:sp>
              <p:nvSpPr>
                <p:cNvPr id="56360" name="Line 41"/>
                <p:cNvSpPr/>
                <p:nvPr/>
              </p:nvSpPr>
              <p:spPr>
                <a:xfrm flipV="1">
                  <a:off x="0" y="0"/>
                  <a:ext cx="45" cy="136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6361" name="Line 42"/>
                <p:cNvSpPr/>
                <p:nvPr/>
              </p:nvSpPr>
              <p:spPr>
                <a:xfrm>
                  <a:off x="45" y="0"/>
                  <a:ext cx="45" cy="136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6362" name="Group 43"/>
              <p:cNvGrpSpPr/>
              <p:nvPr/>
            </p:nvGrpSpPr>
            <p:grpSpPr>
              <a:xfrm>
                <a:off x="362" y="0"/>
                <a:ext cx="90" cy="136"/>
                <a:chOff x="0" y="0"/>
                <a:chExt cx="90" cy="136"/>
              </a:xfrm>
            </p:grpSpPr>
            <p:sp>
              <p:nvSpPr>
                <p:cNvPr id="56363" name="Line 44"/>
                <p:cNvSpPr/>
                <p:nvPr/>
              </p:nvSpPr>
              <p:spPr>
                <a:xfrm flipV="1">
                  <a:off x="0" y="0"/>
                  <a:ext cx="45" cy="136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6364" name="Line 45"/>
                <p:cNvSpPr/>
                <p:nvPr/>
              </p:nvSpPr>
              <p:spPr>
                <a:xfrm>
                  <a:off x="45" y="0"/>
                  <a:ext cx="45" cy="136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56365" name="Line 46"/>
            <p:cNvSpPr/>
            <p:nvPr/>
          </p:nvSpPr>
          <p:spPr>
            <a:xfrm>
              <a:off x="862" y="1679"/>
              <a:ext cx="635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366" name="Line 47"/>
            <p:cNvSpPr/>
            <p:nvPr/>
          </p:nvSpPr>
          <p:spPr>
            <a:xfrm>
              <a:off x="408" y="1679"/>
              <a:ext cx="0" cy="9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367" name="Line 48"/>
            <p:cNvSpPr/>
            <p:nvPr/>
          </p:nvSpPr>
          <p:spPr>
            <a:xfrm>
              <a:off x="408" y="1769"/>
              <a:ext cx="1089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368" name="Rectangle 49"/>
            <p:cNvSpPr/>
            <p:nvPr/>
          </p:nvSpPr>
          <p:spPr>
            <a:xfrm>
              <a:off x="1497" y="1497"/>
              <a:ext cx="544" cy="454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</a:rPr>
                <a:t>加热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</a:rPr>
                <a:t>控制器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6369" name="Line 50"/>
            <p:cNvSpPr/>
            <p:nvPr/>
          </p:nvSpPr>
          <p:spPr>
            <a:xfrm>
              <a:off x="2994" y="1270"/>
              <a:ext cx="0" cy="499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370" name="Line 51"/>
            <p:cNvSpPr/>
            <p:nvPr/>
          </p:nvSpPr>
          <p:spPr>
            <a:xfrm flipH="1">
              <a:off x="2041" y="1769"/>
              <a:ext cx="95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6371" name="Text Box 52"/>
            <p:cNvSpPr txBox="1"/>
            <p:nvPr/>
          </p:nvSpPr>
          <p:spPr>
            <a:xfrm>
              <a:off x="3084" y="1360"/>
              <a:ext cx="45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Y0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6372" name="Rectangle 53"/>
            <p:cNvSpPr/>
            <p:nvPr/>
          </p:nvSpPr>
          <p:spPr>
            <a:xfrm>
              <a:off x="272" y="1859"/>
              <a:ext cx="81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加热器</a:t>
              </a:r>
              <a:endPara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6373" name="Group 54"/>
          <p:cNvGrpSpPr/>
          <p:nvPr/>
        </p:nvGrpSpPr>
        <p:grpSpPr>
          <a:xfrm>
            <a:off x="7303135" y="3361373"/>
            <a:ext cx="2592388" cy="1825625"/>
            <a:chOff x="0" y="0"/>
            <a:chExt cx="1633" cy="1150"/>
          </a:xfrm>
        </p:grpSpPr>
        <p:sp>
          <p:nvSpPr>
            <p:cNvPr id="56374" name="Line 55"/>
            <p:cNvSpPr/>
            <p:nvPr/>
          </p:nvSpPr>
          <p:spPr>
            <a:xfrm>
              <a:off x="0" y="771"/>
              <a:ext cx="499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375" name="Line 56"/>
            <p:cNvSpPr/>
            <p:nvPr/>
          </p:nvSpPr>
          <p:spPr>
            <a:xfrm flipV="1">
              <a:off x="499" y="317"/>
              <a:ext cx="0" cy="45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376" name="Line 57"/>
            <p:cNvSpPr/>
            <p:nvPr/>
          </p:nvSpPr>
          <p:spPr>
            <a:xfrm>
              <a:off x="499" y="317"/>
              <a:ext cx="31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377" name="Line 58"/>
            <p:cNvSpPr/>
            <p:nvPr/>
          </p:nvSpPr>
          <p:spPr>
            <a:xfrm flipV="1">
              <a:off x="816" y="317"/>
              <a:ext cx="0" cy="45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378" name="Line 59"/>
            <p:cNvSpPr/>
            <p:nvPr/>
          </p:nvSpPr>
          <p:spPr>
            <a:xfrm>
              <a:off x="816" y="771"/>
              <a:ext cx="499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379" name="Line 60"/>
            <p:cNvSpPr/>
            <p:nvPr/>
          </p:nvSpPr>
          <p:spPr>
            <a:xfrm flipV="1">
              <a:off x="1316" y="317"/>
              <a:ext cx="0" cy="45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380" name="Line 61"/>
            <p:cNvSpPr/>
            <p:nvPr/>
          </p:nvSpPr>
          <p:spPr>
            <a:xfrm>
              <a:off x="1316" y="317"/>
              <a:ext cx="31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381" name="Line 62"/>
            <p:cNvSpPr/>
            <p:nvPr/>
          </p:nvSpPr>
          <p:spPr>
            <a:xfrm flipV="1">
              <a:off x="1633" y="317"/>
              <a:ext cx="0" cy="45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382" name="Line 63"/>
            <p:cNvSpPr/>
            <p:nvPr/>
          </p:nvSpPr>
          <p:spPr>
            <a:xfrm>
              <a:off x="499" y="771"/>
              <a:ext cx="0" cy="36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383" name="Line 64"/>
            <p:cNvSpPr/>
            <p:nvPr/>
          </p:nvSpPr>
          <p:spPr>
            <a:xfrm>
              <a:off x="1315" y="771"/>
              <a:ext cx="0" cy="36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56384" name="AutoShape 65"/>
            <p:cNvCxnSpPr>
              <a:stCxn id="56382" idx="1"/>
              <a:endCxn id="56383" idx="1"/>
            </p:cNvCxnSpPr>
            <p:nvPr/>
          </p:nvCxnSpPr>
          <p:spPr>
            <a:xfrm>
              <a:off x="499" y="1134"/>
              <a:ext cx="816" cy="0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56385" name="AutoShape 66"/>
            <p:cNvCxnSpPr>
              <a:stCxn id="56375" idx="0"/>
              <a:endCxn id="56377" idx="0"/>
            </p:cNvCxnSpPr>
            <p:nvPr/>
          </p:nvCxnSpPr>
          <p:spPr>
            <a:xfrm>
              <a:off x="499" y="771"/>
              <a:ext cx="317" cy="0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56386" name="Text Box 67"/>
            <p:cNvSpPr txBox="1"/>
            <p:nvPr/>
          </p:nvSpPr>
          <p:spPr>
            <a:xfrm>
              <a:off x="635" y="862"/>
              <a:ext cx="5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D20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6387" name="Text Box 68"/>
            <p:cNvSpPr txBox="1"/>
            <p:nvPr/>
          </p:nvSpPr>
          <p:spPr>
            <a:xfrm>
              <a:off x="454" y="0"/>
              <a:ext cx="544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D30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56388" name="Rectangle 69"/>
          <p:cNvSpPr/>
          <p:nvPr/>
        </p:nvSpPr>
        <p:spPr>
          <a:xfrm>
            <a:off x="3558223" y="6096635"/>
            <a:ext cx="5040312" cy="3987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000" b="1" dirty="0">
                <a:latin typeface="Times New Roman" panose="02020603050405020304" pitchFamily="18" charset="0"/>
              </a:rPr>
              <a:t>图</a:t>
            </a:r>
            <a:r>
              <a:rPr lang="en-US" altLang="zh-CN" sz="2000" b="1" dirty="0">
                <a:latin typeface="Times New Roman" panose="02020603050405020304" pitchFamily="18" charset="0"/>
              </a:rPr>
              <a:t>5-22  </a:t>
            </a:r>
            <a:r>
              <a:rPr lang="zh-CN" altLang="en-US" sz="2000" b="1" dirty="0">
                <a:latin typeface="Times New Roman" panose="02020603050405020304" pitchFamily="18" charset="0"/>
              </a:rPr>
              <a:t>水温控制系统组成框图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56389" name="Text Box 70"/>
          <p:cNvSpPr txBox="1"/>
          <p:nvPr/>
        </p:nvSpPr>
        <p:spPr>
          <a:xfrm>
            <a:off x="4998085" y="5088573"/>
            <a:ext cx="1223963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PWM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96323" y="161925"/>
            <a:ext cx="43764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7.2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过程控制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PLC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功能模块</a:t>
            </a:r>
            <a:endParaRPr lang="zh-CN" altLang="en-US"/>
          </a:p>
        </p:txBody>
      </p:sp>
      <p:graphicFrame>
        <p:nvGraphicFramePr>
          <p:cNvPr id="57345" name="Object 3"/>
          <p:cNvGraphicFramePr>
            <a:graphicFrameLocks noChangeAspect="1"/>
          </p:cNvGraphicFramePr>
          <p:nvPr/>
        </p:nvGraphicFramePr>
        <p:xfrm>
          <a:off x="1344295" y="588645"/>
          <a:ext cx="3887788" cy="628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7" name="" r:id="rId1" imgW="3924300" imgH="5969000" progId="Visio.Drawing.11">
                  <p:embed/>
                </p:oleObj>
              </mc:Choice>
              <mc:Fallback>
                <p:oleObj name="" r:id="rId1" imgW="3924300" imgH="5969000" progId="Visio.Drawing.11">
                  <p:embed/>
                  <p:pic>
                    <p:nvPicPr>
                      <p:cNvPr id="0" name="图片 32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44295" y="588645"/>
                        <a:ext cx="3887788" cy="6280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7" name="Text Box 44"/>
          <p:cNvSpPr txBox="1"/>
          <p:nvPr/>
        </p:nvSpPr>
        <p:spPr>
          <a:xfrm>
            <a:off x="4836795" y="1252220"/>
            <a:ext cx="482917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软元件功能设置（地址规划）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48" name="Rectangle 43"/>
          <p:cNvSpPr/>
          <p:nvPr/>
        </p:nvSpPr>
        <p:spPr>
          <a:xfrm>
            <a:off x="9229408" y="2819083"/>
            <a:ext cx="436562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000" dirty="0">
                <a:latin typeface="Times New Roman" panose="02020603050405020304" pitchFamily="18" charset="0"/>
              </a:rPr>
              <a:t>℃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57349" name="对象 1"/>
          <p:cNvGraphicFramePr/>
          <p:nvPr/>
        </p:nvGraphicFramePr>
        <p:xfrm>
          <a:off x="4633595" y="1896745"/>
          <a:ext cx="5681663" cy="411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" name="" r:id="rId3" imgW="5676900" imgH="4114800" progId="Paint.Picture">
                  <p:embed/>
                </p:oleObj>
              </mc:Choice>
              <mc:Fallback>
                <p:oleObj name="" r:id="rId3" imgW="5676900" imgH="4114800" progId="Paint.Picture">
                  <p:embed/>
                  <p:pic>
                    <p:nvPicPr>
                      <p:cNvPr id="0" name="图片 32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33595" y="1896745"/>
                        <a:ext cx="5681663" cy="4117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表格 3"/>
          <p:cNvGraphicFramePr/>
          <p:nvPr/>
        </p:nvGraphicFramePr>
        <p:xfrm>
          <a:off x="4633595" y="6014720"/>
          <a:ext cx="555942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265"/>
                <a:gridCol w="356552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uFillTx/>
                        </a:rPr>
                        <a:t>D30</a:t>
                      </a:r>
                      <a:endParaRPr lang="en-US" altLang="zh-CN" sz="240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PID</a:t>
                      </a:r>
                      <a:r>
                        <a:rPr lang="zh-CN" altLang="en-US" sz="2400">
                          <a:solidFill>
                            <a:schemeClr val="tx1"/>
                          </a:solidFill>
                        </a:rPr>
                        <a:t>的</a:t>
                      </a:r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MV</a:t>
                      </a:r>
                      <a:r>
                        <a:rPr lang="zh-CN" altLang="en-US" sz="2400">
                          <a:solidFill>
                            <a:schemeClr val="tx1"/>
                          </a:solidFill>
                        </a:rPr>
                        <a:t>转换为</a:t>
                      </a:r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altLang="zh-CN" sz="2400" baseline="-25000">
                          <a:solidFill>
                            <a:schemeClr val="tx1"/>
                          </a:solidFill>
                          <a:uFillTx/>
                        </a:rPr>
                        <a:t>p</a:t>
                      </a:r>
                      <a:r>
                        <a:rPr lang="zh-CN" altLang="en-US" sz="2400">
                          <a:solidFill>
                            <a:schemeClr val="tx1"/>
                          </a:solidFill>
                        </a:rPr>
                        <a:t>。</a:t>
                      </a:r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 advClick="0">
    <p:wedg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96323" y="161925"/>
            <a:ext cx="43764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7.2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过程控制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PLC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功能模块</a:t>
            </a:r>
            <a:endParaRPr lang="zh-CN" altLang="en-US"/>
          </a:p>
        </p:txBody>
      </p:sp>
      <p:sp>
        <p:nvSpPr>
          <p:cNvPr id="58370" name="Text Box 44"/>
          <p:cNvSpPr txBox="1"/>
          <p:nvPr/>
        </p:nvSpPr>
        <p:spPr>
          <a:xfrm>
            <a:off x="1267143" y="897890"/>
            <a:ext cx="266382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梯形图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" name="对象 4"/>
          <p:cNvGraphicFramePr/>
          <p:nvPr>
            <p:custDataLst>
              <p:tags r:id="rId1"/>
            </p:custDataLst>
          </p:nvPr>
        </p:nvGraphicFramePr>
        <p:xfrm>
          <a:off x="6209030" y="1379855"/>
          <a:ext cx="5448300" cy="464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2" imgW="5048250" imgH="4400550" progId="Paint.Picture">
                  <p:embed/>
                </p:oleObj>
              </mc:Choice>
              <mc:Fallback>
                <p:oleObj name="" r:id="rId2" imgW="5048250" imgH="4400550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209030" y="1379855"/>
                        <a:ext cx="5448300" cy="4641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769620" y="1570355"/>
          <a:ext cx="5300345" cy="460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4" imgW="5295900" imgH="4600575" progId="Paint.Picture">
                  <p:embed/>
                </p:oleObj>
              </mc:Choice>
              <mc:Fallback>
                <p:oleObj name="" r:id="rId4" imgW="5295900" imgH="4600575" progId="Paint.Picture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9620" y="1570355"/>
                        <a:ext cx="5300345" cy="4603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Click="0">
    <p:wedg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96323" y="161925"/>
            <a:ext cx="43764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7.2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过程控制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PLC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功能模块</a:t>
            </a:r>
            <a:endParaRPr lang="zh-CN" altLang="en-US"/>
          </a:p>
        </p:txBody>
      </p:sp>
      <p:sp>
        <p:nvSpPr>
          <p:cNvPr id="59394" name="Text Box 2"/>
          <p:cNvSpPr txBox="1"/>
          <p:nvPr/>
        </p:nvSpPr>
        <p:spPr>
          <a:xfrm>
            <a:off x="1181100" y="798195"/>
            <a:ext cx="10321290" cy="1599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：水温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PID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控制 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控制热水锅炉温度，设</a:t>
            </a:r>
            <a:r>
              <a:rPr lang="en-US" altLang="zh-CN" sz="2000" b="1" dirty="0">
                <a:latin typeface="Times New Roman" panose="02020603050405020304" pitchFamily="18" charset="0"/>
              </a:rPr>
              <a:t>0</a:t>
            </a:r>
            <a:r>
              <a:rPr lang="zh-CN" altLang="en-US" sz="2000" b="1" dirty="0">
                <a:latin typeface="Times New Roman" panose="02020603050405020304" pitchFamily="18" charset="0"/>
              </a:rPr>
              <a:t>～</a:t>
            </a:r>
            <a:r>
              <a:rPr lang="en-US" altLang="zh-CN" sz="2000" b="1" dirty="0">
                <a:latin typeface="Times New Roman" panose="02020603050405020304" pitchFamily="18" charset="0"/>
              </a:rPr>
              <a:t>100 </a:t>
            </a:r>
            <a:r>
              <a:rPr lang="zh-CN" altLang="en-US" sz="2000" b="1" dirty="0">
                <a:latin typeface="Times New Roman" panose="02020603050405020304" pitchFamily="18" charset="0"/>
              </a:rPr>
              <a:t>℃ 经过变送器转换为</a:t>
            </a:r>
            <a:r>
              <a:rPr lang="en-US" altLang="zh-CN" sz="2000" b="1" dirty="0">
                <a:latin typeface="Times New Roman" panose="02020603050405020304" pitchFamily="18" charset="0"/>
              </a:rPr>
              <a:t>0~10V</a:t>
            </a:r>
            <a:r>
              <a:rPr lang="zh-CN" altLang="en-US" sz="2000" b="1" dirty="0">
                <a:latin typeface="Times New Roman" panose="02020603050405020304" pitchFamily="18" charset="0"/>
              </a:rPr>
              <a:t>电压，经</a:t>
            </a:r>
            <a:r>
              <a:rPr lang="en-US" altLang="zh-CN" sz="2000" b="1" dirty="0">
                <a:latin typeface="Times New Roman" panose="02020603050405020304" pitchFamily="18" charset="0"/>
              </a:rPr>
              <a:t>14</a:t>
            </a:r>
            <a:r>
              <a:rPr lang="zh-CN" altLang="zh-CN" sz="2000" b="1" dirty="0">
                <a:latin typeface="Times New Roman" panose="02020603050405020304" pitchFamily="18" charset="0"/>
              </a:rPr>
              <a:t>位</a:t>
            </a:r>
            <a:r>
              <a:rPr lang="en-US" altLang="zh-CN" sz="2000" b="1" dirty="0">
                <a:latin typeface="Times New Roman" panose="02020603050405020304" pitchFamily="18" charset="0"/>
              </a:rPr>
              <a:t>A/D</a:t>
            </a:r>
            <a:r>
              <a:rPr lang="zh-CN" altLang="en-US" sz="2000" b="1" dirty="0">
                <a:latin typeface="Times New Roman" panose="02020603050405020304" pitchFamily="18" charset="0"/>
              </a:rPr>
              <a:t>转换器后转换为</a:t>
            </a:r>
            <a:r>
              <a:rPr lang="en-US" altLang="zh-CN" sz="2000" b="1" dirty="0">
                <a:latin typeface="Times New Roman" panose="02020603050405020304" pitchFamily="18" charset="0"/>
              </a:rPr>
              <a:t>0</a:t>
            </a:r>
            <a:r>
              <a:rPr lang="zh-CN" altLang="en-US" sz="2000" b="1" dirty="0">
                <a:latin typeface="Times New Roman" panose="02020603050405020304" pitchFamily="18" charset="0"/>
              </a:rPr>
              <a:t>～</a:t>
            </a:r>
            <a:r>
              <a:rPr lang="en-US" altLang="zh-CN" sz="2000" b="1" dirty="0">
                <a:latin typeface="Times New Roman" panose="02020603050405020304" pitchFamily="18" charset="0"/>
              </a:rPr>
              <a:t>8</a:t>
            </a:r>
            <a:r>
              <a:rPr lang="en-US" altLang="zh-CN" sz="2000" b="1" dirty="0">
                <a:latin typeface="Times New Roman" panose="02020603050405020304" pitchFamily="18" charset="0"/>
              </a:rPr>
              <a:t>000</a:t>
            </a:r>
            <a:r>
              <a:rPr lang="zh-CN" altLang="en-US" sz="2000" b="1" dirty="0">
                <a:latin typeface="Times New Roman" panose="02020603050405020304" pitchFamily="18" charset="0"/>
              </a:rPr>
              <a:t>数字量。温度设定值</a:t>
            </a:r>
            <a:r>
              <a:rPr lang="en-US" altLang="zh-CN" sz="2000" b="1" dirty="0">
                <a:latin typeface="Times New Roman" panose="02020603050405020304" pitchFamily="18" charset="0"/>
              </a:rPr>
              <a:t>80</a:t>
            </a:r>
            <a:r>
              <a:rPr lang="zh-CN" altLang="en-US" sz="2000" b="1" dirty="0">
                <a:latin typeface="Times New Roman" panose="02020603050405020304" pitchFamily="18" charset="0"/>
              </a:rPr>
              <a:t>℃，偏差进行</a:t>
            </a:r>
            <a:r>
              <a:rPr lang="en-US" altLang="zh-CN" sz="2000" b="1" dirty="0">
                <a:latin typeface="Times New Roman" panose="02020603050405020304" pitchFamily="18" charset="0"/>
              </a:rPr>
              <a:t>PID</a:t>
            </a:r>
            <a:r>
              <a:rPr lang="zh-CN" altLang="en-US" sz="2000" b="1" dirty="0">
                <a:latin typeface="Times New Roman" panose="02020603050405020304" pitchFamily="18" charset="0"/>
              </a:rPr>
              <a:t>运算，结果经</a:t>
            </a:r>
            <a:r>
              <a:rPr lang="en-US" altLang="zh-CN" sz="2000" b="1" dirty="0">
                <a:latin typeface="Times New Roman" panose="02020603050405020304" pitchFamily="18" charset="0"/>
              </a:rPr>
              <a:t>12</a:t>
            </a:r>
            <a:r>
              <a:rPr lang="zh-CN" altLang="en-US" sz="2000" b="1" dirty="0">
                <a:latin typeface="Times New Roman" panose="02020603050405020304" pitchFamily="18" charset="0"/>
              </a:rPr>
              <a:t>位</a:t>
            </a:r>
            <a:r>
              <a:rPr lang="en-US" altLang="zh-CN" sz="2000" b="1" dirty="0">
                <a:latin typeface="Times New Roman" panose="02020603050405020304" pitchFamily="18" charset="0"/>
              </a:rPr>
              <a:t>D/A</a:t>
            </a:r>
            <a:r>
              <a:rPr lang="zh-CN" altLang="en-US" sz="2000" b="1" dirty="0">
                <a:latin typeface="Times New Roman" panose="02020603050405020304" pitchFamily="18" charset="0"/>
              </a:rPr>
              <a:t>转换器输出</a:t>
            </a:r>
            <a:r>
              <a:rPr lang="en-US" altLang="zh-CN" sz="2000" b="1" dirty="0">
                <a:latin typeface="Times New Roman" panose="02020603050405020304" pitchFamily="18" charset="0"/>
              </a:rPr>
              <a:t>0</a:t>
            </a:r>
            <a:r>
              <a:rPr lang="zh-CN" altLang="en-US" sz="2000" b="1" dirty="0">
                <a:latin typeface="Times New Roman" panose="02020603050405020304" pitchFamily="18" charset="0"/>
              </a:rPr>
              <a:t>～</a:t>
            </a:r>
            <a:r>
              <a:rPr lang="en-US" altLang="zh-CN" sz="2000" b="1" dirty="0">
                <a:latin typeface="Times New Roman" panose="02020603050405020304" pitchFamily="18" charset="0"/>
              </a:rPr>
              <a:t>10V</a:t>
            </a:r>
            <a:r>
              <a:rPr lang="zh-CN" altLang="en-US" sz="2000" b="1" dirty="0">
                <a:latin typeface="Times New Roman" panose="02020603050405020304" pitchFamily="18" charset="0"/>
              </a:rPr>
              <a:t>电压。控制加热器功率，控制温度。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grpSp>
        <p:nvGrpSpPr>
          <p:cNvPr id="59395" name="组合 57"/>
          <p:cNvGrpSpPr/>
          <p:nvPr/>
        </p:nvGrpSpPr>
        <p:grpSpPr>
          <a:xfrm>
            <a:off x="2723515" y="2760980"/>
            <a:ext cx="6781800" cy="3408363"/>
            <a:chOff x="611188" y="2781300"/>
            <a:chExt cx="6782322" cy="3408363"/>
          </a:xfrm>
        </p:grpSpPr>
        <p:sp>
          <p:nvSpPr>
            <p:cNvPr id="59396" name="Rectangle 4"/>
            <p:cNvSpPr/>
            <p:nvPr/>
          </p:nvSpPr>
          <p:spPr>
            <a:xfrm>
              <a:off x="904407" y="3907155"/>
              <a:ext cx="1896995" cy="46037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温度变送器</a:t>
              </a:r>
              <a:endPara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9397" name="Rectangle 5"/>
            <p:cNvSpPr/>
            <p:nvPr/>
          </p:nvSpPr>
          <p:spPr>
            <a:xfrm>
              <a:off x="3603903" y="3359150"/>
              <a:ext cx="949302" cy="1439863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b="1" dirty="0">
                  <a:latin typeface="Times New Roman" panose="02020603050405020304" pitchFamily="18" charset="0"/>
                </a:rPr>
                <a:t>A/D</a:t>
              </a:r>
              <a:endParaRPr lang="en-US" altLang="zh-CN" b="1" dirty="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b="1" dirty="0">
                  <a:latin typeface="Times New Roman" panose="02020603050405020304" pitchFamily="18" charset="0"/>
                </a:rPr>
                <a:t>模块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9398" name="Rectangle 6"/>
            <p:cNvSpPr/>
            <p:nvPr/>
          </p:nvSpPr>
          <p:spPr>
            <a:xfrm>
              <a:off x="4990850" y="3359150"/>
              <a:ext cx="949302" cy="1439863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b="1" dirty="0">
                  <a:latin typeface="Times New Roman" panose="02020603050405020304" pitchFamily="18" charset="0"/>
                </a:rPr>
                <a:t>PLC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9399" name="AutoShape 7"/>
            <p:cNvSpPr/>
            <p:nvPr/>
          </p:nvSpPr>
          <p:spPr>
            <a:xfrm>
              <a:off x="4553205" y="4006850"/>
              <a:ext cx="437644" cy="144463"/>
            </a:xfrm>
            <a:prstGeom prst="rightArrow">
              <a:avLst>
                <a:gd name="adj1" fmla="val 50000"/>
                <a:gd name="adj2" fmla="val 74417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9400" name="Rectangle 8"/>
            <p:cNvSpPr/>
            <p:nvPr/>
          </p:nvSpPr>
          <p:spPr>
            <a:xfrm>
              <a:off x="611188" y="2781300"/>
              <a:ext cx="2043413" cy="2951163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9401" name="Rectangle 9"/>
            <p:cNvSpPr/>
            <p:nvPr/>
          </p:nvSpPr>
          <p:spPr>
            <a:xfrm>
              <a:off x="2654601" y="4365625"/>
              <a:ext cx="146418" cy="21590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9402" name="Line 10"/>
            <p:cNvSpPr/>
            <p:nvPr/>
          </p:nvSpPr>
          <p:spPr>
            <a:xfrm>
              <a:off x="1341668" y="3216275"/>
              <a:ext cx="36524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403" name="Line 11"/>
            <p:cNvSpPr/>
            <p:nvPr/>
          </p:nvSpPr>
          <p:spPr>
            <a:xfrm>
              <a:off x="1560490" y="3432175"/>
              <a:ext cx="36524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404" name="Line 12"/>
            <p:cNvSpPr/>
            <p:nvPr/>
          </p:nvSpPr>
          <p:spPr>
            <a:xfrm>
              <a:off x="1779312" y="3648075"/>
              <a:ext cx="36524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405" name="Line 13"/>
            <p:cNvSpPr/>
            <p:nvPr/>
          </p:nvSpPr>
          <p:spPr>
            <a:xfrm>
              <a:off x="2072148" y="3287713"/>
              <a:ext cx="36524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406" name="Line 14"/>
            <p:cNvSpPr/>
            <p:nvPr/>
          </p:nvSpPr>
          <p:spPr>
            <a:xfrm>
              <a:off x="1050441" y="3721100"/>
              <a:ext cx="36524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407" name="Line 15"/>
            <p:cNvSpPr/>
            <p:nvPr/>
          </p:nvSpPr>
          <p:spPr>
            <a:xfrm>
              <a:off x="757606" y="3360738"/>
              <a:ext cx="36524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408" name="Line 16"/>
            <p:cNvSpPr/>
            <p:nvPr/>
          </p:nvSpPr>
          <p:spPr>
            <a:xfrm>
              <a:off x="1414072" y="3935413"/>
              <a:ext cx="36524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409" name="Line 17"/>
            <p:cNvSpPr/>
            <p:nvPr/>
          </p:nvSpPr>
          <p:spPr>
            <a:xfrm>
              <a:off x="1632895" y="4151313"/>
              <a:ext cx="36524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410" name="Line 18"/>
            <p:cNvSpPr/>
            <p:nvPr/>
          </p:nvSpPr>
          <p:spPr>
            <a:xfrm>
              <a:off x="1851717" y="4367213"/>
              <a:ext cx="36524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411" name="Line 19"/>
            <p:cNvSpPr/>
            <p:nvPr/>
          </p:nvSpPr>
          <p:spPr>
            <a:xfrm>
              <a:off x="2144552" y="4006850"/>
              <a:ext cx="36524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412" name="Line 20"/>
            <p:cNvSpPr/>
            <p:nvPr/>
          </p:nvSpPr>
          <p:spPr>
            <a:xfrm>
              <a:off x="1122846" y="4440238"/>
              <a:ext cx="36524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413" name="Line 21"/>
            <p:cNvSpPr/>
            <p:nvPr/>
          </p:nvSpPr>
          <p:spPr>
            <a:xfrm>
              <a:off x="830010" y="4079875"/>
              <a:ext cx="36524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414" name="Line 22"/>
            <p:cNvSpPr/>
            <p:nvPr/>
          </p:nvSpPr>
          <p:spPr>
            <a:xfrm>
              <a:off x="1414072" y="4656138"/>
              <a:ext cx="36524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415" name="Line 23"/>
            <p:cNvSpPr/>
            <p:nvPr/>
          </p:nvSpPr>
          <p:spPr>
            <a:xfrm>
              <a:off x="1632895" y="4872038"/>
              <a:ext cx="36524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416" name="Line 24"/>
            <p:cNvSpPr/>
            <p:nvPr/>
          </p:nvSpPr>
          <p:spPr>
            <a:xfrm>
              <a:off x="1851717" y="5087938"/>
              <a:ext cx="36524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417" name="Line 25"/>
            <p:cNvSpPr/>
            <p:nvPr/>
          </p:nvSpPr>
          <p:spPr>
            <a:xfrm>
              <a:off x="2144552" y="4727575"/>
              <a:ext cx="36524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418" name="Line 26"/>
            <p:cNvSpPr/>
            <p:nvPr/>
          </p:nvSpPr>
          <p:spPr>
            <a:xfrm>
              <a:off x="1122846" y="5160963"/>
              <a:ext cx="36524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419" name="Line 27"/>
            <p:cNvSpPr/>
            <p:nvPr/>
          </p:nvSpPr>
          <p:spPr>
            <a:xfrm>
              <a:off x="830010" y="4800600"/>
              <a:ext cx="36524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420" name="Line 28"/>
            <p:cNvSpPr/>
            <p:nvPr/>
          </p:nvSpPr>
          <p:spPr>
            <a:xfrm flipV="1">
              <a:off x="2727006" y="4151313"/>
              <a:ext cx="876898" cy="35877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9421" name="Rectangle 29"/>
            <p:cNvSpPr/>
            <p:nvPr/>
          </p:nvSpPr>
          <p:spPr>
            <a:xfrm>
              <a:off x="2070539" y="4438650"/>
              <a:ext cx="584062" cy="73025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59422" name="Group 30"/>
            <p:cNvGrpSpPr/>
            <p:nvPr/>
          </p:nvGrpSpPr>
          <p:grpSpPr>
            <a:xfrm>
              <a:off x="1267655" y="5230813"/>
              <a:ext cx="727262" cy="215900"/>
              <a:chOff x="0" y="0"/>
              <a:chExt cx="452" cy="136"/>
            </a:xfrm>
          </p:grpSpPr>
          <p:grpSp>
            <p:nvGrpSpPr>
              <p:cNvPr id="59423" name="Group 31"/>
              <p:cNvGrpSpPr/>
              <p:nvPr/>
            </p:nvGrpSpPr>
            <p:grpSpPr>
              <a:xfrm>
                <a:off x="0" y="0"/>
                <a:ext cx="90" cy="136"/>
                <a:chOff x="0" y="0"/>
                <a:chExt cx="90" cy="136"/>
              </a:xfrm>
            </p:grpSpPr>
            <p:sp>
              <p:nvSpPr>
                <p:cNvPr id="59424" name="Line 32"/>
                <p:cNvSpPr/>
                <p:nvPr/>
              </p:nvSpPr>
              <p:spPr>
                <a:xfrm flipV="1">
                  <a:off x="0" y="0"/>
                  <a:ext cx="45" cy="136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9425" name="Line 33"/>
                <p:cNvSpPr/>
                <p:nvPr/>
              </p:nvSpPr>
              <p:spPr>
                <a:xfrm>
                  <a:off x="45" y="0"/>
                  <a:ext cx="45" cy="136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9426" name="Group 34"/>
              <p:cNvGrpSpPr/>
              <p:nvPr/>
            </p:nvGrpSpPr>
            <p:grpSpPr>
              <a:xfrm>
                <a:off x="90" y="0"/>
                <a:ext cx="90" cy="136"/>
                <a:chOff x="0" y="0"/>
                <a:chExt cx="90" cy="136"/>
              </a:xfrm>
            </p:grpSpPr>
            <p:sp>
              <p:nvSpPr>
                <p:cNvPr id="59427" name="Line 35"/>
                <p:cNvSpPr/>
                <p:nvPr/>
              </p:nvSpPr>
              <p:spPr>
                <a:xfrm flipV="1">
                  <a:off x="0" y="0"/>
                  <a:ext cx="45" cy="136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9428" name="Line 36"/>
                <p:cNvSpPr/>
                <p:nvPr/>
              </p:nvSpPr>
              <p:spPr>
                <a:xfrm>
                  <a:off x="45" y="0"/>
                  <a:ext cx="45" cy="136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9429" name="Group 37"/>
              <p:cNvGrpSpPr/>
              <p:nvPr/>
            </p:nvGrpSpPr>
            <p:grpSpPr>
              <a:xfrm>
                <a:off x="181" y="0"/>
                <a:ext cx="90" cy="136"/>
                <a:chOff x="0" y="0"/>
                <a:chExt cx="90" cy="136"/>
              </a:xfrm>
            </p:grpSpPr>
            <p:sp>
              <p:nvSpPr>
                <p:cNvPr id="59430" name="Line 38"/>
                <p:cNvSpPr/>
                <p:nvPr/>
              </p:nvSpPr>
              <p:spPr>
                <a:xfrm flipV="1">
                  <a:off x="0" y="0"/>
                  <a:ext cx="45" cy="136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9431" name="Line 39"/>
                <p:cNvSpPr/>
                <p:nvPr/>
              </p:nvSpPr>
              <p:spPr>
                <a:xfrm>
                  <a:off x="45" y="0"/>
                  <a:ext cx="45" cy="136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9432" name="Group 40"/>
              <p:cNvGrpSpPr/>
              <p:nvPr/>
            </p:nvGrpSpPr>
            <p:grpSpPr>
              <a:xfrm>
                <a:off x="272" y="0"/>
                <a:ext cx="90" cy="136"/>
                <a:chOff x="0" y="0"/>
                <a:chExt cx="90" cy="136"/>
              </a:xfrm>
            </p:grpSpPr>
            <p:sp>
              <p:nvSpPr>
                <p:cNvPr id="59433" name="Line 41"/>
                <p:cNvSpPr/>
                <p:nvPr/>
              </p:nvSpPr>
              <p:spPr>
                <a:xfrm flipV="1">
                  <a:off x="0" y="0"/>
                  <a:ext cx="45" cy="136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9434" name="Line 42"/>
                <p:cNvSpPr/>
                <p:nvPr/>
              </p:nvSpPr>
              <p:spPr>
                <a:xfrm>
                  <a:off x="45" y="0"/>
                  <a:ext cx="45" cy="136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9435" name="Group 43"/>
              <p:cNvGrpSpPr/>
              <p:nvPr/>
            </p:nvGrpSpPr>
            <p:grpSpPr>
              <a:xfrm>
                <a:off x="362" y="0"/>
                <a:ext cx="90" cy="136"/>
                <a:chOff x="0" y="0"/>
                <a:chExt cx="90" cy="136"/>
              </a:xfrm>
            </p:grpSpPr>
            <p:sp>
              <p:nvSpPr>
                <p:cNvPr id="59436" name="Line 44"/>
                <p:cNvSpPr/>
                <p:nvPr/>
              </p:nvSpPr>
              <p:spPr>
                <a:xfrm flipV="1">
                  <a:off x="0" y="0"/>
                  <a:ext cx="45" cy="136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9437" name="Line 45"/>
                <p:cNvSpPr/>
                <p:nvPr/>
              </p:nvSpPr>
              <p:spPr>
                <a:xfrm>
                  <a:off x="45" y="0"/>
                  <a:ext cx="45" cy="136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59438" name="Line 46"/>
            <p:cNvSpPr/>
            <p:nvPr/>
          </p:nvSpPr>
          <p:spPr>
            <a:xfrm>
              <a:off x="1998135" y="5446713"/>
              <a:ext cx="102170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439" name="Line 47"/>
            <p:cNvSpPr/>
            <p:nvPr/>
          </p:nvSpPr>
          <p:spPr>
            <a:xfrm>
              <a:off x="1267655" y="5446713"/>
              <a:ext cx="0" cy="14287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440" name="Line 48"/>
            <p:cNvSpPr/>
            <p:nvPr/>
          </p:nvSpPr>
          <p:spPr>
            <a:xfrm>
              <a:off x="1267655" y="5589588"/>
              <a:ext cx="175218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441" name="Rectangle 49"/>
            <p:cNvSpPr/>
            <p:nvPr/>
          </p:nvSpPr>
          <p:spPr>
            <a:xfrm>
              <a:off x="3019841" y="5157788"/>
              <a:ext cx="875289" cy="720725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</a:rPr>
                <a:t>加热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</a:rPr>
                <a:t>控制器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9442" name="Line 50"/>
            <p:cNvSpPr/>
            <p:nvPr/>
          </p:nvSpPr>
          <p:spPr>
            <a:xfrm>
              <a:off x="6937153" y="4797425"/>
              <a:ext cx="0" cy="79216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443" name="Line 51"/>
            <p:cNvSpPr/>
            <p:nvPr/>
          </p:nvSpPr>
          <p:spPr>
            <a:xfrm flipH="1" flipV="1">
              <a:off x="3895128" y="5589588"/>
              <a:ext cx="304202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9444" name="Rectangle 53"/>
            <p:cNvSpPr/>
            <p:nvPr/>
          </p:nvSpPr>
          <p:spPr>
            <a:xfrm>
              <a:off x="1048832" y="5732463"/>
              <a:ext cx="1314542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加热器</a:t>
              </a:r>
              <a:endPara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9445" name="Text Box 70"/>
            <p:cNvSpPr txBox="1"/>
            <p:nvPr/>
          </p:nvSpPr>
          <p:spPr>
            <a:xfrm>
              <a:off x="3851275" y="5157788"/>
              <a:ext cx="1223963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0</a:t>
              </a:r>
              <a:r>
                <a:rPr lang="zh-CN" altLang="en-US" b="1" dirty="0">
                  <a:latin typeface="Times New Roman" panose="02020603050405020304" pitchFamily="18" charset="0"/>
                </a:rPr>
                <a:t>～</a:t>
              </a:r>
              <a:r>
                <a:rPr lang="en-US" altLang="zh-CN" b="1" dirty="0">
                  <a:latin typeface="Times New Roman" panose="02020603050405020304" pitchFamily="18" charset="0"/>
                </a:rPr>
                <a:t>10V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9446" name="Rectangle 5"/>
            <p:cNvSpPr/>
            <p:nvPr/>
          </p:nvSpPr>
          <p:spPr>
            <a:xfrm>
              <a:off x="6444208" y="3369468"/>
              <a:ext cx="949302" cy="1439863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b="1" dirty="0">
                  <a:latin typeface="Times New Roman" panose="02020603050405020304" pitchFamily="18" charset="0"/>
                </a:rPr>
                <a:t>D/A</a:t>
              </a:r>
              <a:endParaRPr lang="en-US" altLang="zh-CN" b="1" dirty="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b="1" dirty="0">
                  <a:latin typeface="Times New Roman" panose="02020603050405020304" pitchFamily="18" charset="0"/>
                </a:rPr>
                <a:t>模块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9447" name="AutoShape 7"/>
            <p:cNvSpPr/>
            <p:nvPr/>
          </p:nvSpPr>
          <p:spPr>
            <a:xfrm>
              <a:off x="5952601" y="4017168"/>
              <a:ext cx="437644" cy="144463"/>
            </a:xfrm>
            <a:prstGeom prst="rightArrow">
              <a:avLst>
                <a:gd name="adj1" fmla="val 50000"/>
                <a:gd name="adj2" fmla="val 74417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 advClick="0">
    <p:wedg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96323" y="161925"/>
            <a:ext cx="43764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7.2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过程控制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PLC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功能模块</a:t>
            </a:r>
            <a:endParaRPr lang="zh-CN" altLang="en-US"/>
          </a:p>
        </p:txBody>
      </p:sp>
      <p:grpSp>
        <p:nvGrpSpPr>
          <p:cNvPr id="60418" name="组合 19"/>
          <p:cNvGrpSpPr/>
          <p:nvPr/>
        </p:nvGrpSpPr>
        <p:grpSpPr>
          <a:xfrm>
            <a:off x="1088073" y="787400"/>
            <a:ext cx="3390900" cy="6080125"/>
            <a:chOff x="695772" y="575060"/>
            <a:chExt cx="3390590" cy="6080508"/>
          </a:xfrm>
        </p:grpSpPr>
        <p:sp>
          <p:nvSpPr>
            <p:cNvPr id="60419" name="流程图: 过程 2"/>
            <p:cNvSpPr/>
            <p:nvPr/>
          </p:nvSpPr>
          <p:spPr>
            <a:xfrm>
              <a:off x="911796" y="1431144"/>
              <a:ext cx="2952328" cy="504056"/>
            </a:xfrm>
            <a:prstGeom prst="flowChartProcess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</a:rPr>
                <a:t>设置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PID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参数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0420" name="流程图: 可选过程 3"/>
            <p:cNvSpPr/>
            <p:nvPr/>
          </p:nvSpPr>
          <p:spPr>
            <a:xfrm>
              <a:off x="1847900" y="575060"/>
              <a:ext cx="1080120" cy="576064"/>
            </a:xfrm>
            <a:prstGeom prst="flowChartAlternateProcess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p>
              <a:r>
                <a:rPr lang="zh-CN" altLang="en-US" dirty="0">
                  <a:latin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开始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0421" name="流程图: 过程 5"/>
            <p:cNvSpPr/>
            <p:nvPr/>
          </p:nvSpPr>
          <p:spPr>
            <a:xfrm>
              <a:off x="911796" y="2240868"/>
              <a:ext cx="2952328" cy="504056"/>
            </a:xfrm>
            <a:prstGeom prst="flowChartProcess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设置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A/D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与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D/A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模块参数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0422" name="流程图: 过程 6"/>
            <p:cNvSpPr/>
            <p:nvPr/>
          </p:nvSpPr>
          <p:spPr>
            <a:xfrm>
              <a:off x="906240" y="3024944"/>
              <a:ext cx="2952328" cy="504056"/>
            </a:xfrm>
            <a:prstGeom prst="flowChartProcess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</a:rPr>
                <a:t>读取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A/D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转换结果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0423" name="流程图: 过程 7"/>
            <p:cNvSpPr/>
            <p:nvPr/>
          </p:nvSpPr>
          <p:spPr>
            <a:xfrm>
              <a:off x="904504" y="3809020"/>
              <a:ext cx="2952328" cy="504056"/>
            </a:xfrm>
            <a:prstGeom prst="flowChartProcess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         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进行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PID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运算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0424" name="流程图: 过程 8"/>
            <p:cNvSpPr/>
            <p:nvPr/>
          </p:nvSpPr>
          <p:spPr>
            <a:xfrm>
              <a:off x="695772" y="4593096"/>
              <a:ext cx="3384376" cy="504056"/>
            </a:xfrm>
            <a:prstGeom prst="flowChartProcess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PID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运算结果变换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D/A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输出值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0425" name="流程图: 过程 9"/>
            <p:cNvSpPr/>
            <p:nvPr/>
          </p:nvSpPr>
          <p:spPr>
            <a:xfrm>
              <a:off x="701986" y="5418608"/>
              <a:ext cx="3384376" cy="504056"/>
            </a:xfrm>
            <a:prstGeom prst="flowChartProcess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</a:rPr>
                <a:t>D/A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输出值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0426" name="流程图: 可选过程 10"/>
            <p:cNvSpPr/>
            <p:nvPr/>
          </p:nvSpPr>
          <p:spPr>
            <a:xfrm>
              <a:off x="1860328" y="6178896"/>
              <a:ext cx="1067692" cy="476672"/>
            </a:xfrm>
            <a:prstGeom prst="flowChartAlternateProcess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p>
              <a:r>
                <a:rPr lang="zh-CN" altLang="en-US" sz="2000" dirty="0">
                  <a:latin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结束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60427" name="直接箭头连接符 12"/>
            <p:cNvCxnSpPr>
              <a:stCxn id="60420" idx="2"/>
              <a:endCxn id="60419" idx="0"/>
            </p:cNvCxnSpPr>
            <p:nvPr/>
          </p:nvCxnSpPr>
          <p:spPr>
            <a:xfrm>
              <a:off x="2387960" y="1151124"/>
              <a:ext cx="0" cy="28002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60428" name="直接箭头连接符 13"/>
            <p:cNvCxnSpPr>
              <a:stCxn id="60420" idx="2"/>
              <a:endCxn id="60419" idx="0"/>
            </p:cNvCxnSpPr>
            <p:nvPr/>
          </p:nvCxnSpPr>
          <p:spPr>
            <a:xfrm>
              <a:off x="2380668" y="1935200"/>
              <a:ext cx="0" cy="28002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60429" name="直接箭头连接符 14"/>
            <p:cNvCxnSpPr>
              <a:stCxn id="60420" idx="2"/>
              <a:endCxn id="60419" idx="0"/>
            </p:cNvCxnSpPr>
            <p:nvPr/>
          </p:nvCxnSpPr>
          <p:spPr>
            <a:xfrm>
              <a:off x="2387960" y="2744924"/>
              <a:ext cx="0" cy="28002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60430" name="直接箭头连接符 15"/>
            <p:cNvCxnSpPr>
              <a:stCxn id="60420" idx="2"/>
              <a:endCxn id="60419" idx="0"/>
            </p:cNvCxnSpPr>
            <p:nvPr/>
          </p:nvCxnSpPr>
          <p:spPr>
            <a:xfrm>
              <a:off x="2380668" y="3529000"/>
              <a:ext cx="0" cy="28002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60431" name="直接箭头连接符 16"/>
            <p:cNvCxnSpPr>
              <a:stCxn id="60420" idx="2"/>
              <a:endCxn id="60419" idx="0"/>
            </p:cNvCxnSpPr>
            <p:nvPr/>
          </p:nvCxnSpPr>
          <p:spPr>
            <a:xfrm>
              <a:off x="2380668" y="4313076"/>
              <a:ext cx="0" cy="28002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60432" name="直接箭头连接符 17"/>
            <p:cNvCxnSpPr>
              <a:stCxn id="60420" idx="2"/>
              <a:endCxn id="60419" idx="0"/>
            </p:cNvCxnSpPr>
            <p:nvPr/>
          </p:nvCxnSpPr>
          <p:spPr>
            <a:xfrm>
              <a:off x="2394174" y="5097152"/>
              <a:ext cx="0" cy="28002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60433" name="直接箭头连接符 18"/>
            <p:cNvCxnSpPr>
              <a:stCxn id="60420" idx="2"/>
              <a:endCxn id="60419" idx="0"/>
            </p:cNvCxnSpPr>
            <p:nvPr/>
          </p:nvCxnSpPr>
          <p:spPr>
            <a:xfrm>
              <a:off x="2394174" y="5922664"/>
              <a:ext cx="0" cy="28002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</p:grpSp>
      <p:graphicFrame>
        <p:nvGraphicFramePr>
          <p:cNvPr id="60434" name="对象 1"/>
          <p:cNvGraphicFramePr/>
          <p:nvPr/>
        </p:nvGraphicFramePr>
        <p:xfrm>
          <a:off x="4472623" y="1497013"/>
          <a:ext cx="5472112" cy="491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2" name="" r:id="rId1" imgW="5695950" imgH="3838575" progId="Paint.Picture">
                  <p:embed/>
                </p:oleObj>
              </mc:Choice>
              <mc:Fallback>
                <p:oleObj name="" r:id="rId1" imgW="5695950" imgH="3838575" progId="Paint.Picture">
                  <p:embed/>
                  <p:pic>
                    <p:nvPicPr>
                      <p:cNvPr id="0" name="图片 323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72623" y="1497013"/>
                        <a:ext cx="5472112" cy="4916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5" name="Text Box 44"/>
          <p:cNvSpPr txBox="1"/>
          <p:nvPr/>
        </p:nvSpPr>
        <p:spPr>
          <a:xfrm>
            <a:off x="4834573" y="977900"/>
            <a:ext cx="482917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软元件功能设置（地址规划）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96323" y="161925"/>
            <a:ext cx="43764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7.2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过程控制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PLC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功能模块</a:t>
            </a:r>
            <a:endParaRPr lang="zh-CN" altLang="en-US"/>
          </a:p>
        </p:txBody>
      </p:sp>
      <p:graphicFrame>
        <p:nvGraphicFramePr>
          <p:cNvPr id="5" name="对象 4"/>
          <p:cNvGraphicFramePr/>
          <p:nvPr>
            <p:custDataLst>
              <p:tags r:id="rId1"/>
            </p:custDataLst>
          </p:nvPr>
        </p:nvGraphicFramePr>
        <p:xfrm>
          <a:off x="1019175" y="820420"/>
          <a:ext cx="5009515" cy="4030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2" imgW="5257800" imgH="4200525" progId="Paint.Picture">
                  <p:embed/>
                </p:oleObj>
              </mc:Choice>
              <mc:Fallback>
                <p:oleObj name="" r:id="rId2" imgW="5257800" imgH="4200525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19175" y="820420"/>
                        <a:ext cx="5009515" cy="4030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1019175" y="4756150"/>
          <a:ext cx="4199255" cy="1954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4" imgW="4591050" imgH="2190750" progId="Paint.Picture">
                  <p:embed/>
                </p:oleObj>
              </mc:Choice>
              <mc:Fallback>
                <p:oleObj name="" r:id="rId4" imgW="4591050" imgH="2190750" progId="Paint.Picture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19175" y="4756150"/>
                        <a:ext cx="4199255" cy="1954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/>
          <p:nvPr/>
        </p:nvGraphicFramePr>
        <p:xfrm>
          <a:off x="6380480" y="1169670"/>
          <a:ext cx="4807585" cy="4757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6" imgW="4705350" imgH="4514850" progId="Paint.Picture">
                  <p:embed/>
                </p:oleObj>
              </mc:Choice>
              <mc:Fallback>
                <p:oleObj name="" r:id="rId6" imgW="4705350" imgH="4514850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80480" y="1169670"/>
                        <a:ext cx="4807585" cy="4757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522585" y="4851400"/>
          <a:ext cx="1434465" cy="267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8" imgW="1091565" imgH="203200" progId="Equation.KSEE3">
                  <p:embed/>
                </p:oleObj>
              </mc:Choice>
              <mc:Fallback>
                <p:oleObj name="" r:id="rId8" imgW="1091565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522585" y="4851400"/>
                        <a:ext cx="1434465" cy="267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253028" y="5927090"/>
          <a:ext cx="817880" cy="267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0" imgW="622300" imgH="203200" progId="Equation.KSEE3">
                  <p:embed/>
                </p:oleObj>
              </mc:Choice>
              <mc:Fallback>
                <p:oleObj name="" r:id="rId10" imgW="6223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253028" y="5927090"/>
                        <a:ext cx="817880" cy="267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Click="0">
    <p:wedg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951923" y="161925"/>
            <a:ext cx="36652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7.3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可编程控制器应用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62466" name="矩形 1"/>
          <p:cNvSpPr/>
          <p:nvPr/>
        </p:nvSpPr>
        <p:spPr>
          <a:xfrm>
            <a:off x="5027930" y="1979295"/>
            <a:ext cx="1568450" cy="297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p>
            <a:r>
              <a:rPr lang="en-US" altLang="en-US" dirty="0">
                <a:latin typeface="Times New Roman" panose="02020603050405020304" pitchFamily="18" charset="0"/>
              </a:rPr>
              <a:t>PLC</a:t>
            </a:r>
            <a:endParaRPr lang="en-US" altLang="en-US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主机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2467" name="矩形 2"/>
          <p:cNvSpPr/>
          <p:nvPr/>
        </p:nvSpPr>
        <p:spPr>
          <a:xfrm>
            <a:off x="2148205" y="2052320"/>
            <a:ext cx="2147888" cy="6413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p>
            <a:r>
              <a:rPr lang="zh-CN" altLang="en-US" sz="2400" dirty="0">
                <a:latin typeface="Times New Roman" panose="02020603050405020304" pitchFamily="18" charset="0"/>
              </a:rPr>
              <a:t>输入</a:t>
            </a:r>
            <a:r>
              <a:rPr lang="en-US" altLang="zh-CN" sz="2400" dirty="0">
                <a:latin typeface="Times New Roman" panose="02020603050405020304" pitchFamily="18" charset="0"/>
              </a:rPr>
              <a:t>I/O</a:t>
            </a:r>
            <a:r>
              <a:rPr lang="zh-CN" altLang="en-US" sz="2400" dirty="0">
                <a:latin typeface="Times New Roman" panose="02020603050405020304" pitchFamily="18" charset="0"/>
              </a:rPr>
              <a:t>器件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62468" name="矩形 3"/>
          <p:cNvSpPr/>
          <p:nvPr/>
        </p:nvSpPr>
        <p:spPr>
          <a:xfrm>
            <a:off x="2151380" y="2773045"/>
            <a:ext cx="2155825" cy="63976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p>
            <a:r>
              <a:rPr lang="en-US" altLang="en-US" dirty="0">
                <a:latin typeface="Times New Roman" panose="02020603050405020304" pitchFamily="18" charset="0"/>
              </a:rPr>
              <a:t>     </a:t>
            </a:r>
            <a:r>
              <a:rPr lang="en-US" altLang="en-US" sz="2400" dirty="0">
                <a:latin typeface="Times New Roman" panose="02020603050405020304" pitchFamily="18" charset="0"/>
              </a:rPr>
              <a:t>A/D</a:t>
            </a:r>
            <a:r>
              <a:rPr lang="zh-CN" altLang="en-US" sz="2400" dirty="0">
                <a:latin typeface="Times New Roman" panose="02020603050405020304" pitchFamily="18" charset="0"/>
              </a:rPr>
              <a:t>模块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62469" name="矩形 4"/>
          <p:cNvSpPr/>
          <p:nvPr/>
        </p:nvSpPr>
        <p:spPr>
          <a:xfrm>
            <a:off x="7332980" y="2125345"/>
            <a:ext cx="2776855" cy="64008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p>
            <a:pPr algn="ctr"/>
            <a:r>
              <a:rPr lang="zh-CN" altLang="en-US" sz="2400" dirty="0">
                <a:latin typeface="Times New Roman" panose="02020603050405020304" pitchFamily="18" charset="0"/>
              </a:rPr>
              <a:t>输出</a:t>
            </a:r>
            <a:r>
              <a:rPr lang="en-US" altLang="zh-CN" sz="2400" dirty="0">
                <a:latin typeface="Times New Roman" panose="02020603050405020304" pitchFamily="18" charset="0"/>
              </a:rPr>
              <a:t>/O</a:t>
            </a:r>
            <a:r>
              <a:rPr lang="zh-CN" altLang="en-US" sz="2400" dirty="0">
                <a:latin typeface="Times New Roman" panose="02020603050405020304" pitchFamily="18" charset="0"/>
              </a:rPr>
              <a:t>器件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62470" name="矩形 5"/>
          <p:cNvSpPr/>
          <p:nvPr/>
        </p:nvSpPr>
        <p:spPr>
          <a:xfrm>
            <a:off x="7332980" y="2844800"/>
            <a:ext cx="2777490" cy="63944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p>
            <a:pPr algn="ctr"/>
            <a:r>
              <a:rPr lang="en-US" altLang="en-US" sz="2400" dirty="0">
                <a:latin typeface="Times New Roman" panose="02020603050405020304" pitchFamily="18" charset="0"/>
              </a:rPr>
              <a:t>D/A</a:t>
            </a:r>
            <a:r>
              <a:rPr lang="zh-CN" altLang="en-US" sz="2400" dirty="0">
                <a:latin typeface="Times New Roman" panose="02020603050405020304" pitchFamily="18" charset="0"/>
              </a:rPr>
              <a:t>模块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62471" name="矩形 6"/>
          <p:cNvSpPr/>
          <p:nvPr/>
        </p:nvSpPr>
        <p:spPr>
          <a:xfrm>
            <a:off x="2148205" y="4212908"/>
            <a:ext cx="2160588" cy="63976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p>
            <a:r>
              <a:rPr lang="zh-CN" altLang="en-US" sz="2400" dirty="0">
                <a:latin typeface="Times New Roman" panose="02020603050405020304" pitchFamily="18" charset="0"/>
              </a:rPr>
              <a:t>高速计数模块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62472" name="矩形 7"/>
          <p:cNvSpPr/>
          <p:nvPr/>
        </p:nvSpPr>
        <p:spPr>
          <a:xfrm>
            <a:off x="2148205" y="3492183"/>
            <a:ext cx="2160588" cy="63976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p>
            <a:r>
              <a:rPr lang="zh-CN" altLang="en-US" sz="2400" dirty="0">
                <a:latin typeface="Times New Roman" panose="02020603050405020304" pitchFamily="18" charset="0"/>
              </a:rPr>
              <a:t>温度模块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62473" name="矩形 8"/>
          <p:cNvSpPr/>
          <p:nvPr/>
        </p:nvSpPr>
        <p:spPr>
          <a:xfrm>
            <a:off x="7332980" y="3565525"/>
            <a:ext cx="2778125" cy="63944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p>
            <a:pPr algn="ctr"/>
            <a:r>
              <a:rPr lang="zh-CN" altLang="en-US" sz="2400" dirty="0">
                <a:latin typeface="Times New Roman" panose="02020603050405020304" pitchFamily="18" charset="0"/>
              </a:rPr>
              <a:t>定位模块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62474" name="矩形 9"/>
          <p:cNvSpPr/>
          <p:nvPr/>
        </p:nvSpPr>
        <p:spPr>
          <a:xfrm>
            <a:off x="7332980" y="4284345"/>
            <a:ext cx="2778125" cy="6413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p>
            <a:r>
              <a:rPr lang="zh-CN" altLang="en-US" sz="2400" dirty="0">
                <a:latin typeface="Times New Roman" panose="02020603050405020304" pitchFamily="18" charset="0"/>
              </a:rPr>
              <a:t>伺服电机驱动模块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62475" name="矩形 10"/>
          <p:cNvSpPr/>
          <p:nvPr/>
        </p:nvSpPr>
        <p:spPr>
          <a:xfrm>
            <a:off x="4669155" y="828358"/>
            <a:ext cx="2147888" cy="63976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p>
            <a:r>
              <a:rPr lang="zh-CN" altLang="en-US" sz="2400" dirty="0">
                <a:latin typeface="Times New Roman" panose="02020603050405020304" pitchFamily="18" charset="0"/>
              </a:rPr>
              <a:t>人机接口模块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62476" name="矩形 11"/>
          <p:cNvSpPr/>
          <p:nvPr/>
        </p:nvSpPr>
        <p:spPr>
          <a:xfrm>
            <a:off x="4740593" y="5436870"/>
            <a:ext cx="2147887" cy="63976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p>
            <a:r>
              <a:rPr lang="en-US" altLang="zh-CN" dirty="0">
                <a:latin typeface="Times New Roman" panose="02020603050405020304" pitchFamily="18" charset="0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</a:rPr>
              <a:t>通信模块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62477" name="右箭头 12"/>
          <p:cNvSpPr/>
          <p:nvPr/>
        </p:nvSpPr>
        <p:spPr>
          <a:xfrm>
            <a:off x="4308793" y="2341245"/>
            <a:ext cx="719137" cy="142875"/>
          </a:xfrm>
          <a:prstGeom prst="rightArrow">
            <a:avLst>
              <a:gd name="adj1" fmla="val 50000"/>
              <a:gd name="adj2" fmla="val 50146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62478" name="右箭头 13"/>
          <p:cNvSpPr/>
          <p:nvPr/>
        </p:nvSpPr>
        <p:spPr>
          <a:xfrm>
            <a:off x="6612255" y="2412683"/>
            <a:ext cx="720725" cy="144462"/>
          </a:xfrm>
          <a:prstGeom prst="rightArrow">
            <a:avLst>
              <a:gd name="adj1" fmla="val 50000"/>
              <a:gd name="adj2" fmla="val 49705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62479" name="右箭头 14"/>
          <p:cNvSpPr/>
          <p:nvPr/>
        </p:nvSpPr>
        <p:spPr>
          <a:xfrm>
            <a:off x="4308793" y="3060383"/>
            <a:ext cx="719137" cy="144462"/>
          </a:xfrm>
          <a:prstGeom prst="rightArrow">
            <a:avLst>
              <a:gd name="adj1" fmla="val 50000"/>
              <a:gd name="adj2" fmla="val 49595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62480" name="右箭头 15"/>
          <p:cNvSpPr/>
          <p:nvPr/>
        </p:nvSpPr>
        <p:spPr>
          <a:xfrm>
            <a:off x="6612255" y="3060383"/>
            <a:ext cx="720725" cy="144462"/>
          </a:xfrm>
          <a:prstGeom prst="rightArrow">
            <a:avLst>
              <a:gd name="adj1" fmla="val 50000"/>
              <a:gd name="adj2" fmla="val 49705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62481" name="右箭头 16"/>
          <p:cNvSpPr/>
          <p:nvPr/>
        </p:nvSpPr>
        <p:spPr>
          <a:xfrm>
            <a:off x="4308793" y="3709670"/>
            <a:ext cx="719137" cy="142875"/>
          </a:xfrm>
          <a:prstGeom prst="rightArrow">
            <a:avLst>
              <a:gd name="adj1" fmla="val 50000"/>
              <a:gd name="adj2" fmla="val 50146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62482" name="右箭头 17"/>
          <p:cNvSpPr/>
          <p:nvPr/>
        </p:nvSpPr>
        <p:spPr>
          <a:xfrm>
            <a:off x="6612255" y="3709670"/>
            <a:ext cx="720725" cy="142875"/>
          </a:xfrm>
          <a:prstGeom prst="rightArrow">
            <a:avLst>
              <a:gd name="adj1" fmla="val 50000"/>
              <a:gd name="adj2" fmla="val 5025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62483" name="右箭头 18"/>
          <p:cNvSpPr/>
          <p:nvPr/>
        </p:nvSpPr>
        <p:spPr>
          <a:xfrm>
            <a:off x="4308793" y="4428808"/>
            <a:ext cx="719137" cy="144462"/>
          </a:xfrm>
          <a:prstGeom prst="rightArrow">
            <a:avLst>
              <a:gd name="adj1" fmla="val 50000"/>
              <a:gd name="adj2" fmla="val 49595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62484" name="右箭头 19"/>
          <p:cNvSpPr/>
          <p:nvPr/>
        </p:nvSpPr>
        <p:spPr>
          <a:xfrm>
            <a:off x="6612255" y="4500245"/>
            <a:ext cx="720725" cy="144463"/>
          </a:xfrm>
          <a:prstGeom prst="rightArrow">
            <a:avLst>
              <a:gd name="adj1" fmla="val 50000"/>
              <a:gd name="adj2" fmla="val 49705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62485" name="上下箭头 20"/>
          <p:cNvSpPr/>
          <p:nvPr/>
        </p:nvSpPr>
        <p:spPr>
          <a:xfrm>
            <a:off x="5677218" y="1476058"/>
            <a:ext cx="198437" cy="504825"/>
          </a:xfrm>
          <a:prstGeom prst="upDownArrow">
            <a:avLst>
              <a:gd name="adj1" fmla="val 50000"/>
              <a:gd name="adj2" fmla="val 50032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62486" name="上下箭头 21"/>
          <p:cNvSpPr/>
          <p:nvPr/>
        </p:nvSpPr>
        <p:spPr>
          <a:xfrm>
            <a:off x="5677218" y="4932045"/>
            <a:ext cx="198437" cy="504825"/>
          </a:xfrm>
          <a:prstGeom prst="upDownArrow">
            <a:avLst>
              <a:gd name="adj1" fmla="val 50000"/>
              <a:gd name="adj2" fmla="val 50032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pic>
        <p:nvPicPr>
          <p:cNvPr id="62487" name="Picture 4" descr="u=1527226453,954360914&amp;fm=52&amp;gp=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72618" y="683895"/>
            <a:ext cx="1479550" cy="1104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2488" name="Picture 5" descr="u=2505228493,1115876258&amp;fm=15&amp;gp=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505" y="612458"/>
            <a:ext cx="1238250" cy="1238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2489" name="Rectangle 69"/>
          <p:cNvSpPr/>
          <p:nvPr/>
        </p:nvSpPr>
        <p:spPr>
          <a:xfrm>
            <a:off x="3576003" y="6145848"/>
            <a:ext cx="5040312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</a:rPr>
              <a:t>图</a:t>
            </a:r>
            <a:r>
              <a:rPr lang="en-US" altLang="zh-CN" sz="2400" b="1" dirty="0">
                <a:latin typeface="Times New Roman" panose="02020603050405020304" pitchFamily="18" charset="0"/>
              </a:rPr>
              <a:t>7-23  PLC</a:t>
            </a:r>
            <a:r>
              <a:rPr lang="zh-CN" altLang="en-US" sz="2400" b="1" dirty="0">
                <a:latin typeface="Times New Roman" panose="02020603050405020304" pitchFamily="18" charset="0"/>
              </a:rPr>
              <a:t>控制系统组成框图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951923" y="161925"/>
            <a:ext cx="36652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7.3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可编程控制器应用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pic>
        <p:nvPicPr>
          <p:cNvPr id="6451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1785" y="2894965"/>
            <a:ext cx="5382895" cy="30981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4515" name="Rectangle 4"/>
          <p:cNvSpPr/>
          <p:nvPr/>
        </p:nvSpPr>
        <p:spPr>
          <a:xfrm>
            <a:off x="1318895" y="1287780"/>
            <a:ext cx="9892665" cy="16916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、设计要求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水位测量：</a:t>
            </a:r>
            <a:r>
              <a:rPr lang="zh-CN" altLang="en-US" sz="2000" b="1" dirty="0">
                <a:latin typeface="Times New Roman" panose="02020603050405020304" pitchFamily="18" charset="0"/>
              </a:rPr>
              <a:t>液位传感器将0~Hmax 转换为0~10V 电压输出。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水位监控：</a:t>
            </a:r>
            <a:r>
              <a:rPr lang="zh-CN" altLang="en-US" sz="2000" b="1" dirty="0">
                <a:latin typeface="Times New Roman" panose="02020603050405020304" pitchFamily="18" charset="0"/>
              </a:rPr>
              <a:t>水位处于正常高度时，水位正常指示灯亮，水塔剩1/4 水量时进行给水动作，水位到达上限时，报警并停止给水。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水位采集：</a:t>
            </a:r>
            <a:r>
              <a:rPr lang="zh-CN" altLang="en-US" sz="2000" b="1" dirty="0">
                <a:latin typeface="Times New Roman" panose="02020603050405020304" pitchFamily="18" charset="0"/>
              </a:rPr>
              <a:t>通过12位A/D转换器将0~10V 电压转换为0~4000数字量输出。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64516" name="Rectangle 5"/>
          <p:cNvSpPr/>
          <p:nvPr/>
        </p:nvSpPr>
        <p:spPr>
          <a:xfrm>
            <a:off x="911225" y="765810"/>
            <a:ext cx="439356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</a:rPr>
              <a:t>应用</a:t>
            </a:r>
            <a:r>
              <a:rPr lang="en-US" altLang="zh-CN" b="1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：</a:t>
            </a:r>
            <a:r>
              <a:rPr lang="zh-CN" altLang="en-US" b="1" dirty="0">
                <a:latin typeface="Times New Roman" panose="02020603050405020304" pitchFamily="18" charset="0"/>
              </a:rPr>
              <a:t>水塔水位监控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64517" name="Rectangle 69"/>
          <p:cNvSpPr/>
          <p:nvPr/>
        </p:nvSpPr>
        <p:spPr>
          <a:xfrm>
            <a:off x="4239260" y="5993130"/>
            <a:ext cx="5040313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</a:rPr>
              <a:t>图</a:t>
            </a:r>
            <a:r>
              <a:rPr lang="en-US" altLang="zh-CN" sz="2400" b="1" dirty="0">
                <a:latin typeface="Times New Roman" panose="02020603050405020304" pitchFamily="18" charset="0"/>
              </a:rPr>
              <a:t>7-24  </a:t>
            </a:r>
            <a:r>
              <a:rPr lang="zh-CN" altLang="en-US" sz="2400" b="1" dirty="0">
                <a:latin typeface="Times New Roman" panose="02020603050405020304" pitchFamily="18" charset="0"/>
              </a:rPr>
              <a:t>水塔水位控制系统图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951923" y="161925"/>
            <a:ext cx="36652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7.3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可编程控制器应用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pic>
        <p:nvPicPr>
          <p:cNvPr id="6451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5075" y="1610360"/>
            <a:ext cx="5382895" cy="30981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4515" name="Rectangle 4"/>
          <p:cNvSpPr/>
          <p:nvPr/>
        </p:nvSpPr>
        <p:spPr>
          <a:xfrm>
            <a:off x="838200" y="922020"/>
            <a:ext cx="577977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、根据设计要求，确定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输入、输出器件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" name="Group 2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6782435" y="1669415"/>
          <a:ext cx="4699000" cy="5100320"/>
        </p:xfrm>
        <a:graphic>
          <a:graphicData uri="http://schemas.openxmlformats.org/drawingml/2006/table">
            <a:tbl>
              <a:tblPr/>
              <a:tblGrid>
                <a:gridCol w="1123950"/>
                <a:gridCol w="1101090"/>
                <a:gridCol w="1149985"/>
                <a:gridCol w="1323975"/>
              </a:tblGrid>
              <a:tr h="396240">
                <a:tc gridSpan="2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输入器件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输出器件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563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启动按钮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PB1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软元件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X1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正常指示灯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软元件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Y1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216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停止按钮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PB2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软元件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X2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报警指示灯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软元件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Y2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4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上水按钮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PB3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软元件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X0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上水电磁阀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L3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软元件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Y0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909320" y="5036820"/>
            <a:ext cx="105029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、根据输入输出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I/O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点数量，程序容量情况，具有的特殊功能要求等，</a:t>
            </a:r>
            <a:endParaRPr lang="zh-CN" altLang="en-US" sz="2400" dirty="0">
              <a:latin typeface="Times New Roman" panose="02020603050405020304" pitchFamily="18" charset="0"/>
              <a:sym typeface="+mn-ea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选择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PLC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及其扩展模块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sym typeface="+mn-ea"/>
            </a:endParaRPr>
          </a:p>
          <a:p>
            <a:r>
              <a:rPr lang="en-US" altLang="zh-CN" sz="2400"/>
              <a:t>PLC</a:t>
            </a:r>
            <a:r>
              <a:rPr lang="zh-CN" altLang="en-US" sz="2400"/>
              <a:t>主机</a:t>
            </a:r>
            <a:r>
              <a:rPr lang="en-US" altLang="zh-CN" sz="2400"/>
              <a:t>+</a:t>
            </a:r>
            <a:r>
              <a:rPr lang="en-US" altLang="zh-CN" sz="2400"/>
              <a:t>A/D</a:t>
            </a:r>
            <a:r>
              <a:rPr lang="zh-CN" altLang="en-US" sz="2400"/>
              <a:t>模块</a:t>
            </a:r>
            <a:endParaRPr lang="zh-CN" altLang="en-US" sz="2400"/>
          </a:p>
        </p:txBody>
      </p:sp>
    </p:spTree>
  </p:cSld>
  <p:clrMapOvr>
    <a:masterClrMapping/>
  </p:clrMapOvr>
  <p:transition spd="slow" advClick="0"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 Box 2"/>
          <p:cNvSpPr txBox="1"/>
          <p:nvPr/>
        </p:nvSpPr>
        <p:spPr>
          <a:xfrm>
            <a:off x="4321810" y="6213793"/>
            <a:ext cx="5184775" cy="3987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图</a:t>
            </a:r>
            <a:r>
              <a:rPr lang="en-US" altLang="zh-CN" sz="2000" b="1" dirty="0">
                <a:latin typeface="Times New Roman" panose="02020603050405020304" pitchFamily="18" charset="0"/>
              </a:rPr>
              <a:t>5-2 </a:t>
            </a:r>
            <a:r>
              <a:rPr lang="zh-CN" altLang="en-US" sz="2000" b="1" dirty="0">
                <a:latin typeface="Times New Roman" panose="02020603050405020304" pitchFamily="18" charset="0"/>
              </a:rPr>
              <a:t>直流开关量输入模块原理图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8194" name="Rectangle 3"/>
          <p:cNvSpPr/>
          <p:nvPr/>
        </p:nvSpPr>
        <p:spPr>
          <a:xfrm>
            <a:off x="1068070" y="1685608"/>
            <a:ext cx="489585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Calibri" panose="020F0502020204030204" charset="0"/>
              </a:rPr>
              <a:t>① </a:t>
            </a:r>
            <a:r>
              <a:rPr lang="zh-CN" altLang="en-US" sz="2400" b="1" dirty="0">
                <a:latin typeface="Times New Roman" panose="02020603050405020304" pitchFamily="18" charset="0"/>
              </a:rPr>
              <a:t>直流开关输入模块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8195" name="Rectangle 4"/>
          <p:cNvSpPr/>
          <p:nvPr/>
        </p:nvSpPr>
        <p:spPr>
          <a:xfrm>
            <a:off x="970915" y="693420"/>
            <a:ext cx="501205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b="1" dirty="0"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</a:rPr>
              <a:t>1</a:t>
            </a:r>
            <a:r>
              <a:rPr lang="zh-CN" b="1" dirty="0">
                <a:latin typeface="Times New Roman" panose="02020603050405020304" pitchFamily="18" charset="0"/>
              </a:rPr>
              <a:t>）</a:t>
            </a:r>
            <a:r>
              <a:rPr lang="zh-CN" altLang="en-US" b="1" dirty="0">
                <a:latin typeface="Times New Roman" panose="02020603050405020304" pitchFamily="18" charset="0"/>
              </a:rPr>
              <a:t>开关量输入模块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grpSp>
        <p:nvGrpSpPr>
          <p:cNvPr id="8196" name="Group 5"/>
          <p:cNvGrpSpPr/>
          <p:nvPr/>
        </p:nvGrpSpPr>
        <p:grpSpPr>
          <a:xfrm>
            <a:off x="2018665" y="2245360"/>
            <a:ext cx="5891530" cy="4367530"/>
            <a:chOff x="0" y="0"/>
            <a:chExt cx="4320" cy="3240"/>
          </a:xfrm>
        </p:grpSpPr>
        <p:sp>
          <p:nvSpPr>
            <p:cNvPr id="8197" name="AutoShape 6"/>
            <p:cNvSpPr/>
            <p:nvPr/>
          </p:nvSpPr>
          <p:spPr>
            <a:xfrm>
              <a:off x="2189" y="564"/>
              <a:ext cx="935" cy="294"/>
            </a:xfrm>
            <a:prstGeom prst="flowChartTerminator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8198" name="Group 7"/>
            <p:cNvGrpSpPr/>
            <p:nvPr/>
          </p:nvGrpSpPr>
          <p:grpSpPr>
            <a:xfrm>
              <a:off x="2323" y="354"/>
              <a:ext cx="133" cy="672"/>
              <a:chOff x="0" y="0"/>
              <a:chExt cx="192" cy="816"/>
            </a:xfrm>
          </p:grpSpPr>
          <p:sp>
            <p:nvSpPr>
              <p:cNvPr id="8199" name="Line 8"/>
              <p:cNvSpPr/>
              <p:nvPr/>
            </p:nvSpPr>
            <p:spPr>
              <a:xfrm>
                <a:off x="0" y="336"/>
                <a:ext cx="19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200" name="Line 9"/>
              <p:cNvSpPr/>
              <p:nvPr/>
            </p:nvSpPr>
            <p:spPr>
              <a:xfrm>
                <a:off x="0" y="480"/>
                <a:ext cx="19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201" name="Line 10"/>
              <p:cNvSpPr/>
              <p:nvPr/>
            </p:nvSpPr>
            <p:spPr>
              <a:xfrm>
                <a:off x="96" y="0"/>
                <a:ext cx="0" cy="81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202" name="Line 11"/>
              <p:cNvSpPr/>
              <p:nvPr/>
            </p:nvSpPr>
            <p:spPr>
              <a:xfrm>
                <a:off x="0" y="336"/>
                <a:ext cx="96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203" name="Line 12"/>
              <p:cNvSpPr/>
              <p:nvPr/>
            </p:nvSpPr>
            <p:spPr>
              <a:xfrm flipV="1">
                <a:off x="96" y="336"/>
                <a:ext cx="96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8204" name="Group 13"/>
            <p:cNvGrpSpPr/>
            <p:nvPr/>
          </p:nvGrpSpPr>
          <p:grpSpPr>
            <a:xfrm flipV="1">
              <a:off x="2545" y="354"/>
              <a:ext cx="134" cy="672"/>
              <a:chOff x="0" y="0"/>
              <a:chExt cx="192" cy="816"/>
            </a:xfrm>
          </p:grpSpPr>
          <p:sp>
            <p:nvSpPr>
              <p:cNvPr id="8205" name="Line 14"/>
              <p:cNvSpPr/>
              <p:nvPr/>
            </p:nvSpPr>
            <p:spPr>
              <a:xfrm>
                <a:off x="0" y="336"/>
                <a:ext cx="19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206" name="Line 15"/>
              <p:cNvSpPr/>
              <p:nvPr/>
            </p:nvSpPr>
            <p:spPr>
              <a:xfrm>
                <a:off x="0" y="480"/>
                <a:ext cx="19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207" name="Line 16"/>
              <p:cNvSpPr/>
              <p:nvPr/>
            </p:nvSpPr>
            <p:spPr>
              <a:xfrm>
                <a:off x="96" y="0"/>
                <a:ext cx="0" cy="81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208" name="Line 17"/>
              <p:cNvSpPr/>
              <p:nvPr/>
            </p:nvSpPr>
            <p:spPr>
              <a:xfrm>
                <a:off x="0" y="336"/>
                <a:ext cx="96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209" name="Line 18"/>
              <p:cNvSpPr/>
              <p:nvPr/>
            </p:nvSpPr>
            <p:spPr>
              <a:xfrm flipV="1">
                <a:off x="96" y="336"/>
                <a:ext cx="96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8210" name="Line 19"/>
            <p:cNvSpPr/>
            <p:nvPr/>
          </p:nvSpPr>
          <p:spPr>
            <a:xfrm>
              <a:off x="1254" y="354"/>
              <a:ext cx="138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11" name="Line 20"/>
            <p:cNvSpPr/>
            <p:nvPr/>
          </p:nvSpPr>
          <p:spPr>
            <a:xfrm>
              <a:off x="2011" y="1026"/>
              <a:ext cx="62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12" name="AutoShape 21"/>
            <p:cNvSpPr/>
            <p:nvPr/>
          </p:nvSpPr>
          <p:spPr>
            <a:xfrm>
              <a:off x="1655" y="858"/>
              <a:ext cx="311" cy="546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8213" name="Line 22"/>
            <p:cNvSpPr/>
            <p:nvPr/>
          </p:nvSpPr>
          <p:spPr>
            <a:xfrm>
              <a:off x="1744" y="942"/>
              <a:ext cx="0" cy="16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14" name="Line 23"/>
            <p:cNvSpPr/>
            <p:nvPr/>
          </p:nvSpPr>
          <p:spPr>
            <a:xfrm>
              <a:off x="1877" y="942"/>
              <a:ext cx="0" cy="16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15" name="Line 24"/>
            <p:cNvSpPr/>
            <p:nvPr/>
          </p:nvSpPr>
          <p:spPr>
            <a:xfrm>
              <a:off x="1254" y="1026"/>
              <a:ext cx="801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16" name="Line 25"/>
            <p:cNvSpPr/>
            <p:nvPr/>
          </p:nvSpPr>
          <p:spPr>
            <a:xfrm>
              <a:off x="1744" y="942"/>
              <a:ext cx="133" cy="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17" name="Line 26"/>
            <p:cNvSpPr/>
            <p:nvPr/>
          </p:nvSpPr>
          <p:spPr>
            <a:xfrm flipV="1">
              <a:off x="1744" y="1026"/>
              <a:ext cx="133" cy="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18" name="Line 27"/>
            <p:cNvSpPr/>
            <p:nvPr/>
          </p:nvSpPr>
          <p:spPr>
            <a:xfrm>
              <a:off x="1744" y="1194"/>
              <a:ext cx="0" cy="16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19" name="Line 28"/>
            <p:cNvSpPr/>
            <p:nvPr/>
          </p:nvSpPr>
          <p:spPr>
            <a:xfrm>
              <a:off x="1877" y="1194"/>
              <a:ext cx="0" cy="16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20" name="Line 29"/>
            <p:cNvSpPr/>
            <p:nvPr/>
          </p:nvSpPr>
          <p:spPr>
            <a:xfrm>
              <a:off x="1565" y="1278"/>
              <a:ext cx="535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21" name="Line 30"/>
            <p:cNvSpPr/>
            <p:nvPr/>
          </p:nvSpPr>
          <p:spPr>
            <a:xfrm flipV="1">
              <a:off x="1744" y="1194"/>
              <a:ext cx="133" cy="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22" name="Line 31"/>
            <p:cNvSpPr/>
            <p:nvPr/>
          </p:nvSpPr>
          <p:spPr>
            <a:xfrm>
              <a:off x="1744" y="1278"/>
              <a:ext cx="133" cy="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23" name="Line 32"/>
            <p:cNvSpPr/>
            <p:nvPr/>
          </p:nvSpPr>
          <p:spPr>
            <a:xfrm flipV="1">
              <a:off x="2100" y="1026"/>
              <a:ext cx="0" cy="25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24" name="Line 33"/>
            <p:cNvSpPr/>
            <p:nvPr/>
          </p:nvSpPr>
          <p:spPr>
            <a:xfrm flipV="1">
              <a:off x="1565" y="774"/>
              <a:ext cx="0" cy="50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25" name="Rectangle 34"/>
            <p:cNvSpPr/>
            <p:nvPr/>
          </p:nvSpPr>
          <p:spPr>
            <a:xfrm>
              <a:off x="1521" y="522"/>
              <a:ext cx="89" cy="252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8226" name="Line 35"/>
            <p:cNvSpPr/>
            <p:nvPr/>
          </p:nvSpPr>
          <p:spPr>
            <a:xfrm flipV="1">
              <a:off x="1565" y="354"/>
              <a:ext cx="0" cy="16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27" name="Line 36"/>
            <p:cNvSpPr/>
            <p:nvPr/>
          </p:nvSpPr>
          <p:spPr>
            <a:xfrm>
              <a:off x="1254" y="648"/>
              <a:ext cx="17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28" name="Line 37"/>
            <p:cNvSpPr/>
            <p:nvPr/>
          </p:nvSpPr>
          <p:spPr>
            <a:xfrm>
              <a:off x="1254" y="732"/>
              <a:ext cx="17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29" name="Line 38"/>
            <p:cNvSpPr/>
            <p:nvPr/>
          </p:nvSpPr>
          <p:spPr>
            <a:xfrm flipV="1">
              <a:off x="1343" y="354"/>
              <a:ext cx="0" cy="29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30" name="Line 39"/>
            <p:cNvSpPr/>
            <p:nvPr/>
          </p:nvSpPr>
          <p:spPr>
            <a:xfrm>
              <a:off x="1343" y="732"/>
              <a:ext cx="0" cy="29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31" name="Rectangle 40"/>
            <p:cNvSpPr/>
            <p:nvPr/>
          </p:nvSpPr>
          <p:spPr>
            <a:xfrm>
              <a:off x="942" y="312"/>
              <a:ext cx="312" cy="84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8232" name="Line 41"/>
            <p:cNvSpPr/>
            <p:nvPr/>
          </p:nvSpPr>
          <p:spPr>
            <a:xfrm>
              <a:off x="630" y="354"/>
              <a:ext cx="31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</p:spPr>
        </p:sp>
        <p:sp>
          <p:nvSpPr>
            <p:cNvPr id="8233" name="Line 42"/>
            <p:cNvSpPr/>
            <p:nvPr/>
          </p:nvSpPr>
          <p:spPr>
            <a:xfrm>
              <a:off x="2857" y="648"/>
              <a:ext cx="0" cy="16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34" name="Line 43"/>
            <p:cNvSpPr/>
            <p:nvPr/>
          </p:nvSpPr>
          <p:spPr>
            <a:xfrm flipV="1">
              <a:off x="2857" y="606"/>
              <a:ext cx="133" cy="12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35" name="Line 44"/>
            <p:cNvSpPr/>
            <p:nvPr/>
          </p:nvSpPr>
          <p:spPr>
            <a:xfrm>
              <a:off x="2857" y="732"/>
              <a:ext cx="178" cy="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236" name="Line 45"/>
            <p:cNvSpPr/>
            <p:nvPr/>
          </p:nvSpPr>
          <p:spPr>
            <a:xfrm flipV="1">
              <a:off x="2990" y="354"/>
              <a:ext cx="0" cy="25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37" name="Line 46"/>
            <p:cNvSpPr/>
            <p:nvPr/>
          </p:nvSpPr>
          <p:spPr>
            <a:xfrm>
              <a:off x="3035" y="816"/>
              <a:ext cx="0" cy="21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38" name="Line 47"/>
            <p:cNvSpPr/>
            <p:nvPr/>
          </p:nvSpPr>
          <p:spPr>
            <a:xfrm>
              <a:off x="2990" y="354"/>
              <a:ext cx="22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39" name="Line 48"/>
            <p:cNvSpPr/>
            <p:nvPr/>
          </p:nvSpPr>
          <p:spPr>
            <a:xfrm>
              <a:off x="3035" y="1026"/>
              <a:ext cx="17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40" name="Rectangle 49"/>
            <p:cNvSpPr/>
            <p:nvPr/>
          </p:nvSpPr>
          <p:spPr>
            <a:xfrm>
              <a:off x="3216" y="312"/>
              <a:ext cx="312" cy="8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latin typeface="Times New Roman" panose="02020603050405020304" pitchFamily="18" charset="0"/>
                </a:rPr>
                <a:t>滤</a:t>
              </a:r>
              <a:endParaRPr lang="zh-CN" altLang="en-US" b="1" dirty="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b="1" dirty="0">
                  <a:latin typeface="Times New Roman" panose="02020603050405020304" pitchFamily="18" charset="0"/>
                </a:rPr>
                <a:t>波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8241" name="AutoShape 50"/>
            <p:cNvCxnSpPr/>
            <p:nvPr/>
          </p:nvCxnSpPr>
          <p:spPr>
            <a:xfrm rot="5400000">
              <a:off x="1608" y="1476"/>
              <a:ext cx="210" cy="89"/>
            </a:xfrm>
            <a:prstGeom prst="bentConnector3">
              <a:avLst>
                <a:gd name="adj1" fmla="val 50000"/>
              </a:avLst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cxnSp>
          <p:nvCxnSpPr>
            <p:cNvPr id="8242" name="AutoShape 51"/>
            <p:cNvCxnSpPr/>
            <p:nvPr/>
          </p:nvCxnSpPr>
          <p:spPr>
            <a:xfrm rot="5400000">
              <a:off x="1742" y="1476"/>
              <a:ext cx="210" cy="89"/>
            </a:xfrm>
            <a:prstGeom prst="bentConnector3">
              <a:avLst>
                <a:gd name="adj1" fmla="val 50000"/>
              </a:avLst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sp>
          <p:nvSpPr>
            <p:cNvPr id="8243" name="未知"/>
            <p:cNvSpPr/>
            <p:nvPr/>
          </p:nvSpPr>
          <p:spPr>
            <a:xfrm>
              <a:off x="2679" y="676"/>
              <a:ext cx="104" cy="98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72" y="10"/>
                </a:cxn>
                <a:cxn ang="0">
                  <a:pos x="72" y="66"/>
                </a:cxn>
              </a:cxnLst>
              <a:pathLst>
                <a:path w="112" h="112">
                  <a:moveTo>
                    <a:pt x="0" y="16"/>
                  </a:moveTo>
                  <a:cubicBezTo>
                    <a:pt x="40" y="8"/>
                    <a:pt x="80" y="0"/>
                    <a:pt x="96" y="16"/>
                  </a:cubicBezTo>
                  <a:cubicBezTo>
                    <a:pt x="112" y="32"/>
                    <a:pt x="88" y="96"/>
                    <a:pt x="96" y="112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44" name="Line 53"/>
            <p:cNvSpPr/>
            <p:nvPr/>
          </p:nvSpPr>
          <p:spPr>
            <a:xfrm>
              <a:off x="2812" y="774"/>
              <a:ext cx="45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245" name="Line 54"/>
            <p:cNvSpPr/>
            <p:nvPr/>
          </p:nvSpPr>
          <p:spPr>
            <a:xfrm flipH="1">
              <a:off x="864" y="1026"/>
              <a:ext cx="390" cy="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46" name="Line 55"/>
            <p:cNvSpPr/>
            <p:nvPr/>
          </p:nvSpPr>
          <p:spPr>
            <a:xfrm flipH="1">
              <a:off x="96" y="354"/>
              <a:ext cx="31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</p:spPr>
        </p:sp>
        <p:sp>
          <p:nvSpPr>
            <p:cNvPr id="8247" name="Line 56"/>
            <p:cNvSpPr/>
            <p:nvPr/>
          </p:nvSpPr>
          <p:spPr>
            <a:xfrm>
              <a:off x="408" y="312"/>
              <a:ext cx="22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48" name="AutoShape 57"/>
            <p:cNvSpPr/>
            <p:nvPr/>
          </p:nvSpPr>
          <p:spPr>
            <a:xfrm>
              <a:off x="2243" y="2226"/>
              <a:ext cx="960" cy="273"/>
            </a:xfrm>
            <a:prstGeom prst="flowChartTerminator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8249" name="Group 58"/>
            <p:cNvGrpSpPr/>
            <p:nvPr/>
          </p:nvGrpSpPr>
          <p:grpSpPr>
            <a:xfrm>
              <a:off x="2380" y="2031"/>
              <a:ext cx="137" cy="624"/>
              <a:chOff x="0" y="0"/>
              <a:chExt cx="192" cy="816"/>
            </a:xfrm>
          </p:grpSpPr>
          <p:sp>
            <p:nvSpPr>
              <p:cNvPr id="8250" name="Line 59"/>
              <p:cNvSpPr/>
              <p:nvPr/>
            </p:nvSpPr>
            <p:spPr>
              <a:xfrm>
                <a:off x="0" y="336"/>
                <a:ext cx="19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251" name="Line 60"/>
              <p:cNvSpPr/>
              <p:nvPr/>
            </p:nvSpPr>
            <p:spPr>
              <a:xfrm>
                <a:off x="0" y="480"/>
                <a:ext cx="19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252" name="Line 61"/>
              <p:cNvSpPr/>
              <p:nvPr/>
            </p:nvSpPr>
            <p:spPr>
              <a:xfrm>
                <a:off x="96" y="0"/>
                <a:ext cx="0" cy="81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253" name="Line 62"/>
              <p:cNvSpPr/>
              <p:nvPr/>
            </p:nvSpPr>
            <p:spPr>
              <a:xfrm>
                <a:off x="0" y="336"/>
                <a:ext cx="96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254" name="Line 63"/>
              <p:cNvSpPr/>
              <p:nvPr/>
            </p:nvSpPr>
            <p:spPr>
              <a:xfrm flipV="1">
                <a:off x="96" y="336"/>
                <a:ext cx="96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8255" name="Group 64"/>
            <p:cNvGrpSpPr/>
            <p:nvPr/>
          </p:nvGrpSpPr>
          <p:grpSpPr>
            <a:xfrm flipV="1">
              <a:off x="2609" y="2031"/>
              <a:ext cx="137" cy="624"/>
              <a:chOff x="0" y="0"/>
              <a:chExt cx="192" cy="816"/>
            </a:xfrm>
          </p:grpSpPr>
          <p:sp>
            <p:nvSpPr>
              <p:cNvPr id="8256" name="Line 65"/>
              <p:cNvSpPr/>
              <p:nvPr/>
            </p:nvSpPr>
            <p:spPr>
              <a:xfrm>
                <a:off x="0" y="336"/>
                <a:ext cx="19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257" name="Line 66"/>
              <p:cNvSpPr/>
              <p:nvPr/>
            </p:nvSpPr>
            <p:spPr>
              <a:xfrm>
                <a:off x="0" y="480"/>
                <a:ext cx="19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258" name="Line 67"/>
              <p:cNvSpPr/>
              <p:nvPr/>
            </p:nvSpPr>
            <p:spPr>
              <a:xfrm>
                <a:off x="96" y="0"/>
                <a:ext cx="0" cy="81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259" name="Line 68"/>
              <p:cNvSpPr/>
              <p:nvPr/>
            </p:nvSpPr>
            <p:spPr>
              <a:xfrm>
                <a:off x="0" y="336"/>
                <a:ext cx="96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260" name="Line 69"/>
              <p:cNvSpPr/>
              <p:nvPr/>
            </p:nvSpPr>
            <p:spPr>
              <a:xfrm flipV="1">
                <a:off x="96" y="336"/>
                <a:ext cx="96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8261" name="Line 70"/>
            <p:cNvSpPr/>
            <p:nvPr/>
          </p:nvSpPr>
          <p:spPr>
            <a:xfrm>
              <a:off x="1284" y="2031"/>
              <a:ext cx="141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62" name="Line 71"/>
            <p:cNvSpPr/>
            <p:nvPr/>
          </p:nvSpPr>
          <p:spPr>
            <a:xfrm>
              <a:off x="2061" y="2655"/>
              <a:ext cx="639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63" name="AutoShape 72"/>
            <p:cNvSpPr/>
            <p:nvPr/>
          </p:nvSpPr>
          <p:spPr>
            <a:xfrm>
              <a:off x="1695" y="2499"/>
              <a:ext cx="320" cy="507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8264" name="Line 73"/>
            <p:cNvSpPr/>
            <p:nvPr/>
          </p:nvSpPr>
          <p:spPr>
            <a:xfrm>
              <a:off x="1786" y="2577"/>
              <a:ext cx="0" cy="15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65" name="Line 74"/>
            <p:cNvSpPr/>
            <p:nvPr/>
          </p:nvSpPr>
          <p:spPr>
            <a:xfrm>
              <a:off x="1923" y="2577"/>
              <a:ext cx="0" cy="15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66" name="Line 75"/>
            <p:cNvSpPr/>
            <p:nvPr/>
          </p:nvSpPr>
          <p:spPr>
            <a:xfrm flipV="1">
              <a:off x="1296" y="2655"/>
              <a:ext cx="810" cy="9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67" name="Line 76"/>
            <p:cNvSpPr/>
            <p:nvPr/>
          </p:nvSpPr>
          <p:spPr>
            <a:xfrm>
              <a:off x="1786" y="2577"/>
              <a:ext cx="137" cy="7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68" name="Line 77"/>
            <p:cNvSpPr/>
            <p:nvPr/>
          </p:nvSpPr>
          <p:spPr>
            <a:xfrm flipV="1">
              <a:off x="1786" y="2655"/>
              <a:ext cx="137" cy="7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69" name="Line 78"/>
            <p:cNvSpPr/>
            <p:nvPr/>
          </p:nvSpPr>
          <p:spPr>
            <a:xfrm>
              <a:off x="1786" y="2811"/>
              <a:ext cx="0" cy="15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70" name="Line 79"/>
            <p:cNvSpPr/>
            <p:nvPr/>
          </p:nvSpPr>
          <p:spPr>
            <a:xfrm>
              <a:off x="1923" y="2811"/>
              <a:ext cx="0" cy="15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71" name="Line 80"/>
            <p:cNvSpPr/>
            <p:nvPr/>
          </p:nvSpPr>
          <p:spPr>
            <a:xfrm>
              <a:off x="1604" y="2889"/>
              <a:ext cx="54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72" name="Line 81"/>
            <p:cNvSpPr/>
            <p:nvPr/>
          </p:nvSpPr>
          <p:spPr>
            <a:xfrm flipV="1">
              <a:off x="1786" y="2811"/>
              <a:ext cx="137" cy="7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73" name="Line 82"/>
            <p:cNvSpPr/>
            <p:nvPr/>
          </p:nvSpPr>
          <p:spPr>
            <a:xfrm>
              <a:off x="1786" y="2889"/>
              <a:ext cx="137" cy="7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74" name="Line 83"/>
            <p:cNvSpPr/>
            <p:nvPr/>
          </p:nvSpPr>
          <p:spPr>
            <a:xfrm flipV="1">
              <a:off x="2152" y="2655"/>
              <a:ext cx="0" cy="23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75" name="Line 84"/>
            <p:cNvSpPr/>
            <p:nvPr/>
          </p:nvSpPr>
          <p:spPr>
            <a:xfrm flipV="1">
              <a:off x="1604" y="2421"/>
              <a:ext cx="0" cy="46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76" name="Rectangle 85"/>
            <p:cNvSpPr/>
            <p:nvPr/>
          </p:nvSpPr>
          <p:spPr>
            <a:xfrm>
              <a:off x="1558" y="2187"/>
              <a:ext cx="91" cy="234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8277" name="Line 86"/>
            <p:cNvSpPr/>
            <p:nvPr/>
          </p:nvSpPr>
          <p:spPr>
            <a:xfrm flipV="1">
              <a:off x="1604" y="2031"/>
              <a:ext cx="0" cy="15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78" name="Line 87"/>
            <p:cNvSpPr/>
            <p:nvPr/>
          </p:nvSpPr>
          <p:spPr>
            <a:xfrm>
              <a:off x="1284" y="2304"/>
              <a:ext cx="18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79" name="Line 88"/>
            <p:cNvSpPr/>
            <p:nvPr/>
          </p:nvSpPr>
          <p:spPr>
            <a:xfrm>
              <a:off x="1284" y="2382"/>
              <a:ext cx="18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80" name="Line 89"/>
            <p:cNvSpPr/>
            <p:nvPr/>
          </p:nvSpPr>
          <p:spPr>
            <a:xfrm flipV="1">
              <a:off x="1375" y="2031"/>
              <a:ext cx="0" cy="27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81" name="Line 90"/>
            <p:cNvSpPr/>
            <p:nvPr/>
          </p:nvSpPr>
          <p:spPr>
            <a:xfrm>
              <a:off x="1375" y="2382"/>
              <a:ext cx="0" cy="27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82" name="Rectangle 91"/>
            <p:cNvSpPr/>
            <p:nvPr/>
          </p:nvSpPr>
          <p:spPr>
            <a:xfrm>
              <a:off x="964" y="1992"/>
              <a:ext cx="320" cy="7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8283" name="Line 92"/>
            <p:cNvSpPr/>
            <p:nvPr/>
          </p:nvSpPr>
          <p:spPr>
            <a:xfrm>
              <a:off x="644" y="2031"/>
              <a:ext cx="32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</p:spPr>
        </p:sp>
        <p:sp>
          <p:nvSpPr>
            <p:cNvPr id="8284" name="Line 93"/>
            <p:cNvSpPr/>
            <p:nvPr/>
          </p:nvSpPr>
          <p:spPr>
            <a:xfrm>
              <a:off x="2929" y="2304"/>
              <a:ext cx="0" cy="15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85" name="Line 94"/>
            <p:cNvSpPr/>
            <p:nvPr/>
          </p:nvSpPr>
          <p:spPr>
            <a:xfrm flipV="1">
              <a:off x="2929" y="2265"/>
              <a:ext cx="137" cy="117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86" name="Line 95"/>
            <p:cNvSpPr/>
            <p:nvPr/>
          </p:nvSpPr>
          <p:spPr>
            <a:xfrm>
              <a:off x="2929" y="2382"/>
              <a:ext cx="182" cy="7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287" name="Line 96"/>
            <p:cNvSpPr/>
            <p:nvPr/>
          </p:nvSpPr>
          <p:spPr>
            <a:xfrm flipV="1">
              <a:off x="3066" y="2031"/>
              <a:ext cx="0" cy="23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88" name="Line 97"/>
            <p:cNvSpPr/>
            <p:nvPr/>
          </p:nvSpPr>
          <p:spPr>
            <a:xfrm>
              <a:off x="3111" y="2460"/>
              <a:ext cx="0" cy="19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89" name="Line 98"/>
            <p:cNvSpPr/>
            <p:nvPr/>
          </p:nvSpPr>
          <p:spPr>
            <a:xfrm>
              <a:off x="3066" y="2031"/>
              <a:ext cx="22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90" name="Line 99"/>
            <p:cNvSpPr/>
            <p:nvPr/>
          </p:nvSpPr>
          <p:spPr>
            <a:xfrm>
              <a:off x="3111" y="2655"/>
              <a:ext cx="18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91" name="Rectangle 100"/>
            <p:cNvSpPr/>
            <p:nvPr/>
          </p:nvSpPr>
          <p:spPr>
            <a:xfrm>
              <a:off x="3294" y="1992"/>
              <a:ext cx="320" cy="78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latin typeface="Times New Roman" panose="02020603050405020304" pitchFamily="18" charset="0"/>
                </a:rPr>
                <a:t>滤</a:t>
              </a:r>
              <a:endParaRPr lang="zh-CN" altLang="en-US" b="1" dirty="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b="1" dirty="0">
                  <a:latin typeface="Times New Roman" panose="02020603050405020304" pitchFamily="18" charset="0"/>
                </a:rPr>
                <a:t>波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8292" name="AutoShape 101"/>
            <p:cNvCxnSpPr/>
            <p:nvPr/>
          </p:nvCxnSpPr>
          <p:spPr>
            <a:xfrm rot="5400000">
              <a:off x="1659" y="3067"/>
              <a:ext cx="195" cy="91"/>
            </a:xfrm>
            <a:prstGeom prst="bentConnector3">
              <a:avLst>
                <a:gd name="adj1" fmla="val 50000"/>
              </a:avLst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cxnSp>
          <p:nvCxnSpPr>
            <p:cNvPr id="8293" name="AutoShape 102"/>
            <p:cNvCxnSpPr/>
            <p:nvPr/>
          </p:nvCxnSpPr>
          <p:spPr>
            <a:xfrm rot="5400000">
              <a:off x="1796" y="3067"/>
              <a:ext cx="195" cy="91"/>
            </a:xfrm>
            <a:prstGeom prst="bentConnector3">
              <a:avLst>
                <a:gd name="adj1" fmla="val 50000"/>
              </a:avLst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sp>
          <p:nvSpPr>
            <p:cNvPr id="8294" name="未知"/>
            <p:cNvSpPr/>
            <p:nvPr/>
          </p:nvSpPr>
          <p:spPr>
            <a:xfrm>
              <a:off x="2746" y="2330"/>
              <a:ext cx="106" cy="9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77" y="7"/>
                </a:cxn>
                <a:cxn ang="0">
                  <a:pos x="77" y="49"/>
                </a:cxn>
              </a:cxnLst>
              <a:pathLst>
                <a:path w="112" h="112">
                  <a:moveTo>
                    <a:pt x="0" y="16"/>
                  </a:moveTo>
                  <a:cubicBezTo>
                    <a:pt x="40" y="8"/>
                    <a:pt x="80" y="0"/>
                    <a:pt x="96" y="16"/>
                  </a:cubicBezTo>
                  <a:cubicBezTo>
                    <a:pt x="112" y="32"/>
                    <a:pt x="88" y="96"/>
                    <a:pt x="96" y="112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95" name="Line 104"/>
            <p:cNvSpPr/>
            <p:nvPr/>
          </p:nvSpPr>
          <p:spPr>
            <a:xfrm>
              <a:off x="2883" y="2421"/>
              <a:ext cx="4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296" name="Line 105"/>
            <p:cNvSpPr/>
            <p:nvPr/>
          </p:nvSpPr>
          <p:spPr>
            <a:xfrm flipH="1">
              <a:off x="96" y="2031"/>
              <a:ext cx="32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</p:spPr>
        </p:sp>
        <p:sp>
          <p:nvSpPr>
            <p:cNvPr id="8297" name="Line 106"/>
            <p:cNvSpPr/>
            <p:nvPr/>
          </p:nvSpPr>
          <p:spPr>
            <a:xfrm>
              <a:off x="416" y="1992"/>
              <a:ext cx="22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98" name="Line 107"/>
            <p:cNvSpPr/>
            <p:nvPr/>
          </p:nvSpPr>
          <p:spPr>
            <a:xfrm>
              <a:off x="96" y="360"/>
              <a:ext cx="0" cy="196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99" name="Line 108"/>
            <p:cNvSpPr/>
            <p:nvPr/>
          </p:nvSpPr>
          <p:spPr>
            <a:xfrm>
              <a:off x="0" y="2328"/>
              <a:ext cx="24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300" name="Line 109"/>
            <p:cNvSpPr/>
            <p:nvPr/>
          </p:nvSpPr>
          <p:spPr>
            <a:xfrm>
              <a:off x="48" y="2376"/>
              <a:ext cx="14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301" name="Line 110"/>
            <p:cNvSpPr/>
            <p:nvPr/>
          </p:nvSpPr>
          <p:spPr>
            <a:xfrm>
              <a:off x="96" y="2376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302" name="Line 111"/>
            <p:cNvSpPr/>
            <p:nvPr/>
          </p:nvSpPr>
          <p:spPr>
            <a:xfrm>
              <a:off x="96" y="2664"/>
              <a:ext cx="148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303" name="Line 112"/>
            <p:cNvSpPr/>
            <p:nvPr/>
          </p:nvSpPr>
          <p:spPr>
            <a:xfrm>
              <a:off x="864" y="1032"/>
              <a:ext cx="0" cy="16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</p:spPr>
        </p:sp>
        <p:sp>
          <p:nvSpPr>
            <p:cNvPr id="8304" name="Rectangle 113"/>
            <p:cNvSpPr/>
            <p:nvPr/>
          </p:nvSpPr>
          <p:spPr>
            <a:xfrm>
              <a:off x="3888" y="648"/>
              <a:ext cx="432" cy="192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latin typeface="Times New Roman" panose="02020603050405020304" pitchFamily="18" charset="0"/>
                </a:rPr>
                <a:t>输</a:t>
              </a:r>
              <a:endParaRPr lang="zh-CN" altLang="en-US" b="1" dirty="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b="1" dirty="0">
                  <a:latin typeface="Times New Roman" panose="02020603050405020304" pitchFamily="18" charset="0"/>
                </a:rPr>
                <a:t>入</a:t>
              </a:r>
              <a:endParaRPr lang="zh-CN" altLang="en-US" b="1" dirty="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b="1" dirty="0">
                  <a:latin typeface="Times New Roman" panose="02020603050405020304" pitchFamily="18" charset="0"/>
                </a:rPr>
                <a:t>选</a:t>
              </a:r>
              <a:endParaRPr lang="zh-CN" altLang="en-US" b="1" dirty="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b="1" dirty="0">
                  <a:latin typeface="Times New Roman" panose="02020603050405020304" pitchFamily="18" charset="0"/>
                </a:rPr>
                <a:t>择</a:t>
              </a:r>
              <a:endParaRPr lang="zh-CN" altLang="en-US" b="1" dirty="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b="1" dirty="0">
                  <a:latin typeface="Times New Roman" panose="02020603050405020304" pitchFamily="18" charset="0"/>
                </a:rPr>
                <a:t>器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305" name="Line 114"/>
            <p:cNvSpPr/>
            <p:nvPr/>
          </p:nvSpPr>
          <p:spPr>
            <a:xfrm>
              <a:off x="3552" y="744"/>
              <a:ext cx="19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306" name="Line 115"/>
            <p:cNvSpPr/>
            <p:nvPr/>
          </p:nvSpPr>
          <p:spPr>
            <a:xfrm>
              <a:off x="3744" y="744"/>
              <a:ext cx="0" cy="52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307" name="Line 116"/>
            <p:cNvSpPr/>
            <p:nvPr/>
          </p:nvSpPr>
          <p:spPr>
            <a:xfrm>
              <a:off x="3744" y="1272"/>
              <a:ext cx="14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308" name="Line 117"/>
            <p:cNvSpPr/>
            <p:nvPr/>
          </p:nvSpPr>
          <p:spPr>
            <a:xfrm>
              <a:off x="3744" y="2040"/>
              <a:ext cx="14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309" name="Line 118"/>
            <p:cNvSpPr/>
            <p:nvPr/>
          </p:nvSpPr>
          <p:spPr>
            <a:xfrm>
              <a:off x="3744" y="2040"/>
              <a:ext cx="0" cy="3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310" name="Line 119"/>
            <p:cNvSpPr/>
            <p:nvPr/>
          </p:nvSpPr>
          <p:spPr>
            <a:xfrm>
              <a:off x="3600" y="2376"/>
              <a:ext cx="14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311" name="Oval 120"/>
            <p:cNvSpPr/>
            <p:nvPr/>
          </p:nvSpPr>
          <p:spPr>
            <a:xfrm>
              <a:off x="1728" y="1752"/>
              <a:ext cx="48" cy="48"/>
            </a:xfrm>
            <a:prstGeom prst="ellipse">
              <a:avLst/>
            </a:prstGeom>
            <a:solidFill>
              <a:schemeClr val="tx2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8312" name="Oval 121"/>
            <p:cNvSpPr/>
            <p:nvPr/>
          </p:nvSpPr>
          <p:spPr>
            <a:xfrm>
              <a:off x="1728" y="1848"/>
              <a:ext cx="48" cy="48"/>
            </a:xfrm>
            <a:prstGeom prst="ellipse">
              <a:avLst/>
            </a:prstGeom>
            <a:solidFill>
              <a:schemeClr val="tx2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8313" name="Oval 122"/>
            <p:cNvSpPr/>
            <p:nvPr/>
          </p:nvSpPr>
          <p:spPr>
            <a:xfrm>
              <a:off x="1728" y="1944"/>
              <a:ext cx="48" cy="48"/>
            </a:xfrm>
            <a:prstGeom prst="ellipse">
              <a:avLst/>
            </a:prstGeom>
            <a:solidFill>
              <a:schemeClr val="tx2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8314" name="Object 123"/>
            <p:cNvGraphicFramePr>
              <a:graphicFrameLocks noChangeAspect="1"/>
            </p:cNvGraphicFramePr>
            <p:nvPr/>
          </p:nvGraphicFramePr>
          <p:xfrm>
            <a:off x="432" y="0"/>
            <a:ext cx="38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1" imgW="309880" imgH="193675" progId="">
                    <p:embed/>
                  </p:oleObj>
                </mc:Choice>
                <mc:Fallback>
                  <p:oleObj name="" r:id="rId1" imgW="309880" imgH="193675" progId="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32" y="0"/>
                          <a:ext cx="384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15" name="Object 124"/>
            <p:cNvGraphicFramePr>
              <a:graphicFrameLocks noChangeAspect="1"/>
            </p:cNvGraphicFramePr>
            <p:nvPr/>
          </p:nvGraphicFramePr>
          <p:xfrm>
            <a:off x="1032" y="552"/>
            <a:ext cx="19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3" imgW="118745" imgH="158750" progId="">
                    <p:embed/>
                  </p:oleObj>
                </mc:Choice>
                <mc:Fallback>
                  <p:oleObj name="" r:id="rId3" imgW="118745" imgH="158750" progId="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32" y="552"/>
                          <a:ext cx="198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16" name="Object 125"/>
            <p:cNvGraphicFramePr>
              <a:graphicFrameLocks noChangeAspect="1"/>
            </p:cNvGraphicFramePr>
            <p:nvPr/>
          </p:nvGraphicFramePr>
          <p:xfrm>
            <a:off x="960" y="24"/>
            <a:ext cx="23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5" imgW="157480" imgH="196850" progId="">
                    <p:embed/>
                  </p:oleObj>
                </mc:Choice>
                <mc:Fallback>
                  <p:oleObj name="" r:id="rId5" imgW="157480" imgH="196850" progId="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60" y="24"/>
                          <a:ext cx="231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17" name="Object 126"/>
            <p:cNvGraphicFramePr>
              <a:graphicFrameLocks noChangeAspect="1"/>
            </p:cNvGraphicFramePr>
            <p:nvPr/>
          </p:nvGraphicFramePr>
          <p:xfrm>
            <a:off x="1632" y="504"/>
            <a:ext cx="23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7" imgW="157480" imgH="196850" progId="">
                    <p:embed/>
                  </p:oleObj>
                </mc:Choice>
                <mc:Fallback>
                  <p:oleObj name="" r:id="rId7" imgW="157480" imgH="196850" progId="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632" y="504"/>
                          <a:ext cx="230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18" name="Object 127"/>
            <p:cNvGraphicFramePr>
              <a:graphicFrameLocks noChangeAspect="1"/>
            </p:cNvGraphicFramePr>
            <p:nvPr/>
          </p:nvGraphicFramePr>
          <p:xfrm>
            <a:off x="2160" y="1128"/>
            <a:ext cx="14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9" imgW="118745" imgH="145415" progId="">
                    <p:embed/>
                  </p:oleObj>
                </mc:Choice>
                <mc:Fallback>
                  <p:oleObj name="" r:id="rId9" imgW="118745" imgH="145415" progId="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160" y="1128"/>
                          <a:ext cx="144" cy="1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19" name="Object 128"/>
            <p:cNvGraphicFramePr>
              <a:graphicFrameLocks noChangeAspect="1"/>
            </p:cNvGraphicFramePr>
            <p:nvPr/>
          </p:nvGraphicFramePr>
          <p:xfrm>
            <a:off x="2736" y="264"/>
            <a:ext cx="17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11" imgW="118745" imgH="145415" progId="">
                    <p:embed/>
                  </p:oleObj>
                </mc:Choice>
                <mc:Fallback>
                  <p:oleObj name="" r:id="rId11" imgW="118745" imgH="145415" progId="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736" y="264"/>
                          <a:ext cx="170" cy="2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20" name="Oval 129"/>
            <p:cNvSpPr/>
            <p:nvPr/>
          </p:nvSpPr>
          <p:spPr>
            <a:xfrm>
              <a:off x="3744" y="1464"/>
              <a:ext cx="48" cy="48"/>
            </a:xfrm>
            <a:prstGeom prst="ellipse">
              <a:avLst/>
            </a:prstGeom>
            <a:solidFill>
              <a:schemeClr val="tx2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8321" name="Oval 130"/>
            <p:cNvSpPr/>
            <p:nvPr/>
          </p:nvSpPr>
          <p:spPr>
            <a:xfrm>
              <a:off x="3744" y="1656"/>
              <a:ext cx="48" cy="48"/>
            </a:xfrm>
            <a:prstGeom prst="ellipse">
              <a:avLst/>
            </a:prstGeom>
            <a:solidFill>
              <a:schemeClr val="tx2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8322" name="Oval 131"/>
            <p:cNvSpPr/>
            <p:nvPr/>
          </p:nvSpPr>
          <p:spPr>
            <a:xfrm>
              <a:off x="3744" y="1848"/>
              <a:ext cx="48" cy="48"/>
            </a:xfrm>
            <a:prstGeom prst="ellipse">
              <a:avLst/>
            </a:prstGeom>
            <a:solidFill>
              <a:schemeClr val="tx2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8323" name="Object 132"/>
            <p:cNvGraphicFramePr>
              <a:graphicFrameLocks noChangeAspect="1"/>
            </p:cNvGraphicFramePr>
            <p:nvPr/>
          </p:nvGraphicFramePr>
          <p:xfrm>
            <a:off x="701" y="2740"/>
            <a:ext cx="366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13" imgW="247650" imgH="156210" progId="">
                    <p:embed/>
                  </p:oleObj>
                </mc:Choice>
                <mc:Fallback>
                  <p:oleObj name="" r:id="rId13" imgW="247650" imgH="156210" progId="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701" y="2740"/>
                          <a:ext cx="366" cy="23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24" name="Line 133"/>
            <p:cNvSpPr/>
            <p:nvPr/>
          </p:nvSpPr>
          <p:spPr>
            <a:xfrm>
              <a:off x="907" y="136"/>
              <a:ext cx="0" cy="27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8325" name="Object 134"/>
            <p:cNvGraphicFramePr>
              <a:graphicFrameLocks noChangeAspect="1"/>
            </p:cNvGraphicFramePr>
            <p:nvPr/>
          </p:nvGraphicFramePr>
          <p:xfrm>
            <a:off x="670" y="160"/>
            <a:ext cx="22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15" imgW="183515" imgH="157480" progId="">
                    <p:embed/>
                  </p:oleObj>
                </mc:Choice>
                <mc:Fallback>
                  <p:oleObj name="" r:id="rId15" imgW="183515" imgH="157480" progId="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670" y="160"/>
                          <a:ext cx="224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26" name="Object 135"/>
            <p:cNvGraphicFramePr>
              <a:graphicFrameLocks noChangeAspect="1"/>
            </p:cNvGraphicFramePr>
            <p:nvPr/>
          </p:nvGraphicFramePr>
          <p:xfrm>
            <a:off x="635" y="1823"/>
            <a:ext cx="22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17" imgW="183515" imgH="144145" progId="">
                    <p:embed/>
                  </p:oleObj>
                </mc:Choice>
                <mc:Fallback>
                  <p:oleObj name="" r:id="rId17" imgW="183515" imgH="144145" progId="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635" y="1823"/>
                          <a:ext cx="224" cy="1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327" name="Rectangle 136"/>
          <p:cNvSpPr/>
          <p:nvPr/>
        </p:nvSpPr>
        <p:spPr>
          <a:xfrm>
            <a:off x="970598" y="1225233"/>
            <a:ext cx="7704137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将输入的通断信号转换为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PLC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内部的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信号。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22320" y="9588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7.1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可编程控制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器概述</a:t>
            </a:r>
            <a:endParaRPr lang="zh-CN" altLang="en-US"/>
          </a:p>
        </p:txBody>
      </p:sp>
      <p:sp>
        <p:nvSpPr>
          <p:cNvPr id="2" name="Rectangle 136"/>
          <p:cNvSpPr/>
          <p:nvPr/>
        </p:nvSpPr>
        <p:spPr>
          <a:xfrm>
            <a:off x="8493125" y="2312670"/>
            <a:ext cx="3365500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光电耦合器输入发光二极管为什么用两个反向并接方式。</a:t>
            </a:r>
            <a:endParaRPr lang="zh-CN" altLang="en-US" sz="20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wedg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951923" y="161925"/>
            <a:ext cx="36652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7.3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可编程控制器应用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6300" y="1384935"/>
            <a:ext cx="10439400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顺序控制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：带输入输出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I/O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点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PLC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。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过程控制：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A/D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D/A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模块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+PLC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主机（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PID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控制模块）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高速计数：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高速计数模块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+PLC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伺服电机定位：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定位模块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+PLC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炉温控制：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温度模块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+PLC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PID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控制模块）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13130" y="767080"/>
            <a:ext cx="268160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PLC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及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扩展模块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65539" name="Rectangle 4"/>
          <p:cNvSpPr/>
          <p:nvPr/>
        </p:nvSpPr>
        <p:spPr>
          <a:xfrm>
            <a:off x="864235" y="3719830"/>
            <a:ext cx="984059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b="1" dirty="0">
                <a:latin typeface="Times New Roman" panose="02020603050405020304" pitchFamily="18" charset="0"/>
              </a:rPr>
              <a:t>4</a:t>
            </a:r>
            <a:r>
              <a:rPr lang="zh-CN" altLang="en-US" b="1" dirty="0">
                <a:latin typeface="Times New Roman" panose="02020603050405020304" pitchFamily="18" charset="0"/>
              </a:rPr>
              <a:t>、选取人机接口设备。（触摸屏、文本显示器、PC机等）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pic>
        <p:nvPicPr>
          <p:cNvPr id="65540" name="Picture 4" descr="u=1527226453,954360914&amp;fm=52&amp;gp=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5713" y="4938713"/>
            <a:ext cx="1655762" cy="12350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5541" name="Picture 5" descr="u=2505228493,1115876258&amp;fm=15&amp;gp=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3440" y="4855528"/>
            <a:ext cx="1238250" cy="1238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5542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200" y="4331335"/>
            <a:ext cx="3359150" cy="25228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5543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090" y="4939030"/>
            <a:ext cx="2663825" cy="9794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532890" y="4478655"/>
            <a:ext cx="110109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触摸屏</a:t>
            </a: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03745" y="4478655"/>
            <a:ext cx="17132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文本显示器</a:t>
            </a: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951923" y="161925"/>
            <a:ext cx="36652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7.3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可编程控制器应用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22655" y="893445"/>
            <a:ext cx="623379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latin typeface="Times New Roman" panose="02020603050405020304" pitchFamily="18" charset="0"/>
                <a:sym typeface="+mn-ea"/>
              </a:rPr>
              <a:t>5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、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进行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I/O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分配，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设计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PLC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外部接线图</a:t>
            </a:r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6913880" y="3618865"/>
            <a:ext cx="2664460" cy="1798320"/>
            <a:chOff x="12850" y="5668"/>
            <a:chExt cx="4196" cy="2832"/>
          </a:xfrm>
        </p:grpSpPr>
        <p:grpSp>
          <p:nvGrpSpPr>
            <p:cNvPr id="66566" name="Group 7"/>
            <p:cNvGrpSpPr/>
            <p:nvPr/>
          </p:nvGrpSpPr>
          <p:grpSpPr>
            <a:xfrm>
              <a:off x="12850" y="5668"/>
              <a:ext cx="4196" cy="2833"/>
              <a:chOff x="0" y="0"/>
              <a:chExt cx="4195" cy="2835"/>
            </a:xfrm>
          </p:grpSpPr>
          <p:sp>
            <p:nvSpPr>
              <p:cNvPr id="66567" name="Rectangle 110"/>
              <p:cNvSpPr/>
              <p:nvPr/>
            </p:nvSpPr>
            <p:spPr>
              <a:xfrm>
                <a:off x="0" y="0"/>
                <a:ext cx="4195" cy="2835"/>
              </a:xfrm>
              <a:prstGeom prst="rect">
                <a:avLst/>
              </a:prstGeom>
              <a:solidFill>
                <a:schemeClr val="folHlink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6568" name="Oval 112"/>
              <p:cNvSpPr/>
              <p:nvPr/>
            </p:nvSpPr>
            <p:spPr>
              <a:xfrm>
                <a:off x="828" y="1815"/>
                <a:ext cx="485" cy="505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6570" name="Oval 114"/>
              <p:cNvSpPr/>
              <p:nvPr/>
            </p:nvSpPr>
            <p:spPr>
              <a:xfrm>
                <a:off x="3289" y="1815"/>
                <a:ext cx="485" cy="505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6571" name="Oval 115"/>
              <p:cNvSpPr/>
              <p:nvPr/>
            </p:nvSpPr>
            <p:spPr>
              <a:xfrm>
                <a:off x="1060" y="608"/>
                <a:ext cx="265" cy="301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170" tIns="46990" rIns="90170" bIns="46990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6572" name="Oval 117"/>
              <p:cNvSpPr/>
              <p:nvPr/>
            </p:nvSpPr>
            <p:spPr>
              <a:xfrm>
                <a:off x="2899" y="608"/>
                <a:ext cx="265" cy="301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170" tIns="46990" rIns="90170" bIns="46990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6573" name="Text Box 121"/>
              <p:cNvSpPr txBox="1"/>
              <p:nvPr/>
            </p:nvSpPr>
            <p:spPr>
              <a:xfrm>
                <a:off x="3062" y="1361"/>
                <a:ext cx="930" cy="47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1400" b="1" dirty="0">
                    <a:latin typeface="Times New Roman" panose="02020603050405020304" pitchFamily="18" charset="0"/>
                  </a:rPr>
                  <a:t>停止</a:t>
                </a:r>
                <a:endParaRPr lang="zh-CN" altLang="en-US" sz="1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6574" name="Text Box 122"/>
              <p:cNvSpPr txBox="1"/>
              <p:nvPr/>
            </p:nvSpPr>
            <p:spPr>
              <a:xfrm>
                <a:off x="681" y="227"/>
                <a:ext cx="1007" cy="48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1400" b="1" dirty="0">
                    <a:latin typeface="Times New Roman" panose="02020603050405020304" pitchFamily="18" charset="0"/>
                  </a:rPr>
                  <a:t>正常</a:t>
                </a:r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6575" name="Text Box 124"/>
              <p:cNvSpPr txBox="1"/>
              <p:nvPr/>
            </p:nvSpPr>
            <p:spPr>
              <a:xfrm>
                <a:off x="2718" y="227"/>
                <a:ext cx="903" cy="48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1400" b="1" dirty="0">
                    <a:latin typeface="Times New Roman" panose="02020603050405020304" pitchFamily="18" charset="0"/>
                  </a:rPr>
                  <a:t>报警</a:t>
                </a:r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6576" name="Text Box 122"/>
              <p:cNvSpPr txBox="1"/>
              <p:nvPr/>
            </p:nvSpPr>
            <p:spPr>
              <a:xfrm>
                <a:off x="567" y="1361"/>
                <a:ext cx="1007" cy="48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1400" b="1" dirty="0">
                    <a:latin typeface="Times New Roman" panose="02020603050405020304" pitchFamily="18" charset="0"/>
                  </a:rPr>
                  <a:t>启动</a:t>
                </a:r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6577" name="Text Box 124"/>
              <p:cNvSpPr txBox="1"/>
              <p:nvPr/>
            </p:nvSpPr>
            <p:spPr>
              <a:xfrm>
                <a:off x="1815" y="1361"/>
                <a:ext cx="903" cy="48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1400" b="1" dirty="0">
                    <a:latin typeface="Times New Roman" panose="02020603050405020304" pitchFamily="18" charset="0"/>
                  </a:rPr>
                  <a:t>上水</a:t>
                </a:r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" name="Oval 112"/>
            <p:cNvSpPr/>
            <p:nvPr/>
          </p:nvSpPr>
          <p:spPr>
            <a:xfrm>
              <a:off x="14874" y="7511"/>
              <a:ext cx="485" cy="505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" name="Oval 117"/>
            <p:cNvSpPr/>
            <p:nvPr/>
          </p:nvSpPr>
          <p:spPr>
            <a:xfrm>
              <a:off x="14874" y="6275"/>
              <a:ext cx="265" cy="301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170" tIns="46990" rIns="90170" bIns="46990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" name="Text Box 122"/>
            <p:cNvSpPr txBox="1"/>
            <p:nvPr/>
          </p:nvSpPr>
          <p:spPr>
            <a:xfrm>
              <a:off x="14613" y="5894"/>
              <a:ext cx="1007" cy="48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400" b="1" dirty="0">
                  <a:latin typeface="Times New Roman" panose="02020603050405020304" pitchFamily="18" charset="0"/>
                </a:rPr>
                <a:t>上水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922655" y="1415415"/>
            <a:ext cx="1090803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sym typeface="+mn-ea"/>
              </a:rPr>
              <a:t>输入点数、输出点数、端子号外界的设备，是否需要电源及接触器。</a:t>
            </a:r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4755" y="2785745"/>
            <a:ext cx="4770120" cy="323723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4830445" y="1937385"/>
            <a:ext cx="936625" cy="1080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uFillTx/>
              </a:rPr>
              <a:t>A/D</a:t>
            </a:r>
            <a:endParaRPr lang="en-US" altLang="zh-CN" sz="2000">
              <a:solidFill>
                <a:schemeClr val="tx1"/>
              </a:solidFill>
              <a:uFillTx/>
            </a:endParaRPr>
          </a:p>
          <a:p>
            <a:pPr algn="ctr"/>
            <a:r>
              <a:rPr lang="zh-CN" altLang="en-US" sz="2000">
                <a:solidFill>
                  <a:schemeClr val="tx1"/>
                </a:solidFill>
                <a:uFillTx/>
              </a:rPr>
              <a:t>模块</a:t>
            </a:r>
            <a:endParaRPr lang="zh-CN" altLang="en-US" sz="2000">
              <a:solidFill>
                <a:schemeClr val="tx1"/>
              </a:solidFill>
              <a:uFillTx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680835" y="1937385"/>
            <a:ext cx="1232535" cy="1080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chemeClr val="tx1"/>
                </a:solidFill>
                <a:uFillTx/>
              </a:rPr>
              <a:t>液位</a:t>
            </a:r>
            <a:endParaRPr lang="zh-CN" sz="2000">
              <a:solidFill>
                <a:schemeClr val="tx1"/>
              </a:solidFill>
              <a:uFillTx/>
            </a:endParaRPr>
          </a:p>
          <a:p>
            <a:pPr algn="ctr"/>
            <a:r>
              <a:rPr lang="zh-CN" sz="2000">
                <a:solidFill>
                  <a:schemeClr val="tx1"/>
                </a:solidFill>
                <a:uFillTx/>
              </a:rPr>
              <a:t>变送器</a:t>
            </a:r>
            <a:endParaRPr lang="zh-CN" sz="2000">
              <a:solidFill>
                <a:schemeClr val="tx1"/>
              </a:solidFill>
              <a:uFillTx/>
            </a:endParaRPr>
          </a:p>
        </p:txBody>
      </p:sp>
      <p:cxnSp>
        <p:nvCxnSpPr>
          <p:cNvPr id="23" name="直接箭头连接符 22"/>
          <p:cNvCxnSpPr>
            <a:stCxn id="22" idx="1"/>
            <a:endCxn id="21" idx="3"/>
          </p:cNvCxnSpPr>
          <p:nvPr/>
        </p:nvCxnSpPr>
        <p:spPr>
          <a:xfrm flipH="1">
            <a:off x="5767070" y="2477770"/>
            <a:ext cx="91376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3678555" y="2477135"/>
            <a:ext cx="11518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3671570" y="2477135"/>
            <a:ext cx="6985" cy="589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>
    <p:wedg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951923" y="161925"/>
            <a:ext cx="36652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7.3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可编程控制器应用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67586" name="Rectangle 2"/>
          <p:cNvSpPr/>
          <p:nvPr/>
        </p:nvSpPr>
        <p:spPr>
          <a:xfrm>
            <a:off x="970915" y="906780"/>
            <a:ext cx="10424160" cy="18148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b="1" dirty="0">
                <a:latin typeface="Times New Roman" panose="02020603050405020304" pitchFamily="18" charset="0"/>
              </a:rPr>
              <a:t>6</a:t>
            </a:r>
            <a:r>
              <a:rPr lang="zh-CN" altLang="en-US" b="1" dirty="0">
                <a:latin typeface="Times New Roman" panose="02020603050405020304" pitchFamily="18" charset="0"/>
              </a:rPr>
              <a:t>、程序设计及模拟调试。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设计PLC控制程序，进行模拟调试</a:t>
            </a:r>
            <a:r>
              <a:rPr lang="zh-CN" altLang="en-US" b="1" dirty="0">
                <a:latin typeface="Times New Roman" panose="02020603050405020304" pitchFamily="18" charset="0"/>
              </a:rPr>
              <a:t>，检查软硬件是否满足工艺要求。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</a:rPr>
              <a:t>PC机上PLC系统软件编程， RS232通信接口下载到PLC。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利用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PLC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的监控仿真功能及输入输出指示灯，检验程序的正确性。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7587" name="Group 4"/>
          <p:cNvGrpSpPr/>
          <p:nvPr/>
        </p:nvGrpSpPr>
        <p:grpSpPr>
          <a:xfrm>
            <a:off x="1741170" y="3063696"/>
            <a:ext cx="4384675" cy="2354124"/>
            <a:chOff x="0" y="-243"/>
            <a:chExt cx="6921" cy="4498"/>
          </a:xfrm>
        </p:grpSpPr>
        <p:sp>
          <p:nvSpPr>
            <p:cNvPr id="67588" name="Text Box 8"/>
            <p:cNvSpPr txBox="1"/>
            <p:nvPr/>
          </p:nvSpPr>
          <p:spPr>
            <a:xfrm>
              <a:off x="438" y="-235"/>
              <a:ext cx="1072" cy="8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>
                <a:spcBef>
                  <a:spcPct val="50000"/>
                </a:spcBef>
                <a:buClr>
                  <a:schemeClr val="bg2"/>
                </a:buClr>
                <a:buFont typeface="Monotype Sorts" pitchFamily="2" charset="2"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X1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7589" name="Text Box 9"/>
            <p:cNvSpPr txBox="1"/>
            <p:nvPr/>
          </p:nvSpPr>
          <p:spPr>
            <a:xfrm>
              <a:off x="3405" y="-217"/>
              <a:ext cx="1208" cy="76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>
                <a:spcBef>
                  <a:spcPct val="50000"/>
                </a:spcBef>
                <a:buClr>
                  <a:schemeClr val="bg2"/>
                </a:buClr>
                <a:buFont typeface="Monotype Sorts" pitchFamily="2" charset="2"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M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1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7590" name="Text Box 10"/>
            <p:cNvSpPr txBox="1"/>
            <p:nvPr/>
          </p:nvSpPr>
          <p:spPr>
            <a:xfrm>
              <a:off x="2248" y="-243"/>
              <a:ext cx="1157" cy="8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>
                <a:spcBef>
                  <a:spcPct val="50000"/>
                </a:spcBef>
                <a:buClr>
                  <a:schemeClr val="bg2"/>
                </a:buClr>
                <a:buFont typeface="Monotype Sorts" pitchFamily="2" charset="2"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X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2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7591" name="Line 11"/>
            <p:cNvSpPr/>
            <p:nvPr/>
          </p:nvSpPr>
          <p:spPr>
            <a:xfrm>
              <a:off x="0" y="123"/>
              <a:ext cx="4" cy="413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bevel/>
              <a:headEnd type="none" w="med" len="med"/>
              <a:tailEnd type="none" w="med" len="med"/>
            </a:ln>
          </p:spPr>
        </p:sp>
        <p:grpSp>
          <p:nvGrpSpPr>
            <p:cNvPr id="67592" name="Group 9"/>
            <p:cNvGrpSpPr/>
            <p:nvPr/>
          </p:nvGrpSpPr>
          <p:grpSpPr>
            <a:xfrm>
              <a:off x="770" y="540"/>
              <a:ext cx="295" cy="542"/>
              <a:chOff x="0" y="0"/>
              <a:chExt cx="122" cy="229"/>
            </a:xfrm>
          </p:grpSpPr>
          <p:sp>
            <p:nvSpPr>
              <p:cNvPr id="67593" name="Line 13"/>
              <p:cNvSpPr/>
              <p:nvPr/>
            </p:nvSpPr>
            <p:spPr>
              <a:xfrm>
                <a:off x="0" y="2"/>
                <a:ext cx="0" cy="227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bevel/>
                <a:headEnd type="none" w="med" len="med"/>
                <a:tailEnd type="none" w="med" len="med"/>
              </a:ln>
            </p:spPr>
          </p:sp>
          <p:sp>
            <p:nvSpPr>
              <p:cNvPr id="67594" name="Line 14"/>
              <p:cNvSpPr/>
              <p:nvPr/>
            </p:nvSpPr>
            <p:spPr>
              <a:xfrm>
                <a:off x="122" y="0"/>
                <a:ext cx="0" cy="227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bevel/>
                <a:headEnd type="none" w="med" len="med"/>
                <a:tailEnd type="none" w="med" len="med"/>
              </a:ln>
            </p:spPr>
          </p:sp>
        </p:grpSp>
        <p:sp>
          <p:nvSpPr>
            <p:cNvPr id="67595" name="Oval 15"/>
            <p:cNvSpPr/>
            <p:nvPr/>
          </p:nvSpPr>
          <p:spPr>
            <a:xfrm>
              <a:off x="5163" y="322"/>
              <a:ext cx="932" cy="91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latin typeface="Times New Roman" panose="02020603050405020304" pitchFamily="18" charset="0"/>
                </a:rPr>
                <a:t>Y</a:t>
              </a:r>
              <a:r>
                <a:rPr lang="en-US" altLang="zh-CN" b="1" dirty="0">
                  <a:latin typeface="Times New Roman" panose="02020603050405020304" pitchFamily="18" charset="0"/>
                </a:rPr>
                <a:t>0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7596" name="Line 16"/>
            <p:cNvSpPr/>
            <p:nvPr/>
          </p:nvSpPr>
          <p:spPr>
            <a:xfrm>
              <a:off x="6150" y="755"/>
              <a:ext cx="76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bevel/>
              <a:headEnd type="none" w="med" len="med"/>
              <a:tailEnd type="none" w="med" len="med"/>
            </a:ln>
          </p:spPr>
        </p:sp>
        <p:sp>
          <p:nvSpPr>
            <p:cNvPr id="67597" name="Line 17"/>
            <p:cNvSpPr/>
            <p:nvPr/>
          </p:nvSpPr>
          <p:spPr>
            <a:xfrm>
              <a:off x="6919" y="107"/>
              <a:ext cx="2" cy="414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bevel/>
              <a:headEnd type="none" w="med" len="med"/>
              <a:tailEnd type="none" w="med" len="med"/>
            </a:ln>
          </p:spPr>
        </p:sp>
        <p:grpSp>
          <p:nvGrpSpPr>
            <p:cNvPr id="67598" name="Group 15"/>
            <p:cNvGrpSpPr/>
            <p:nvPr/>
          </p:nvGrpSpPr>
          <p:grpSpPr>
            <a:xfrm>
              <a:off x="2433" y="500"/>
              <a:ext cx="465" cy="545"/>
              <a:chOff x="0" y="0"/>
              <a:chExt cx="192" cy="229"/>
            </a:xfrm>
          </p:grpSpPr>
          <p:grpSp>
            <p:nvGrpSpPr>
              <p:cNvPr id="67599" name="Group 16"/>
              <p:cNvGrpSpPr/>
              <p:nvPr/>
            </p:nvGrpSpPr>
            <p:grpSpPr>
              <a:xfrm>
                <a:off x="37" y="0"/>
                <a:ext cx="122" cy="229"/>
                <a:chOff x="0" y="0"/>
                <a:chExt cx="122" cy="229"/>
              </a:xfrm>
            </p:grpSpPr>
            <p:sp>
              <p:nvSpPr>
                <p:cNvPr id="67600" name="Line 23"/>
                <p:cNvSpPr/>
                <p:nvPr/>
              </p:nvSpPr>
              <p:spPr>
                <a:xfrm>
                  <a:off x="0" y="2"/>
                  <a:ext cx="0" cy="227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bevel/>
                  <a:headEnd type="none" w="med" len="med"/>
                  <a:tailEnd type="none" w="med" len="med"/>
                </a:ln>
              </p:spPr>
            </p:sp>
            <p:sp>
              <p:nvSpPr>
                <p:cNvPr id="67601" name="Line 24"/>
                <p:cNvSpPr/>
                <p:nvPr/>
              </p:nvSpPr>
              <p:spPr>
                <a:xfrm>
                  <a:off x="122" y="0"/>
                  <a:ext cx="0" cy="227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bevel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67602" name="Line 25"/>
              <p:cNvSpPr/>
              <p:nvPr/>
            </p:nvSpPr>
            <p:spPr>
              <a:xfrm flipH="1">
                <a:off x="0" y="14"/>
                <a:ext cx="192" cy="19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bevel/>
                <a:headEnd type="none" w="med" len="med"/>
                <a:tailEnd type="none" w="med" len="med"/>
              </a:ln>
            </p:spPr>
          </p:sp>
        </p:grpSp>
        <p:sp>
          <p:nvSpPr>
            <p:cNvPr id="67603" name="Line 26"/>
            <p:cNvSpPr/>
            <p:nvPr/>
          </p:nvSpPr>
          <p:spPr>
            <a:xfrm>
              <a:off x="0" y="2475"/>
              <a:ext cx="88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bevel/>
              <a:headEnd type="none" w="med" len="med"/>
              <a:tailEnd type="none" w="med" len="med"/>
            </a:ln>
          </p:spPr>
        </p:sp>
        <p:grpSp>
          <p:nvGrpSpPr>
            <p:cNvPr id="67604" name="Group 21"/>
            <p:cNvGrpSpPr/>
            <p:nvPr/>
          </p:nvGrpSpPr>
          <p:grpSpPr>
            <a:xfrm>
              <a:off x="880" y="2262"/>
              <a:ext cx="295" cy="543"/>
              <a:chOff x="0" y="0"/>
              <a:chExt cx="122" cy="229"/>
            </a:xfrm>
          </p:grpSpPr>
          <p:sp>
            <p:nvSpPr>
              <p:cNvPr id="67605" name="Line 28"/>
              <p:cNvSpPr/>
              <p:nvPr/>
            </p:nvSpPr>
            <p:spPr>
              <a:xfrm>
                <a:off x="0" y="2"/>
                <a:ext cx="0" cy="227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bevel/>
                <a:headEnd type="none" w="med" len="med"/>
                <a:tailEnd type="none" w="med" len="med"/>
              </a:ln>
            </p:spPr>
          </p:sp>
          <p:sp>
            <p:nvSpPr>
              <p:cNvPr id="67606" name="Line 29"/>
              <p:cNvSpPr/>
              <p:nvPr/>
            </p:nvSpPr>
            <p:spPr>
              <a:xfrm>
                <a:off x="122" y="0"/>
                <a:ext cx="0" cy="227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bevel/>
                <a:headEnd type="none" w="med" len="med"/>
                <a:tailEnd type="none" w="med" len="med"/>
              </a:ln>
            </p:spPr>
          </p:sp>
        </p:grpSp>
        <p:sp>
          <p:nvSpPr>
            <p:cNvPr id="67607" name="Text Box 32"/>
            <p:cNvSpPr txBox="1"/>
            <p:nvPr/>
          </p:nvSpPr>
          <p:spPr>
            <a:xfrm>
              <a:off x="520" y="900"/>
              <a:ext cx="990" cy="8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>
                <a:spcBef>
                  <a:spcPct val="50000"/>
                </a:spcBef>
                <a:buClr>
                  <a:schemeClr val="bg2"/>
                </a:buClr>
                <a:buFont typeface="Monotype Sorts" pitchFamily="2" charset="2"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X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0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67611" name="Group 28"/>
            <p:cNvGrpSpPr/>
            <p:nvPr/>
          </p:nvGrpSpPr>
          <p:grpSpPr>
            <a:xfrm>
              <a:off x="770" y="1292"/>
              <a:ext cx="295" cy="543"/>
              <a:chOff x="0" y="0"/>
              <a:chExt cx="122" cy="229"/>
            </a:xfrm>
          </p:grpSpPr>
          <p:sp>
            <p:nvSpPr>
              <p:cNvPr id="67612" name="Line 40"/>
              <p:cNvSpPr/>
              <p:nvPr/>
            </p:nvSpPr>
            <p:spPr>
              <a:xfrm>
                <a:off x="0" y="2"/>
                <a:ext cx="0" cy="227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bevel/>
                <a:headEnd type="none" w="med" len="med"/>
                <a:tailEnd type="none" w="med" len="med"/>
              </a:ln>
            </p:spPr>
          </p:sp>
          <p:sp>
            <p:nvSpPr>
              <p:cNvPr id="67613" name="Line 41"/>
              <p:cNvSpPr/>
              <p:nvPr/>
            </p:nvSpPr>
            <p:spPr>
              <a:xfrm>
                <a:off x="122" y="0"/>
                <a:ext cx="0" cy="227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bevel/>
                <a:headEnd type="none" w="med" len="med"/>
                <a:tailEnd type="none" w="med" len="med"/>
              </a:ln>
            </p:spPr>
          </p:sp>
        </p:grpSp>
        <p:sp>
          <p:nvSpPr>
            <p:cNvPr id="67614" name="Line 42"/>
            <p:cNvSpPr/>
            <p:nvPr/>
          </p:nvSpPr>
          <p:spPr>
            <a:xfrm>
              <a:off x="0" y="1615"/>
              <a:ext cx="77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bevel/>
              <a:headEnd type="none" w="med" len="med"/>
              <a:tailEnd type="none" w="med" len="med"/>
            </a:ln>
          </p:spPr>
        </p:sp>
        <p:sp>
          <p:nvSpPr>
            <p:cNvPr id="67615" name="Line 43"/>
            <p:cNvSpPr/>
            <p:nvPr/>
          </p:nvSpPr>
          <p:spPr>
            <a:xfrm>
              <a:off x="1100" y="1614"/>
              <a:ext cx="652" cy="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bevel/>
              <a:headEnd type="none" w="med" len="med"/>
              <a:tailEnd type="none" w="med" len="med"/>
            </a:ln>
          </p:spPr>
        </p:sp>
        <p:sp>
          <p:nvSpPr>
            <p:cNvPr id="67616" name="Line 44"/>
            <p:cNvSpPr/>
            <p:nvPr/>
          </p:nvSpPr>
          <p:spPr>
            <a:xfrm>
              <a:off x="1752" y="756"/>
              <a:ext cx="2" cy="277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bevel/>
              <a:headEnd type="none" w="med" len="med"/>
              <a:tailEnd type="none" w="med" len="med"/>
            </a:ln>
          </p:spPr>
        </p:sp>
        <p:sp>
          <p:nvSpPr>
            <p:cNvPr id="67617" name="Line 45"/>
            <p:cNvSpPr/>
            <p:nvPr/>
          </p:nvSpPr>
          <p:spPr>
            <a:xfrm>
              <a:off x="0" y="755"/>
              <a:ext cx="77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bevel/>
              <a:headEnd type="none" w="med" len="med"/>
              <a:tailEnd type="none" w="med" len="med"/>
            </a:ln>
          </p:spPr>
        </p:sp>
        <p:sp>
          <p:nvSpPr>
            <p:cNvPr id="67618" name="Line 46"/>
            <p:cNvSpPr/>
            <p:nvPr/>
          </p:nvSpPr>
          <p:spPr>
            <a:xfrm>
              <a:off x="1100" y="755"/>
              <a:ext cx="142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bevel/>
              <a:headEnd type="none" w="med" len="med"/>
              <a:tailEnd type="none" w="med" len="med"/>
            </a:ln>
          </p:spPr>
        </p:sp>
        <p:grpSp>
          <p:nvGrpSpPr>
            <p:cNvPr id="67619" name="Group 36"/>
            <p:cNvGrpSpPr/>
            <p:nvPr/>
          </p:nvGrpSpPr>
          <p:grpSpPr>
            <a:xfrm>
              <a:off x="3733" y="432"/>
              <a:ext cx="465" cy="543"/>
              <a:chOff x="0" y="0"/>
              <a:chExt cx="192" cy="229"/>
            </a:xfrm>
          </p:grpSpPr>
          <p:grpSp>
            <p:nvGrpSpPr>
              <p:cNvPr id="67620" name="Group 37"/>
              <p:cNvGrpSpPr/>
              <p:nvPr/>
            </p:nvGrpSpPr>
            <p:grpSpPr>
              <a:xfrm>
                <a:off x="37" y="0"/>
                <a:ext cx="122" cy="229"/>
                <a:chOff x="0" y="0"/>
                <a:chExt cx="122" cy="229"/>
              </a:xfrm>
            </p:grpSpPr>
            <p:sp>
              <p:nvSpPr>
                <p:cNvPr id="67621" name="Line 49"/>
                <p:cNvSpPr/>
                <p:nvPr/>
              </p:nvSpPr>
              <p:spPr>
                <a:xfrm>
                  <a:off x="0" y="2"/>
                  <a:ext cx="0" cy="227"/>
                </a:xfrm>
                <a:prstGeom prst="line">
                  <a:avLst/>
                </a:prstGeom>
                <a:ln w="19050" cap="flat" cmpd="sng">
                  <a:solidFill>
                    <a:srgbClr val="FF0000"/>
                  </a:solidFill>
                  <a:prstDash val="solid"/>
                  <a:bevel/>
                  <a:headEnd type="none" w="med" len="med"/>
                  <a:tailEnd type="none" w="med" len="med"/>
                </a:ln>
              </p:spPr>
            </p:sp>
            <p:sp>
              <p:nvSpPr>
                <p:cNvPr id="67622" name="Line 50"/>
                <p:cNvSpPr/>
                <p:nvPr/>
              </p:nvSpPr>
              <p:spPr>
                <a:xfrm>
                  <a:off x="122" y="0"/>
                  <a:ext cx="0" cy="227"/>
                </a:xfrm>
                <a:prstGeom prst="line">
                  <a:avLst/>
                </a:prstGeom>
                <a:ln w="19050" cap="flat" cmpd="sng">
                  <a:solidFill>
                    <a:srgbClr val="FF0000"/>
                  </a:solidFill>
                  <a:prstDash val="solid"/>
                  <a:bevel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67623" name="Line 51"/>
              <p:cNvSpPr/>
              <p:nvPr/>
            </p:nvSpPr>
            <p:spPr>
              <a:xfrm flipH="1">
                <a:off x="0" y="14"/>
                <a:ext cx="192" cy="192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</p:sp>
        </p:grpSp>
        <p:sp>
          <p:nvSpPr>
            <p:cNvPr id="67624" name="Line 52"/>
            <p:cNvSpPr/>
            <p:nvPr/>
          </p:nvSpPr>
          <p:spPr>
            <a:xfrm>
              <a:off x="2855" y="755"/>
              <a:ext cx="98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bevel/>
              <a:headEnd type="none" w="med" len="med"/>
              <a:tailEnd type="none" w="med" len="med"/>
            </a:ln>
          </p:spPr>
        </p:sp>
        <p:sp>
          <p:nvSpPr>
            <p:cNvPr id="67625" name="Line 53"/>
            <p:cNvSpPr/>
            <p:nvPr/>
          </p:nvSpPr>
          <p:spPr>
            <a:xfrm>
              <a:off x="4173" y="755"/>
              <a:ext cx="99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bevel/>
              <a:headEnd type="none" w="med" len="med"/>
              <a:tailEnd type="none" w="med" len="med"/>
            </a:ln>
          </p:spPr>
        </p:sp>
        <p:sp>
          <p:nvSpPr>
            <p:cNvPr id="67640" name="Line 43"/>
            <p:cNvSpPr/>
            <p:nvPr/>
          </p:nvSpPr>
          <p:spPr>
            <a:xfrm>
              <a:off x="1206" y="2488"/>
              <a:ext cx="54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67647" name="AutoShape 64"/>
          <p:cNvSpPr/>
          <p:nvPr/>
        </p:nvSpPr>
        <p:spPr>
          <a:xfrm>
            <a:off x="6287135" y="4298950"/>
            <a:ext cx="865188" cy="287338"/>
          </a:xfrm>
          <a:prstGeom prst="rightArrow">
            <a:avLst>
              <a:gd name="adj1" fmla="val 50000"/>
              <a:gd name="adj2" fmla="val 74969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7648" name="AutoShape 65"/>
          <p:cNvSpPr/>
          <p:nvPr/>
        </p:nvSpPr>
        <p:spPr>
          <a:xfrm>
            <a:off x="8087360" y="4298950"/>
            <a:ext cx="865188" cy="287338"/>
          </a:xfrm>
          <a:prstGeom prst="rightArrow">
            <a:avLst>
              <a:gd name="adj1" fmla="val 50000"/>
              <a:gd name="adj2" fmla="val 74969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7649" name="Text Box 66"/>
          <p:cNvSpPr txBox="1"/>
          <p:nvPr/>
        </p:nvSpPr>
        <p:spPr>
          <a:xfrm>
            <a:off x="7079298" y="4225925"/>
            <a:ext cx="1152525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</a:rPr>
              <a:t>机器码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67650" name="Text Box 67"/>
          <p:cNvSpPr txBox="1"/>
          <p:nvPr/>
        </p:nvSpPr>
        <p:spPr>
          <a:xfrm>
            <a:off x="9023985" y="4225925"/>
            <a:ext cx="115252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</a:rPr>
              <a:t>PLC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67651" name="Text Box 68"/>
          <p:cNvSpPr txBox="1"/>
          <p:nvPr/>
        </p:nvSpPr>
        <p:spPr>
          <a:xfrm>
            <a:off x="6287135" y="3867150"/>
            <a:ext cx="115252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编译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7652" name="Text Box 69"/>
          <p:cNvSpPr txBox="1"/>
          <p:nvPr/>
        </p:nvSpPr>
        <p:spPr>
          <a:xfrm>
            <a:off x="8015923" y="3867150"/>
            <a:ext cx="115252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下载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" name="Line 28"/>
          <p:cNvSpPr/>
          <p:nvPr/>
        </p:nvSpPr>
        <p:spPr>
          <a:xfrm>
            <a:off x="2308838" y="4897288"/>
            <a:ext cx="0" cy="281709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4" name="Line 28"/>
          <p:cNvSpPr/>
          <p:nvPr/>
        </p:nvSpPr>
        <p:spPr>
          <a:xfrm>
            <a:off x="2495528" y="4897288"/>
            <a:ext cx="0" cy="281709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5" name="Line 26"/>
          <p:cNvSpPr/>
          <p:nvPr/>
        </p:nvSpPr>
        <p:spPr>
          <a:xfrm>
            <a:off x="1751330" y="5038034"/>
            <a:ext cx="557508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6" name="Line 43"/>
          <p:cNvSpPr/>
          <p:nvPr/>
        </p:nvSpPr>
        <p:spPr>
          <a:xfrm>
            <a:off x="2503940" y="5037853"/>
            <a:ext cx="347176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" name="Text Box 8"/>
          <p:cNvSpPr txBox="1"/>
          <p:nvPr/>
        </p:nvSpPr>
        <p:spPr>
          <a:xfrm>
            <a:off x="2145657" y="4081978"/>
            <a:ext cx="679146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  <a:buClr>
                <a:schemeClr val="bg2"/>
              </a:buClr>
              <a:buFont typeface="Monotype Sorts" pitchFamily="2" charset="2"/>
            </a:pPr>
            <a:r>
              <a:rPr lang="en-US" sz="2400" b="1" dirty="0">
                <a:latin typeface="Times New Roman" panose="02020603050405020304" pitchFamily="18" charset="0"/>
              </a:rPr>
              <a:t>M2</a:t>
            </a:r>
            <a:endParaRPr 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8" name="Text Box 8"/>
          <p:cNvSpPr txBox="1"/>
          <p:nvPr/>
        </p:nvSpPr>
        <p:spPr>
          <a:xfrm>
            <a:off x="2145657" y="4577278"/>
            <a:ext cx="679146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  <a:buClr>
                <a:schemeClr val="bg2"/>
              </a:buClr>
              <a:buFont typeface="Monotype Sorts" pitchFamily="2" charset="2"/>
            </a:pPr>
            <a:r>
              <a:rPr lang="en-US" altLang="zh-CN" sz="2400" b="1" dirty="0">
                <a:latin typeface="Times New Roman" panose="02020603050405020304" pitchFamily="18" charset="0"/>
              </a:rPr>
              <a:t>Y0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92555" y="5417820"/>
            <a:ext cx="36195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电磁阀上水控制</a:t>
            </a:r>
            <a:endParaRPr lang="zh-CN" altLang="en-US" sz="2400"/>
          </a:p>
        </p:txBody>
      </p:sp>
      <p:sp>
        <p:nvSpPr>
          <p:cNvPr id="10" name="文本框 9"/>
          <p:cNvSpPr txBox="1"/>
          <p:nvPr/>
        </p:nvSpPr>
        <p:spPr>
          <a:xfrm>
            <a:off x="1741170" y="5878195"/>
            <a:ext cx="46183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/>
              <a:t>M1</a:t>
            </a:r>
            <a:r>
              <a:rPr lang="zh-CN" altLang="en-US" sz="2400"/>
              <a:t>：上限开关  </a:t>
            </a:r>
            <a:r>
              <a:rPr lang="en-US" altLang="zh-CN" sz="2400"/>
              <a:t>M2</a:t>
            </a:r>
            <a:r>
              <a:rPr lang="zh-CN" altLang="en-US" sz="2400"/>
              <a:t>：下限开关</a:t>
            </a:r>
            <a:endParaRPr lang="zh-CN" altLang="en-US" sz="2400"/>
          </a:p>
        </p:txBody>
      </p:sp>
      <p:sp>
        <p:nvSpPr>
          <p:cNvPr id="11" name="Line 51"/>
          <p:cNvSpPr/>
          <p:nvPr/>
        </p:nvSpPr>
        <p:spPr>
          <a:xfrm flipH="1">
            <a:off x="2269090" y="4377321"/>
            <a:ext cx="294592" cy="238273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</p:spPr>
      </p:sp>
    </p:spTree>
  </p:cSld>
  <p:clrMapOvr>
    <a:masterClrMapping/>
  </p:clrMapOvr>
  <p:transition spd="slow" advClick="0">
    <p:wedg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951923" y="161925"/>
            <a:ext cx="36652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7.3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可编程控制器应用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68610" name="Rectangle 2"/>
          <p:cNvSpPr/>
          <p:nvPr/>
        </p:nvSpPr>
        <p:spPr>
          <a:xfrm>
            <a:off x="849630" y="791210"/>
            <a:ext cx="9923780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</a:rPr>
              <a:t>6、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设计控制面板或控制柜，</a:t>
            </a:r>
            <a:r>
              <a:rPr lang="zh-CN" altLang="en-US" b="1" dirty="0">
                <a:latin typeface="Times New Roman" panose="02020603050405020304" pitchFamily="18" charset="0"/>
              </a:rPr>
              <a:t>注意强弱电隔离和屏蔽。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人机接口设计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624" name="Text Box 17"/>
          <p:cNvSpPr txBox="1"/>
          <p:nvPr/>
        </p:nvSpPr>
        <p:spPr>
          <a:xfrm>
            <a:off x="1092200" y="1851660"/>
            <a:ext cx="978725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</a:rPr>
              <a:t>控制面板：指示灯，显示器，按钮，开关等人机接口装置。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68625" name="Text Box 18"/>
          <p:cNvSpPr txBox="1"/>
          <p:nvPr/>
        </p:nvSpPr>
        <p:spPr>
          <a:xfrm>
            <a:off x="1092200" y="2505075"/>
            <a:ext cx="921131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</a:rPr>
              <a:t>控制箱（柜）：PLC，低压电器，电机驱动器，电源等。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746500" y="3333750"/>
            <a:ext cx="2664460" cy="1798320"/>
            <a:chOff x="12850" y="5668"/>
            <a:chExt cx="4196" cy="2832"/>
          </a:xfrm>
        </p:grpSpPr>
        <p:grpSp>
          <p:nvGrpSpPr>
            <p:cNvPr id="66566" name="Group 7"/>
            <p:cNvGrpSpPr/>
            <p:nvPr/>
          </p:nvGrpSpPr>
          <p:grpSpPr>
            <a:xfrm>
              <a:off x="12850" y="5668"/>
              <a:ext cx="4196" cy="2833"/>
              <a:chOff x="0" y="0"/>
              <a:chExt cx="4195" cy="2835"/>
            </a:xfrm>
          </p:grpSpPr>
          <p:sp>
            <p:nvSpPr>
              <p:cNvPr id="66567" name="Rectangle 110"/>
              <p:cNvSpPr/>
              <p:nvPr/>
            </p:nvSpPr>
            <p:spPr>
              <a:xfrm>
                <a:off x="0" y="0"/>
                <a:ext cx="4195" cy="2835"/>
              </a:xfrm>
              <a:prstGeom prst="rect">
                <a:avLst/>
              </a:prstGeom>
              <a:solidFill>
                <a:schemeClr val="folHlink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6568" name="Oval 112"/>
              <p:cNvSpPr/>
              <p:nvPr/>
            </p:nvSpPr>
            <p:spPr>
              <a:xfrm>
                <a:off x="828" y="1815"/>
                <a:ext cx="485" cy="505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6570" name="Oval 114"/>
              <p:cNvSpPr/>
              <p:nvPr/>
            </p:nvSpPr>
            <p:spPr>
              <a:xfrm>
                <a:off x="3289" y="1815"/>
                <a:ext cx="485" cy="505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6571" name="Oval 115"/>
              <p:cNvSpPr/>
              <p:nvPr/>
            </p:nvSpPr>
            <p:spPr>
              <a:xfrm>
                <a:off x="1060" y="608"/>
                <a:ext cx="265" cy="301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170" tIns="46990" rIns="90170" bIns="46990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6572" name="Oval 117"/>
              <p:cNvSpPr/>
              <p:nvPr/>
            </p:nvSpPr>
            <p:spPr>
              <a:xfrm>
                <a:off x="2899" y="608"/>
                <a:ext cx="265" cy="301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170" tIns="46990" rIns="90170" bIns="46990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6573" name="Text Box 121"/>
              <p:cNvSpPr txBox="1"/>
              <p:nvPr/>
            </p:nvSpPr>
            <p:spPr>
              <a:xfrm>
                <a:off x="3062" y="1361"/>
                <a:ext cx="930" cy="47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1400" b="1" dirty="0">
                    <a:latin typeface="Times New Roman" panose="02020603050405020304" pitchFamily="18" charset="0"/>
                  </a:rPr>
                  <a:t>停止</a:t>
                </a:r>
                <a:endParaRPr lang="zh-CN" altLang="en-US" sz="1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6574" name="Text Box 122"/>
              <p:cNvSpPr txBox="1"/>
              <p:nvPr/>
            </p:nvSpPr>
            <p:spPr>
              <a:xfrm>
                <a:off x="681" y="227"/>
                <a:ext cx="1007" cy="48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1400" b="1" dirty="0">
                    <a:latin typeface="Times New Roman" panose="02020603050405020304" pitchFamily="18" charset="0"/>
                  </a:rPr>
                  <a:t>正常</a:t>
                </a:r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6575" name="Text Box 124"/>
              <p:cNvSpPr txBox="1"/>
              <p:nvPr/>
            </p:nvSpPr>
            <p:spPr>
              <a:xfrm>
                <a:off x="2718" y="227"/>
                <a:ext cx="903" cy="48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1400" b="1" dirty="0">
                    <a:latin typeface="Times New Roman" panose="02020603050405020304" pitchFamily="18" charset="0"/>
                  </a:rPr>
                  <a:t>报警</a:t>
                </a:r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6576" name="Text Box 122"/>
              <p:cNvSpPr txBox="1"/>
              <p:nvPr/>
            </p:nvSpPr>
            <p:spPr>
              <a:xfrm>
                <a:off x="567" y="1361"/>
                <a:ext cx="1007" cy="48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1400" b="1" dirty="0">
                    <a:latin typeface="Times New Roman" panose="02020603050405020304" pitchFamily="18" charset="0"/>
                  </a:rPr>
                  <a:t>启动</a:t>
                </a:r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6577" name="Text Box 124"/>
              <p:cNvSpPr txBox="1"/>
              <p:nvPr/>
            </p:nvSpPr>
            <p:spPr>
              <a:xfrm>
                <a:off x="1815" y="1361"/>
                <a:ext cx="903" cy="48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1400" b="1" dirty="0">
                    <a:latin typeface="Times New Roman" panose="02020603050405020304" pitchFamily="18" charset="0"/>
                  </a:rPr>
                  <a:t>上水</a:t>
                </a:r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2" name="Oval 112"/>
            <p:cNvSpPr/>
            <p:nvPr/>
          </p:nvSpPr>
          <p:spPr>
            <a:xfrm>
              <a:off x="14874" y="7511"/>
              <a:ext cx="485" cy="505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3" name="Oval 117"/>
            <p:cNvSpPr/>
            <p:nvPr/>
          </p:nvSpPr>
          <p:spPr>
            <a:xfrm>
              <a:off x="14874" y="6275"/>
              <a:ext cx="265" cy="301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170" tIns="46990" rIns="90170" bIns="46990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4" name="Text Box 122"/>
            <p:cNvSpPr txBox="1"/>
            <p:nvPr/>
          </p:nvSpPr>
          <p:spPr>
            <a:xfrm>
              <a:off x="14613" y="5894"/>
              <a:ext cx="1007" cy="48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400" b="1" dirty="0">
                  <a:latin typeface="Times New Roman" panose="02020603050405020304" pitchFamily="18" charset="0"/>
                </a:rPr>
                <a:t>上水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68611" name="Rectangle 3"/>
          <p:cNvSpPr/>
          <p:nvPr/>
        </p:nvSpPr>
        <p:spPr>
          <a:xfrm>
            <a:off x="849630" y="5132705"/>
            <a:ext cx="10509250" cy="1383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</a:rPr>
              <a:t>7、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现场调试。编制技术文件</a:t>
            </a:r>
            <a:r>
              <a:rPr lang="zh-CN" altLang="en-US" b="1" dirty="0">
                <a:latin typeface="Times New Roman" panose="02020603050405020304" pitchFamily="18" charset="0"/>
              </a:rPr>
              <a:t>（包括电气原理图、软件清单、使用说明书、元件明细表等）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</a:rPr>
              <a:t>8、交付使用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951923" y="161925"/>
            <a:ext cx="36652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7.3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可编程控制器应用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69634" name="Rectangle 2"/>
          <p:cNvSpPr/>
          <p:nvPr/>
        </p:nvSpPr>
        <p:spPr>
          <a:xfrm>
            <a:off x="1063625" y="809625"/>
            <a:ext cx="473329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应用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污水净化控制系统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35" name="Text Box 3"/>
          <p:cNvSpPr txBox="1"/>
          <p:nvPr/>
        </p:nvSpPr>
        <p:spPr>
          <a:xfrm>
            <a:off x="5346383" y="4859020"/>
            <a:ext cx="1655762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进水阀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69636" name="Text Box 4"/>
          <p:cNvSpPr txBox="1"/>
          <p:nvPr/>
        </p:nvSpPr>
        <p:spPr>
          <a:xfrm>
            <a:off x="6899910" y="1114108"/>
            <a:ext cx="4321175" cy="39624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控制要求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</a:rPr>
              <a:t>、将水槽污水经过水泵打到净化设备中，经过过滤器，净化成清水。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</a:rPr>
              <a:t>、污水到上限，净化</a:t>
            </a:r>
            <a:r>
              <a:rPr lang="en-US" altLang="zh-CN" sz="2000" b="1" dirty="0">
                <a:latin typeface="Times New Roman" panose="02020603050405020304" pitchFamily="18" charset="0"/>
              </a:rPr>
              <a:t>10</a:t>
            </a:r>
            <a:r>
              <a:rPr lang="zh-CN" altLang="en-US" sz="2000" b="1" dirty="0">
                <a:latin typeface="Times New Roman" panose="02020603050405020304" pitchFamily="18" charset="0"/>
              </a:rPr>
              <a:t>分钟，反冲清洗过滤器直到水位到下限。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净化期间，开进水阀，关循环阀和排污阀。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清洗期间，关进水阀，开循环阀，开排污阀。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3</a:t>
            </a:r>
            <a:r>
              <a:rPr lang="zh-CN" altLang="en-US" sz="2000" b="1" dirty="0">
                <a:latin typeface="Times New Roman" panose="02020603050405020304" pitchFamily="18" charset="0"/>
              </a:rPr>
              <a:t>、流量计测得流量过低，停止净化。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grpSp>
        <p:nvGrpSpPr>
          <p:cNvPr id="69637" name="Group 5"/>
          <p:cNvGrpSpPr/>
          <p:nvPr/>
        </p:nvGrpSpPr>
        <p:grpSpPr>
          <a:xfrm>
            <a:off x="918845" y="1331595"/>
            <a:ext cx="5129213" cy="5184775"/>
            <a:chOff x="0" y="0"/>
            <a:chExt cx="3231" cy="3266"/>
          </a:xfrm>
        </p:grpSpPr>
        <p:sp>
          <p:nvSpPr>
            <p:cNvPr id="69638" name="Rectangle 6"/>
            <p:cNvSpPr/>
            <p:nvPr/>
          </p:nvSpPr>
          <p:spPr>
            <a:xfrm>
              <a:off x="726" y="181"/>
              <a:ext cx="1406" cy="1679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9639" name="Rectangle 7"/>
            <p:cNvSpPr/>
            <p:nvPr/>
          </p:nvSpPr>
          <p:spPr>
            <a:xfrm>
              <a:off x="545" y="363"/>
              <a:ext cx="181" cy="91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9640" name="Rectangle 8"/>
            <p:cNvSpPr/>
            <p:nvPr/>
          </p:nvSpPr>
          <p:spPr>
            <a:xfrm>
              <a:off x="409" y="318"/>
              <a:ext cx="136" cy="181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9641" name="Line 9"/>
            <p:cNvSpPr/>
            <p:nvPr/>
          </p:nvSpPr>
          <p:spPr>
            <a:xfrm>
              <a:off x="182" y="363"/>
              <a:ext cx="22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42" name="Line 10"/>
            <p:cNvSpPr/>
            <p:nvPr/>
          </p:nvSpPr>
          <p:spPr>
            <a:xfrm>
              <a:off x="273" y="454"/>
              <a:ext cx="13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43" name="Line 11"/>
            <p:cNvSpPr/>
            <p:nvPr/>
          </p:nvSpPr>
          <p:spPr>
            <a:xfrm>
              <a:off x="273" y="454"/>
              <a:ext cx="0" cy="27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44" name="Line 12"/>
            <p:cNvSpPr/>
            <p:nvPr/>
          </p:nvSpPr>
          <p:spPr>
            <a:xfrm>
              <a:off x="182" y="363"/>
              <a:ext cx="0" cy="36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45" name="Line 13"/>
            <p:cNvSpPr/>
            <p:nvPr/>
          </p:nvSpPr>
          <p:spPr>
            <a:xfrm>
              <a:off x="227" y="544"/>
              <a:ext cx="0" cy="18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9646" name="Line 14"/>
            <p:cNvSpPr/>
            <p:nvPr/>
          </p:nvSpPr>
          <p:spPr>
            <a:xfrm>
              <a:off x="2132" y="1451"/>
              <a:ext cx="545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47" name="Line 15"/>
            <p:cNvSpPr/>
            <p:nvPr/>
          </p:nvSpPr>
          <p:spPr>
            <a:xfrm flipV="1">
              <a:off x="2132" y="1541"/>
              <a:ext cx="455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48" name="Line 16"/>
            <p:cNvSpPr/>
            <p:nvPr/>
          </p:nvSpPr>
          <p:spPr>
            <a:xfrm>
              <a:off x="2587" y="1541"/>
              <a:ext cx="0" cy="77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49" name="Line 17"/>
            <p:cNvSpPr/>
            <p:nvPr/>
          </p:nvSpPr>
          <p:spPr>
            <a:xfrm>
              <a:off x="2677" y="1451"/>
              <a:ext cx="0" cy="8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9650" name="Group 18"/>
            <p:cNvGrpSpPr/>
            <p:nvPr/>
          </p:nvGrpSpPr>
          <p:grpSpPr>
            <a:xfrm>
              <a:off x="2587" y="2312"/>
              <a:ext cx="181" cy="182"/>
              <a:chOff x="0" y="0"/>
              <a:chExt cx="181" cy="182"/>
            </a:xfrm>
          </p:grpSpPr>
          <p:sp>
            <p:nvSpPr>
              <p:cNvPr id="69651" name="Line 19"/>
              <p:cNvSpPr/>
              <p:nvPr/>
            </p:nvSpPr>
            <p:spPr>
              <a:xfrm>
                <a:off x="0" y="0"/>
                <a:ext cx="9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9652" name="Line 20"/>
              <p:cNvSpPr/>
              <p:nvPr/>
            </p:nvSpPr>
            <p:spPr>
              <a:xfrm flipH="1">
                <a:off x="0" y="0"/>
                <a:ext cx="90" cy="18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9653" name="Line 21"/>
              <p:cNvSpPr/>
              <p:nvPr/>
            </p:nvSpPr>
            <p:spPr>
              <a:xfrm>
                <a:off x="0" y="0"/>
                <a:ext cx="90" cy="18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9654" name="Line 22"/>
              <p:cNvSpPr/>
              <p:nvPr/>
            </p:nvSpPr>
            <p:spPr>
              <a:xfrm>
                <a:off x="0" y="182"/>
                <a:ext cx="9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9655" name="Line 23"/>
              <p:cNvSpPr/>
              <p:nvPr/>
            </p:nvSpPr>
            <p:spPr>
              <a:xfrm>
                <a:off x="45" y="91"/>
                <a:ext cx="13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9656" name="Line 24"/>
              <p:cNvSpPr/>
              <p:nvPr/>
            </p:nvSpPr>
            <p:spPr>
              <a:xfrm>
                <a:off x="181" y="0"/>
                <a:ext cx="0" cy="18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69657" name="Line 25"/>
            <p:cNvSpPr/>
            <p:nvPr/>
          </p:nvSpPr>
          <p:spPr>
            <a:xfrm>
              <a:off x="2587" y="2494"/>
              <a:ext cx="0" cy="18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58" name="Line 26"/>
            <p:cNvSpPr/>
            <p:nvPr/>
          </p:nvSpPr>
          <p:spPr>
            <a:xfrm>
              <a:off x="2677" y="2494"/>
              <a:ext cx="0" cy="22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59" name="Oval 27"/>
            <p:cNvSpPr/>
            <p:nvPr/>
          </p:nvSpPr>
          <p:spPr>
            <a:xfrm>
              <a:off x="2541" y="2994"/>
              <a:ext cx="91" cy="91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9660" name="Oval 28"/>
            <p:cNvSpPr/>
            <p:nvPr/>
          </p:nvSpPr>
          <p:spPr>
            <a:xfrm>
              <a:off x="2405" y="2858"/>
              <a:ext cx="317" cy="318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9661" name="Line 29"/>
            <p:cNvSpPr/>
            <p:nvPr/>
          </p:nvSpPr>
          <p:spPr>
            <a:xfrm flipH="1">
              <a:off x="2451" y="3176"/>
              <a:ext cx="45" cy="9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62" name="Line 30"/>
            <p:cNvSpPr/>
            <p:nvPr/>
          </p:nvSpPr>
          <p:spPr>
            <a:xfrm>
              <a:off x="2632" y="3176"/>
              <a:ext cx="91" cy="9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63" name="Line 31"/>
            <p:cNvSpPr/>
            <p:nvPr/>
          </p:nvSpPr>
          <p:spPr>
            <a:xfrm>
              <a:off x="2451" y="3266"/>
              <a:ext cx="27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64" name="Line 32"/>
            <p:cNvSpPr/>
            <p:nvPr/>
          </p:nvSpPr>
          <p:spPr>
            <a:xfrm>
              <a:off x="2315" y="2675"/>
              <a:ext cx="27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65" name="Line 33"/>
            <p:cNvSpPr/>
            <p:nvPr/>
          </p:nvSpPr>
          <p:spPr>
            <a:xfrm>
              <a:off x="2315" y="2812"/>
              <a:ext cx="272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66" name="Line 34"/>
            <p:cNvSpPr/>
            <p:nvPr/>
          </p:nvSpPr>
          <p:spPr>
            <a:xfrm>
              <a:off x="2677" y="2720"/>
              <a:ext cx="0" cy="18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67" name="Line 35"/>
            <p:cNvSpPr/>
            <p:nvPr/>
          </p:nvSpPr>
          <p:spPr>
            <a:xfrm>
              <a:off x="2587" y="2813"/>
              <a:ext cx="0" cy="4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68" name="Line 36"/>
            <p:cNvSpPr/>
            <p:nvPr/>
          </p:nvSpPr>
          <p:spPr>
            <a:xfrm>
              <a:off x="2315" y="2675"/>
              <a:ext cx="0" cy="9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69" name="Line 37"/>
            <p:cNvSpPr/>
            <p:nvPr/>
          </p:nvSpPr>
          <p:spPr>
            <a:xfrm flipH="1">
              <a:off x="2133" y="2675"/>
              <a:ext cx="182" cy="9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70" name="Line 38"/>
            <p:cNvSpPr/>
            <p:nvPr/>
          </p:nvSpPr>
          <p:spPr>
            <a:xfrm flipH="1" flipV="1">
              <a:off x="2133" y="2675"/>
              <a:ext cx="182" cy="9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71" name="Line 39"/>
            <p:cNvSpPr/>
            <p:nvPr/>
          </p:nvSpPr>
          <p:spPr>
            <a:xfrm>
              <a:off x="2133" y="2675"/>
              <a:ext cx="0" cy="9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72" name="Line 40"/>
            <p:cNvSpPr/>
            <p:nvPr/>
          </p:nvSpPr>
          <p:spPr>
            <a:xfrm flipV="1">
              <a:off x="2224" y="2630"/>
              <a:ext cx="0" cy="9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73" name="Line 41"/>
            <p:cNvSpPr/>
            <p:nvPr/>
          </p:nvSpPr>
          <p:spPr>
            <a:xfrm>
              <a:off x="2133" y="2630"/>
              <a:ext cx="18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74" name="Line 42"/>
            <p:cNvSpPr/>
            <p:nvPr/>
          </p:nvSpPr>
          <p:spPr>
            <a:xfrm flipH="1">
              <a:off x="1725" y="2675"/>
              <a:ext cx="40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75" name="Line 43"/>
            <p:cNvSpPr/>
            <p:nvPr/>
          </p:nvSpPr>
          <p:spPr>
            <a:xfrm>
              <a:off x="1725" y="2675"/>
              <a:ext cx="0" cy="18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76" name="Line 44"/>
            <p:cNvSpPr/>
            <p:nvPr/>
          </p:nvSpPr>
          <p:spPr>
            <a:xfrm flipH="1">
              <a:off x="1816" y="2766"/>
              <a:ext cx="31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77" name="Line 45"/>
            <p:cNvSpPr/>
            <p:nvPr/>
          </p:nvSpPr>
          <p:spPr>
            <a:xfrm>
              <a:off x="1816" y="2766"/>
              <a:ext cx="0" cy="9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78" name="Line 46"/>
            <p:cNvSpPr/>
            <p:nvPr/>
          </p:nvSpPr>
          <p:spPr>
            <a:xfrm>
              <a:off x="998" y="2767"/>
              <a:ext cx="0" cy="499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79" name="Line 47"/>
            <p:cNvSpPr/>
            <p:nvPr/>
          </p:nvSpPr>
          <p:spPr>
            <a:xfrm>
              <a:off x="999" y="3266"/>
              <a:ext cx="1225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80" name="Line 48"/>
            <p:cNvSpPr/>
            <p:nvPr/>
          </p:nvSpPr>
          <p:spPr>
            <a:xfrm>
              <a:off x="2224" y="2811"/>
              <a:ext cx="0" cy="45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81" name="Line 49"/>
            <p:cNvSpPr/>
            <p:nvPr/>
          </p:nvSpPr>
          <p:spPr>
            <a:xfrm>
              <a:off x="999" y="2903"/>
              <a:ext cx="1225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82" name="Line 50"/>
            <p:cNvSpPr/>
            <p:nvPr/>
          </p:nvSpPr>
          <p:spPr>
            <a:xfrm>
              <a:off x="1226" y="2994"/>
              <a:ext cx="181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83" name="Line 51"/>
            <p:cNvSpPr/>
            <p:nvPr/>
          </p:nvSpPr>
          <p:spPr>
            <a:xfrm>
              <a:off x="1589" y="3084"/>
              <a:ext cx="91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84" name="Line 52"/>
            <p:cNvSpPr/>
            <p:nvPr/>
          </p:nvSpPr>
          <p:spPr>
            <a:xfrm>
              <a:off x="1861" y="2993"/>
              <a:ext cx="13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85" name="Line 53"/>
            <p:cNvSpPr/>
            <p:nvPr/>
          </p:nvSpPr>
          <p:spPr>
            <a:xfrm flipV="1">
              <a:off x="1271" y="3175"/>
              <a:ext cx="91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86" name="Line 54"/>
            <p:cNvSpPr/>
            <p:nvPr/>
          </p:nvSpPr>
          <p:spPr>
            <a:xfrm>
              <a:off x="1997" y="3174"/>
              <a:ext cx="91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87" name="Line 55"/>
            <p:cNvSpPr/>
            <p:nvPr/>
          </p:nvSpPr>
          <p:spPr>
            <a:xfrm>
              <a:off x="726" y="1860"/>
              <a:ext cx="726" cy="40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88" name="Line 56"/>
            <p:cNvSpPr/>
            <p:nvPr/>
          </p:nvSpPr>
          <p:spPr>
            <a:xfrm flipH="1">
              <a:off x="1543" y="1860"/>
              <a:ext cx="589" cy="40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89" name="Line 57"/>
            <p:cNvSpPr/>
            <p:nvPr/>
          </p:nvSpPr>
          <p:spPr>
            <a:xfrm>
              <a:off x="1452" y="2268"/>
              <a:ext cx="0" cy="9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90" name="Line 58"/>
            <p:cNvSpPr/>
            <p:nvPr/>
          </p:nvSpPr>
          <p:spPr>
            <a:xfrm>
              <a:off x="1543" y="2268"/>
              <a:ext cx="0" cy="9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9691" name="Group 59"/>
            <p:cNvGrpSpPr/>
            <p:nvPr/>
          </p:nvGrpSpPr>
          <p:grpSpPr>
            <a:xfrm>
              <a:off x="1452" y="2359"/>
              <a:ext cx="181" cy="182"/>
              <a:chOff x="0" y="0"/>
              <a:chExt cx="181" cy="182"/>
            </a:xfrm>
          </p:grpSpPr>
          <p:sp>
            <p:nvSpPr>
              <p:cNvPr id="69692" name="Line 60"/>
              <p:cNvSpPr/>
              <p:nvPr/>
            </p:nvSpPr>
            <p:spPr>
              <a:xfrm>
                <a:off x="0" y="0"/>
                <a:ext cx="9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9693" name="Line 61"/>
              <p:cNvSpPr/>
              <p:nvPr/>
            </p:nvSpPr>
            <p:spPr>
              <a:xfrm flipH="1">
                <a:off x="0" y="0"/>
                <a:ext cx="90" cy="18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9694" name="Line 62"/>
              <p:cNvSpPr/>
              <p:nvPr/>
            </p:nvSpPr>
            <p:spPr>
              <a:xfrm>
                <a:off x="0" y="0"/>
                <a:ext cx="90" cy="18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9695" name="Line 63"/>
              <p:cNvSpPr/>
              <p:nvPr/>
            </p:nvSpPr>
            <p:spPr>
              <a:xfrm>
                <a:off x="0" y="182"/>
                <a:ext cx="9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9696" name="Line 64"/>
              <p:cNvSpPr/>
              <p:nvPr/>
            </p:nvSpPr>
            <p:spPr>
              <a:xfrm>
                <a:off x="45" y="91"/>
                <a:ext cx="13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9697" name="Line 65"/>
              <p:cNvSpPr/>
              <p:nvPr/>
            </p:nvSpPr>
            <p:spPr>
              <a:xfrm>
                <a:off x="181" y="0"/>
                <a:ext cx="0" cy="18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69698" name="Line 66"/>
            <p:cNvSpPr/>
            <p:nvPr/>
          </p:nvSpPr>
          <p:spPr>
            <a:xfrm>
              <a:off x="1497" y="2177"/>
              <a:ext cx="0" cy="1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9699" name="Line 67"/>
            <p:cNvSpPr/>
            <p:nvPr/>
          </p:nvSpPr>
          <p:spPr>
            <a:xfrm flipH="1">
              <a:off x="2405" y="1497"/>
              <a:ext cx="18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9700" name="Line 68"/>
            <p:cNvSpPr/>
            <p:nvPr/>
          </p:nvSpPr>
          <p:spPr>
            <a:xfrm>
              <a:off x="2042" y="2994"/>
              <a:ext cx="545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701" name="Line 69"/>
            <p:cNvSpPr/>
            <p:nvPr/>
          </p:nvSpPr>
          <p:spPr>
            <a:xfrm>
              <a:off x="2042" y="3084"/>
              <a:ext cx="545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702" name="Line 70"/>
            <p:cNvSpPr/>
            <p:nvPr/>
          </p:nvSpPr>
          <p:spPr>
            <a:xfrm>
              <a:off x="1452" y="2540"/>
              <a:ext cx="0" cy="9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703" name="Line 71"/>
            <p:cNvSpPr/>
            <p:nvPr/>
          </p:nvSpPr>
          <p:spPr>
            <a:xfrm>
              <a:off x="1543" y="2540"/>
              <a:ext cx="0" cy="9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704" name="Text Box 72"/>
            <p:cNvSpPr txBox="1"/>
            <p:nvPr/>
          </p:nvSpPr>
          <p:spPr>
            <a:xfrm>
              <a:off x="0" y="771"/>
              <a:ext cx="63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清水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9705" name="Text Box 73"/>
            <p:cNvSpPr txBox="1"/>
            <p:nvPr/>
          </p:nvSpPr>
          <p:spPr>
            <a:xfrm>
              <a:off x="2178" y="1088"/>
              <a:ext cx="63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污水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9706" name="Text Box 74"/>
            <p:cNvSpPr txBox="1"/>
            <p:nvPr/>
          </p:nvSpPr>
          <p:spPr>
            <a:xfrm>
              <a:off x="703" y="2222"/>
              <a:ext cx="81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排污阀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9707" name="Text Box 75"/>
            <p:cNvSpPr txBox="1"/>
            <p:nvPr/>
          </p:nvSpPr>
          <p:spPr>
            <a:xfrm>
              <a:off x="1815" y="2086"/>
              <a:ext cx="104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循环阀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9708" name="Text Box 76"/>
            <p:cNvSpPr txBox="1"/>
            <p:nvPr/>
          </p:nvSpPr>
          <p:spPr>
            <a:xfrm>
              <a:off x="363" y="2903"/>
              <a:ext cx="63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污水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9709" name="Line 77"/>
            <p:cNvSpPr/>
            <p:nvPr/>
          </p:nvSpPr>
          <p:spPr>
            <a:xfrm>
              <a:off x="817" y="3084"/>
              <a:ext cx="45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710" name="AutoShape 78"/>
            <p:cNvSpPr/>
            <p:nvPr/>
          </p:nvSpPr>
          <p:spPr>
            <a:xfrm>
              <a:off x="1724" y="771"/>
              <a:ext cx="136" cy="544"/>
            </a:xfrm>
            <a:prstGeom prst="upArrow">
              <a:avLst>
                <a:gd name="adj1" fmla="val 50000"/>
                <a:gd name="adj2" fmla="val 100000"/>
              </a:avLst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9711" name="AutoShape 79"/>
            <p:cNvSpPr/>
            <p:nvPr/>
          </p:nvSpPr>
          <p:spPr>
            <a:xfrm flipV="1">
              <a:off x="1089" y="771"/>
              <a:ext cx="136" cy="544"/>
            </a:xfrm>
            <a:prstGeom prst="upArrow">
              <a:avLst>
                <a:gd name="adj1" fmla="val 50000"/>
                <a:gd name="adj2" fmla="val 100000"/>
              </a:avLst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9712" name="Text Box 80"/>
            <p:cNvSpPr txBox="1"/>
            <p:nvPr/>
          </p:nvSpPr>
          <p:spPr>
            <a:xfrm>
              <a:off x="1543" y="1315"/>
              <a:ext cx="63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净化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9713" name="Text Box 81"/>
            <p:cNvSpPr txBox="1"/>
            <p:nvPr/>
          </p:nvSpPr>
          <p:spPr>
            <a:xfrm>
              <a:off x="862" y="1315"/>
              <a:ext cx="63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反冲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9714" name="Rectangle 82"/>
            <p:cNvSpPr/>
            <p:nvPr/>
          </p:nvSpPr>
          <p:spPr>
            <a:xfrm>
              <a:off x="499" y="635"/>
              <a:ext cx="136" cy="91"/>
            </a:xfrm>
            <a:prstGeom prst="rect">
              <a:avLst/>
            </a:prstGeom>
            <a:solidFill>
              <a:srgbClr val="333300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9715" name="Line 83"/>
            <p:cNvSpPr/>
            <p:nvPr/>
          </p:nvSpPr>
          <p:spPr>
            <a:xfrm>
              <a:off x="635" y="680"/>
              <a:ext cx="18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716" name="Rectangle 84"/>
            <p:cNvSpPr/>
            <p:nvPr/>
          </p:nvSpPr>
          <p:spPr>
            <a:xfrm>
              <a:off x="499" y="1406"/>
              <a:ext cx="136" cy="91"/>
            </a:xfrm>
            <a:prstGeom prst="rect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9717" name="Line 85"/>
            <p:cNvSpPr/>
            <p:nvPr/>
          </p:nvSpPr>
          <p:spPr>
            <a:xfrm>
              <a:off x="635" y="1451"/>
              <a:ext cx="18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718" name="Text Box 86"/>
            <p:cNvSpPr txBox="1"/>
            <p:nvPr/>
          </p:nvSpPr>
          <p:spPr>
            <a:xfrm>
              <a:off x="363" y="1497"/>
              <a:ext cx="45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X3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9719" name="Text Box 87"/>
            <p:cNvSpPr txBox="1"/>
            <p:nvPr/>
          </p:nvSpPr>
          <p:spPr>
            <a:xfrm>
              <a:off x="409" y="726"/>
              <a:ext cx="45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X2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9720" name="Text Box 88"/>
            <p:cNvSpPr txBox="1"/>
            <p:nvPr/>
          </p:nvSpPr>
          <p:spPr>
            <a:xfrm>
              <a:off x="91" y="0"/>
              <a:ext cx="99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流量计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9721" name="Rectangle 89"/>
            <p:cNvSpPr/>
            <p:nvPr/>
          </p:nvSpPr>
          <p:spPr>
            <a:xfrm>
              <a:off x="2880" y="2449"/>
              <a:ext cx="35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b="1" dirty="0">
                  <a:latin typeface="Times New Roman" panose="02020603050405020304" pitchFamily="18" charset="0"/>
                </a:rPr>
                <a:t>Y1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9722" name="Rectangle 90"/>
            <p:cNvSpPr/>
            <p:nvPr/>
          </p:nvSpPr>
          <p:spPr>
            <a:xfrm>
              <a:off x="2042" y="2313"/>
              <a:ext cx="35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b="1" dirty="0">
                  <a:latin typeface="Times New Roman" panose="02020603050405020304" pitchFamily="18" charset="0"/>
                </a:rPr>
                <a:t>Y2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9723" name="Rectangle 91"/>
            <p:cNvSpPr/>
            <p:nvPr/>
          </p:nvSpPr>
          <p:spPr>
            <a:xfrm>
              <a:off x="1065" y="2449"/>
              <a:ext cx="35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b="1" dirty="0">
                  <a:latin typeface="Times New Roman" panose="02020603050405020304" pitchFamily="18" charset="0"/>
                </a:rPr>
                <a:t>Y3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69724" name="Rectangle 92"/>
          <p:cNvSpPr/>
          <p:nvPr/>
        </p:nvSpPr>
        <p:spPr>
          <a:xfrm>
            <a:off x="5490845" y="6300470"/>
            <a:ext cx="403225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000" b="1" dirty="0">
                <a:latin typeface="Times New Roman" panose="02020603050405020304" pitchFamily="18" charset="0"/>
              </a:rPr>
              <a:t>图</a:t>
            </a:r>
            <a:r>
              <a:rPr lang="en-US" altLang="zh-CN" sz="2000" b="1" dirty="0">
                <a:latin typeface="Times New Roman" panose="02020603050405020304" pitchFamily="18" charset="0"/>
              </a:rPr>
              <a:t>5-26</a:t>
            </a:r>
            <a:r>
              <a:rPr lang="zh-CN" altLang="en-US" sz="2000" b="1" dirty="0">
                <a:latin typeface="Times New Roman" panose="02020603050405020304" pitchFamily="18" charset="0"/>
              </a:rPr>
              <a:t>污水净化控制系统流程图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951923" y="161925"/>
            <a:ext cx="36652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7.3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可编程控制器应用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70658" name="Text Box 3"/>
          <p:cNvSpPr txBox="1"/>
          <p:nvPr/>
        </p:nvSpPr>
        <p:spPr>
          <a:xfrm>
            <a:off x="5820728" y="5158105"/>
            <a:ext cx="165576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进水阀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70659" name="Text Box 4"/>
          <p:cNvSpPr txBox="1"/>
          <p:nvPr/>
        </p:nvSpPr>
        <p:spPr>
          <a:xfrm>
            <a:off x="6395403" y="909955"/>
            <a:ext cx="4176712" cy="411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控制流程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</a:rPr>
              <a:t>、启动按钮</a:t>
            </a:r>
            <a:r>
              <a:rPr lang="en-US" altLang="zh-CN" sz="2000" b="1" dirty="0">
                <a:latin typeface="Times New Roman" panose="02020603050405020304" pitchFamily="18" charset="0"/>
              </a:rPr>
              <a:t>X1=ON</a:t>
            </a:r>
            <a:r>
              <a:rPr lang="zh-CN" altLang="en-US" sz="2000" b="1" dirty="0">
                <a:latin typeface="Times New Roman" panose="02020603050405020304" pitchFamily="18" charset="0"/>
              </a:rPr>
              <a:t>，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Y1=ON,</a:t>
            </a:r>
            <a:r>
              <a:rPr lang="en-US" altLang="zh-CN" sz="2000" b="1" dirty="0">
                <a:latin typeface="Times New Roman" panose="02020603050405020304" pitchFamily="18" charset="0"/>
              </a:rPr>
              <a:t>Y2=OFF ,Y3=OFF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</a:rPr>
              <a:t>、到上限</a:t>
            </a:r>
            <a:r>
              <a:rPr lang="en-US" altLang="zh-CN" sz="2000" b="1" dirty="0">
                <a:latin typeface="Times New Roman" panose="02020603050405020304" pitchFamily="18" charset="0"/>
              </a:rPr>
              <a:t>X2=ON</a:t>
            </a:r>
            <a:r>
              <a:rPr lang="zh-CN" altLang="en-US" sz="2000" b="1" dirty="0">
                <a:latin typeface="Times New Roman" panose="02020603050405020304" pitchFamily="18" charset="0"/>
              </a:rPr>
              <a:t>，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过滤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10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分</a:t>
            </a:r>
            <a:r>
              <a:rPr lang="zh-CN" altLang="en-US" sz="2000" b="1" dirty="0">
                <a:latin typeface="Times New Roman" panose="02020603050405020304" pitchFamily="18" charset="0"/>
              </a:rPr>
              <a:t>。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Y1=ON,</a:t>
            </a:r>
            <a:r>
              <a:rPr lang="en-US" altLang="zh-CN" sz="2000" b="1" dirty="0">
                <a:latin typeface="Times New Roman" panose="02020603050405020304" pitchFamily="18" charset="0"/>
              </a:rPr>
              <a:t>Y2=OFF ,Y3=OFF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3</a:t>
            </a:r>
            <a:r>
              <a:rPr lang="zh-CN" altLang="en-US" sz="2000" b="1" dirty="0">
                <a:latin typeface="Times New Roman" panose="02020603050405020304" pitchFamily="18" charset="0"/>
              </a:rPr>
              <a:t>、到时，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反冲</a:t>
            </a:r>
            <a:r>
              <a:rPr lang="zh-CN" altLang="en-US" sz="2000" b="1" dirty="0">
                <a:latin typeface="Times New Roman" panose="02020603050405020304" pitchFamily="18" charset="0"/>
              </a:rPr>
              <a:t>。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Y1=OFF,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Y2=ON ,Y3=ON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4</a:t>
            </a:r>
            <a:r>
              <a:rPr lang="zh-CN" altLang="en-US" sz="2000" b="1" dirty="0">
                <a:latin typeface="Times New Roman" panose="02020603050405020304" pitchFamily="18" charset="0"/>
              </a:rPr>
              <a:t>、到下限，</a:t>
            </a:r>
            <a:r>
              <a:rPr lang="en-US" altLang="zh-CN" sz="2000" b="1" dirty="0">
                <a:latin typeface="Times New Roman" panose="02020603050405020304" pitchFamily="18" charset="0"/>
              </a:rPr>
              <a:t>X3=0</a:t>
            </a:r>
            <a:r>
              <a:rPr lang="zh-CN" altLang="en-US" sz="2000" b="1" dirty="0">
                <a:latin typeface="Times New Roman" panose="02020603050405020304" pitchFamily="18" charset="0"/>
              </a:rPr>
              <a:t>，转到</a:t>
            </a:r>
            <a:r>
              <a:rPr lang="en-US" altLang="zh-CN" sz="2000" b="1" dirty="0">
                <a:latin typeface="Times New Roman" panose="02020603050405020304" pitchFamily="18" charset="0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</a:rPr>
              <a:t>循环净化。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5</a:t>
            </a:r>
            <a:r>
              <a:rPr lang="zh-CN" altLang="en-US" sz="2000" b="1" dirty="0">
                <a:latin typeface="Times New Roman" panose="02020603050405020304" pitchFamily="18" charset="0"/>
              </a:rPr>
              <a:t>、按下停止按钮，净化停止。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grpSp>
        <p:nvGrpSpPr>
          <p:cNvPr id="70660" name="Group 5"/>
          <p:cNvGrpSpPr/>
          <p:nvPr/>
        </p:nvGrpSpPr>
        <p:grpSpPr>
          <a:xfrm>
            <a:off x="1536065" y="836930"/>
            <a:ext cx="4779963" cy="5184775"/>
            <a:chOff x="0" y="0"/>
            <a:chExt cx="3011" cy="3266"/>
          </a:xfrm>
        </p:grpSpPr>
        <p:sp>
          <p:nvSpPr>
            <p:cNvPr id="70661" name="Rectangle 6"/>
            <p:cNvSpPr/>
            <p:nvPr/>
          </p:nvSpPr>
          <p:spPr>
            <a:xfrm>
              <a:off x="726" y="181"/>
              <a:ext cx="1406" cy="1679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0662" name="Rectangle 7"/>
            <p:cNvSpPr/>
            <p:nvPr/>
          </p:nvSpPr>
          <p:spPr>
            <a:xfrm>
              <a:off x="545" y="363"/>
              <a:ext cx="181" cy="91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0663" name="Rectangle 8"/>
            <p:cNvSpPr/>
            <p:nvPr/>
          </p:nvSpPr>
          <p:spPr>
            <a:xfrm>
              <a:off x="409" y="318"/>
              <a:ext cx="136" cy="181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0664" name="Line 9"/>
            <p:cNvSpPr/>
            <p:nvPr/>
          </p:nvSpPr>
          <p:spPr>
            <a:xfrm>
              <a:off x="182" y="363"/>
              <a:ext cx="22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665" name="Line 10"/>
            <p:cNvSpPr/>
            <p:nvPr/>
          </p:nvSpPr>
          <p:spPr>
            <a:xfrm>
              <a:off x="273" y="454"/>
              <a:ext cx="13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666" name="Line 11"/>
            <p:cNvSpPr/>
            <p:nvPr/>
          </p:nvSpPr>
          <p:spPr>
            <a:xfrm>
              <a:off x="273" y="454"/>
              <a:ext cx="0" cy="27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667" name="Line 12"/>
            <p:cNvSpPr/>
            <p:nvPr/>
          </p:nvSpPr>
          <p:spPr>
            <a:xfrm>
              <a:off x="182" y="363"/>
              <a:ext cx="0" cy="36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668" name="Line 13"/>
            <p:cNvSpPr/>
            <p:nvPr/>
          </p:nvSpPr>
          <p:spPr>
            <a:xfrm>
              <a:off x="227" y="544"/>
              <a:ext cx="0" cy="18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0669" name="Line 14"/>
            <p:cNvSpPr/>
            <p:nvPr/>
          </p:nvSpPr>
          <p:spPr>
            <a:xfrm>
              <a:off x="2132" y="1451"/>
              <a:ext cx="545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670" name="Line 15"/>
            <p:cNvSpPr/>
            <p:nvPr/>
          </p:nvSpPr>
          <p:spPr>
            <a:xfrm flipV="1">
              <a:off x="2132" y="1541"/>
              <a:ext cx="455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671" name="Line 16"/>
            <p:cNvSpPr/>
            <p:nvPr/>
          </p:nvSpPr>
          <p:spPr>
            <a:xfrm>
              <a:off x="2587" y="1541"/>
              <a:ext cx="0" cy="77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672" name="Line 17"/>
            <p:cNvSpPr/>
            <p:nvPr/>
          </p:nvSpPr>
          <p:spPr>
            <a:xfrm>
              <a:off x="2677" y="1451"/>
              <a:ext cx="0" cy="8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70673" name="Group 18"/>
            <p:cNvGrpSpPr/>
            <p:nvPr/>
          </p:nvGrpSpPr>
          <p:grpSpPr>
            <a:xfrm>
              <a:off x="2587" y="2312"/>
              <a:ext cx="181" cy="182"/>
              <a:chOff x="0" y="0"/>
              <a:chExt cx="181" cy="182"/>
            </a:xfrm>
          </p:grpSpPr>
          <p:sp>
            <p:nvSpPr>
              <p:cNvPr id="70674" name="Line 19"/>
              <p:cNvSpPr/>
              <p:nvPr/>
            </p:nvSpPr>
            <p:spPr>
              <a:xfrm>
                <a:off x="0" y="0"/>
                <a:ext cx="9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0675" name="Line 20"/>
              <p:cNvSpPr/>
              <p:nvPr/>
            </p:nvSpPr>
            <p:spPr>
              <a:xfrm flipH="1">
                <a:off x="0" y="0"/>
                <a:ext cx="90" cy="18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0676" name="Line 21"/>
              <p:cNvSpPr/>
              <p:nvPr/>
            </p:nvSpPr>
            <p:spPr>
              <a:xfrm>
                <a:off x="0" y="0"/>
                <a:ext cx="90" cy="18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0677" name="Line 22"/>
              <p:cNvSpPr/>
              <p:nvPr/>
            </p:nvSpPr>
            <p:spPr>
              <a:xfrm>
                <a:off x="0" y="182"/>
                <a:ext cx="9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0678" name="Line 23"/>
              <p:cNvSpPr/>
              <p:nvPr/>
            </p:nvSpPr>
            <p:spPr>
              <a:xfrm>
                <a:off x="45" y="91"/>
                <a:ext cx="13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0679" name="Line 24"/>
              <p:cNvSpPr/>
              <p:nvPr/>
            </p:nvSpPr>
            <p:spPr>
              <a:xfrm>
                <a:off x="181" y="0"/>
                <a:ext cx="0" cy="18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70680" name="Line 25"/>
            <p:cNvSpPr/>
            <p:nvPr/>
          </p:nvSpPr>
          <p:spPr>
            <a:xfrm>
              <a:off x="2587" y="2494"/>
              <a:ext cx="0" cy="18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681" name="Line 26"/>
            <p:cNvSpPr/>
            <p:nvPr/>
          </p:nvSpPr>
          <p:spPr>
            <a:xfrm>
              <a:off x="2677" y="2494"/>
              <a:ext cx="0" cy="22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682" name="Oval 27"/>
            <p:cNvSpPr/>
            <p:nvPr/>
          </p:nvSpPr>
          <p:spPr>
            <a:xfrm>
              <a:off x="2541" y="2994"/>
              <a:ext cx="91" cy="91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0683" name="Oval 28"/>
            <p:cNvSpPr/>
            <p:nvPr/>
          </p:nvSpPr>
          <p:spPr>
            <a:xfrm>
              <a:off x="2405" y="2858"/>
              <a:ext cx="317" cy="318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0684" name="Line 29"/>
            <p:cNvSpPr/>
            <p:nvPr/>
          </p:nvSpPr>
          <p:spPr>
            <a:xfrm flipH="1">
              <a:off x="2451" y="3176"/>
              <a:ext cx="45" cy="9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685" name="Line 30"/>
            <p:cNvSpPr/>
            <p:nvPr/>
          </p:nvSpPr>
          <p:spPr>
            <a:xfrm>
              <a:off x="2632" y="3176"/>
              <a:ext cx="91" cy="9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686" name="Line 31"/>
            <p:cNvSpPr/>
            <p:nvPr/>
          </p:nvSpPr>
          <p:spPr>
            <a:xfrm>
              <a:off x="2451" y="3266"/>
              <a:ext cx="27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687" name="Line 32"/>
            <p:cNvSpPr/>
            <p:nvPr/>
          </p:nvSpPr>
          <p:spPr>
            <a:xfrm>
              <a:off x="2315" y="2675"/>
              <a:ext cx="27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688" name="Line 33"/>
            <p:cNvSpPr/>
            <p:nvPr/>
          </p:nvSpPr>
          <p:spPr>
            <a:xfrm>
              <a:off x="2315" y="2812"/>
              <a:ext cx="272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689" name="Line 34"/>
            <p:cNvSpPr/>
            <p:nvPr/>
          </p:nvSpPr>
          <p:spPr>
            <a:xfrm>
              <a:off x="2677" y="2720"/>
              <a:ext cx="0" cy="18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690" name="Line 35"/>
            <p:cNvSpPr/>
            <p:nvPr/>
          </p:nvSpPr>
          <p:spPr>
            <a:xfrm>
              <a:off x="2587" y="2813"/>
              <a:ext cx="0" cy="4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691" name="Line 36"/>
            <p:cNvSpPr/>
            <p:nvPr/>
          </p:nvSpPr>
          <p:spPr>
            <a:xfrm>
              <a:off x="2315" y="2675"/>
              <a:ext cx="0" cy="9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692" name="Line 37"/>
            <p:cNvSpPr/>
            <p:nvPr/>
          </p:nvSpPr>
          <p:spPr>
            <a:xfrm flipH="1">
              <a:off x="2133" y="2675"/>
              <a:ext cx="182" cy="9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693" name="Line 38"/>
            <p:cNvSpPr/>
            <p:nvPr/>
          </p:nvSpPr>
          <p:spPr>
            <a:xfrm flipH="1" flipV="1">
              <a:off x="2133" y="2675"/>
              <a:ext cx="182" cy="9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694" name="Line 39"/>
            <p:cNvSpPr/>
            <p:nvPr/>
          </p:nvSpPr>
          <p:spPr>
            <a:xfrm>
              <a:off x="2133" y="2675"/>
              <a:ext cx="0" cy="9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695" name="Line 40"/>
            <p:cNvSpPr/>
            <p:nvPr/>
          </p:nvSpPr>
          <p:spPr>
            <a:xfrm flipV="1">
              <a:off x="2224" y="2630"/>
              <a:ext cx="0" cy="9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696" name="Line 41"/>
            <p:cNvSpPr/>
            <p:nvPr/>
          </p:nvSpPr>
          <p:spPr>
            <a:xfrm>
              <a:off x="2133" y="2630"/>
              <a:ext cx="18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697" name="Line 42"/>
            <p:cNvSpPr/>
            <p:nvPr/>
          </p:nvSpPr>
          <p:spPr>
            <a:xfrm flipH="1">
              <a:off x="1725" y="2675"/>
              <a:ext cx="40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698" name="Line 43"/>
            <p:cNvSpPr/>
            <p:nvPr/>
          </p:nvSpPr>
          <p:spPr>
            <a:xfrm>
              <a:off x="1725" y="2675"/>
              <a:ext cx="0" cy="18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699" name="Line 44"/>
            <p:cNvSpPr/>
            <p:nvPr/>
          </p:nvSpPr>
          <p:spPr>
            <a:xfrm flipH="1">
              <a:off x="1816" y="2766"/>
              <a:ext cx="31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700" name="Line 45"/>
            <p:cNvSpPr/>
            <p:nvPr/>
          </p:nvSpPr>
          <p:spPr>
            <a:xfrm>
              <a:off x="1816" y="2766"/>
              <a:ext cx="0" cy="9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701" name="Line 46"/>
            <p:cNvSpPr/>
            <p:nvPr/>
          </p:nvSpPr>
          <p:spPr>
            <a:xfrm>
              <a:off x="998" y="2767"/>
              <a:ext cx="0" cy="499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702" name="Line 47"/>
            <p:cNvSpPr/>
            <p:nvPr/>
          </p:nvSpPr>
          <p:spPr>
            <a:xfrm>
              <a:off x="999" y="3266"/>
              <a:ext cx="1225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703" name="Line 48"/>
            <p:cNvSpPr/>
            <p:nvPr/>
          </p:nvSpPr>
          <p:spPr>
            <a:xfrm>
              <a:off x="2224" y="2811"/>
              <a:ext cx="0" cy="45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704" name="Line 49"/>
            <p:cNvSpPr/>
            <p:nvPr/>
          </p:nvSpPr>
          <p:spPr>
            <a:xfrm>
              <a:off x="999" y="2903"/>
              <a:ext cx="1225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705" name="Line 50"/>
            <p:cNvSpPr/>
            <p:nvPr/>
          </p:nvSpPr>
          <p:spPr>
            <a:xfrm>
              <a:off x="1226" y="2994"/>
              <a:ext cx="181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706" name="Line 51"/>
            <p:cNvSpPr/>
            <p:nvPr/>
          </p:nvSpPr>
          <p:spPr>
            <a:xfrm>
              <a:off x="1589" y="3084"/>
              <a:ext cx="91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707" name="Line 52"/>
            <p:cNvSpPr/>
            <p:nvPr/>
          </p:nvSpPr>
          <p:spPr>
            <a:xfrm>
              <a:off x="1861" y="2993"/>
              <a:ext cx="13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708" name="Line 53"/>
            <p:cNvSpPr/>
            <p:nvPr/>
          </p:nvSpPr>
          <p:spPr>
            <a:xfrm flipV="1">
              <a:off x="1271" y="3175"/>
              <a:ext cx="91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709" name="Line 54"/>
            <p:cNvSpPr/>
            <p:nvPr/>
          </p:nvSpPr>
          <p:spPr>
            <a:xfrm>
              <a:off x="1997" y="3174"/>
              <a:ext cx="91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710" name="Line 55"/>
            <p:cNvSpPr/>
            <p:nvPr/>
          </p:nvSpPr>
          <p:spPr>
            <a:xfrm>
              <a:off x="726" y="1860"/>
              <a:ext cx="726" cy="40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711" name="Line 56"/>
            <p:cNvSpPr/>
            <p:nvPr/>
          </p:nvSpPr>
          <p:spPr>
            <a:xfrm flipH="1">
              <a:off x="1543" y="1860"/>
              <a:ext cx="589" cy="40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712" name="Line 57"/>
            <p:cNvSpPr/>
            <p:nvPr/>
          </p:nvSpPr>
          <p:spPr>
            <a:xfrm>
              <a:off x="1452" y="2268"/>
              <a:ext cx="0" cy="9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713" name="Line 58"/>
            <p:cNvSpPr/>
            <p:nvPr/>
          </p:nvSpPr>
          <p:spPr>
            <a:xfrm>
              <a:off x="1543" y="2268"/>
              <a:ext cx="0" cy="9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70714" name="Group 59"/>
            <p:cNvGrpSpPr/>
            <p:nvPr/>
          </p:nvGrpSpPr>
          <p:grpSpPr>
            <a:xfrm>
              <a:off x="1452" y="2359"/>
              <a:ext cx="181" cy="182"/>
              <a:chOff x="0" y="0"/>
              <a:chExt cx="181" cy="182"/>
            </a:xfrm>
          </p:grpSpPr>
          <p:sp>
            <p:nvSpPr>
              <p:cNvPr id="70715" name="Line 60"/>
              <p:cNvSpPr/>
              <p:nvPr/>
            </p:nvSpPr>
            <p:spPr>
              <a:xfrm>
                <a:off x="0" y="0"/>
                <a:ext cx="9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0716" name="Line 61"/>
              <p:cNvSpPr/>
              <p:nvPr/>
            </p:nvSpPr>
            <p:spPr>
              <a:xfrm flipH="1">
                <a:off x="0" y="0"/>
                <a:ext cx="90" cy="18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0717" name="Line 62"/>
              <p:cNvSpPr/>
              <p:nvPr/>
            </p:nvSpPr>
            <p:spPr>
              <a:xfrm>
                <a:off x="0" y="0"/>
                <a:ext cx="90" cy="18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0718" name="Line 63"/>
              <p:cNvSpPr/>
              <p:nvPr/>
            </p:nvSpPr>
            <p:spPr>
              <a:xfrm>
                <a:off x="0" y="182"/>
                <a:ext cx="9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0719" name="Line 64"/>
              <p:cNvSpPr/>
              <p:nvPr/>
            </p:nvSpPr>
            <p:spPr>
              <a:xfrm>
                <a:off x="45" y="91"/>
                <a:ext cx="13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0720" name="Line 65"/>
              <p:cNvSpPr/>
              <p:nvPr/>
            </p:nvSpPr>
            <p:spPr>
              <a:xfrm>
                <a:off x="181" y="0"/>
                <a:ext cx="0" cy="18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70721" name="Line 66"/>
            <p:cNvSpPr/>
            <p:nvPr/>
          </p:nvSpPr>
          <p:spPr>
            <a:xfrm>
              <a:off x="1497" y="2177"/>
              <a:ext cx="0" cy="1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0722" name="Line 67"/>
            <p:cNvSpPr/>
            <p:nvPr/>
          </p:nvSpPr>
          <p:spPr>
            <a:xfrm flipH="1">
              <a:off x="2405" y="1497"/>
              <a:ext cx="18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0723" name="Line 68"/>
            <p:cNvSpPr/>
            <p:nvPr/>
          </p:nvSpPr>
          <p:spPr>
            <a:xfrm>
              <a:off x="2042" y="2994"/>
              <a:ext cx="545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724" name="Line 69"/>
            <p:cNvSpPr/>
            <p:nvPr/>
          </p:nvSpPr>
          <p:spPr>
            <a:xfrm>
              <a:off x="2042" y="3084"/>
              <a:ext cx="545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725" name="Line 70"/>
            <p:cNvSpPr/>
            <p:nvPr/>
          </p:nvSpPr>
          <p:spPr>
            <a:xfrm>
              <a:off x="1452" y="2540"/>
              <a:ext cx="0" cy="9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726" name="Line 71"/>
            <p:cNvSpPr/>
            <p:nvPr/>
          </p:nvSpPr>
          <p:spPr>
            <a:xfrm>
              <a:off x="1543" y="2540"/>
              <a:ext cx="0" cy="9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727" name="Text Box 72"/>
            <p:cNvSpPr txBox="1"/>
            <p:nvPr/>
          </p:nvSpPr>
          <p:spPr>
            <a:xfrm>
              <a:off x="0" y="771"/>
              <a:ext cx="63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清水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0728" name="Text Box 73"/>
            <p:cNvSpPr txBox="1"/>
            <p:nvPr/>
          </p:nvSpPr>
          <p:spPr>
            <a:xfrm>
              <a:off x="2178" y="1088"/>
              <a:ext cx="63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污水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0729" name="Text Box 74"/>
            <p:cNvSpPr txBox="1"/>
            <p:nvPr/>
          </p:nvSpPr>
          <p:spPr>
            <a:xfrm>
              <a:off x="590" y="2268"/>
              <a:ext cx="81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排污阀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0730" name="Text Box 75"/>
            <p:cNvSpPr txBox="1"/>
            <p:nvPr/>
          </p:nvSpPr>
          <p:spPr>
            <a:xfrm>
              <a:off x="1815" y="2086"/>
              <a:ext cx="104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循环阀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0731" name="Text Box 76"/>
            <p:cNvSpPr txBox="1"/>
            <p:nvPr/>
          </p:nvSpPr>
          <p:spPr>
            <a:xfrm>
              <a:off x="363" y="2903"/>
              <a:ext cx="63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污水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0732" name="Line 77"/>
            <p:cNvSpPr/>
            <p:nvPr/>
          </p:nvSpPr>
          <p:spPr>
            <a:xfrm>
              <a:off x="817" y="3084"/>
              <a:ext cx="45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733" name="AutoShape 78"/>
            <p:cNvSpPr/>
            <p:nvPr/>
          </p:nvSpPr>
          <p:spPr>
            <a:xfrm>
              <a:off x="1724" y="771"/>
              <a:ext cx="136" cy="544"/>
            </a:xfrm>
            <a:prstGeom prst="upArrow">
              <a:avLst>
                <a:gd name="adj1" fmla="val 50000"/>
                <a:gd name="adj2" fmla="val 100000"/>
              </a:avLst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0734" name="AutoShape 79"/>
            <p:cNvSpPr/>
            <p:nvPr/>
          </p:nvSpPr>
          <p:spPr>
            <a:xfrm flipV="1">
              <a:off x="1089" y="771"/>
              <a:ext cx="136" cy="544"/>
            </a:xfrm>
            <a:prstGeom prst="upArrow">
              <a:avLst>
                <a:gd name="adj1" fmla="val 50000"/>
                <a:gd name="adj2" fmla="val 100000"/>
              </a:avLst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0735" name="Text Box 80"/>
            <p:cNvSpPr txBox="1"/>
            <p:nvPr/>
          </p:nvSpPr>
          <p:spPr>
            <a:xfrm>
              <a:off x="1543" y="1315"/>
              <a:ext cx="63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净化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0736" name="Text Box 81"/>
            <p:cNvSpPr txBox="1"/>
            <p:nvPr/>
          </p:nvSpPr>
          <p:spPr>
            <a:xfrm>
              <a:off x="862" y="1315"/>
              <a:ext cx="63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反冲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0737" name="Rectangle 82"/>
            <p:cNvSpPr/>
            <p:nvPr/>
          </p:nvSpPr>
          <p:spPr>
            <a:xfrm>
              <a:off x="499" y="635"/>
              <a:ext cx="136" cy="91"/>
            </a:xfrm>
            <a:prstGeom prst="rect">
              <a:avLst/>
            </a:prstGeom>
            <a:solidFill>
              <a:srgbClr val="333300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0738" name="Line 83"/>
            <p:cNvSpPr/>
            <p:nvPr/>
          </p:nvSpPr>
          <p:spPr>
            <a:xfrm>
              <a:off x="635" y="680"/>
              <a:ext cx="18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739" name="Rectangle 84"/>
            <p:cNvSpPr/>
            <p:nvPr/>
          </p:nvSpPr>
          <p:spPr>
            <a:xfrm>
              <a:off x="499" y="1406"/>
              <a:ext cx="136" cy="91"/>
            </a:xfrm>
            <a:prstGeom prst="rect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0740" name="Line 85"/>
            <p:cNvSpPr/>
            <p:nvPr/>
          </p:nvSpPr>
          <p:spPr>
            <a:xfrm>
              <a:off x="635" y="1451"/>
              <a:ext cx="18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741" name="Text Box 86"/>
            <p:cNvSpPr txBox="1"/>
            <p:nvPr/>
          </p:nvSpPr>
          <p:spPr>
            <a:xfrm>
              <a:off x="363" y="1497"/>
              <a:ext cx="45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X3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0742" name="Text Box 87"/>
            <p:cNvSpPr txBox="1"/>
            <p:nvPr/>
          </p:nvSpPr>
          <p:spPr>
            <a:xfrm>
              <a:off x="409" y="726"/>
              <a:ext cx="45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X2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0743" name="Text Box 88"/>
            <p:cNvSpPr txBox="1"/>
            <p:nvPr/>
          </p:nvSpPr>
          <p:spPr>
            <a:xfrm>
              <a:off x="91" y="0"/>
              <a:ext cx="99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流量计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0744" name="Rectangle 89"/>
            <p:cNvSpPr/>
            <p:nvPr/>
          </p:nvSpPr>
          <p:spPr>
            <a:xfrm>
              <a:off x="2699" y="2495"/>
              <a:ext cx="31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Y1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0745" name="Rectangle 90"/>
            <p:cNvSpPr/>
            <p:nvPr/>
          </p:nvSpPr>
          <p:spPr>
            <a:xfrm>
              <a:off x="2042" y="2313"/>
              <a:ext cx="35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b="1" dirty="0">
                  <a:latin typeface="Times New Roman" panose="02020603050405020304" pitchFamily="18" charset="0"/>
                </a:rPr>
                <a:t>Y2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0746" name="Rectangle 91"/>
            <p:cNvSpPr/>
            <p:nvPr/>
          </p:nvSpPr>
          <p:spPr>
            <a:xfrm>
              <a:off x="817" y="2495"/>
              <a:ext cx="35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b="1" dirty="0">
                  <a:latin typeface="Times New Roman" panose="02020603050405020304" pitchFamily="18" charset="0"/>
                </a:rPr>
                <a:t>Y3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70747" name="Rectangle 92"/>
          <p:cNvSpPr/>
          <p:nvPr/>
        </p:nvSpPr>
        <p:spPr>
          <a:xfrm>
            <a:off x="6539865" y="5734368"/>
            <a:ext cx="3779838" cy="7016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000" b="1" dirty="0">
                <a:latin typeface="Times New Roman" panose="02020603050405020304" pitchFamily="18" charset="0"/>
              </a:rPr>
              <a:t>6</a:t>
            </a:r>
            <a:r>
              <a:rPr lang="zh-CN" altLang="en-US" sz="2000" b="1" dirty="0">
                <a:latin typeface="Times New Roman" panose="02020603050405020304" pitchFamily="18" charset="0"/>
              </a:rPr>
              <a:t>、流速小于设定值，堵塞现象，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r>
              <a:rPr lang="zh-CN" altLang="en-US" sz="2000" b="1" dirty="0">
                <a:latin typeface="Times New Roman" panose="02020603050405020304" pitchFamily="18" charset="0"/>
              </a:rPr>
              <a:t>       净化停止。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70748" name="Rectangle 92"/>
          <p:cNvSpPr/>
          <p:nvPr/>
        </p:nvSpPr>
        <p:spPr>
          <a:xfrm>
            <a:off x="2114868" y="6461125"/>
            <a:ext cx="403225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</a:rPr>
              <a:t>图</a:t>
            </a:r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</a:rPr>
              <a:t>5-26</a:t>
            </a: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</a:rPr>
              <a:t>污水净化控制系统流程图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951923" y="161925"/>
            <a:ext cx="36652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7.3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可编程控制器应用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grpSp>
        <p:nvGrpSpPr>
          <p:cNvPr id="71682" name="Group 2"/>
          <p:cNvGrpSpPr/>
          <p:nvPr/>
        </p:nvGrpSpPr>
        <p:grpSpPr>
          <a:xfrm>
            <a:off x="2280920" y="900113"/>
            <a:ext cx="8137525" cy="5568950"/>
            <a:chOff x="0" y="0"/>
            <a:chExt cx="5126" cy="3508"/>
          </a:xfrm>
        </p:grpSpPr>
        <p:grpSp>
          <p:nvGrpSpPr>
            <p:cNvPr id="71683" name="Group 3"/>
            <p:cNvGrpSpPr/>
            <p:nvPr/>
          </p:nvGrpSpPr>
          <p:grpSpPr>
            <a:xfrm>
              <a:off x="0" y="0"/>
              <a:ext cx="3675" cy="2495"/>
              <a:chOff x="0" y="0"/>
              <a:chExt cx="3675" cy="2495"/>
            </a:xfrm>
          </p:grpSpPr>
          <p:sp>
            <p:nvSpPr>
              <p:cNvPr id="71684" name="Text Box 4"/>
              <p:cNvSpPr txBox="1"/>
              <p:nvPr/>
            </p:nvSpPr>
            <p:spPr>
              <a:xfrm>
                <a:off x="317" y="0"/>
                <a:ext cx="499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b="1" dirty="0">
                    <a:latin typeface="Times New Roman" panose="02020603050405020304" pitchFamily="18" charset="0"/>
                  </a:rPr>
                  <a:t>启动</a:t>
                </a: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685" name="Rectangle 5"/>
              <p:cNvSpPr/>
              <p:nvPr/>
            </p:nvSpPr>
            <p:spPr>
              <a:xfrm>
                <a:off x="1225" y="227"/>
                <a:ext cx="1225" cy="226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686" name="Line 6"/>
              <p:cNvSpPr/>
              <p:nvPr/>
            </p:nvSpPr>
            <p:spPr>
              <a:xfrm>
                <a:off x="1" y="408"/>
                <a:ext cx="408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687" name="Line 7"/>
              <p:cNvSpPr/>
              <p:nvPr/>
            </p:nvSpPr>
            <p:spPr>
              <a:xfrm>
                <a:off x="681" y="408"/>
                <a:ext cx="54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688" name="Line 8"/>
              <p:cNvSpPr/>
              <p:nvPr/>
            </p:nvSpPr>
            <p:spPr>
              <a:xfrm flipH="1">
                <a:off x="0" y="408"/>
                <a:ext cx="1" cy="186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71689" name="Group 9"/>
              <p:cNvGrpSpPr/>
              <p:nvPr/>
            </p:nvGrpSpPr>
            <p:grpSpPr>
              <a:xfrm>
                <a:off x="409" y="272"/>
                <a:ext cx="272" cy="91"/>
                <a:chOff x="0" y="0"/>
                <a:chExt cx="272" cy="91"/>
              </a:xfrm>
            </p:grpSpPr>
            <p:sp>
              <p:nvSpPr>
                <p:cNvPr id="71690" name="Line 10"/>
                <p:cNvSpPr/>
                <p:nvPr/>
              </p:nvSpPr>
              <p:spPr>
                <a:xfrm>
                  <a:off x="0" y="91"/>
                  <a:ext cx="272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71691" name="Line 11"/>
                <p:cNvSpPr/>
                <p:nvPr/>
              </p:nvSpPr>
              <p:spPr>
                <a:xfrm>
                  <a:off x="136" y="0"/>
                  <a:ext cx="0" cy="91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71692" name="Group 12"/>
              <p:cNvGrpSpPr/>
              <p:nvPr/>
            </p:nvGrpSpPr>
            <p:grpSpPr>
              <a:xfrm>
                <a:off x="1" y="726"/>
                <a:ext cx="1224" cy="136"/>
                <a:chOff x="0" y="0"/>
                <a:chExt cx="1224" cy="136"/>
              </a:xfrm>
            </p:grpSpPr>
            <p:sp>
              <p:nvSpPr>
                <p:cNvPr id="71693" name="Line 13"/>
                <p:cNvSpPr/>
                <p:nvPr/>
              </p:nvSpPr>
              <p:spPr>
                <a:xfrm>
                  <a:off x="0" y="136"/>
                  <a:ext cx="453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71694" name="Line 14"/>
                <p:cNvSpPr/>
                <p:nvPr/>
              </p:nvSpPr>
              <p:spPr>
                <a:xfrm>
                  <a:off x="680" y="136"/>
                  <a:ext cx="544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grpSp>
              <p:nvGrpSpPr>
                <p:cNvPr id="71695" name="Group 15"/>
                <p:cNvGrpSpPr/>
                <p:nvPr/>
              </p:nvGrpSpPr>
              <p:grpSpPr>
                <a:xfrm>
                  <a:off x="408" y="0"/>
                  <a:ext cx="272" cy="91"/>
                  <a:chOff x="0" y="0"/>
                  <a:chExt cx="272" cy="91"/>
                </a:xfrm>
              </p:grpSpPr>
              <p:sp>
                <p:nvSpPr>
                  <p:cNvPr id="71696" name="Line 16"/>
                  <p:cNvSpPr/>
                  <p:nvPr/>
                </p:nvSpPr>
                <p:spPr>
                  <a:xfrm>
                    <a:off x="0" y="91"/>
                    <a:ext cx="272" cy="0"/>
                  </a:xfrm>
                  <a:prstGeom prst="line">
                    <a:avLst/>
                  </a:prstGeom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1697" name="Line 17"/>
                  <p:cNvSpPr/>
                  <p:nvPr/>
                </p:nvSpPr>
                <p:spPr>
                  <a:xfrm>
                    <a:off x="136" y="0"/>
                    <a:ext cx="0" cy="91"/>
                  </a:xfrm>
                  <a:prstGeom prst="line">
                    <a:avLst/>
                  </a:prstGeom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</p:grpSp>
          <p:sp>
            <p:nvSpPr>
              <p:cNvPr id="71698" name="Line 18"/>
              <p:cNvSpPr/>
              <p:nvPr/>
            </p:nvSpPr>
            <p:spPr>
              <a:xfrm>
                <a:off x="1" y="1361"/>
                <a:ext cx="453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699" name="Line 19"/>
              <p:cNvSpPr/>
              <p:nvPr/>
            </p:nvSpPr>
            <p:spPr>
              <a:xfrm>
                <a:off x="680" y="1361"/>
                <a:ext cx="54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700" name="Line 20"/>
              <p:cNvSpPr/>
              <p:nvPr/>
            </p:nvSpPr>
            <p:spPr>
              <a:xfrm>
                <a:off x="1" y="1770"/>
                <a:ext cx="453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701" name="Line 21"/>
              <p:cNvSpPr/>
              <p:nvPr/>
            </p:nvSpPr>
            <p:spPr>
              <a:xfrm>
                <a:off x="681" y="1770"/>
                <a:ext cx="54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702" name="Line 22"/>
              <p:cNvSpPr/>
              <p:nvPr/>
            </p:nvSpPr>
            <p:spPr>
              <a:xfrm>
                <a:off x="0" y="2268"/>
                <a:ext cx="122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703" name="Line 23"/>
              <p:cNvSpPr/>
              <p:nvPr/>
            </p:nvSpPr>
            <p:spPr>
              <a:xfrm flipV="1">
                <a:off x="454" y="1724"/>
                <a:ext cx="227" cy="45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704" name="Line 24"/>
              <p:cNvSpPr/>
              <p:nvPr/>
            </p:nvSpPr>
            <p:spPr>
              <a:xfrm flipV="1">
                <a:off x="681" y="1633"/>
                <a:ext cx="0" cy="91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705" name="Line 25"/>
              <p:cNvSpPr/>
              <p:nvPr/>
            </p:nvSpPr>
            <p:spPr>
              <a:xfrm flipH="1">
                <a:off x="500" y="1633"/>
                <a:ext cx="181" cy="13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706" name="Line 26"/>
              <p:cNvSpPr/>
              <p:nvPr/>
            </p:nvSpPr>
            <p:spPr>
              <a:xfrm flipV="1">
                <a:off x="454" y="1316"/>
                <a:ext cx="227" cy="45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707" name="Line 27"/>
              <p:cNvSpPr/>
              <p:nvPr/>
            </p:nvSpPr>
            <p:spPr>
              <a:xfrm flipV="1">
                <a:off x="681" y="1225"/>
                <a:ext cx="0" cy="91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708" name="Line 28"/>
              <p:cNvSpPr/>
              <p:nvPr/>
            </p:nvSpPr>
            <p:spPr>
              <a:xfrm flipH="1">
                <a:off x="500" y="1225"/>
                <a:ext cx="181" cy="13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709" name="Line 29"/>
              <p:cNvSpPr/>
              <p:nvPr/>
            </p:nvSpPr>
            <p:spPr>
              <a:xfrm>
                <a:off x="2450" y="408"/>
                <a:ext cx="499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710" name="Rectangle 30"/>
              <p:cNvSpPr/>
              <p:nvPr/>
            </p:nvSpPr>
            <p:spPr>
              <a:xfrm>
                <a:off x="2949" y="317"/>
                <a:ext cx="454" cy="227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zh-CN" altLang="en-US" sz="1400" b="1" dirty="0">
                    <a:latin typeface="Times New Roman" panose="02020603050405020304" pitchFamily="18" charset="0"/>
                  </a:rPr>
                  <a:t>进水阀</a:t>
                </a:r>
                <a:endParaRPr lang="zh-CN" altLang="en-US" sz="1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711" name="Rectangle 31"/>
              <p:cNvSpPr/>
              <p:nvPr/>
            </p:nvSpPr>
            <p:spPr>
              <a:xfrm>
                <a:off x="2949" y="816"/>
                <a:ext cx="454" cy="227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zh-CN" altLang="en-US" sz="1400" b="1" dirty="0">
                    <a:latin typeface="Times New Roman" panose="02020603050405020304" pitchFamily="18" charset="0"/>
                  </a:rPr>
                  <a:t>排水阀</a:t>
                </a:r>
                <a:endParaRPr lang="zh-CN" altLang="en-US" sz="1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712" name="Line 32"/>
              <p:cNvSpPr/>
              <p:nvPr/>
            </p:nvSpPr>
            <p:spPr>
              <a:xfrm>
                <a:off x="2450" y="907"/>
                <a:ext cx="499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713" name="Line 33"/>
              <p:cNvSpPr/>
              <p:nvPr/>
            </p:nvSpPr>
            <p:spPr>
              <a:xfrm>
                <a:off x="3403" y="408"/>
                <a:ext cx="27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714" name="Line 34"/>
              <p:cNvSpPr/>
              <p:nvPr/>
            </p:nvSpPr>
            <p:spPr>
              <a:xfrm flipH="1">
                <a:off x="3674" y="408"/>
                <a:ext cx="1" cy="181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715" name="Line 35"/>
              <p:cNvSpPr/>
              <p:nvPr/>
            </p:nvSpPr>
            <p:spPr>
              <a:xfrm>
                <a:off x="2449" y="2222"/>
                <a:ext cx="499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716" name="Line 36"/>
              <p:cNvSpPr/>
              <p:nvPr/>
            </p:nvSpPr>
            <p:spPr>
              <a:xfrm>
                <a:off x="3266" y="2222"/>
                <a:ext cx="409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717" name="Rectangle 37"/>
              <p:cNvSpPr/>
              <p:nvPr/>
            </p:nvSpPr>
            <p:spPr>
              <a:xfrm>
                <a:off x="2948" y="2041"/>
                <a:ext cx="30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b="1" dirty="0">
                    <a:latin typeface="Times New Roman" panose="02020603050405020304" pitchFamily="18" charset="0"/>
                  </a:rPr>
                  <a:t>～</a:t>
                </a:r>
                <a:endParaRPr lang="zh-CN" altLang="en-US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718" name="Line 38"/>
              <p:cNvSpPr/>
              <p:nvPr/>
            </p:nvSpPr>
            <p:spPr>
              <a:xfrm>
                <a:off x="3403" y="907"/>
                <a:ext cx="27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719" name="Rectangle 39"/>
              <p:cNvSpPr/>
              <p:nvPr/>
            </p:nvSpPr>
            <p:spPr>
              <a:xfrm>
                <a:off x="2949" y="1179"/>
                <a:ext cx="30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b="1" dirty="0">
                    <a:latin typeface="Times New Roman" panose="02020603050405020304" pitchFamily="18" charset="0"/>
                  </a:rPr>
                  <a:t>～</a:t>
                </a:r>
                <a:endParaRPr lang="zh-CN" altLang="en-US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720" name="Line 40"/>
              <p:cNvSpPr/>
              <p:nvPr/>
            </p:nvSpPr>
            <p:spPr>
              <a:xfrm>
                <a:off x="2449" y="1315"/>
                <a:ext cx="499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721" name="Line 41"/>
              <p:cNvSpPr/>
              <p:nvPr/>
            </p:nvSpPr>
            <p:spPr>
              <a:xfrm>
                <a:off x="3312" y="1315"/>
                <a:ext cx="363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722" name="Text Box 42"/>
              <p:cNvSpPr txBox="1"/>
              <p:nvPr/>
            </p:nvSpPr>
            <p:spPr>
              <a:xfrm>
                <a:off x="318" y="454"/>
                <a:ext cx="499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b="1" dirty="0">
                    <a:latin typeface="Times New Roman" panose="02020603050405020304" pitchFamily="18" charset="0"/>
                  </a:rPr>
                  <a:t>停止</a:t>
                </a: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723" name="Text Box 43"/>
              <p:cNvSpPr txBox="1"/>
              <p:nvPr/>
            </p:nvSpPr>
            <p:spPr>
              <a:xfrm>
                <a:off x="45" y="952"/>
                <a:ext cx="1270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b="1" dirty="0">
                    <a:latin typeface="Times New Roman" panose="02020603050405020304" pitchFamily="18" charset="0"/>
                  </a:rPr>
                  <a:t>上限位开关</a:t>
                </a: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724" name="Text Box 44"/>
              <p:cNvSpPr txBox="1"/>
              <p:nvPr/>
            </p:nvSpPr>
            <p:spPr>
              <a:xfrm>
                <a:off x="1225" y="317"/>
                <a:ext cx="589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X1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725" name="Text Box 45"/>
              <p:cNvSpPr txBox="1"/>
              <p:nvPr/>
            </p:nvSpPr>
            <p:spPr>
              <a:xfrm>
                <a:off x="1225" y="726"/>
                <a:ext cx="589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X4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726" name="Text Box 46"/>
              <p:cNvSpPr txBox="1"/>
              <p:nvPr/>
            </p:nvSpPr>
            <p:spPr>
              <a:xfrm>
                <a:off x="1225" y="1179"/>
                <a:ext cx="589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X2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727" name="Text Box 47"/>
              <p:cNvSpPr txBox="1"/>
              <p:nvPr/>
            </p:nvSpPr>
            <p:spPr>
              <a:xfrm>
                <a:off x="1225" y="1633"/>
                <a:ext cx="589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X3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728" name="Text Box 48"/>
              <p:cNvSpPr txBox="1"/>
              <p:nvPr/>
            </p:nvSpPr>
            <p:spPr>
              <a:xfrm>
                <a:off x="1315" y="1406"/>
                <a:ext cx="952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FX2-48MR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729" name="Text Box 49"/>
              <p:cNvSpPr txBox="1"/>
              <p:nvPr/>
            </p:nvSpPr>
            <p:spPr>
              <a:xfrm>
                <a:off x="1951" y="317"/>
                <a:ext cx="499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Y1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730" name="Text Box 50"/>
              <p:cNvSpPr txBox="1"/>
              <p:nvPr/>
            </p:nvSpPr>
            <p:spPr>
              <a:xfrm>
                <a:off x="1951" y="726"/>
                <a:ext cx="545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Y2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731" name="Text Box 51"/>
              <p:cNvSpPr txBox="1"/>
              <p:nvPr/>
            </p:nvSpPr>
            <p:spPr>
              <a:xfrm>
                <a:off x="1906" y="1134"/>
                <a:ext cx="589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COM1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732" name="Text Box 52"/>
              <p:cNvSpPr txBox="1"/>
              <p:nvPr/>
            </p:nvSpPr>
            <p:spPr>
              <a:xfrm>
                <a:off x="2041" y="1633"/>
                <a:ext cx="499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Y3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733" name="Text Box 53"/>
              <p:cNvSpPr txBox="1"/>
              <p:nvPr/>
            </p:nvSpPr>
            <p:spPr>
              <a:xfrm>
                <a:off x="1950" y="2132"/>
                <a:ext cx="589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COM2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734" name="Text Box 54"/>
              <p:cNvSpPr txBox="1"/>
              <p:nvPr/>
            </p:nvSpPr>
            <p:spPr>
              <a:xfrm>
                <a:off x="1225" y="2132"/>
                <a:ext cx="589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COM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735" name="Text Box 55"/>
              <p:cNvSpPr txBox="1"/>
              <p:nvPr/>
            </p:nvSpPr>
            <p:spPr>
              <a:xfrm>
                <a:off x="45" y="1406"/>
                <a:ext cx="1270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b="1" dirty="0">
                    <a:latin typeface="Times New Roman" panose="02020603050405020304" pitchFamily="18" charset="0"/>
                  </a:rPr>
                  <a:t>下限位开关</a:t>
                </a: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736" name="Rectangle 56"/>
              <p:cNvSpPr/>
              <p:nvPr/>
            </p:nvSpPr>
            <p:spPr>
              <a:xfrm>
                <a:off x="2948" y="1633"/>
                <a:ext cx="454" cy="227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zh-CN" altLang="en-US" sz="1400" b="1" dirty="0">
                    <a:latin typeface="Times New Roman" panose="02020603050405020304" pitchFamily="18" charset="0"/>
                  </a:rPr>
                  <a:t>循环阀</a:t>
                </a:r>
                <a:endParaRPr lang="zh-CN" altLang="en-US" sz="1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737" name="Line 57"/>
              <p:cNvSpPr/>
              <p:nvPr/>
            </p:nvSpPr>
            <p:spPr>
              <a:xfrm>
                <a:off x="2449" y="1769"/>
                <a:ext cx="499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738" name="Line 58"/>
              <p:cNvSpPr/>
              <p:nvPr/>
            </p:nvSpPr>
            <p:spPr>
              <a:xfrm>
                <a:off x="3402" y="1769"/>
                <a:ext cx="27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71739" name="Rectangle 59"/>
            <p:cNvSpPr/>
            <p:nvPr/>
          </p:nvSpPr>
          <p:spPr>
            <a:xfrm>
              <a:off x="91" y="2676"/>
              <a:ext cx="376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20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图</a:t>
              </a:r>
              <a:r>
                <a:rPr lang="en-US" altLang="zh-CN" sz="20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5-27 </a:t>
              </a:r>
              <a:r>
                <a:rPr lang="zh-CN" altLang="en-US" sz="20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污水净化控制系统</a:t>
              </a:r>
              <a:r>
                <a:rPr lang="en-US" altLang="zh-CN" sz="20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PLC</a:t>
              </a:r>
              <a:r>
                <a:rPr lang="zh-CN" altLang="en-US" sz="20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接线图</a:t>
              </a:r>
              <a:endParaRPr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71740" name="Group 60"/>
            <p:cNvGrpSpPr/>
            <p:nvPr/>
          </p:nvGrpSpPr>
          <p:grpSpPr>
            <a:xfrm>
              <a:off x="4037" y="1542"/>
              <a:ext cx="725" cy="1451"/>
              <a:chOff x="0" y="0"/>
              <a:chExt cx="725" cy="1451"/>
            </a:xfrm>
          </p:grpSpPr>
          <p:sp>
            <p:nvSpPr>
              <p:cNvPr id="71741" name="Oval 61"/>
              <p:cNvSpPr/>
              <p:nvPr/>
            </p:nvSpPr>
            <p:spPr>
              <a:xfrm>
                <a:off x="454" y="1315"/>
                <a:ext cx="137" cy="136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742" name="Oval 62"/>
              <p:cNvSpPr/>
              <p:nvPr/>
            </p:nvSpPr>
            <p:spPr>
              <a:xfrm>
                <a:off x="454" y="771"/>
                <a:ext cx="137" cy="136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743" name="Oval 63"/>
              <p:cNvSpPr/>
              <p:nvPr/>
            </p:nvSpPr>
            <p:spPr>
              <a:xfrm>
                <a:off x="454" y="272"/>
                <a:ext cx="137" cy="136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744" name="Line 64"/>
              <p:cNvSpPr/>
              <p:nvPr/>
            </p:nvSpPr>
            <p:spPr>
              <a:xfrm>
                <a:off x="227" y="317"/>
                <a:ext cx="227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745" name="Line 65"/>
              <p:cNvSpPr/>
              <p:nvPr/>
            </p:nvSpPr>
            <p:spPr>
              <a:xfrm>
                <a:off x="227" y="816"/>
                <a:ext cx="227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746" name="Line 66"/>
              <p:cNvSpPr/>
              <p:nvPr/>
            </p:nvSpPr>
            <p:spPr>
              <a:xfrm>
                <a:off x="227" y="1361"/>
                <a:ext cx="227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747" name="Rectangle 67"/>
              <p:cNvSpPr/>
              <p:nvPr/>
            </p:nvSpPr>
            <p:spPr>
              <a:xfrm>
                <a:off x="91" y="0"/>
                <a:ext cx="35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latin typeface="Times New Roman" panose="02020603050405020304" pitchFamily="18" charset="0"/>
                  </a:rPr>
                  <a:t>X2</a:t>
                </a:r>
                <a:endParaRPr lang="en-US" altLang="zh-CN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748" name="Rectangle 68"/>
              <p:cNvSpPr/>
              <p:nvPr/>
            </p:nvSpPr>
            <p:spPr>
              <a:xfrm>
                <a:off x="91" y="499"/>
                <a:ext cx="35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latin typeface="Times New Roman" panose="02020603050405020304" pitchFamily="18" charset="0"/>
                  </a:rPr>
                  <a:t>X3</a:t>
                </a:r>
                <a:endParaRPr lang="en-US" altLang="zh-CN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749" name="Rectangle 69"/>
              <p:cNvSpPr/>
              <p:nvPr/>
            </p:nvSpPr>
            <p:spPr>
              <a:xfrm>
                <a:off x="0" y="1043"/>
                <a:ext cx="72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latin typeface="Times New Roman" panose="02020603050405020304" pitchFamily="18" charset="0"/>
                  </a:rPr>
                  <a:t>COM</a:t>
                </a:r>
                <a:endParaRPr lang="en-US" altLang="zh-CN" b="1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71750" name="Text Box 70"/>
            <p:cNvSpPr txBox="1"/>
            <p:nvPr/>
          </p:nvSpPr>
          <p:spPr>
            <a:xfrm>
              <a:off x="3538" y="3220"/>
              <a:ext cx="149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电接点开关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1751" name="Rectangle 71"/>
            <p:cNvSpPr/>
            <p:nvPr/>
          </p:nvSpPr>
          <p:spPr>
            <a:xfrm>
              <a:off x="4037" y="1542"/>
              <a:ext cx="1089" cy="1497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1752" name="Line 72"/>
            <p:cNvSpPr/>
            <p:nvPr/>
          </p:nvSpPr>
          <p:spPr>
            <a:xfrm>
              <a:off x="4672" y="1905"/>
              <a:ext cx="22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753" name="Line 73"/>
            <p:cNvSpPr/>
            <p:nvPr/>
          </p:nvSpPr>
          <p:spPr>
            <a:xfrm>
              <a:off x="4218" y="1996"/>
              <a:ext cx="1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754" name="Line 74"/>
            <p:cNvSpPr/>
            <p:nvPr/>
          </p:nvSpPr>
          <p:spPr>
            <a:xfrm>
              <a:off x="4354" y="2132"/>
              <a:ext cx="1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755" name="Line 75"/>
            <p:cNvSpPr/>
            <p:nvPr/>
          </p:nvSpPr>
          <p:spPr>
            <a:xfrm>
              <a:off x="4490" y="2268"/>
              <a:ext cx="1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756" name="Line 76"/>
            <p:cNvSpPr/>
            <p:nvPr/>
          </p:nvSpPr>
          <p:spPr>
            <a:xfrm>
              <a:off x="4626" y="2404"/>
              <a:ext cx="1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757" name="Line 77"/>
            <p:cNvSpPr/>
            <p:nvPr/>
          </p:nvSpPr>
          <p:spPr>
            <a:xfrm>
              <a:off x="4762" y="2540"/>
              <a:ext cx="1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758" name="Line 78"/>
            <p:cNvSpPr/>
            <p:nvPr/>
          </p:nvSpPr>
          <p:spPr>
            <a:xfrm>
              <a:off x="4898" y="2676"/>
              <a:ext cx="1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759" name="Line 79"/>
            <p:cNvSpPr/>
            <p:nvPr/>
          </p:nvSpPr>
          <p:spPr>
            <a:xfrm>
              <a:off x="4264" y="2494"/>
              <a:ext cx="1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760" name="Line 80"/>
            <p:cNvSpPr/>
            <p:nvPr/>
          </p:nvSpPr>
          <p:spPr>
            <a:xfrm>
              <a:off x="4581" y="2631"/>
              <a:ext cx="1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761" name="Line 81"/>
            <p:cNvSpPr/>
            <p:nvPr/>
          </p:nvSpPr>
          <p:spPr>
            <a:xfrm>
              <a:off x="4763" y="2857"/>
              <a:ext cx="1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762" name="Line 82"/>
            <p:cNvSpPr/>
            <p:nvPr/>
          </p:nvSpPr>
          <p:spPr>
            <a:xfrm>
              <a:off x="4763" y="2086"/>
              <a:ext cx="1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763" name="Line 83"/>
            <p:cNvSpPr/>
            <p:nvPr/>
          </p:nvSpPr>
          <p:spPr>
            <a:xfrm>
              <a:off x="4808" y="2268"/>
              <a:ext cx="1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764" name="Line 84"/>
            <p:cNvSpPr/>
            <p:nvPr/>
          </p:nvSpPr>
          <p:spPr>
            <a:xfrm>
              <a:off x="4853" y="2449"/>
              <a:ext cx="1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 spd="slow" advClick="0">
    <p:wedg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951923" y="161925"/>
            <a:ext cx="36652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7.3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可编程控制器应用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2" name="Group 2"/>
          <p:cNvGraphicFramePr>
            <a:graphicFrameLocks noGrp="1"/>
          </p:cNvGraphicFramePr>
          <p:nvPr/>
        </p:nvGraphicFramePr>
        <p:xfrm>
          <a:off x="1991678" y="1476375"/>
          <a:ext cx="8208963" cy="4587876"/>
        </p:xfrm>
        <a:graphic>
          <a:graphicData uri="http://schemas.openxmlformats.org/drawingml/2006/table">
            <a:tbl>
              <a:tblPr/>
              <a:tblGrid>
                <a:gridCol w="2859087"/>
                <a:gridCol w="5349875"/>
              </a:tblGrid>
              <a:tr h="39693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PLC 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软元件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控制功能说明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93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X1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X1 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启动净化处理（</a:t>
                      </a:r>
                      <a:r>
                        <a:rPr lang="zh-CN" altLang="en-US" sz="2000" b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常开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按钮）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62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X2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上限位开关（常开）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下限位开关（常开）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632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X4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停止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净化处理</a:t>
                      </a:r>
                      <a:r>
                        <a:rPr lang="zh-CN" altLang="en-US" sz="2000" b="1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（</a:t>
                      </a:r>
                      <a:r>
                        <a:rPr lang="zh-CN" altLang="en-US" sz="2000" b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常开</a:t>
                      </a:r>
                      <a:r>
                        <a:rPr lang="zh-CN" altLang="en-US" sz="2000" b="1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按钮）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93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Y1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进水阀控制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88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Y2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循环阀控制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81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Y3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排污阀控制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509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T0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分钟定时器（过滤定时）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86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T1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秒定时器（流量测量）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333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C235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高速计数器（流量测量）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744" name="Rectangle 40"/>
          <p:cNvSpPr/>
          <p:nvPr/>
        </p:nvSpPr>
        <p:spPr>
          <a:xfrm>
            <a:off x="2136140" y="755650"/>
            <a:ext cx="230505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软元件功能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951923" y="161925"/>
            <a:ext cx="36652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7.3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可编程控制器应用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73730" name="Text Box 2"/>
          <p:cNvSpPr txBox="1"/>
          <p:nvPr/>
        </p:nvSpPr>
        <p:spPr>
          <a:xfrm>
            <a:off x="6926898" y="1341438"/>
            <a:ext cx="309562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起停净化处理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73731" name="Text Box 3"/>
          <p:cNvSpPr txBox="1"/>
          <p:nvPr/>
        </p:nvSpPr>
        <p:spPr>
          <a:xfrm>
            <a:off x="6853873" y="2205038"/>
            <a:ext cx="3816350" cy="7016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开进水阀，至上限过滤</a:t>
            </a:r>
            <a:r>
              <a:rPr lang="en-US" altLang="zh-CN" sz="2000" b="1" dirty="0">
                <a:latin typeface="Times New Roman" panose="02020603050405020304" pitchFamily="18" charset="0"/>
              </a:rPr>
              <a:t>10</a:t>
            </a:r>
            <a:r>
              <a:rPr lang="zh-CN" altLang="en-US" sz="2000" b="1" dirty="0">
                <a:latin typeface="Times New Roman" panose="02020603050405020304" pitchFamily="18" charset="0"/>
              </a:rPr>
              <a:t>分关进水阀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73732" name="Text Box 4"/>
          <p:cNvSpPr txBox="1"/>
          <p:nvPr/>
        </p:nvSpPr>
        <p:spPr>
          <a:xfrm>
            <a:off x="6853873" y="2997200"/>
            <a:ext cx="3671887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至上限启动定时</a:t>
            </a:r>
            <a:r>
              <a:rPr lang="en-US" altLang="zh-CN" sz="2000" b="1" dirty="0">
                <a:latin typeface="Times New Roman" panose="02020603050405020304" pitchFamily="18" charset="0"/>
              </a:rPr>
              <a:t>10</a:t>
            </a:r>
            <a:r>
              <a:rPr lang="zh-CN" altLang="en-US" sz="2000" b="1" dirty="0">
                <a:latin typeface="Times New Roman" panose="02020603050405020304" pitchFamily="18" charset="0"/>
              </a:rPr>
              <a:t>分钟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73733" name="Text Box 5"/>
          <p:cNvSpPr txBox="1"/>
          <p:nvPr/>
        </p:nvSpPr>
        <p:spPr>
          <a:xfrm>
            <a:off x="6853873" y="4868863"/>
            <a:ext cx="3671887" cy="7016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进水阀与（循环阀、排污阀）互锁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73734" name="Text Box 6"/>
          <p:cNvSpPr txBox="1"/>
          <p:nvPr/>
        </p:nvSpPr>
        <p:spPr>
          <a:xfrm>
            <a:off x="6853873" y="3716338"/>
            <a:ext cx="3816350" cy="7016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定时</a:t>
            </a:r>
            <a:r>
              <a:rPr lang="en-US" altLang="zh-CN" sz="2000" b="1" dirty="0">
                <a:latin typeface="Times New Roman" panose="02020603050405020304" pitchFamily="18" charset="0"/>
              </a:rPr>
              <a:t>10</a:t>
            </a:r>
            <a:r>
              <a:rPr lang="zh-CN" altLang="en-US" sz="2000" b="1" dirty="0">
                <a:latin typeface="Times New Roman" panose="02020603050405020304" pitchFamily="18" charset="0"/>
              </a:rPr>
              <a:t>分钟，到时反冲，关进水阀，开循环阀、排污阀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73735" name="Rectangle 7"/>
          <p:cNvSpPr/>
          <p:nvPr/>
        </p:nvSpPr>
        <p:spPr>
          <a:xfrm>
            <a:off x="6926898" y="5805488"/>
            <a:ext cx="3600450" cy="7016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000" b="1" dirty="0">
                <a:latin typeface="Times New Roman" panose="02020603050405020304" pitchFamily="18" charset="0"/>
              </a:rPr>
              <a:t>到下限，复位</a:t>
            </a:r>
            <a:r>
              <a:rPr lang="en-US" altLang="zh-CN" sz="2000" b="1" dirty="0">
                <a:latin typeface="Times New Roman" panose="02020603050405020304" pitchFamily="18" charset="0"/>
              </a:rPr>
              <a:t>T0</a:t>
            </a:r>
            <a:r>
              <a:rPr lang="zh-CN" altLang="en-US" sz="2000" b="1" dirty="0">
                <a:latin typeface="Times New Roman" panose="02020603050405020304" pitchFamily="18" charset="0"/>
              </a:rPr>
              <a:t>，开进水阀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r>
              <a:rPr lang="zh-CN" altLang="en-US" sz="2000" b="1" dirty="0">
                <a:latin typeface="Times New Roman" panose="02020603050405020304" pitchFamily="18" charset="0"/>
              </a:rPr>
              <a:t>关循环阀、排污阀。循环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73736" name="Text Box 115"/>
          <p:cNvSpPr txBox="1"/>
          <p:nvPr/>
        </p:nvSpPr>
        <p:spPr>
          <a:xfrm>
            <a:off x="2606040" y="621030"/>
            <a:ext cx="603059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污水净化控制系统梯形图设计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73737" name="Group 10"/>
          <p:cNvGrpSpPr/>
          <p:nvPr/>
        </p:nvGrpSpPr>
        <p:grpSpPr>
          <a:xfrm>
            <a:off x="2318385" y="1125538"/>
            <a:ext cx="4643438" cy="5543550"/>
            <a:chOff x="0" y="0"/>
            <a:chExt cx="7313" cy="8730"/>
          </a:xfrm>
        </p:grpSpPr>
        <p:sp>
          <p:nvSpPr>
            <p:cNvPr id="73738" name="Text Box 8"/>
            <p:cNvSpPr txBox="1"/>
            <p:nvPr/>
          </p:nvSpPr>
          <p:spPr>
            <a:xfrm>
              <a:off x="438" y="10"/>
              <a:ext cx="1072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>
                <a:spcBef>
                  <a:spcPct val="50000"/>
                </a:spcBef>
                <a:buClr>
                  <a:schemeClr val="bg2"/>
                </a:buClr>
                <a:buFont typeface="Monotype Sorts" pitchFamily="2" charset="2"/>
              </a:pPr>
              <a:r>
                <a:rPr lang="en-US" altLang="zh-CN" b="1" dirty="0">
                  <a:latin typeface="Times New Roman" panose="02020603050405020304" pitchFamily="18" charset="0"/>
                </a:rPr>
                <a:t>X1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3739" name="Text Box 9"/>
            <p:cNvSpPr txBox="1"/>
            <p:nvPr/>
          </p:nvSpPr>
          <p:spPr>
            <a:xfrm>
              <a:off x="3405" y="0"/>
              <a:ext cx="1208" cy="6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>
                <a:spcBef>
                  <a:spcPct val="50000"/>
                </a:spcBef>
                <a:buClr>
                  <a:schemeClr val="bg2"/>
                </a:buClr>
                <a:buFont typeface="Monotype Sorts" pitchFamily="2" charset="2"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M10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3740" name="Text Box 10"/>
            <p:cNvSpPr txBox="1"/>
            <p:nvPr/>
          </p:nvSpPr>
          <p:spPr>
            <a:xfrm>
              <a:off x="2248" y="0"/>
              <a:ext cx="1157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>
                <a:spcBef>
                  <a:spcPct val="50000"/>
                </a:spcBef>
                <a:buClr>
                  <a:schemeClr val="bg2"/>
                </a:buClr>
                <a:buFont typeface="Monotype Sorts" pitchFamily="2" charset="2"/>
              </a:pPr>
              <a:r>
                <a:rPr lang="en-US" altLang="zh-CN" b="1" dirty="0">
                  <a:latin typeface="Times New Roman" panose="02020603050405020304" pitchFamily="18" charset="0"/>
                </a:rPr>
                <a:t>X4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3741" name="Line 11"/>
            <p:cNvSpPr/>
            <p:nvPr/>
          </p:nvSpPr>
          <p:spPr>
            <a:xfrm>
              <a:off x="0" y="122"/>
              <a:ext cx="0" cy="838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73742" name="Group 15"/>
            <p:cNvGrpSpPr/>
            <p:nvPr/>
          </p:nvGrpSpPr>
          <p:grpSpPr>
            <a:xfrm>
              <a:off x="770" y="540"/>
              <a:ext cx="295" cy="542"/>
              <a:chOff x="0" y="0"/>
              <a:chExt cx="122" cy="229"/>
            </a:xfrm>
          </p:grpSpPr>
          <p:sp>
            <p:nvSpPr>
              <p:cNvPr id="73743" name="Line 13"/>
              <p:cNvSpPr/>
              <p:nvPr/>
            </p:nvSpPr>
            <p:spPr>
              <a:xfrm>
                <a:off x="0" y="2"/>
                <a:ext cx="0" cy="227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744" name="Line 14"/>
              <p:cNvSpPr/>
              <p:nvPr/>
            </p:nvSpPr>
            <p:spPr>
              <a:xfrm>
                <a:off x="122" y="0"/>
                <a:ext cx="0" cy="227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73745" name="Oval 15"/>
            <p:cNvSpPr/>
            <p:nvPr/>
          </p:nvSpPr>
          <p:spPr>
            <a:xfrm>
              <a:off x="5163" y="322"/>
              <a:ext cx="932" cy="91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b="1" dirty="0">
                  <a:latin typeface="Times New Roman" panose="02020603050405020304" pitchFamily="18" charset="0"/>
                </a:rPr>
                <a:t>M0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3746" name="Line 16"/>
            <p:cNvSpPr/>
            <p:nvPr/>
          </p:nvSpPr>
          <p:spPr>
            <a:xfrm>
              <a:off x="6150" y="755"/>
              <a:ext cx="76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3747" name="Line 17"/>
            <p:cNvSpPr/>
            <p:nvPr/>
          </p:nvSpPr>
          <p:spPr>
            <a:xfrm>
              <a:off x="6918" y="107"/>
              <a:ext cx="0" cy="839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3748" name="Oval 18"/>
            <p:cNvSpPr/>
            <p:nvPr/>
          </p:nvSpPr>
          <p:spPr>
            <a:xfrm>
              <a:off x="5205" y="5575"/>
              <a:ext cx="878" cy="75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b="1" dirty="0">
                  <a:latin typeface="Times New Roman" panose="02020603050405020304" pitchFamily="18" charset="0"/>
                </a:rPr>
                <a:t>Y2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3749" name="Line 19"/>
            <p:cNvSpPr/>
            <p:nvPr/>
          </p:nvSpPr>
          <p:spPr>
            <a:xfrm>
              <a:off x="6083" y="5897"/>
              <a:ext cx="87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3750" name="Text Box 20"/>
            <p:cNvSpPr txBox="1"/>
            <p:nvPr/>
          </p:nvSpPr>
          <p:spPr>
            <a:xfrm>
              <a:off x="700" y="5252"/>
              <a:ext cx="975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>
                <a:spcBef>
                  <a:spcPct val="50000"/>
                </a:spcBef>
                <a:buClr>
                  <a:schemeClr val="bg2"/>
                </a:buClr>
                <a:buFont typeface="Monotype Sorts" pitchFamily="2" charset="2"/>
              </a:pPr>
              <a:r>
                <a:rPr lang="en-US" altLang="zh-CN" b="1" dirty="0">
                  <a:latin typeface="Times New Roman" panose="02020603050405020304" pitchFamily="18" charset="0"/>
                </a:rPr>
                <a:t>Y1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73751" name="Group 24"/>
            <p:cNvGrpSpPr/>
            <p:nvPr/>
          </p:nvGrpSpPr>
          <p:grpSpPr>
            <a:xfrm>
              <a:off x="2433" y="500"/>
              <a:ext cx="465" cy="545"/>
              <a:chOff x="0" y="0"/>
              <a:chExt cx="192" cy="229"/>
            </a:xfrm>
          </p:grpSpPr>
          <p:grpSp>
            <p:nvGrpSpPr>
              <p:cNvPr id="73752" name="Group 25"/>
              <p:cNvGrpSpPr/>
              <p:nvPr/>
            </p:nvGrpSpPr>
            <p:grpSpPr>
              <a:xfrm>
                <a:off x="37" y="0"/>
                <a:ext cx="122" cy="229"/>
                <a:chOff x="0" y="0"/>
                <a:chExt cx="122" cy="229"/>
              </a:xfrm>
            </p:grpSpPr>
            <p:sp>
              <p:nvSpPr>
                <p:cNvPr id="73753" name="Line 23"/>
                <p:cNvSpPr/>
                <p:nvPr/>
              </p:nvSpPr>
              <p:spPr>
                <a:xfrm>
                  <a:off x="0" y="2"/>
                  <a:ext cx="0" cy="227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73754" name="Line 24"/>
                <p:cNvSpPr/>
                <p:nvPr/>
              </p:nvSpPr>
              <p:spPr>
                <a:xfrm>
                  <a:off x="122" y="0"/>
                  <a:ext cx="0" cy="227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73755" name="Line 25"/>
              <p:cNvSpPr/>
              <p:nvPr/>
            </p:nvSpPr>
            <p:spPr>
              <a:xfrm flipH="1">
                <a:off x="0" y="14"/>
                <a:ext cx="192" cy="19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73756" name="Line 26"/>
            <p:cNvSpPr/>
            <p:nvPr/>
          </p:nvSpPr>
          <p:spPr>
            <a:xfrm>
              <a:off x="0" y="2475"/>
              <a:ext cx="88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73757" name="Group 30"/>
            <p:cNvGrpSpPr/>
            <p:nvPr/>
          </p:nvGrpSpPr>
          <p:grpSpPr>
            <a:xfrm>
              <a:off x="880" y="2262"/>
              <a:ext cx="295" cy="543"/>
              <a:chOff x="0" y="0"/>
              <a:chExt cx="122" cy="229"/>
            </a:xfrm>
          </p:grpSpPr>
          <p:sp>
            <p:nvSpPr>
              <p:cNvPr id="73758" name="Line 28"/>
              <p:cNvSpPr/>
              <p:nvPr/>
            </p:nvSpPr>
            <p:spPr>
              <a:xfrm>
                <a:off x="0" y="2"/>
                <a:ext cx="0" cy="227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759" name="Line 29"/>
              <p:cNvSpPr/>
              <p:nvPr/>
            </p:nvSpPr>
            <p:spPr>
              <a:xfrm>
                <a:off x="122" y="0"/>
                <a:ext cx="0" cy="227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73760" name="Text Box 30"/>
            <p:cNvSpPr txBox="1"/>
            <p:nvPr/>
          </p:nvSpPr>
          <p:spPr>
            <a:xfrm>
              <a:off x="550" y="7212"/>
              <a:ext cx="74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rIns="0" anchor="t">
              <a:spAutoFit/>
            </a:bodyPr>
            <a:p>
              <a:pPr algn="ctr">
                <a:spcBef>
                  <a:spcPct val="50000"/>
                </a:spcBef>
                <a:buClr>
                  <a:schemeClr val="bg2"/>
                </a:buClr>
                <a:buFont typeface="Monotype Sorts" pitchFamily="2" charset="2"/>
              </a:pPr>
              <a:r>
                <a:rPr lang="en-US" altLang="zh-CN" b="1" dirty="0">
                  <a:latin typeface="Times New Roman" panose="02020603050405020304" pitchFamily="18" charset="0"/>
                </a:rPr>
                <a:t>X3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3761" name="Line 31"/>
            <p:cNvSpPr/>
            <p:nvPr/>
          </p:nvSpPr>
          <p:spPr>
            <a:xfrm>
              <a:off x="2745" y="3445"/>
              <a:ext cx="104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3762" name="Text Box 32"/>
            <p:cNvSpPr txBox="1"/>
            <p:nvPr/>
          </p:nvSpPr>
          <p:spPr>
            <a:xfrm>
              <a:off x="658" y="1722"/>
              <a:ext cx="99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>
                <a:spcBef>
                  <a:spcPct val="50000"/>
                </a:spcBef>
                <a:buClr>
                  <a:schemeClr val="bg2"/>
                </a:buClr>
                <a:buFont typeface="Monotype Sorts" pitchFamily="2" charset="2"/>
              </a:pPr>
              <a:r>
                <a:rPr lang="en-US" altLang="zh-CN" b="1" dirty="0">
                  <a:latin typeface="Times New Roman" panose="02020603050405020304" pitchFamily="18" charset="0"/>
                </a:rPr>
                <a:t>M0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3763" name="Line 33"/>
            <p:cNvSpPr/>
            <p:nvPr/>
          </p:nvSpPr>
          <p:spPr>
            <a:xfrm>
              <a:off x="3775" y="6007"/>
              <a:ext cx="0" cy="96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3764" name="Line 34"/>
            <p:cNvSpPr/>
            <p:nvPr/>
          </p:nvSpPr>
          <p:spPr>
            <a:xfrm>
              <a:off x="0" y="3445"/>
              <a:ext cx="88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3765" name="Text Box 35"/>
            <p:cNvSpPr txBox="1"/>
            <p:nvPr/>
          </p:nvSpPr>
          <p:spPr>
            <a:xfrm>
              <a:off x="438" y="2797"/>
              <a:ext cx="121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>
                <a:spcBef>
                  <a:spcPct val="50000"/>
                </a:spcBef>
                <a:buClr>
                  <a:schemeClr val="bg2"/>
                </a:buClr>
                <a:buFont typeface="Monotype Sorts" pitchFamily="2" charset="2"/>
              </a:pPr>
              <a:r>
                <a:rPr lang="en-US" altLang="zh-CN" b="1" dirty="0">
                  <a:latin typeface="Times New Roman" panose="02020603050405020304" pitchFamily="18" charset="0"/>
                </a:rPr>
                <a:t>X2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3766" name="Oval 36"/>
            <p:cNvSpPr/>
            <p:nvPr/>
          </p:nvSpPr>
          <p:spPr>
            <a:xfrm>
              <a:off x="5163" y="2045"/>
              <a:ext cx="932" cy="91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b="1" dirty="0">
                  <a:latin typeface="Times New Roman" panose="02020603050405020304" pitchFamily="18" charset="0"/>
                </a:rPr>
                <a:t>Y1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3767" name="Text Box 37"/>
            <p:cNvSpPr txBox="1"/>
            <p:nvPr/>
          </p:nvSpPr>
          <p:spPr>
            <a:xfrm>
              <a:off x="2195" y="1722"/>
              <a:ext cx="743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rIns="0" anchor="t">
              <a:spAutoFit/>
            </a:bodyPr>
            <a:p>
              <a:pPr algn="ctr">
                <a:spcBef>
                  <a:spcPct val="50000"/>
                </a:spcBef>
                <a:buClr>
                  <a:schemeClr val="bg2"/>
                </a:buClr>
                <a:buFont typeface="Monotype Sorts" pitchFamily="2" charset="2"/>
              </a:pPr>
              <a:r>
                <a:rPr lang="en-US" altLang="zh-CN" b="1" dirty="0">
                  <a:latin typeface="Times New Roman" panose="02020603050405020304" pitchFamily="18" charset="0"/>
                </a:rPr>
                <a:t>T0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3768" name="Line 38"/>
            <p:cNvSpPr/>
            <p:nvPr/>
          </p:nvSpPr>
          <p:spPr>
            <a:xfrm>
              <a:off x="1208" y="2475"/>
              <a:ext cx="121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73769" name="Group 42"/>
            <p:cNvGrpSpPr/>
            <p:nvPr/>
          </p:nvGrpSpPr>
          <p:grpSpPr>
            <a:xfrm>
              <a:off x="770" y="1292"/>
              <a:ext cx="295" cy="543"/>
              <a:chOff x="0" y="0"/>
              <a:chExt cx="122" cy="229"/>
            </a:xfrm>
          </p:grpSpPr>
          <p:sp>
            <p:nvSpPr>
              <p:cNvPr id="73770" name="Line 40"/>
              <p:cNvSpPr/>
              <p:nvPr/>
            </p:nvSpPr>
            <p:spPr>
              <a:xfrm>
                <a:off x="0" y="2"/>
                <a:ext cx="0" cy="227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771" name="Line 41"/>
              <p:cNvSpPr/>
              <p:nvPr/>
            </p:nvSpPr>
            <p:spPr>
              <a:xfrm>
                <a:off x="122" y="0"/>
                <a:ext cx="0" cy="227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73772" name="Line 42"/>
            <p:cNvSpPr/>
            <p:nvPr/>
          </p:nvSpPr>
          <p:spPr>
            <a:xfrm>
              <a:off x="0" y="1615"/>
              <a:ext cx="77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3773" name="Line 43"/>
            <p:cNvSpPr/>
            <p:nvPr/>
          </p:nvSpPr>
          <p:spPr>
            <a:xfrm>
              <a:off x="1100" y="1615"/>
              <a:ext cx="54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3774" name="Line 44"/>
            <p:cNvSpPr/>
            <p:nvPr/>
          </p:nvSpPr>
          <p:spPr>
            <a:xfrm>
              <a:off x="1648" y="755"/>
              <a:ext cx="0" cy="86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3775" name="Line 45"/>
            <p:cNvSpPr/>
            <p:nvPr/>
          </p:nvSpPr>
          <p:spPr>
            <a:xfrm>
              <a:off x="0" y="755"/>
              <a:ext cx="77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3776" name="Line 46"/>
            <p:cNvSpPr/>
            <p:nvPr/>
          </p:nvSpPr>
          <p:spPr>
            <a:xfrm>
              <a:off x="1100" y="755"/>
              <a:ext cx="142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73777" name="Group 50"/>
            <p:cNvGrpSpPr/>
            <p:nvPr/>
          </p:nvGrpSpPr>
          <p:grpSpPr>
            <a:xfrm>
              <a:off x="3733" y="432"/>
              <a:ext cx="465" cy="543"/>
              <a:chOff x="0" y="0"/>
              <a:chExt cx="192" cy="229"/>
            </a:xfrm>
          </p:grpSpPr>
          <p:grpSp>
            <p:nvGrpSpPr>
              <p:cNvPr id="73778" name="Group 51"/>
              <p:cNvGrpSpPr/>
              <p:nvPr/>
            </p:nvGrpSpPr>
            <p:grpSpPr>
              <a:xfrm>
                <a:off x="37" y="0"/>
                <a:ext cx="122" cy="229"/>
                <a:chOff x="0" y="0"/>
                <a:chExt cx="122" cy="229"/>
              </a:xfrm>
            </p:grpSpPr>
            <p:sp>
              <p:nvSpPr>
                <p:cNvPr id="73779" name="Line 49"/>
                <p:cNvSpPr/>
                <p:nvPr/>
              </p:nvSpPr>
              <p:spPr>
                <a:xfrm>
                  <a:off x="0" y="2"/>
                  <a:ext cx="0" cy="227"/>
                </a:xfrm>
                <a:prstGeom prst="line">
                  <a:avLst/>
                </a:prstGeom>
                <a:ln w="1905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73780" name="Line 50"/>
                <p:cNvSpPr/>
                <p:nvPr/>
              </p:nvSpPr>
              <p:spPr>
                <a:xfrm>
                  <a:off x="122" y="0"/>
                  <a:ext cx="0" cy="227"/>
                </a:xfrm>
                <a:prstGeom prst="line">
                  <a:avLst/>
                </a:prstGeom>
                <a:ln w="1905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73781" name="Line 51"/>
              <p:cNvSpPr/>
              <p:nvPr/>
            </p:nvSpPr>
            <p:spPr>
              <a:xfrm flipH="1">
                <a:off x="0" y="14"/>
                <a:ext cx="192" cy="192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73782" name="Line 52"/>
            <p:cNvSpPr/>
            <p:nvPr/>
          </p:nvSpPr>
          <p:spPr>
            <a:xfrm>
              <a:off x="2855" y="755"/>
              <a:ext cx="98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3783" name="Line 53"/>
            <p:cNvSpPr/>
            <p:nvPr/>
          </p:nvSpPr>
          <p:spPr>
            <a:xfrm>
              <a:off x="4173" y="755"/>
              <a:ext cx="99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73784" name="Group 57"/>
            <p:cNvGrpSpPr/>
            <p:nvPr/>
          </p:nvGrpSpPr>
          <p:grpSpPr>
            <a:xfrm>
              <a:off x="2305" y="2262"/>
              <a:ext cx="465" cy="543"/>
              <a:chOff x="0" y="0"/>
              <a:chExt cx="192" cy="229"/>
            </a:xfrm>
          </p:grpSpPr>
          <p:grpSp>
            <p:nvGrpSpPr>
              <p:cNvPr id="73785" name="Group 58"/>
              <p:cNvGrpSpPr/>
              <p:nvPr/>
            </p:nvGrpSpPr>
            <p:grpSpPr>
              <a:xfrm>
                <a:off x="37" y="0"/>
                <a:ext cx="122" cy="229"/>
                <a:chOff x="0" y="0"/>
                <a:chExt cx="122" cy="229"/>
              </a:xfrm>
            </p:grpSpPr>
            <p:sp>
              <p:nvSpPr>
                <p:cNvPr id="73786" name="Line 56"/>
                <p:cNvSpPr/>
                <p:nvPr/>
              </p:nvSpPr>
              <p:spPr>
                <a:xfrm>
                  <a:off x="0" y="2"/>
                  <a:ext cx="0" cy="227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73787" name="Line 57"/>
                <p:cNvSpPr/>
                <p:nvPr/>
              </p:nvSpPr>
              <p:spPr>
                <a:xfrm>
                  <a:off x="122" y="0"/>
                  <a:ext cx="0" cy="227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73788" name="Line 58"/>
              <p:cNvSpPr/>
              <p:nvPr/>
            </p:nvSpPr>
            <p:spPr>
              <a:xfrm flipH="1">
                <a:off x="0" y="14"/>
                <a:ext cx="192" cy="19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73789" name="Line 59"/>
            <p:cNvSpPr/>
            <p:nvPr/>
          </p:nvSpPr>
          <p:spPr>
            <a:xfrm>
              <a:off x="2745" y="2475"/>
              <a:ext cx="241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3790" name="Line 60"/>
            <p:cNvSpPr/>
            <p:nvPr/>
          </p:nvSpPr>
          <p:spPr>
            <a:xfrm>
              <a:off x="6150" y="2475"/>
              <a:ext cx="76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73791" name="Group 64"/>
            <p:cNvGrpSpPr/>
            <p:nvPr/>
          </p:nvGrpSpPr>
          <p:grpSpPr>
            <a:xfrm>
              <a:off x="880" y="3230"/>
              <a:ext cx="295" cy="545"/>
              <a:chOff x="0" y="0"/>
              <a:chExt cx="122" cy="229"/>
            </a:xfrm>
          </p:grpSpPr>
          <p:sp>
            <p:nvSpPr>
              <p:cNvPr id="73792" name="Line 62"/>
              <p:cNvSpPr/>
              <p:nvPr/>
            </p:nvSpPr>
            <p:spPr>
              <a:xfrm>
                <a:off x="0" y="2"/>
                <a:ext cx="0" cy="227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793" name="Line 63"/>
              <p:cNvSpPr/>
              <p:nvPr/>
            </p:nvSpPr>
            <p:spPr>
              <a:xfrm>
                <a:off x="122" y="0"/>
                <a:ext cx="0" cy="227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73794" name="Group 67"/>
            <p:cNvGrpSpPr/>
            <p:nvPr/>
          </p:nvGrpSpPr>
          <p:grpSpPr>
            <a:xfrm>
              <a:off x="2418" y="3230"/>
              <a:ext cx="295" cy="545"/>
              <a:chOff x="0" y="0"/>
              <a:chExt cx="122" cy="229"/>
            </a:xfrm>
          </p:grpSpPr>
          <p:sp>
            <p:nvSpPr>
              <p:cNvPr id="73795" name="Line 65"/>
              <p:cNvSpPr/>
              <p:nvPr/>
            </p:nvSpPr>
            <p:spPr>
              <a:xfrm>
                <a:off x="0" y="2"/>
                <a:ext cx="0" cy="227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796" name="Line 66"/>
              <p:cNvSpPr/>
              <p:nvPr/>
            </p:nvSpPr>
            <p:spPr>
              <a:xfrm>
                <a:off x="122" y="0"/>
                <a:ext cx="0" cy="227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73797" name="Line 67"/>
            <p:cNvSpPr/>
            <p:nvPr/>
          </p:nvSpPr>
          <p:spPr>
            <a:xfrm>
              <a:off x="1208" y="3445"/>
              <a:ext cx="121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73798" name="Group 71"/>
            <p:cNvGrpSpPr/>
            <p:nvPr/>
          </p:nvGrpSpPr>
          <p:grpSpPr>
            <a:xfrm>
              <a:off x="3843" y="3122"/>
              <a:ext cx="2197" cy="645"/>
              <a:chOff x="0" y="0"/>
              <a:chExt cx="908" cy="272"/>
            </a:xfrm>
          </p:grpSpPr>
          <p:sp>
            <p:nvSpPr>
              <p:cNvPr id="73799" name="Rectangle 69"/>
              <p:cNvSpPr/>
              <p:nvPr/>
            </p:nvSpPr>
            <p:spPr>
              <a:xfrm>
                <a:off x="0" y="0"/>
                <a:ext cx="454" cy="272"/>
              </a:xfrm>
              <a:prstGeom prst="rect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</a:rPr>
                  <a:t>SET</a:t>
                </a:r>
                <a:endParaRPr lang="en-US" altLang="zh-CN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800" name="Rectangle 70"/>
              <p:cNvSpPr/>
              <p:nvPr/>
            </p:nvSpPr>
            <p:spPr>
              <a:xfrm>
                <a:off x="454" y="0"/>
                <a:ext cx="454" cy="272"/>
              </a:xfrm>
              <a:prstGeom prst="rect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</a:rPr>
                  <a:t>M1</a:t>
                </a:r>
                <a:endParaRPr lang="en-US" altLang="zh-CN" b="1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73801" name="Line 71"/>
            <p:cNvSpPr/>
            <p:nvPr/>
          </p:nvSpPr>
          <p:spPr>
            <a:xfrm>
              <a:off x="6040" y="3445"/>
              <a:ext cx="87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3802" name="Oval 72"/>
            <p:cNvSpPr/>
            <p:nvPr/>
          </p:nvSpPr>
          <p:spPr>
            <a:xfrm>
              <a:off x="5205" y="6547"/>
              <a:ext cx="875" cy="860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b="1" dirty="0">
                  <a:latin typeface="Times New Roman" panose="02020603050405020304" pitchFamily="18" charset="0"/>
                </a:rPr>
                <a:t>Y3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3803" name="Text Box 73"/>
            <p:cNvSpPr txBox="1"/>
            <p:nvPr/>
          </p:nvSpPr>
          <p:spPr>
            <a:xfrm>
              <a:off x="1975" y="2797"/>
              <a:ext cx="121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>
                <a:spcBef>
                  <a:spcPct val="50000"/>
                </a:spcBef>
                <a:buClr>
                  <a:schemeClr val="bg2"/>
                </a:buClr>
                <a:buFont typeface="Monotype Sorts" pitchFamily="2" charset="2"/>
              </a:pPr>
              <a:r>
                <a:rPr lang="en-US" altLang="zh-CN" b="1" dirty="0">
                  <a:latin typeface="Times New Roman" panose="02020603050405020304" pitchFamily="18" charset="0"/>
                </a:rPr>
                <a:t>Y1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73804" name="Group 77"/>
            <p:cNvGrpSpPr/>
            <p:nvPr/>
          </p:nvGrpSpPr>
          <p:grpSpPr>
            <a:xfrm>
              <a:off x="810" y="5685"/>
              <a:ext cx="465" cy="542"/>
              <a:chOff x="0" y="0"/>
              <a:chExt cx="192" cy="229"/>
            </a:xfrm>
          </p:grpSpPr>
          <p:grpSp>
            <p:nvGrpSpPr>
              <p:cNvPr id="73805" name="Group 78"/>
              <p:cNvGrpSpPr/>
              <p:nvPr/>
            </p:nvGrpSpPr>
            <p:grpSpPr>
              <a:xfrm>
                <a:off x="37" y="0"/>
                <a:ext cx="122" cy="229"/>
                <a:chOff x="0" y="0"/>
                <a:chExt cx="122" cy="229"/>
              </a:xfrm>
            </p:grpSpPr>
            <p:sp>
              <p:nvSpPr>
                <p:cNvPr id="73806" name="Line 76"/>
                <p:cNvSpPr/>
                <p:nvPr/>
              </p:nvSpPr>
              <p:spPr>
                <a:xfrm>
                  <a:off x="0" y="2"/>
                  <a:ext cx="0" cy="227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73807" name="Line 77"/>
                <p:cNvSpPr/>
                <p:nvPr/>
              </p:nvSpPr>
              <p:spPr>
                <a:xfrm>
                  <a:off x="122" y="0"/>
                  <a:ext cx="0" cy="227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73808" name="Line 78"/>
              <p:cNvSpPr/>
              <p:nvPr/>
            </p:nvSpPr>
            <p:spPr>
              <a:xfrm flipH="1">
                <a:off x="0" y="14"/>
                <a:ext cx="192" cy="19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73809" name="Line 79"/>
            <p:cNvSpPr/>
            <p:nvPr/>
          </p:nvSpPr>
          <p:spPr>
            <a:xfrm>
              <a:off x="43" y="6007"/>
              <a:ext cx="88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3810" name="Line 80"/>
            <p:cNvSpPr/>
            <p:nvPr/>
          </p:nvSpPr>
          <p:spPr>
            <a:xfrm>
              <a:off x="1250" y="6007"/>
              <a:ext cx="395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3811" name="Line 81"/>
            <p:cNvSpPr/>
            <p:nvPr/>
          </p:nvSpPr>
          <p:spPr>
            <a:xfrm>
              <a:off x="6083" y="6975"/>
              <a:ext cx="87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3812" name="Line 82"/>
            <p:cNvSpPr/>
            <p:nvPr/>
          </p:nvSpPr>
          <p:spPr>
            <a:xfrm>
              <a:off x="3775" y="6975"/>
              <a:ext cx="143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73813" name="Group 86"/>
            <p:cNvGrpSpPr/>
            <p:nvPr/>
          </p:nvGrpSpPr>
          <p:grpSpPr>
            <a:xfrm>
              <a:off x="1978" y="7860"/>
              <a:ext cx="295" cy="542"/>
              <a:chOff x="0" y="0"/>
              <a:chExt cx="122" cy="229"/>
            </a:xfrm>
          </p:grpSpPr>
          <p:sp>
            <p:nvSpPr>
              <p:cNvPr id="73814" name="Line 84"/>
              <p:cNvSpPr/>
              <p:nvPr/>
            </p:nvSpPr>
            <p:spPr>
              <a:xfrm>
                <a:off x="0" y="2"/>
                <a:ext cx="0" cy="227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815" name="Line 85"/>
              <p:cNvSpPr/>
              <p:nvPr/>
            </p:nvSpPr>
            <p:spPr>
              <a:xfrm>
                <a:off x="122" y="0"/>
                <a:ext cx="0" cy="227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73816" name="Group 89"/>
            <p:cNvGrpSpPr/>
            <p:nvPr/>
          </p:nvGrpSpPr>
          <p:grpSpPr>
            <a:xfrm>
              <a:off x="658" y="7860"/>
              <a:ext cx="465" cy="542"/>
              <a:chOff x="0" y="0"/>
              <a:chExt cx="192" cy="229"/>
            </a:xfrm>
          </p:grpSpPr>
          <p:grpSp>
            <p:nvGrpSpPr>
              <p:cNvPr id="73817" name="Group 90"/>
              <p:cNvGrpSpPr/>
              <p:nvPr/>
            </p:nvGrpSpPr>
            <p:grpSpPr>
              <a:xfrm>
                <a:off x="37" y="0"/>
                <a:ext cx="122" cy="229"/>
                <a:chOff x="0" y="0"/>
                <a:chExt cx="122" cy="229"/>
              </a:xfrm>
            </p:grpSpPr>
            <p:sp>
              <p:nvSpPr>
                <p:cNvPr id="73818" name="Line 88"/>
                <p:cNvSpPr/>
                <p:nvPr/>
              </p:nvSpPr>
              <p:spPr>
                <a:xfrm>
                  <a:off x="0" y="2"/>
                  <a:ext cx="0" cy="227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73819" name="Line 89"/>
                <p:cNvSpPr/>
                <p:nvPr/>
              </p:nvSpPr>
              <p:spPr>
                <a:xfrm>
                  <a:off x="122" y="0"/>
                  <a:ext cx="0" cy="227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73820" name="Line 90"/>
              <p:cNvSpPr/>
              <p:nvPr/>
            </p:nvSpPr>
            <p:spPr>
              <a:xfrm flipH="1">
                <a:off x="0" y="14"/>
                <a:ext cx="192" cy="19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73821" name="Group 94"/>
            <p:cNvGrpSpPr/>
            <p:nvPr/>
          </p:nvGrpSpPr>
          <p:grpSpPr>
            <a:xfrm>
              <a:off x="3075" y="7860"/>
              <a:ext cx="295" cy="542"/>
              <a:chOff x="0" y="0"/>
              <a:chExt cx="122" cy="229"/>
            </a:xfrm>
          </p:grpSpPr>
          <p:sp>
            <p:nvSpPr>
              <p:cNvPr id="73822" name="Line 92"/>
              <p:cNvSpPr/>
              <p:nvPr/>
            </p:nvSpPr>
            <p:spPr>
              <a:xfrm>
                <a:off x="0" y="2"/>
                <a:ext cx="0" cy="227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823" name="Line 93"/>
              <p:cNvSpPr/>
              <p:nvPr/>
            </p:nvSpPr>
            <p:spPr>
              <a:xfrm>
                <a:off x="122" y="0"/>
                <a:ext cx="0" cy="227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73824" name="Group 97"/>
            <p:cNvGrpSpPr/>
            <p:nvPr/>
          </p:nvGrpSpPr>
          <p:grpSpPr>
            <a:xfrm>
              <a:off x="3955" y="7752"/>
              <a:ext cx="2198" cy="645"/>
              <a:chOff x="0" y="0"/>
              <a:chExt cx="908" cy="272"/>
            </a:xfrm>
          </p:grpSpPr>
          <p:sp>
            <p:nvSpPr>
              <p:cNvPr id="73825" name="Rectangle 95"/>
              <p:cNvSpPr/>
              <p:nvPr/>
            </p:nvSpPr>
            <p:spPr>
              <a:xfrm>
                <a:off x="0" y="0"/>
                <a:ext cx="454" cy="272"/>
              </a:xfrm>
              <a:prstGeom prst="rect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</a:rPr>
                  <a:t>RST</a:t>
                </a:r>
                <a:endParaRPr lang="en-US" altLang="zh-CN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826" name="Rectangle 96"/>
              <p:cNvSpPr/>
              <p:nvPr/>
            </p:nvSpPr>
            <p:spPr>
              <a:xfrm>
                <a:off x="454" y="0"/>
                <a:ext cx="454" cy="272"/>
              </a:xfrm>
              <a:prstGeom prst="rect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</a:rPr>
                  <a:t>M1</a:t>
                </a:r>
                <a:endParaRPr lang="en-US" altLang="zh-CN" b="1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73827" name="Line 97"/>
            <p:cNvSpPr/>
            <p:nvPr/>
          </p:nvSpPr>
          <p:spPr>
            <a:xfrm>
              <a:off x="0" y="8075"/>
              <a:ext cx="76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3828" name="Line 98"/>
            <p:cNvSpPr/>
            <p:nvPr/>
          </p:nvSpPr>
          <p:spPr>
            <a:xfrm>
              <a:off x="1098" y="8075"/>
              <a:ext cx="87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3829" name="Line 99"/>
            <p:cNvSpPr/>
            <p:nvPr/>
          </p:nvSpPr>
          <p:spPr>
            <a:xfrm>
              <a:off x="2305" y="8075"/>
              <a:ext cx="77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3830" name="Line 100"/>
            <p:cNvSpPr/>
            <p:nvPr/>
          </p:nvSpPr>
          <p:spPr>
            <a:xfrm>
              <a:off x="3405" y="8075"/>
              <a:ext cx="55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3831" name="Line 101"/>
            <p:cNvSpPr/>
            <p:nvPr/>
          </p:nvSpPr>
          <p:spPr>
            <a:xfrm>
              <a:off x="6150" y="8075"/>
              <a:ext cx="76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3832" name="Text Box 102"/>
            <p:cNvSpPr txBox="1"/>
            <p:nvPr/>
          </p:nvSpPr>
          <p:spPr>
            <a:xfrm>
              <a:off x="1868" y="7212"/>
              <a:ext cx="74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rIns="0" anchor="t">
              <a:spAutoFit/>
            </a:bodyPr>
            <a:p>
              <a:pPr algn="ctr">
                <a:spcBef>
                  <a:spcPct val="50000"/>
                </a:spcBef>
                <a:buClr>
                  <a:schemeClr val="bg2"/>
                </a:buClr>
                <a:buFont typeface="Monotype Sorts" pitchFamily="2" charset="2"/>
              </a:pPr>
              <a:r>
                <a:rPr lang="en-US" altLang="zh-CN" b="1" dirty="0">
                  <a:latin typeface="Times New Roman" panose="02020603050405020304" pitchFamily="18" charset="0"/>
                </a:rPr>
                <a:t>M0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3833" name="Text Box 103"/>
            <p:cNvSpPr txBox="1"/>
            <p:nvPr/>
          </p:nvSpPr>
          <p:spPr>
            <a:xfrm>
              <a:off x="2965" y="7212"/>
              <a:ext cx="743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rIns="0" anchor="t">
              <a:spAutoFit/>
            </a:bodyPr>
            <a:p>
              <a:pPr algn="ctr">
                <a:spcBef>
                  <a:spcPct val="50000"/>
                </a:spcBef>
                <a:buClr>
                  <a:schemeClr val="bg2"/>
                </a:buClr>
                <a:buFont typeface="Monotype Sorts" pitchFamily="2" charset="2"/>
              </a:pPr>
              <a:r>
                <a:rPr lang="en-US" altLang="zh-CN" b="1" dirty="0">
                  <a:latin typeface="Times New Roman" panose="02020603050405020304" pitchFamily="18" charset="0"/>
                </a:rPr>
                <a:t>Y2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3834" name="Text Box 104"/>
            <p:cNvSpPr txBox="1"/>
            <p:nvPr/>
          </p:nvSpPr>
          <p:spPr>
            <a:xfrm>
              <a:off x="550" y="862"/>
              <a:ext cx="988" cy="6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>
                <a:spcBef>
                  <a:spcPct val="50000"/>
                </a:spcBef>
                <a:buClr>
                  <a:schemeClr val="bg2"/>
                </a:buClr>
                <a:buFont typeface="Monotype Sorts" pitchFamily="2" charset="2"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M0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73835" name="Group 108"/>
            <p:cNvGrpSpPr/>
            <p:nvPr/>
          </p:nvGrpSpPr>
          <p:grpSpPr>
            <a:xfrm>
              <a:off x="803" y="4545"/>
              <a:ext cx="295" cy="545"/>
              <a:chOff x="0" y="0"/>
              <a:chExt cx="122" cy="229"/>
            </a:xfrm>
          </p:grpSpPr>
          <p:sp>
            <p:nvSpPr>
              <p:cNvPr id="73836" name="Line 106"/>
              <p:cNvSpPr/>
              <p:nvPr/>
            </p:nvSpPr>
            <p:spPr>
              <a:xfrm>
                <a:off x="0" y="2"/>
                <a:ext cx="0" cy="227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837" name="Line 107"/>
              <p:cNvSpPr/>
              <p:nvPr/>
            </p:nvSpPr>
            <p:spPr>
              <a:xfrm>
                <a:off x="122" y="0"/>
                <a:ext cx="0" cy="227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73838" name="Oval 108"/>
            <p:cNvSpPr/>
            <p:nvPr/>
          </p:nvSpPr>
          <p:spPr>
            <a:xfrm>
              <a:off x="5198" y="4332"/>
              <a:ext cx="875" cy="863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b="1" dirty="0">
                  <a:latin typeface="Times New Roman" panose="02020603050405020304" pitchFamily="18" charset="0"/>
                </a:rPr>
                <a:t>T0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3839" name="Line 109"/>
            <p:cNvSpPr/>
            <p:nvPr/>
          </p:nvSpPr>
          <p:spPr>
            <a:xfrm>
              <a:off x="35" y="4762"/>
              <a:ext cx="76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3840" name="Line 110"/>
            <p:cNvSpPr/>
            <p:nvPr/>
          </p:nvSpPr>
          <p:spPr>
            <a:xfrm>
              <a:off x="1133" y="4762"/>
              <a:ext cx="406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3841" name="Line 111"/>
            <p:cNvSpPr/>
            <p:nvPr/>
          </p:nvSpPr>
          <p:spPr>
            <a:xfrm>
              <a:off x="6075" y="4762"/>
              <a:ext cx="87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3842" name="Text Box 112"/>
            <p:cNvSpPr txBox="1"/>
            <p:nvPr/>
          </p:nvSpPr>
          <p:spPr>
            <a:xfrm>
              <a:off x="473" y="3792"/>
              <a:ext cx="132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>
                <a:spcBef>
                  <a:spcPct val="50000"/>
                </a:spcBef>
                <a:buClr>
                  <a:schemeClr val="bg2"/>
                </a:buClr>
                <a:buFont typeface="Monotype Sorts" pitchFamily="2" charset="2"/>
              </a:pPr>
              <a:r>
                <a:rPr lang="en-US" altLang="zh-CN" b="1" dirty="0">
                  <a:latin typeface="Times New Roman" panose="02020603050405020304" pitchFamily="18" charset="0"/>
                </a:rPr>
                <a:t>M1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3843" name="Text Box 113"/>
            <p:cNvSpPr txBox="1"/>
            <p:nvPr/>
          </p:nvSpPr>
          <p:spPr>
            <a:xfrm>
              <a:off x="5555" y="4987"/>
              <a:ext cx="1758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>
                <a:spcBef>
                  <a:spcPct val="50000"/>
                </a:spcBef>
                <a:buClr>
                  <a:schemeClr val="bg2"/>
                </a:buClr>
                <a:buFont typeface="Monotype Sorts" pitchFamily="2" charset="2"/>
              </a:pPr>
              <a:r>
                <a:rPr lang="en-US" altLang="zh-CN" b="1" dirty="0">
                  <a:latin typeface="Times New Roman" panose="02020603050405020304" pitchFamily="18" charset="0"/>
                </a:rPr>
                <a:t>K6000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3844" name="Text Box 114"/>
            <p:cNvSpPr txBox="1"/>
            <p:nvPr/>
          </p:nvSpPr>
          <p:spPr>
            <a:xfrm>
              <a:off x="3405" y="967"/>
              <a:ext cx="1538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防堵</a:t>
              </a:r>
              <a:endPara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3845" name="Rectangle 117"/>
            <p:cNvSpPr/>
            <p:nvPr/>
          </p:nvSpPr>
          <p:spPr>
            <a:xfrm>
              <a:off x="1588" y="7142"/>
              <a:ext cx="2155" cy="1588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 advClick="0">
    <p:wedg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951923" y="161925"/>
            <a:ext cx="36652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7.3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可编程控制器应用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grpSp>
        <p:nvGrpSpPr>
          <p:cNvPr id="75778" name="Group 3"/>
          <p:cNvGrpSpPr/>
          <p:nvPr/>
        </p:nvGrpSpPr>
        <p:grpSpPr>
          <a:xfrm>
            <a:off x="1673860" y="683578"/>
            <a:ext cx="8567738" cy="6005512"/>
            <a:chOff x="0" y="0"/>
            <a:chExt cx="5397" cy="3783"/>
          </a:xfrm>
        </p:grpSpPr>
        <p:sp>
          <p:nvSpPr>
            <p:cNvPr id="75779" name="Text Box 4"/>
            <p:cNvSpPr txBox="1"/>
            <p:nvPr/>
          </p:nvSpPr>
          <p:spPr>
            <a:xfrm>
              <a:off x="952" y="363"/>
              <a:ext cx="4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>
                <a:spcBef>
                  <a:spcPct val="50000"/>
                </a:spcBef>
                <a:buClr>
                  <a:schemeClr val="bg2"/>
                </a:buClr>
                <a:buFont typeface="Monotype Sorts" pitchFamily="2" charset="2"/>
              </a:pPr>
              <a:r>
                <a:rPr lang="en-US" altLang="zh-CN" b="1" dirty="0">
                  <a:latin typeface="Times New Roman" panose="02020603050405020304" pitchFamily="18" charset="0"/>
                </a:rPr>
                <a:t>T1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5780" name="Text Box 5"/>
            <p:cNvSpPr txBox="1"/>
            <p:nvPr/>
          </p:nvSpPr>
          <p:spPr>
            <a:xfrm>
              <a:off x="226" y="363"/>
              <a:ext cx="4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>
                <a:spcBef>
                  <a:spcPct val="50000"/>
                </a:spcBef>
                <a:buClr>
                  <a:schemeClr val="bg2"/>
                </a:buClr>
                <a:buFont typeface="Monotype Sorts" pitchFamily="2" charset="2"/>
              </a:pPr>
              <a:r>
                <a:rPr lang="en-US" altLang="zh-CN" b="1" dirty="0">
                  <a:latin typeface="Times New Roman" panose="02020603050405020304" pitchFamily="18" charset="0"/>
                </a:rPr>
                <a:t>M0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5781" name="Line 6"/>
            <p:cNvSpPr/>
            <p:nvPr/>
          </p:nvSpPr>
          <p:spPr>
            <a:xfrm>
              <a:off x="45" y="460"/>
              <a:ext cx="0" cy="307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75782" name="Group 7"/>
            <p:cNvGrpSpPr/>
            <p:nvPr/>
          </p:nvGrpSpPr>
          <p:grpSpPr>
            <a:xfrm>
              <a:off x="363" y="635"/>
              <a:ext cx="122" cy="229"/>
              <a:chOff x="0" y="0"/>
              <a:chExt cx="122" cy="229"/>
            </a:xfrm>
          </p:grpSpPr>
          <p:sp>
            <p:nvSpPr>
              <p:cNvPr id="75783" name="Line 8"/>
              <p:cNvSpPr/>
              <p:nvPr/>
            </p:nvSpPr>
            <p:spPr>
              <a:xfrm>
                <a:off x="0" y="2"/>
                <a:ext cx="0" cy="227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5784" name="Line 9"/>
              <p:cNvSpPr/>
              <p:nvPr/>
            </p:nvSpPr>
            <p:spPr>
              <a:xfrm>
                <a:off x="122" y="0"/>
                <a:ext cx="0" cy="227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75785" name="Oval 10"/>
            <p:cNvSpPr/>
            <p:nvPr/>
          </p:nvSpPr>
          <p:spPr>
            <a:xfrm>
              <a:off x="2177" y="544"/>
              <a:ext cx="385" cy="38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b="1" dirty="0">
                  <a:latin typeface="Times New Roman" panose="02020603050405020304" pitchFamily="18" charset="0"/>
                </a:rPr>
                <a:t>T1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5786" name="Line 11"/>
            <p:cNvSpPr/>
            <p:nvPr/>
          </p:nvSpPr>
          <p:spPr>
            <a:xfrm>
              <a:off x="2585" y="726"/>
              <a:ext cx="31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5787" name="Line 12"/>
            <p:cNvSpPr/>
            <p:nvPr/>
          </p:nvSpPr>
          <p:spPr>
            <a:xfrm>
              <a:off x="2902" y="453"/>
              <a:ext cx="0" cy="313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5788" name="Line 13"/>
            <p:cNvSpPr/>
            <p:nvPr/>
          </p:nvSpPr>
          <p:spPr>
            <a:xfrm>
              <a:off x="2540" y="2404"/>
              <a:ext cx="36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75789" name="Group 14"/>
            <p:cNvGrpSpPr/>
            <p:nvPr/>
          </p:nvGrpSpPr>
          <p:grpSpPr>
            <a:xfrm>
              <a:off x="1050" y="619"/>
              <a:ext cx="192" cy="229"/>
              <a:chOff x="0" y="0"/>
              <a:chExt cx="192" cy="229"/>
            </a:xfrm>
          </p:grpSpPr>
          <p:grpSp>
            <p:nvGrpSpPr>
              <p:cNvPr id="75790" name="Group 15"/>
              <p:cNvGrpSpPr/>
              <p:nvPr/>
            </p:nvGrpSpPr>
            <p:grpSpPr>
              <a:xfrm>
                <a:off x="37" y="0"/>
                <a:ext cx="122" cy="229"/>
                <a:chOff x="0" y="0"/>
                <a:chExt cx="122" cy="229"/>
              </a:xfrm>
            </p:grpSpPr>
            <p:sp>
              <p:nvSpPr>
                <p:cNvPr id="75791" name="Line 16"/>
                <p:cNvSpPr/>
                <p:nvPr/>
              </p:nvSpPr>
              <p:spPr>
                <a:xfrm>
                  <a:off x="0" y="2"/>
                  <a:ext cx="0" cy="227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75792" name="Line 17"/>
                <p:cNvSpPr/>
                <p:nvPr/>
              </p:nvSpPr>
              <p:spPr>
                <a:xfrm>
                  <a:off x="122" y="0"/>
                  <a:ext cx="0" cy="227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75793" name="Line 18"/>
              <p:cNvSpPr/>
              <p:nvPr/>
            </p:nvSpPr>
            <p:spPr>
              <a:xfrm flipH="1">
                <a:off x="0" y="14"/>
                <a:ext cx="192" cy="19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75794" name="Text Box 19"/>
            <p:cNvSpPr txBox="1"/>
            <p:nvPr/>
          </p:nvSpPr>
          <p:spPr>
            <a:xfrm>
              <a:off x="181" y="2721"/>
              <a:ext cx="49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rIns="0" anchor="t">
              <a:spAutoFit/>
            </a:bodyPr>
            <a:p>
              <a:pPr algn="ctr">
                <a:spcBef>
                  <a:spcPct val="50000"/>
                </a:spcBef>
                <a:buClr>
                  <a:schemeClr val="bg2"/>
                </a:buClr>
                <a:buFont typeface="Monotype Sorts" pitchFamily="2" charset="2"/>
              </a:pPr>
              <a:r>
                <a:rPr lang="en-US" altLang="zh-CN" b="1" dirty="0">
                  <a:latin typeface="Times New Roman" panose="02020603050405020304" pitchFamily="18" charset="0"/>
                </a:rPr>
                <a:t>M0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5795" name="Line 20"/>
            <p:cNvSpPr/>
            <p:nvPr/>
          </p:nvSpPr>
          <p:spPr>
            <a:xfrm>
              <a:off x="45" y="1859"/>
              <a:ext cx="363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5796" name="Text Box 21"/>
            <p:cNvSpPr txBox="1"/>
            <p:nvPr/>
          </p:nvSpPr>
          <p:spPr>
            <a:xfrm>
              <a:off x="226" y="1497"/>
              <a:ext cx="49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>
                <a:spcBef>
                  <a:spcPct val="50000"/>
                </a:spcBef>
                <a:buClr>
                  <a:schemeClr val="bg2"/>
                </a:buClr>
                <a:buFont typeface="Monotype Sorts" pitchFamily="2" charset="2"/>
              </a:pPr>
              <a:r>
                <a:rPr lang="en-US" altLang="zh-CN" b="1" dirty="0">
                  <a:latin typeface="Times New Roman" panose="02020603050405020304" pitchFamily="18" charset="0"/>
                </a:rPr>
                <a:t>T1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5797" name="Oval 22"/>
            <p:cNvSpPr/>
            <p:nvPr/>
          </p:nvSpPr>
          <p:spPr>
            <a:xfrm>
              <a:off x="2177" y="1134"/>
              <a:ext cx="385" cy="38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</a:rPr>
                <a:t>C235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5798" name="Line 23"/>
            <p:cNvSpPr/>
            <p:nvPr/>
          </p:nvSpPr>
          <p:spPr>
            <a:xfrm>
              <a:off x="45" y="726"/>
              <a:ext cx="31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5799" name="Line 24"/>
            <p:cNvSpPr/>
            <p:nvPr/>
          </p:nvSpPr>
          <p:spPr>
            <a:xfrm>
              <a:off x="499" y="726"/>
              <a:ext cx="58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5800" name="Line 25"/>
            <p:cNvSpPr/>
            <p:nvPr/>
          </p:nvSpPr>
          <p:spPr>
            <a:xfrm>
              <a:off x="1224" y="726"/>
              <a:ext cx="40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5801" name="Line 26"/>
            <p:cNvSpPr/>
            <p:nvPr/>
          </p:nvSpPr>
          <p:spPr>
            <a:xfrm>
              <a:off x="1587" y="726"/>
              <a:ext cx="59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5802" name="Line 27"/>
            <p:cNvSpPr/>
            <p:nvPr/>
          </p:nvSpPr>
          <p:spPr>
            <a:xfrm>
              <a:off x="1678" y="1315"/>
              <a:ext cx="49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5803" name="Line 28"/>
            <p:cNvSpPr/>
            <p:nvPr/>
          </p:nvSpPr>
          <p:spPr>
            <a:xfrm>
              <a:off x="2585" y="1315"/>
              <a:ext cx="31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75804" name="Group 29"/>
            <p:cNvGrpSpPr/>
            <p:nvPr/>
          </p:nvGrpSpPr>
          <p:grpSpPr>
            <a:xfrm>
              <a:off x="408" y="1769"/>
              <a:ext cx="122" cy="229"/>
              <a:chOff x="0" y="0"/>
              <a:chExt cx="122" cy="229"/>
            </a:xfrm>
          </p:grpSpPr>
          <p:sp>
            <p:nvSpPr>
              <p:cNvPr id="75805" name="Line 30"/>
              <p:cNvSpPr/>
              <p:nvPr/>
            </p:nvSpPr>
            <p:spPr>
              <a:xfrm>
                <a:off x="0" y="2"/>
                <a:ext cx="0" cy="227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5806" name="Line 31"/>
              <p:cNvSpPr/>
              <p:nvPr/>
            </p:nvSpPr>
            <p:spPr>
              <a:xfrm>
                <a:off x="122" y="0"/>
                <a:ext cx="0" cy="227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75807" name="Line 32"/>
            <p:cNvSpPr/>
            <p:nvPr/>
          </p:nvSpPr>
          <p:spPr>
            <a:xfrm>
              <a:off x="544" y="1859"/>
              <a:ext cx="453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5808" name="Rectangle 33"/>
            <p:cNvSpPr/>
            <p:nvPr/>
          </p:nvSpPr>
          <p:spPr>
            <a:xfrm>
              <a:off x="997" y="1723"/>
              <a:ext cx="591" cy="273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b="1" dirty="0">
                  <a:latin typeface="Times New Roman" panose="02020603050405020304" pitchFamily="18" charset="0"/>
                </a:rPr>
                <a:t>DMOV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5809" name="Rectangle 34"/>
            <p:cNvSpPr/>
            <p:nvPr/>
          </p:nvSpPr>
          <p:spPr>
            <a:xfrm>
              <a:off x="1588" y="1723"/>
              <a:ext cx="499" cy="273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b="1" dirty="0">
                  <a:latin typeface="Times New Roman" panose="02020603050405020304" pitchFamily="18" charset="0"/>
                </a:rPr>
                <a:t>C235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5810" name="Line 35"/>
            <p:cNvSpPr/>
            <p:nvPr/>
          </p:nvSpPr>
          <p:spPr>
            <a:xfrm>
              <a:off x="2540" y="1859"/>
              <a:ext cx="36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5811" name="Rectangle 36"/>
            <p:cNvSpPr/>
            <p:nvPr/>
          </p:nvSpPr>
          <p:spPr>
            <a:xfrm>
              <a:off x="1632" y="2268"/>
              <a:ext cx="454" cy="272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b="1" dirty="0">
                  <a:latin typeface="Times New Roman" panose="02020603050405020304" pitchFamily="18" charset="0"/>
                </a:rPr>
                <a:t>RST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5812" name="Rectangle 37"/>
            <p:cNvSpPr/>
            <p:nvPr/>
          </p:nvSpPr>
          <p:spPr>
            <a:xfrm>
              <a:off x="2086" y="2268"/>
              <a:ext cx="454" cy="272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b="1" dirty="0">
                  <a:latin typeface="Times New Roman" panose="02020603050405020304" pitchFamily="18" charset="0"/>
                </a:rPr>
                <a:t>C235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75813" name="Group 38"/>
            <p:cNvGrpSpPr/>
            <p:nvPr/>
          </p:nvGrpSpPr>
          <p:grpSpPr>
            <a:xfrm>
              <a:off x="362" y="2993"/>
              <a:ext cx="122" cy="229"/>
              <a:chOff x="0" y="0"/>
              <a:chExt cx="122" cy="229"/>
            </a:xfrm>
          </p:grpSpPr>
          <p:sp>
            <p:nvSpPr>
              <p:cNvPr id="75814" name="Line 39"/>
              <p:cNvSpPr/>
              <p:nvPr/>
            </p:nvSpPr>
            <p:spPr>
              <a:xfrm>
                <a:off x="0" y="2"/>
                <a:ext cx="0" cy="227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5815" name="Line 40"/>
              <p:cNvSpPr/>
              <p:nvPr/>
            </p:nvSpPr>
            <p:spPr>
              <a:xfrm>
                <a:off x="122" y="0"/>
                <a:ext cx="0" cy="227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75816" name="Line 41"/>
            <p:cNvSpPr/>
            <p:nvPr/>
          </p:nvSpPr>
          <p:spPr>
            <a:xfrm>
              <a:off x="45" y="3084"/>
              <a:ext cx="31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5817" name="Line 42"/>
            <p:cNvSpPr/>
            <p:nvPr/>
          </p:nvSpPr>
          <p:spPr>
            <a:xfrm>
              <a:off x="498" y="3084"/>
              <a:ext cx="22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5818" name="Line 43"/>
            <p:cNvSpPr/>
            <p:nvPr/>
          </p:nvSpPr>
          <p:spPr>
            <a:xfrm>
              <a:off x="2721" y="3084"/>
              <a:ext cx="18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5819" name="Text Box 44"/>
            <p:cNvSpPr txBox="1"/>
            <p:nvPr/>
          </p:nvSpPr>
          <p:spPr>
            <a:xfrm>
              <a:off x="2313" y="862"/>
              <a:ext cx="72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>
                <a:spcBef>
                  <a:spcPct val="50000"/>
                </a:spcBef>
                <a:buClr>
                  <a:schemeClr val="bg2"/>
                </a:buClr>
                <a:buFont typeface="Monotype Sorts" pitchFamily="2" charset="2"/>
              </a:pPr>
              <a:r>
                <a:rPr lang="en-US" altLang="zh-CN" b="1" dirty="0">
                  <a:latin typeface="Times New Roman" panose="02020603050405020304" pitchFamily="18" charset="0"/>
                </a:rPr>
                <a:t>K10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5820" name="Line 45"/>
            <p:cNvSpPr/>
            <p:nvPr/>
          </p:nvSpPr>
          <p:spPr>
            <a:xfrm>
              <a:off x="1678" y="726"/>
              <a:ext cx="0" cy="58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5821" name="Rectangle 46"/>
            <p:cNvSpPr/>
            <p:nvPr/>
          </p:nvSpPr>
          <p:spPr>
            <a:xfrm>
              <a:off x="2086" y="1723"/>
              <a:ext cx="454" cy="272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b="1" dirty="0">
                  <a:latin typeface="Times New Roman" panose="02020603050405020304" pitchFamily="18" charset="0"/>
                </a:rPr>
                <a:t>D0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5822" name="Line 47"/>
            <p:cNvSpPr/>
            <p:nvPr/>
          </p:nvSpPr>
          <p:spPr>
            <a:xfrm>
              <a:off x="816" y="1859"/>
              <a:ext cx="0" cy="54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5823" name="Line 48"/>
            <p:cNvSpPr/>
            <p:nvPr/>
          </p:nvSpPr>
          <p:spPr>
            <a:xfrm>
              <a:off x="816" y="2404"/>
              <a:ext cx="81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5824" name="Rectangle 49"/>
            <p:cNvSpPr/>
            <p:nvPr/>
          </p:nvSpPr>
          <p:spPr>
            <a:xfrm>
              <a:off x="725" y="2948"/>
              <a:ext cx="591" cy="273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b="1" dirty="0">
                  <a:latin typeface="Times New Roman" panose="02020603050405020304" pitchFamily="18" charset="0"/>
                </a:rPr>
                <a:t>DCMP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5825" name="Rectangle 50"/>
            <p:cNvSpPr/>
            <p:nvPr/>
          </p:nvSpPr>
          <p:spPr>
            <a:xfrm>
              <a:off x="1316" y="2948"/>
              <a:ext cx="499" cy="273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b="1" dirty="0">
                  <a:latin typeface="Times New Roman" panose="02020603050405020304" pitchFamily="18" charset="0"/>
                </a:rPr>
                <a:t>K500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5826" name="Rectangle 51"/>
            <p:cNvSpPr/>
            <p:nvPr/>
          </p:nvSpPr>
          <p:spPr>
            <a:xfrm>
              <a:off x="1814" y="2948"/>
              <a:ext cx="454" cy="272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b="1" dirty="0">
                  <a:latin typeface="Times New Roman" panose="02020603050405020304" pitchFamily="18" charset="0"/>
                </a:rPr>
                <a:t>D0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5827" name="Rectangle 52"/>
            <p:cNvSpPr/>
            <p:nvPr/>
          </p:nvSpPr>
          <p:spPr>
            <a:xfrm>
              <a:off x="2267" y="2948"/>
              <a:ext cx="454" cy="272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b="1" dirty="0">
                  <a:latin typeface="Times New Roman" panose="02020603050405020304" pitchFamily="18" charset="0"/>
                </a:rPr>
                <a:t>M10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5828" name="Text Box 53"/>
            <p:cNvSpPr txBox="1"/>
            <p:nvPr/>
          </p:nvSpPr>
          <p:spPr>
            <a:xfrm>
              <a:off x="3039" y="635"/>
              <a:ext cx="104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定时</a:t>
              </a:r>
              <a:r>
                <a:rPr lang="en-US" altLang="zh-CN" b="1" dirty="0">
                  <a:latin typeface="Times New Roman" panose="02020603050405020304" pitchFamily="18" charset="0"/>
                </a:rPr>
                <a:t>1</a:t>
              </a:r>
              <a:r>
                <a:rPr lang="zh-CN" altLang="en-US" b="1" dirty="0">
                  <a:latin typeface="Times New Roman" panose="02020603050405020304" pitchFamily="18" charset="0"/>
                </a:rPr>
                <a:t>秒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5829" name="Text Box 54"/>
            <p:cNvSpPr txBox="1"/>
            <p:nvPr/>
          </p:nvSpPr>
          <p:spPr>
            <a:xfrm>
              <a:off x="3084" y="1225"/>
              <a:ext cx="231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1</a:t>
              </a:r>
              <a:r>
                <a:rPr lang="zh-CN" altLang="en-US" b="1" dirty="0">
                  <a:latin typeface="Times New Roman" panose="02020603050405020304" pitchFamily="18" charset="0"/>
                </a:rPr>
                <a:t>秒内高速计量流量脉冲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5830" name="Text Box 55"/>
            <p:cNvSpPr txBox="1"/>
            <p:nvPr/>
          </p:nvSpPr>
          <p:spPr>
            <a:xfrm>
              <a:off x="3084" y="1723"/>
              <a:ext cx="176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到时读</a:t>
              </a:r>
              <a:r>
                <a:rPr lang="en-US" altLang="zh-CN" b="1" dirty="0">
                  <a:latin typeface="Times New Roman" panose="02020603050405020304" pitchFamily="18" charset="0"/>
                </a:rPr>
                <a:t>C235</a:t>
              </a:r>
              <a:r>
                <a:rPr lang="zh-CN" altLang="en-US" dirty="0">
                  <a:latin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Times New Roman" panose="02020603050405020304" pitchFamily="18" charset="0"/>
                </a:rPr>
                <a:t>→</a:t>
              </a:r>
              <a:r>
                <a:rPr lang="en-US" altLang="zh-CN" b="1" dirty="0">
                  <a:latin typeface="Times New Roman" panose="02020603050405020304" pitchFamily="18" charset="0"/>
                </a:rPr>
                <a:t>D0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5831" name="Text Box 56"/>
            <p:cNvSpPr txBox="1"/>
            <p:nvPr/>
          </p:nvSpPr>
          <p:spPr>
            <a:xfrm>
              <a:off x="3129" y="2903"/>
              <a:ext cx="15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PV&lt;SP  ,M10=1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5832" name="Text Box 57"/>
            <p:cNvSpPr txBox="1"/>
            <p:nvPr/>
          </p:nvSpPr>
          <p:spPr>
            <a:xfrm>
              <a:off x="3129" y="2268"/>
              <a:ext cx="108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0→C235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5833" name="Text Box 58"/>
            <p:cNvSpPr txBox="1"/>
            <p:nvPr/>
          </p:nvSpPr>
          <p:spPr>
            <a:xfrm>
              <a:off x="0" y="0"/>
              <a:ext cx="249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流量测量加防堵</a:t>
              </a:r>
              <a:endPara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5834" name="Rectangle 59"/>
            <p:cNvSpPr/>
            <p:nvPr/>
          </p:nvSpPr>
          <p:spPr>
            <a:xfrm>
              <a:off x="363" y="3493"/>
              <a:ext cx="3492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图</a:t>
              </a: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5-28</a:t>
              </a:r>
              <a:r>
                <a:rPr lang="zh-CN" altLang="en-US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污水净化控制系统梯形图</a:t>
              </a:r>
              <a:endPara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 advClick="0"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322320" y="9588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7.1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可编程控制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器概述</a:t>
            </a:r>
            <a:endParaRPr lang="zh-CN" altLang="en-US"/>
          </a:p>
        </p:txBody>
      </p:sp>
      <p:sp>
        <p:nvSpPr>
          <p:cNvPr id="9217" name="Text Box 2"/>
          <p:cNvSpPr txBox="1"/>
          <p:nvPr/>
        </p:nvSpPr>
        <p:spPr>
          <a:xfrm>
            <a:off x="2760345" y="6148388"/>
            <a:ext cx="57912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图</a:t>
            </a:r>
            <a:r>
              <a:rPr lang="en-US" altLang="zh-CN" sz="2400" b="1" dirty="0">
                <a:latin typeface="Times New Roman" panose="02020603050405020304" pitchFamily="18" charset="0"/>
              </a:rPr>
              <a:t>7-3 </a:t>
            </a:r>
            <a:r>
              <a:rPr lang="zh-CN" altLang="en-US" sz="2400" b="1" dirty="0">
                <a:latin typeface="Times New Roman" panose="02020603050405020304" pitchFamily="18" charset="0"/>
              </a:rPr>
              <a:t>交流开关量输入模块原理图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9218" name="Group 3"/>
          <p:cNvGrpSpPr/>
          <p:nvPr/>
        </p:nvGrpSpPr>
        <p:grpSpPr>
          <a:xfrm>
            <a:off x="1970405" y="1196975"/>
            <a:ext cx="6412865" cy="4951730"/>
            <a:chOff x="0" y="0"/>
            <a:chExt cx="4320" cy="3264"/>
          </a:xfrm>
        </p:grpSpPr>
        <p:sp>
          <p:nvSpPr>
            <p:cNvPr id="9219" name="AutoShape 4"/>
            <p:cNvSpPr/>
            <p:nvPr/>
          </p:nvSpPr>
          <p:spPr>
            <a:xfrm>
              <a:off x="2189" y="588"/>
              <a:ext cx="935" cy="294"/>
            </a:xfrm>
            <a:prstGeom prst="flowChartTerminator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9220" name="Group 5"/>
            <p:cNvGrpSpPr/>
            <p:nvPr/>
          </p:nvGrpSpPr>
          <p:grpSpPr>
            <a:xfrm>
              <a:off x="2323" y="378"/>
              <a:ext cx="133" cy="672"/>
              <a:chOff x="0" y="0"/>
              <a:chExt cx="192" cy="816"/>
            </a:xfrm>
          </p:grpSpPr>
          <p:sp>
            <p:nvSpPr>
              <p:cNvPr id="9221" name="Line 6"/>
              <p:cNvSpPr/>
              <p:nvPr/>
            </p:nvSpPr>
            <p:spPr>
              <a:xfrm>
                <a:off x="0" y="336"/>
                <a:ext cx="19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222" name="Line 7"/>
              <p:cNvSpPr/>
              <p:nvPr/>
            </p:nvSpPr>
            <p:spPr>
              <a:xfrm>
                <a:off x="0" y="480"/>
                <a:ext cx="19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223" name="Line 8"/>
              <p:cNvSpPr/>
              <p:nvPr/>
            </p:nvSpPr>
            <p:spPr>
              <a:xfrm>
                <a:off x="96" y="0"/>
                <a:ext cx="0" cy="81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224" name="Line 9"/>
              <p:cNvSpPr/>
              <p:nvPr/>
            </p:nvSpPr>
            <p:spPr>
              <a:xfrm>
                <a:off x="0" y="336"/>
                <a:ext cx="96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225" name="Line 10"/>
              <p:cNvSpPr/>
              <p:nvPr/>
            </p:nvSpPr>
            <p:spPr>
              <a:xfrm flipV="1">
                <a:off x="96" y="336"/>
                <a:ext cx="96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9226" name="Group 11"/>
            <p:cNvGrpSpPr/>
            <p:nvPr/>
          </p:nvGrpSpPr>
          <p:grpSpPr>
            <a:xfrm flipV="1">
              <a:off x="2545" y="378"/>
              <a:ext cx="134" cy="672"/>
              <a:chOff x="0" y="0"/>
              <a:chExt cx="192" cy="816"/>
            </a:xfrm>
          </p:grpSpPr>
          <p:sp>
            <p:nvSpPr>
              <p:cNvPr id="9227" name="Line 12"/>
              <p:cNvSpPr/>
              <p:nvPr/>
            </p:nvSpPr>
            <p:spPr>
              <a:xfrm>
                <a:off x="0" y="336"/>
                <a:ext cx="19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228" name="Line 13"/>
              <p:cNvSpPr/>
              <p:nvPr/>
            </p:nvSpPr>
            <p:spPr>
              <a:xfrm>
                <a:off x="0" y="480"/>
                <a:ext cx="19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229" name="Line 14"/>
              <p:cNvSpPr/>
              <p:nvPr/>
            </p:nvSpPr>
            <p:spPr>
              <a:xfrm>
                <a:off x="96" y="0"/>
                <a:ext cx="0" cy="81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230" name="Line 15"/>
              <p:cNvSpPr/>
              <p:nvPr/>
            </p:nvSpPr>
            <p:spPr>
              <a:xfrm>
                <a:off x="0" y="336"/>
                <a:ext cx="96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231" name="Line 16"/>
              <p:cNvSpPr/>
              <p:nvPr/>
            </p:nvSpPr>
            <p:spPr>
              <a:xfrm flipV="1">
                <a:off x="96" y="336"/>
                <a:ext cx="96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9232" name="Line 17"/>
            <p:cNvSpPr/>
            <p:nvPr/>
          </p:nvSpPr>
          <p:spPr>
            <a:xfrm>
              <a:off x="2011" y="1050"/>
              <a:ext cx="62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233" name="AutoShape 18"/>
            <p:cNvSpPr/>
            <p:nvPr/>
          </p:nvSpPr>
          <p:spPr>
            <a:xfrm>
              <a:off x="1655" y="882"/>
              <a:ext cx="311" cy="546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234" name="Line 19"/>
            <p:cNvSpPr/>
            <p:nvPr/>
          </p:nvSpPr>
          <p:spPr>
            <a:xfrm>
              <a:off x="1744" y="966"/>
              <a:ext cx="0" cy="16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235" name="Line 20"/>
            <p:cNvSpPr/>
            <p:nvPr/>
          </p:nvSpPr>
          <p:spPr>
            <a:xfrm>
              <a:off x="1877" y="966"/>
              <a:ext cx="0" cy="16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236" name="Line 21"/>
            <p:cNvSpPr/>
            <p:nvPr/>
          </p:nvSpPr>
          <p:spPr>
            <a:xfrm>
              <a:off x="1254" y="1050"/>
              <a:ext cx="801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237" name="Line 22"/>
            <p:cNvSpPr/>
            <p:nvPr/>
          </p:nvSpPr>
          <p:spPr>
            <a:xfrm>
              <a:off x="1744" y="966"/>
              <a:ext cx="133" cy="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238" name="Line 23"/>
            <p:cNvSpPr/>
            <p:nvPr/>
          </p:nvSpPr>
          <p:spPr>
            <a:xfrm flipV="1">
              <a:off x="1744" y="1050"/>
              <a:ext cx="133" cy="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239" name="Line 24"/>
            <p:cNvSpPr/>
            <p:nvPr/>
          </p:nvSpPr>
          <p:spPr>
            <a:xfrm>
              <a:off x="1744" y="1218"/>
              <a:ext cx="0" cy="16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240" name="Line 25"/>
            <p:cNvSpPr/>
            <p:nvPr/>
          </p:nvSpPr>
          <p:spPr>
            <a:xfrm>
              <a:off x="1877" y="1218"/>
              <a:ext cx="0" cy="16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241" name="Line 26"/>
            <p:cNvSpPr/>
            <p:nvPr/>
          </p:nvSpPr>
          <p:spPr>
            <a:xfrm>
              <a:off x="1565" y="1302"/>
              <a:ext cx="535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242" name="Line 27"/>
            <p:cNvSpPr/>
            <p:nvPr/>
          </p:nvSpPr>
          <p:spPr>
            <a:xfrm flipV="1">
              <a:off x="1744" y="1218"/>
              <a:ext cx="133" cy="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243" name="Line 28"/>
            <p:cNvSpPr/>
            <p:nvPr/>
          </p:nvSpPr>
          <p:spPr>
            <a:xfrm>
              <a:off x="1744" y="1302"/>
              <a:ext cx="133" cy="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244" name="Line 29"/>
            <p:cNvSpPr/>
            <p:nvPr/>
          </p:nvSpPr>
          <p:spPr>
            <a:xfrm flipV="1">
              <a:off x="2100" y="1050"/>
              <a:ext cx="0" cy="25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245" name="Line 30"/>
            <p:cNvSpPr/>
            <p:nvPr/>
          </p:nvSpPr>
          <p:spPr>
            <a:xfrm flipV="1">
              <a:off x="1565" y="798"/>
              <a:ext cx="0" cy="50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246" name="Rectangle 31"/>
            <p:cNvSpPr/>
            <p:nvPr/>
          </p:nvSpPr>
          <p:spPr>
            <a:xfrm>
              <a:off x="1521" y="546"/>
              <a:ext cx="89" cy="252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247" name="Line 32"/>
            <p:cNvSpPr/>
            <p:nvPr/>
          </p:nvSpPr>
          <p:spPr>
            <a:xfrm flipV="1">
              <a:off x="1565" y="378"/>
              <a:ext cx="0" cy="16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248" name="Rectangle 33"/>
            <p:cNvSpPr/>
            <p:nvPr/>
          </p:nvSpPr>
          <p:spPr>
            <a:xfrm>
              <a:off x="1152" y="336"/>
              <a:ext cx="312" cy="84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249" name="Line 34"/>
            <p:cNvSpPr/>
            <p:nvPr/>
          </p:nvSpPr>
          <p:spPr>
            <a:xfrm>
              <a:off x="2857" y="672"/>
              <a:ext cx="0" cy="16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250" name="Line 35"/>
            <p:cNvSpPr/>
            <p:nvPr/>
          </p:nvSpPr>
          <p:spPr>
            <a:xfrm flipV="1">
              <a:off x="2857" y="630"/>
              <a:ext cx="133" cy="12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251" name="Line 36"/>
            <p:cNvSpPr/>
            <p:nvPr/>
          </p:nvSpPr>
          <p:spPr>
            <a:xfrm>
              <a:off x="2857" y="756"/>
              <a:ext cx="178" cy="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252" name="Line 37"/>
            <p:cNvSpPr/>
            <p:nvPr/>
          </p:nvSpPr>
          <p:spPr>
            <a:xfrm flipV="1">
              <a:off x="2990" y="378"/>
              <a:ext cx="0" cy="25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253" name="Line 38"/>
            <p:cNvSpPr/>
            <p:nvPr/>
          </p:nvSpPr>
          <p:spPr>
            <a:xfrm>
              <a:off x="3035" y="840"/>
              <a:ext cx="0" cy="21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254" name="Line 39"/>
            <p:cNvSpPr/>
            <p:nvPr/>
          </p:nvSpPr>
          <p:spPr>
            <a:xfrm>
              <a:off x="2990" y="378"/>
              <a:ext cx="22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255" name="Line 40"/>
            <p:cNvSpPr/>
            <p:nvPr/>
          </p:nvSpPr>
          <p:spPr>
            <a:xfrm>
              <a:off x="3035" y="1050"/>
              <a:ext cx="17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256" name="Rectangle 41"/>
            <p:cNvSpPr/>
            <p:nvPr/>
          </p:nvSpPr>
          <p:spPr>
            <a:xfrm>
              <a:off x="3216" y="336"/>
              <a:ext cx="312" cy="8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latin typeface="Times New Roman" panose="02020603050405020304" pitchFamily="18" charset="0"/>
                </a:rPr>
                <a:t>滤</a:t>
              </a:r>
              <a:endParaRPr lang="zh-CN" altLang="en-US" b="1" dirty="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b="1" dirty="0">
                  <a:latin typeface="Times New Roman" panose="02020603050405020304" pitchFamily="18" charset="0"/>
                </a:rPr>
                <a:t>波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9257" name="AutoShape 42"/>
            <p:cNvCxnSpPr/>
            <p:nvPr/>
          </p:nvCxnSpPr>
          <p:spPr>
            <a:xfrm rot="5400000">
              <a:off x="1608" y="1500"/>
              <a:ext cx="210" cy="89"/>
            </a:xfrm>
            <a:prstGeom prst="bentConnector3">
              <a:avLst>
                <a:gd name="adj1" fmla="val 50000"/>
              </a:avLst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cxnSp>
          <p:nvCxnSpPr>
            <p:cNvPr id="9258" name="AutoShape 43"/>
            <p:cNvCxnSpPr/>
            <p:nvPr/>
          </p:nvCxnSpPr>
          <p:spPr>
            <a:xfrm rot="5400000">
              <a:off x="1742" y="1500"/>
              <a:ext cx="210" cy="89"/>
            </a:xfrm>
            <a:prstGeom prst="bentConnector3">
              <a:avLst>
                <a:gd name="adj1" fmla="val 50000"/>
              </a:avLst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sp>
          <p:nvSpPr>
            <p:cNvPr id="9259" name="未知"/>
            <p:cNvSpPr/>
            <p:nvPr/>
          </p:nvSpPr>
          <p:spPr>
            <a:xfrm>
              <a:off x="2679" y="700"/>
              <a:ext cx="104" cy="98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72" y="10"/>
                </a:cxn>
                <a:cxn ang="0">
                  <a:pos x="72" y="66"/>
                </a:cxn>
              </a:cxnLst>
              <a:pathLst>
                <a:path w="112" h="112">
                  <a:moveTo>
                    <a:pt x="0" y="16"/>
                  </a:moveTo>
                  <a:cubicBezTo>
                    <a:pt x="40" y="8"/>
                    <a:pt x="80" y="0"/>
                    <a:pt x="96" y="16"/>
                  </a:cubicBezTo>
                  <a:cubicBezTo>
                    <a:pt x="112" y="32"/>
                    <a:pt x="88" y="96"/>
                    <a:pt x="96" y="112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0" name="Line 45"/>
            <p:cNvSpPr/>
            <p:nvPr/>
          </p:nvSpPr>
          <p:spPr>
            <a:xfrm>
              <a:off x="2812" y="798"/>
              <a:ext cx="45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261" name="Line 46"/>
            <p:cNvSpPr/>
            <p:nvPr/>
          </p:nvSpPr>
          <p:spPr>
            <a:xfrm flipH="1">
              <a:off x="864" y="1050"/>
              <a:ext cx="390" cy="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262" name="Line 47"/>
            <p:cNvSpPr/>
            <p:nvPr/>
          </p:nvSpPr>
          <p:spPr>
            <a:xfrm flipH="1">
              <a:off x="96" y="378"/>
              <a:ext cx="31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</p:spPr>
        </p:sp>
        <p:sp>
          <p:nvSpPr>
            <p:cNvPr id="9263" name="Line 48"/>
            <p:cNvSpPr/>
            <p:nvPr/>
          </p:nvSpPr>
          <p:spPr>
            <a:xfrm>
              <a:off x="408" y="336"/>
              <a:ext cx="22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264" name="AutoShape 49"/>
            <p:cNvSpPr/>
            <p:nvPr/>
          </p:nvSpPr>
          <p:spPr>
            <a:xfrm>
              <a:off x="2243" y="2250"/>
              <a:ext cx="960" cy="273"/>
            </a:xfrm>
            <a:prstGeom prst="flowChartTerminator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9265" name="Group 50"/>
            <p:cNvGrpSpPr/>
            <p:nvPr/>
          </p:nvGrpSpPr>
          <p:grpSpPr>
            <a:xfrm>
              <a:off x="2380" y="2055"/>
              <a:ext cx="137" cy="624"/>
              <a:chOff x="0" y="0"/>
              <a:chExt cx="192" cy="816"/>
            </a:xfrm>
          </p:grpSpPr>
          <p:sp>
            <p:nvSpPr>
              <p:cNvPr id="9266" name="Line 51"/>
              <p:cNvSpPr/>
              <p:nvPr/>
            </p:nvSpPr>
            <p:spPr>
              <a:xfrm>
                <a:off x="0" y="336"/>
                <a:ext cx="19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267" name="Line 52"/>
              <p:cNvSpPr/>
              <p:nvPr/>
            </p:nvSpPr>
            <p:spPr>
              <a:xfrm>
                <a:off x="0" y="480"/>
                <a:ext cx="19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268" name="Line 53"/>
              <p:cNvSpPr/>
              <p:nvPr/>
            </p:nvSpPr>
            <p:spPr>
              <a:xfrm>
                <a:off x="96" y="0"/>
                <a:ext cx="0" cy="81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269" name="Line 54"/>
              <p:cNvSpPr/>
              <p:nvPr/>
            </p:nvSpPr>
            <p:spPr>
              <a:xfrm>
                <a:off x="0" y="336"/>
                <a:ext cx="96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270" name="Line 55"/>
              <p:cNvSpPr/>
              <p:nvPr/>
            </p:nvSpPr>
            <p:spPr>
              <a:xfrm flipV="1">
                <a:off x="96" y="336"/>
                <a:ext cx="96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9271" name="Group 56"/>
            <p:cNvGrpSpPr/>
            <p:nvPr/>
          </p:nvGrpSpPr>
          <p:grpSpPr>
            <a:xfrm flipV="1">
              <a:off x="2609" y="2055"/>
              <a:ext cx="137" cy="624"/>
              <a:chOff x="0" y="0"/>
              <a:chExt cx="192" cy="816"/>
            </a:xfrm>
          </p:grpSpPr>
          <p:sp>
            <p:nvSpPr>
              <p:cNvPr id="9272" name="Line 57"/>
              <p:cNvSpPr/>
              <p:nvPr/>
            </p:nvSpPr>
            <p:spPr>
              <a:xfrm>
                <a:off x="0" y="336"/>
                <a:ext cx="19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273" name="Line 58"/>
              <p:cNvSpPr/>
              <p:nvPr/>
            </p:nvSpPr>
            <p:spPr>
              <a:xfrm>
                <a:off x="0" y="480"/>
                <a:ext cx="19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274" name="Line 59"/>
              <p:cNvSpPr/>
              <p:nvPr/>
            </p:nvSpPr>
            <p:spPr>
              <a:xfrm>
                <a:off x="96" y="0"/>
                <a:ext cx="0" cy="81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275" name="Line 60"/>
              <p:cNvSpPr/>
              <p:nvPr/>
            </p:nvSpPr>
            <p:spPr>
              <a:xfrm>
                <a:off x="0" y="336"/>
                <a:ext cx="96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276" name="Line 61"/>
              <p:cNvSpPr/>
              <p:nvPr/>
            </p:nvSpPr>
            <p:spPr>
              <a:xfrm flipV="1">
                <a:off x="96" y="336"/>
                <a:ext cx="96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9277" name="Line 62"/>
            <p:cNvSpPr/>
            <p:nvPr/>
          </p:nvSpPr>
          <p:spPr>
            <a:xfrm flipV="1">
              <a:off x="1488" y="2055"/>
              <a:ext cx="1212" cy="9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278" name="Line 63"/>
            <p:cNvSpPr/>
            <p:nvPr/>
          </p:nvSpPr>
          <p:spPr>
            <a:xfrm>
              <a:off x="2061" y="2679"/>
              <a:ext cx="639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279" name="AutoShape 64"/>
            <p:cNvSpPr/>
            <p:nvPr/>
          </p:nvSpPr>
          <p:spPr>
            <a:xfrm>
              <a:off x="1695" y="2523"/>
              <a:ext cx="320" cy="507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280" name="Line 65"/>
            <p:cNvSpPr/>
            <p:nvPr/>
          </p:nvSpPr>
          <p:spPr>
            <a:xfrm>
              <a:off x="1786" y="2601"/>
              <a:ext cx="0" cy="15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281" name="Line 66"/>
            <p:cNvSpPr/>
            <p:nvPr/>
          </p:nvSpPr>
          <p:spPr>
            <a:xfrm>
              <a:off x="1923" y="2601"/>
              <a:ext cx="0" cy="15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282" name="Line 67"/>
            <p:cNvSpPr/>
            <p:nvPr/>
          </p:nvSpPr>
          <p:spPr>
            <a:xfrm flipV="1">
              <a:off x="1296" y="2679"/>
              <a:ext cx="810" cy="9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283" name="Line 68"/>
            <p:cNvSpPr/>
            <p:nvPr/>
          </p:nvSpPr>
          <p:spPr>
            <a:xfrm>
              <a:off x="1786" y="2601"/>
              <a:ext cx="137" cy="7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284" name="Line 69"/>
            <p:cNvSpPr/>
            <p:nvPr/>
          </p:nvSpPr>
          <p:spPr>
            <a:xfrm flipV="1">
              <a:off x="1786" y="2679"/>
              <a:ext cx="137" cy="7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285" name="Line 70"/>
            <p:cNvSpPr/>
            <p:nvPr/>
          </p:nvSpPr>
          <p:spPr>
            <a:xfrm>
              <a:off x="1786" y="2835"/>
              <a:ext cx="0" cy="15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286" name="Line 71"/>
            <p:cNvSpPr/>
            <p:nvPr/>
          </p:nvSpPr>
          <p:spPr>
            <a:xfrm>
              <a:off x="1923" y="2835"/>
              <a:ext cx="0" cy="15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287" name="Line 72"/>
            <p:cNvSpPr/>
            <p:nvPr/>
          </p:nvSpPr>
          <p:spPr>
            <a:xfrm>
              <a:off x="1604" y="2913"/>
              <a:ext cx="54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288" name="Line 73"/>
            <p:cNvSpPr/>
            <p:nvPr/>
          </p:nvSpPr>
          <p:spPr>
            <a:xfrm flipV="1">
              <a:off x="1786" y="2835"/>
              <a:ext cx="137" cy="7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289" name="Line 74"/>
            <p:cNvSpPr/>
            <p:nvPr/>
          </p:nvSpPr>
          <p:spPr>
            <a:xfrm>
              <a:off x="1786" y="2913"/>
              <a:ext cx="137" cy="7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290" name="Line 75"/>
            <p:cNvSpPr/>
            <p:nvPr/>
          </p:nvSpPr>
          <p:spPr>
            <a:xfrm flipV="1">
              <a:off x="2152" y="2679"/>
              <a:ext cx="0" cy="23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291" name="Line 76"/>
            <p:cNvSpPr/>
            <p:nvPr/>
          </p:nvSpPr>
          <p:spPr>
            <a:xfrm flipV="1">
              <a:off x="1604" y="2445"/>
              <a:ext cx="0" cy="46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292" name="Rectangle 77"/>
            <p:cNvSpPr/>
            <p:nvPr/>
          </p:nvSpPr>
          <p:spPr>
            <a:xfrm>
              <a:off x="1558" y="2211"/>
              <a:ext cx="91" cy="234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293" name="Line 78"/>
            <p:cNvSpPr/>
            <p:nvPr/>
          </p:nvSpPr>
          <p:spPr>
            <a:xfrm flipV="1">
              <a:off x="1604" y="2055"/>
              <a:ext cx="0" cy="15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294" name="Rectangle 79"/>
            <p:cNvSpPr/>
            <p:nvPr/>
          </p:nvSpPr>
          <p:spPr>
            <a:xfrm>
              <a:off x="960" y="2256"/>
              <a:ext cx="92" cy="28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295" name="Line 80"/>
            <p:cNvSpPr/>
            <p:nvPr/>
          </p:nvSpPr>
          <p:spPr>
            <a:xfrm>
              <a:off x="644" y="2055"/>
              <a:ext cx="460" cy="9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</p:spPr>
        </p:sp>
        <p:sp>
          <p:nvSpPr>
            <p:cNvPr id="9296" name="Line 81"/>
            <p:cNvSpPr/>
            <p:nvPr/>
          </p:nvSpPr>
          <p:spPr>
            <a:xfrm>
              <a:off x="2929" y="2328"/>
              <a:ext cx="0" cy="15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297" name="Line 82"/>
            <p:cNvSpPr/>
            <p:nvPr/>
          </p:nvSpPr>
          <p:spPr>
            <a:xfrm flipV="1">
              <a:off x="2929" y="2289"/>
              <a:ext cx="137" cy="117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298" name="Line 83"/>
            <p:cNvSpPr/>
            <p:nvPr/>
          </p:nvSpPr>
          <p:spPr>
            <a:xfrm>
              <a:off x="2929" y="2406"/>
              <a:ext cx="182" cy="7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299" name="Line 84"/>
            <p:cNvSpPr/>
            <p:nvPr/>
          </p:nvSpPr>
          <p:spPr>
            <a:xfrm flipV="1">
              <a:off x="3066" y="2055"/>
              <a:ext cx="0" cy="23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300" name="Line 85"/>
            <p:cNvSpPr/>
            <p:nvPr/>
          </p:nvSpPr>
          <p:spPr>
            <a:xfrm>
              <a:off x="3111" y="2484"/>
              <a:ext cx="0" cy="19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301" name="Line 86"/>
            <p:cNvSpPr/>
            <p:nvPr/>
          </p:nvSpPr>
          <p:spPr>
            <a:xfrm>
              <a:off x="3066" y="2055"/>
              <a:ext cx="22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302" name="Line 87"/>
            <p:cNvSpPr/>
            <p:nvPr/>
          </p:nvSpPr>
          <p:spPr>
            <a:xfrm>
              <a:off x="3111" y="2679"/>
              <a:ext cx="18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303" name="Rectangle 88"/>
            <p:cNvSpPr/>
            <p:nvPr/>
          </p:nvSpPr>
          <p:spPr>
            <a:xfrm>
              <a:off x="3294" y="2016"/>
              <a:ext cx="320" cy="78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latin typeface="Times New Roman" panose="02020603050405020304" pitchFamily="18" charset="0"/>
                </a:rPr>
                <a:t>滤</a:t>
              </a:r>
              <a:endParaRPr lang="zh-CN" altLang="en-US" b="1" dirty="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b="1" dirty="0">
                  <a:latin typeface="Times New Roman" panose="02020603050405020304" pitchFamily="18" charset="0"/>
                </a:rPr>
                <a:t>波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9304" name="AutoShape 89"/>
            <p:cNvCxnSpPr/>
            <p:nvPr/>
          </p:nvCxnSpPr>
          <p:spPr>
            <a:xfrm rot="5400000">
              <a:off x="1659" y="3091"/>
              <a:ext cx="195" cy="91"/>
            </a:xfrm>
            <a:prstGeom prst="bentConnector3">
              <a:avLst>
                <a:gd name="adj1" fmla="val 50000"/>
              </a:avLst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cxnSp>
          <p:nvCxnSpPr>
            <p:cNvPr id="9305" name="AutoShape 90"/>
            <p:cNvCxnSpPr/>
            <p:nvPr/>
          </p:nvCxnSpPr>
          <p:spPr>
            <a:xfrm rot="5400000">
              <a:off x="1796" y="3091"/>
              <a:ext cx="195" cy="91"/>
            </a:xfrm>
            <a:prstGeom prst="bentConnector3">
              <a:avLst>
                <a:gd name="adj1" fmla="val 50000"/>
              </a:avLst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sp>
          <p:nvSpPr>
            <p:cNvPr id="9306" name="未知"/>
            <p:cNvSpPr/>
            <p:nvPr/>
          </p:nvSpPr>
          <p:spPr>
            <a:xfrm>
              <a:off x="2746" y="2354"/>
              <a:ext cx="106" cy="9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77" y="7"/>
                </a:cxn>
                <a:cxn ang="0">
                  <a:pos x="77" y="49"/>
                </a:cxn>
              </a:cxnLst>
              <a:pathLst>
                <a:path w="112" h="112">
                  <a:moveTo>
                    <a:pt x="0" y="16"/>
                  </a:moveTo>
                  <a:cubicBezTo>
                    <a:pt x="40" y="8"/>
                    <a:pt x="80" y="0"/>
                    <a:pt x="96" y="16"/>
                  </a:cubicBezTo>
                  <a:cubicBezTo>
                    <a:pt x="112" y="32"/>
                    <a:pt x="88" y="96"/>
                    <a:pt x="96" y="112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307" name="Line 92"/>
            <p:cNvSpPr/>
            <p:nvPr/>
          </p:nvSpPr>
          <p:spPr>
            <a:xfrm>
              <a:off x="2883" y="2445"/>
              <a:ext cx="4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308" name="Line 93"/>
            <p:cNvSpPr/>
            <p:nvPr/>
          </p:nvSpPr>
          <p:spPr>
            <a:xfrm flipH="1">
              <a:off x="96" y="2055"/>
              <a:ext cx="32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</p:spPr>
        </p:sp>
        <p:sp>
          <p:nvSpPr>
            <p:cNvPr id="9309" name="Line 94"/>
            <p:cNvSpPr/>
            <p:nvPr/>
          </p:nvSpPr>
          <p:spPr>
            <a:xfrm>
              <a:off x="416" y="2016"/>
              <a:ext cx="22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310" name="Line 95"/>
            <p:cNvSpPr/>
            <p:nvPr/>
          </p:nvSpPr>
          <p:spPr>
            <a:xfrm>
              <a:off x="96" y="384"/>
              <a:ext cx="0" cy="187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311" name="Line 96"/>
            <p:cNvSpPr/>
            <p:nvPr/>
          </p:nvSpPr>
          <p:spPr>
            <a:xfrm>
              <a:off x="96" y="2448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312" name="Line 97"/>
            <p:cNvSpPr/>
            <p:nvPr/>
          </p:nvSpPr>
          <p:spPr>
            <a:xfrm>
              <a:off x="96" y="2688"/>
              <a:ext cx="148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313" name="Line 98"/>
            <p:cNvSpPr/>
            <p:nvPr/>
          </p:nvSpPr>
          <p:spPr>
            <a:xfrm>
              <a:off x="864" y="1056"/>
              <a:ext cx="0" cy="16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</p:spPr>
        </p:sp>
        <p:sp>
          <p:nvSpPr>
            <p:cNvPr id="9314" name="Rectangle 99"/>
            <p:cNvSpPr/>
            <p:nvPr/>
          </p:nvSpPr>
          <p:spPr>
            <a:xfrm>
              <a:off x="3888" y="672"/>
              <a:ext cx="432" cy="192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latin typeface="Times New Roman" panose="02020603050405020304" pitchFamily="18" charset="0"/>
                </a:rPr>
                <a:t>输</a:t>
              </a:r>
              <a:endParaRPr lang="zh-CN" altLang="en-US" b="1" dirty="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b="1" dirty="0">
                  <a:latin typeface="Times New Roman" panose="02020603050405020304" pitchFamily="18" charset="0"/>
                </a:rPr>
                <a:t>入</a:t>
              </a:r>
              <a:endParaRPr lang="zh-CN" altLang="en-US" b="1" dirty="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b="1" dirty="0">
                  <a:latin typeface="Times New Roman" panose="02020603050405020304" pitchFamily="18" charset="0"/>
                </a:rPr>
                <a:t>选</a:t>
              </a:r>
              <a:endParaRPr lang="zh-CN" altLang="en-US" b="1" dirty="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b="1" dirty="0">
                  <a:latin typeface="Times New Roman" panose="02020603050405020304" pitchFamily="18" charset="0"/>
                </a:rPr>
                <a:t>择</a:t>
              </a:r>
              <a:endParaRPr lang="zh-CN" altLang="en-US" b="1" dirty="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b="1" dirty="0">
                  <a:latin typeface="Times New Roman" panose="02020603050405020304" pitchFamily="18" charset="0"/>
                </a:rPr>
                <a:t>器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315" name="Line 100"/>
            <p:cNvSpPr/>
            <p:nvPr/>
          </p:nvSpPr>
          <p:spPr>
            <a:xfrm>
              <a:off x="3552" y="768"/>
              <a:ext cx="19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316" name="Line 101"/>
            <p:cNvSpPr/>
            <p:nvPr/>
          </p:nvSpPr>
          <p:spPr>
            <a:xfrm>
              <a:off x="3744" y="768"/>
              <a:ext cx="0" cy="52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317" name="Line 102"/>
            <p:cNvSpPr/>
            <p:nvPr/>
          </p:nvSpPr>
          <p:spPr>
            <a:xfrm>
              <a:off x="3744" y="1296"/>
              <a:ext cx="14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318" name="Line 103"/>
            <p:cNvSpPr/>
            <p:nvPr/>
          </p:nvSpPr>
          <p:spPr>
            <a:xfrm>
              <a:off x="3744" y="2064"/>
              <a:ext cx="14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319" name="Line 104"/>
            <p:cNvSpPr/>
            <p:nvPr/>
          </p:nvSpPr>
          <p:spPr>
            <a:xfrm>
              <a:off x="3744" y="2064"/>
              <a:ext cx="0" cy="3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320" name="Line 105"/>
            <p:cNvSpPr/>
            <p:nvPr/>
          </p:nvSpPr>
          <p:spPr>
            <a:xfrm>
              <a:off x="3600" y="2400"/>
              <a:ext cx="14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321" name="Oval 106"/>
            <p:cNvSpPr/>
            <p:nvPr/>
          </p:nvSpPr>
          <p:spPr>
            <a:xfrm>
              <a:off x="1728" y="1776"/>
              <a:ext cx="48" cy="48"/>
            </a:xfrm>
            <a:prstGeom prst="ellipse">
              <a:avLst/>
            </a:prstGeom>
            <a:solidFill>
              <a:schemeClr val="tx2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322" name="Oval 107"/>
            <p:cNvSpPr/>
            <p:nvPr/>
          </p:nvSpPr>
          <p:spPr>
            <a:xfrm>
              <a:off x="1728" y="1872"/>
              <a:ext cx="48" cy="48"/>
            </a:xfrm>
            <a:prstGeom prst="ellipse">
              <a:avLst/>
            </a:prstGeom>
            <a:solidFill>
              <a:schemeClr val="tx2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323" name="Oval 108"/>
            <p:cNvSpPr/>
            <p:nvPr/>
          </p:nvSpPr>
          <p:spPr>
            <a:xfrm>
              <a:off x="1728" y="1968"/>
              <a:ext cx="48" cy="48"/>
            </a:xfrm>
            <a:prstGeom prst="ellipse">
              <a:avLst/>
            </a:prstGeom>
            <a:solidFill>
              <a:schemeClr val="tx2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9324" name="Object 109"/>
            <p:cNvGraphicFramePr>
              <a:graphicFrameLocks noChangeAspect="1"/>
            </p:cNvGraphicFramePr>
            <p:nvPr/>
          </p:nvGraphicFramePr>
          <p:xfrm>
            <a:off x="432" y="24"/>
            <a:ext cx="38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1" imgW="309880" imgH="193675" progId="">
                    <p:embed/>
                  </p:oleObj>
                </mc:Choice>
                <mc:Fallback>
                  <p:oleObj name="" r:id="rId1" imgW="309880" imgH="193675" progId="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32" y="24"/>
                          <a:ext cx="384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5" name="Object 110"/>
            <p:cNvGraphicFramePr>
              <a:graphicFrameLocks noChangeAspect="1"/>
            </p:cNvGraphicFramePr>
            <p:nvPr/>
          </p:nvGraphicFramePr>
          <p:xfrm>
            <a:off x="960" y="0"/>
            <a:ext cx="19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" r:id="rId3" imgW="118745" imgH="158750" progId="">
                    <p:embed/>
                  </p:oleObj>
                </mc:Choice>
                <mc:Fallback>
                  <p:oleObj name="" r:id="rId3" imgW="118745" imgH="158750" progId="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960" y="0"/>
                          <a:ext cx="198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6" name="Object 111"/>
            <p:cNvGraphicFramePr>
              <a:graphicFrameLocks noChangeAspect="1"/>
            </p:cNvGraphicFramePr>
            <p:nvPr/>
          </p:nvGraphicFramePr>
          <p:xfrm>
            <a:off x="624" y="576"/>
            <a:ext cx="23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" r:id="rId5" imgW="157480" imgH="196850" progId="">
                    <p:embed/>
                  </p:oleObj>
                </mc:Choice>
                <mc:Fallback>
                  <p:oleObj name="" r:id="rId5" imgW="157480" imgH="196850" progId="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24" y="576"/>
                          <a:ext cx="231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7" name="Object 112"/>
            <p:cNvGraphicFramePr>
              <a:graphicFrameLocks noChangeAspect="1"/>
            </p:cNvGraphicFramePr>
            <p:nvPr/>
          </p:nvGraphicFramePr>
          <p:xfrm>
            <a:off x="1200" y="48"/>
            <a:ext cx="23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" r:id="rId7" imgW="157480" imgH="196850" progId="">
                    <p:embed/>
                  </p:oleObj>
                </mc:Choice>
                <mc:Fallback>
                  <p:oleObj name="" r:id="rId7" imgW="157480" imgH="196850" progId="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200" y="48"/>
                          <a:ext cx="230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8" name="Object 113"/>
            <p:cNvGraphicFramePr>
              <a:graphicFrameLocks noChangeAspect="1"/>
            </p:cNvGraphicFramePr>
            <p:nvPr/>
          </p:nvGraphicFramePr>
          <p:xfrm>
            <a:off x="2160" y="1152"/>
            <a:ext cx="14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9" imgW="118745" imgH="145415" progId="">
                    <p:embed/>
                  </p:oleObj>
                </mc:Choice>
                <mc:Fallback>
                  <p:oleObj name="" r:id="rId9" imgW="118745" imgH="145415" progId="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160" y="1152"/>
                          <a:ext cx="144" cy="1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9" name="Object 114"/>
            <p:cNvGraphicFramePr>
              <a:graphicFrameLocks noChangeAspect="1"/>
            </p:cNvGraphicFramePr>
            <p:nvPr/>
          </p:nvGraphicFramePr>
          <p:xfrm>
            <a:off x="2736" y="288"/>
            <a:ext cx="17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11" imgW="118745" imgH="145415" progId="">
                    <p:embed/>
                  </p:oleObj>
                </mc:Choice>
                <mc:Fallback>
                  <p:oleObj name="" r:id="rId11" imgW="118745" imgH="145415" progId="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736" y="288"/>
                          <a:ext cx="170" cy="2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30" name="Oval 115"/>
            <p:cNvSpPr/>
            <p:nvPr/>
          </p:nvSpPr>
          <p:spPr>
            <a:xfrm>
              <a:off x="3744" y="1488"/>
              <a:ext cx="48" cy="48"/>
            </a:xfrm>
            <a:prstGeom prst="ellipse">
              <a:avLst/>
            </a:prstGeom>
            <a:solidFill>
              <a:schemeClr val="tx2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331" name="Oval 116"/>
            <p:cNvSpPr/>
            <p:nvPr/>
          </p:nvSpPr>
          <p:spPr>
            <a:xfrm>
              <a:off x="3744" y="1680"/>
              <a:ext cx="48" cy="48"/>
            </a:xfrm>
            <a:prstGeom prst="ellipse">
              <a:avLst/>
            </a:prstGeom>
            <a:solidFill>
              <a:schemeClr val="tx2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332" name="Oval 117"/>
            <p:cNvSpPr/>
            <p:nvPr/>
          </p:nvSpPr>
          <p:spPr>
            <a:xfrm>
              <a:off x="3744" y="1872"/>
              <a:ext cx="48" cy="48"/>
            </a:xfrm>
            <a:prstGeom prst="ellipse">
              <a:avLst/>
            </a:prstGeom>
            <a:solidFill>
              <a:schemeClr val="tx2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333" name="Oval 118"/>
            <p:cNvSpPr/>
            <p:nvPr/>
          </p:nvSpPr>
          <p:spPr>
            <a:xfrm>
              <a:off x="0" y="2256"/>
              <a:ext cx="192" cy="192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9334" name="Object 119"/>
            <p:cNvGraphicFramePr>
              <a:graphicFrameLocks noChangeAspect="1"/>
            </p:cNvGraphicFramePr>
            <p:nvPr/>
          </p:nvGraphicFramePr>
          <p:xfrm>
            <a:off x="0" y="2304"/>
            <a:ext cx="184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" name="" r:id="rId13" imgW="132715" imgH="106045" progId="">
                    <p:embed/>
                  </p:oleObj>
                </mc:Choice>
                <mc:Fallback>
                  <p:oleObj name="" r:id="rId13" imgW="132715" imgH="106045" progId="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0" y="2304"/>
                          <a:ext cx="184" cy="1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35" name="Line 120"/>
            <p:cNvSpPr/>
            <p:nvPr/>
          </p:nvSpPr>
          <p:spPr>
            <a:xfrm>
              <a:off x="1104" y="1968"/>
              <a:ext cx="0" cy="1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336" name="Line 121"/>
            <p:cNvSpPr/>
            <p:nvPr/>
          </p:nvSpPr>
          <p:spPr>
            <a:xfrm>
              <a:off x="1152" y="1968"/>
              <a:ext cx="0" cy="1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337" name="Rectangle 122"/>
            <p:cNvSpPr/>
            <p:nvPr/>
          </p:nvSpPr>
          <p:spPr>
            <a:xfrm>
              <a:off x="1248" y="2016"/>
              <a:ext cx="240" cy="9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338" name="Line 123"/>
            <p:cNvSpPr/>
            <p:nvPr/>
          </p:nvSpPr>
          <p:spPr>
            <a:xfrm>
              <a:off x="1152" y="2064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339" name="Line 124"/>
            <p:cNvSpPr/>
            <p:nvPr/>
          </p:nvSpPr>
          <p:spPr>
            <a:xfrm>
              <a:off x="1008" y="2064"/>
              <a:ext cx="0" cy="1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340" name="Line 125"/>
            <p:cNvSpPr/>
            <p:nvPr/>
          </p:nvSpPr>
          <p:spPr>
            <a:xfrm>
              <a:off x="1008" y="2544"/>
              <a:ext cx="0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341" name="Line 126"/>
            <p:cNvSpPr/>
            <p:nvPr/>
          </p:nvSpPr>
          <p:spPr>
            <a:xfrm>
              <a:off x="1488" y="384"/>
              <a:ext cx="115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342" name="Line 127"/>
            <p:cNvSpPr/>
            <p:nvPr/>
          </p:nvSpPr>
          <p:spPr>
            <a:xfrm>
              <a:off x="1056" y="288"/>
              <a:ext cx="0" cy="1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343" name="Line 128"/>
            <p:cNvSpPr/>
            <p:nvPr/>
          </p:nvSpPr>
          <p:spPr>
            <a:xfrm>
              <a:off x="1008" y="288"/>
              <a:ext cx="0" cy="1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344" name="Rectangle 129"/>
            <p:cNvSpPr/>
            <p:nvPr/>
          </p:nvSpPr>
          <p:spPr>
            <a:xfrm>
              <a:off x="864" y="576"/>
              <a:ext cx="92" cy="28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345" name="Line 130"/>
            <p:cNvSpPr/>
            <p:nvPr/>
          </p:nvSpPr>
          <p:spPr>
            <a:xfrm>
              <a:off x="912" y="384"/>
              <a:ext cx="0" cy="1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346" name="Line 131"/>
            <p:cNvSpPr/>
            <p:nvPr/>
          </p:nvSpPr>
          <p:spPr>
            <a:xfrm>
              <a:off x="912" y="864"/>
              <a:ext cx="0" cy="1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347" name="Line 132"/>
            <p:cNvSpPr/>
            <p:nvPr/>
          </p:nvSpPr>
          <p:spPr>
            <a:xfrm>
              <a:off x="1056" y="384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348" name="Line 133"/>
            <p:cNvSpPr/>
            <p:nvPr/>
          </p:nvSpPr>
          <p:spPr>
            <a:xfrm flipH="1">
              <a:off x="624" y="384"/>
              <a:ext cx="38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</p:spPr>
        </p:sp>
        <p:graphicFrame>
          <p:nvGraphicFramePr>
            <p:cNvPr id="9349" name="Object 134"/>
            <p:cNvGraphicFramePr>
              <a:graphicFrameLocks noChangeAspect="1"/>
            </p:cNvGraphicFramePr>
            <p:nvPr/>
          </p:nvGraphicFramePr>
          <p:xfrm>
            <a:off x="1632" y="528"/>
            <a:ext cx="23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" r:id="rId15" imgW="157480" imgH="196850" progId="">
                    <p:embed/>
                  </p:oleObj>
                </mc:Choice>
                <mc:Fallback>
                  <p:oleObj name="" r:id="rId15" imgW="157480" imgH="196850" progId="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632" y="528"/>
                          <a:ext cx="230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50" name="Object 135"/>
            <p:cNvGraphicFramePr>
              <a:graphicFrameLocks noChangeAspect="1"/>
            </p:cNvGraphicFramePr>
            <p:nvPr/>
          </p:nvGraphicFramePr>
          <p:xfrm>
            <a:off x="701" y="2764"/>
            <a:ext cx="364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" r:id="rId17" imgW="247650" imgH="156210" progId="">
                    <p:embed/>
                  </p:oleObj>
                </mc:Choice>
                <mc:Fallback>
                  <p:oleObj name="" r:id="rId17" imgW="247650" imgH="156210" progId="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701" y="2764"/>
                          <a:ext cx="364" cy="23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51" name="Object 136"/>
            <p:cNvGraphicFramePr>
              <a:graphicFrameLocks noChangeAspect="1"/>
            </p:cNvGraphicFramePr>
            <p:nvPr/>
          </p:nvGraphicFramePr>
          <p:xfrm>
            <a:off x="762" y="181"/>
            <a:ext cx="22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" r:id="rId19" imgW="183515" imgH="157480" progId="">
                    <p:embed/>
                  </p:oleObj>
                </mc:Choice>
                <mc:Fallback>
                  <p:oleObj name="" r:id="rId19" imgW="183515" imgH="157480" progId="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762" y="181"/>
                          <a:ext cx="224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52" name="Object 137"/>
            <p:cNvGraphicFramePr>
              <a:graphicFrameLocks noChangeAspect="1"/>
            </p:cNvGraphicFramePr>
            <p:nvPr/>
          </p:nvGraphicFramePr>
          <p:xfrm>
            <a:off x="898" y="1813"/>
            <a:ext cx="22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" name="" r:id="rId21" imgW="183515" imgH="144145" progId="">
                    <p:embed/>
                  </p:oleObj>
                </mc:Choice>
                <mc:Fallback>
                  <p:oleObj name="" r:id="rId21" imgW="183515" imgH="144145" progId="">
                    <p:embed/>
                    <p:pic>
                      <p:nvPicPr>
                        <p:cNvPr id="0" name="图片 3093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898" y="1813"/>
                          <a:ext cx="224" cy="1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353" name="Rectangle 138"/>
          <p:cNvSpPr/>
          <p:nvPr/>
        </p:nvSpPr>
        <p:spPr>
          <a:xfrm>
            <a:off x="1615758" y="736600"/>
            <a:ext cx="489585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Calibri" panose="020F0502020204030204" charset="0"/>
              </a:rPr>
              <a:t>② </a:t>
            </a:r>
            <a:r>
              <a:rPr lang="zh-CN" altLang="en-US" sz="2400" b="1" dirty="0">
                <a:latin typeface="Times New Roman" panose="02020603050405020304" pitchFamily="18" charset="0"/>
              </a:rPr>
              <a:t>交流开关输入模块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2" name="Rectangle 136"/>
          <p:cNvSpPr/>
          <p:nvPr/>
        </p:nvSpPr>
        <p:spPr>
          <a:xfrm>
            <a:off x="8826500" y="1903095"/>
            <a:ext cx="304927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交流供电光电耦合器输入发光二极管必须两个反向并接方式。</a:t>
            </a:r>
            <a:endParaRPr lang="zh-CN" altLang="en-US" sz="20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wedge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951923" y="161925"/>
            <a:ext cx="36652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7.3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可编程控制器应用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grpSp>
        <p:nvGrpSpPr>
          <p:cNvPr id="76802" name="Group 2"/>
          <p:cNvGrpSpPr/>
          <p:nvPr/>
        </p:nvGrpSpPr>
        <p:grpSpPr>
          <a:xfrm>
            <a:off x="1528763" y="1646238"/>
            <a:ext cx="3384550" cy="4360862"/>
            <a:chOff x="0" y="0"/>
            <a:chExt cx="2132" cy="2747"/>
          </a:xfrm>
        </p:grpSpPr>
        <p:sp>
          <p:nvSpPr>
            <p:cNvPr id="76803" name="Rectangle 3"/>
            <p:cNvSpPr/>
            <p:nvPr/>
          </p:nvSpPr>
          <p:spPr>
            <a:xfrm>
              <a:off x="226" y="90"/>
              <a:ext cx="454" cy="27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dirty="0">
                  <a:latin typeface="Times New Roman" panose="02020603050405020304" pitchFamily="18" charset="0"/>
                </a:rPr>
                <a:t>S1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76804" name="Rectangle 4"/>
            <p:cNvSpPr/>
            <p:nvPr/>
          </p:nvSpPr>
          <p:spPr>
            <a:xfrm>
              <a:off x="226" y="816"/>
              <a:ext cx="454" cy="27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dirty="0">
                  <a:latin typeface="Times New Roman" panose="02020603050405020304" pitchFamily="18" charset="0"/>
                </a:rPr>
                <a:t>S11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76805" name="Line 5"/>
            <p:cNvSpPr/>
            <p:nvPr/>
          </p:nvSpPr>
          <p:spPr>
            <a:xfrm>
              <a:off x="453" y="362"/>
              <a:ext cx="0" cy="45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806" name="Line 6"/>
            <p:cNvSpPr/>
            <p:nvPr/>
          </p:nvSpPr>
          <p:spPr>
            <a:xfrm>
              <a:off x="362" y="544"/>
              <a:ext cx="18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807" name="Line 7"/>
            <p:cNvSpPr/>
            <p:nvPr/>
          </p:nvSpPr>
          <p:spPr>
            <a:xfrm>
              <a:off x="362" y="680"/>
              <a:ext cx="18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76808" name="Object 8"/>
            <p:cNvGraphicFramePr>
              <a:graphicFrameLocks noChangeAspect="1"/>
            </p:cNvGraphicFramePr>
            <p:nvPr/>
          </p:nvGraphicFramePr>
          <p:xfrm>
            <a:off x="589" y="408"/>
            <a:ext cx="315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5" name="" r:id="rId1" imgW="285750" imgH="182245" progId="">
                    <p:embed/>
                  </p:oleObj>
                </mc:Choice>
                <mc:Fallback>
                  <p:oleObj name="" r:id="rId1" imgW="285750" imgH="182245" progId="">
                    <p:embed/>
                    <p:pic>
                      <p:nvPicPr>
                        <p:cNvPr id="0" name="图片 323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589" y="408"/>
                          <a:ext cx="315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09" name="Object 9"/>
            <p:cNvGraphicFramePr>
              <a:graphicFrameLocks noChangeAspect="1"/>
            </p:cNvGraphicFramePr>
            <p:nvPr/>
          </p:nvGraphicFramePr>
          <p:xfrm>
            <a:off x="589" y="544"/>
            <a:ext cx="318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6" name="" r:id="rId3" imgW="348615" imgH="283845" progId="">
                    <p:embed/>
                  </p:oleObj>
                </mc:Choice>
                <mc:Fallback>
                  <p:oleObj name="" r:id="rId3" imgW="348615" imgH="283845" progId="">
                    <p:embed/>
                    <p:pic>
                      <p:nvPicPr>
                        <p:cNvPr id="0" name="图片 323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89" y="544"/>
                          <a:ext cx="318" cy="2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810" name="Oval 10"/>
            <p:cNvSpPr/>
            <p:nvPr/>
          </p:nvSpPr>
          <p:spPr>
            <a:xfrm>
              <a:off x="1134" y="770"/>
              <a:ext cx="373" cy="366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b="1" dirty="0">
                  <a:latin typeface="Times New Roman" panose="02020603050405020304" pitchFamily="18" charset="0"/>
                </a:rPr>
                <a:t>Y1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6811" name="Line 11"/>
            <p:cNvSpPr/>
            <p:nvPr/>
          </p:nvSpPr>
          <p:spPr>
            <a:xfrm>
              <a:off x="680" y="952"/>
              <a:ext cx="45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812" name="Rectangle 12"/>
            <p:cNvSpPr/>
            <p:nvPr/>
          </p:nvSpPr>
          <p:spPr>
            <a:xfrm>
              <a:off x="226" y="1405"/>
              <a:ext cx="454" cy="27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dirty="0">
                  <a:latin typeface="Times New Roman" panose="02020603050405020304" pitchFamily="18" charset="0"/>
                </a:rPr>
                <a:t>S12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76813" name="Line 13"/>
            <p:cNvSpPr/>
            <p:nvPr/>
          </p:nvSpPr>
          <p:spPr>
            <a:xfrm>
              <a:off x="453" y="1088"/>
              <a:ext cx="0" cy="31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814" name="Line 14"/>
            <p:cNvSpPr/>
            <p:nvPr/>
          </p:nvSpPr>
          <p:spPr>
            <a:xfrm>
              <a:off x="362" y="1269"/>
              <a:ext cx="18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76815" name="Object 15"/>
            <p:cNvGraphicFramePr>
              <a:graphicFrameLocks noChangeAspect="1"/>
            </p:cNvGraphicFramePr>
            <p:nvPr/>
          </p:nvGraphicFramePr>
          <p:xfrm>
            <a:off x="589" y="1155"/>
            <a:ext cx="272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7" name="" r:id="rId5" imgW="260350" imgH="168910" progId="">
                    <p:embed/>
                  </p:oleObj>
                </mc:Choice>
                <mc:Fallback>
                  <p:oleObj name="" r:id="rId5" imgW="260350" imgH="168910" progId="">
                    <p:embed/>
                    <p:pic>
                      <p:nvPicPr>
                        <p:cNvPr id="0" name="图片 323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89" y="1155"/>
                          <a:ext cx="272" cy="17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816" name="Oval 16"/>
            <p:cNvSpPr/>
            <p:nvPr/>
          </p:nvSpPr>
          <p:spPr>
            <a:xfrm>
              <a:off x="1134" y="1360"/>
              <a:ext cx="373" cy="366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b="1" dirty="0">
                  <a:latin typeface="Times New Roman" panose="02020603050405020304" pitchFamily="18" charset="0"/>
                </a:rPr>
                <a:t>T0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6817" name="Line 17"/>
            <p:cNvSpPr/>
            <p:nvPr/>
          </p:nvSpPr>
          <p:spPr>
            <a:xfrm>
              <a:off x="680" y="1542"/>
              <a:ext cx="45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76818" name="Object 18"/>
            <p:cNvGraphicFramePr>
              <a:graphicFrameLocks noChangeAspect="1"/>
            </p:cNvGraphicFramePr>
            <p:nvPr/>
          </p:nvGraphicFramePr>
          <p:xfrm>
            <a:off x="1274" y="1723"/>
            <a:ext cx="586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8" name="" r:id="rId7" imgW="549910" imgH="179070" progId="">
                    <p:embed/>
                  </p:oleObj>
                </mc:Choice>
                <mc:Fallback>
                  <p:oleObj name="" r:id="rId7" imgW="549910" imgH="179070" progId="">
                    <p:embed/>
                    <p:pic>
                      <p:nvPicPr>
                        <p:cNvPr id="0" name="图片 3237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274" y="1723"/>
                          <a:ext cx="586" cy="1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819" name="Line 19"/>
            <p:cNvSpPr/>
            <p:nvPr/>
          </p:nvSpPr>
          <p:spPr>
            <a:xfrm>
              <a:off x="362" y="1859"/>
              <a:ext cx="18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820" name="Line 20"/>
            <p:cNvSpPr/>
            <p:nvPr/>
          </p:nvSpPr>
          <p:spPr>
            <a:xfrm>
              <a:off x="453" y="1678"/>
              <a:ext cx="0" cy="31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76821" name="Object 21"/>
            <p:cNvGraphicFramePr>
              <a:graphicFrameLocks noChangeAspect="1"/>
            </p:cNvGraphicFramePr>
            <p:nvPr/>
          </p:nvGraphicFramePr>
          <p:xfrm>
            <a:off x="655" y="1762"/>
            <a:ext cx="231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9" name="" r:id="rId9" imgW="220980" imgH="182245" progId="">
                    <p:embed/>
                  </p:oleObj>
                </mc:Choice>
                <mc:Fallback>
                  <p:oleObj name="" r:id="rId9" imgW="220980" imgH="182245" progId="">
                    <p:embed/>
                    <p:pic>
                      <p:nvPicPr>
                        <p:cNvPr id="0" name="图片 323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55" y="1762"/>
                          <a:ext cx="231" cy="1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822" name="Rectangle 22"/>
            <p:cNvSpPr/>
            <p:nvPr/>
          </p:nvSpPr>
          <p:spPr>
            <a:xfrm>
              <a:off x="226" y="1995"/>
              <a:ext cx="454" cy="27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dirty="0">
                  <a:latin typeface="Times New Roman" panose="02020603050405020304" pitchFamily="18" charset="0"/>
                </a:rPr>
                <a:t>S13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76823" name="Oval 23"/>
            <p:cNvSpPr/>
            <p:nvPr/>
          </p:nvSpPr>
          <p:spPr>
            <a:xfrm>
              <a:off x="1134" y="1995"/>
              <a:ext cx="351" cy="302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b="1" dirty="0">
                  <a:latin typeface="Times New Roman" panose="02020603050405020304" pitchFamily="18" charset="0"/>
                </a:rPr>
                <a:t>Y2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6824" name="Oval 24"/>
            <p:cNvSpPr/>
            <p:nvPr/>
          </p:nvSpPr>
          <p:spPr>
            <a:xfrm>
              <a:off x="1134" y="2403"/>
              <a:ext cx="350" cy="344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b="1" dirty="0">
                  <a:latin typeface="Times New Roman" panose="02020603050405020304" pitchFamily="18" charset="0"/>
                </a:rPr>
                <a:t>Y3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6825" name="Line 25"/>
            <p:cNvSpPr/>
            <p:nvPr/>
          </p:nvSpPr>
          <p:spPr>
            <a:xfrm>
              <a:off x="680" y="2131"/>
              <a:ext cx="45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826" name="Line 26"/>
            <p:cNvSpPr/>
            <p:nvPr/>
          </p:nvSpPr>
          <p:spPr>
            <a:xfrm>
              <a:off x="861" y="2585"/>
              <a:ext cx="27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827" name="Line 27"/>
            <p:cNvSpPr/>
            <p:nvPr/>
          </p:nvSpPr>
          <p:spPr>
            <a:xfrm>
              <a:off x="861" y="2131"/>
              <a:ext cx="0" cy="45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828" name="Line 28"/>
            <p:cNvSpPr/>
            <p:nvPr/>
          </p:nvSpPr>
          <p:spPr>
            <a:xfrm>
              <a:off x="453" y="2267"/>
              <a:ext cx="0" cy="36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829" name="Line 29"/>
            <p:cNvSpPr/>
            <p:nvPr/>
          </p:nvSpPr>
          <p:spPr>
            <a:xfrm>
              <a:off x="362" y="2449"/>
              <a:ext cx="18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76830" name="Object 30"/>
            <p:cNvGraphicFramePr>
              <a:graphicFrameLocks noChangeAspect="1"/>
            </p:cNvGraphicFramePr>
            <p:nvPr/>
          </p:nvGraphicFramePr>
          <p:xfrm>
            <a:off x="544" y="2313"/>
            <a:ext cx="259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0" name="" r:id="rId11" imgW="247015" imgH="286385" progId="">
                    <p:embed/>
                  </p:oleObj>
                </mc:Choice>
                <mc:Fallback>
                  <p:oleObj name="" r:id="rId11" imgW="247015" imgH="286385" progId="">
                    <p:embed/>
                    <p:pic>
                      <p:nvPicPr>
                        <p:cNvPr id="0" name="图片 3239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44" y="2313"/>
                          <a:ext cx="259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831" name="Line 31"/>
            <p:cNvSpPr/>
            <p:nvPr/>
          </p:nvSpPr>
          <p:spPr>
            <a:xfrm flipH="1">
              <a:off x="0" y="2630"/>
              <a:ext cx="45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832" name="Line 32"/>
            <p:cNvSpPr/>
            <p:nvPr/>
          </p:nvSpPr>
          <p:spPr>
            <a:xfrm flipV="1">
              <a:off x="0" y="181"/>
              <a:ext cx="0" cy="244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833" name="Line 33"/>
            <p:cNvSpPr/>
            <p:nvPr/>
          </p:nvSpPr>
          <p:spPr>
            <a:xfrm>
              <a:off x="0" y="181"/>
              <a:ext cx="22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6834" name="Line 34"/>
            <p:cNvSpPr/>
            <p:nvPr/>
          </p:nvSpPr>
          <p:spPr>
            <a:xfrm flipV="1">
              <a:off x="680" y="317"/>
              <a:ext cx="454" cy="5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835" name="Line 35"/>
            <p:cNvSpPr/>
            <p:nvPr/>
          </p:nvSpPr>
          <p:spPr>
            <a:xfrm flipV="1">
              <a:off x="544" y="544"/>
              <a:ext cx="817" cy="6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836" name="Line 36"/>
            <p:cNvSpPr/>
            <p:nvPr/>
          </p:nvSpPr>
          <p:spPr>
            <a:xfrm flipV="1">
              <a:off x="1497" y="589"/>
              <a:ext cx="363" cy="2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837" name="Text Box 37"/>
            <p:cNvSpPr txBox="1"/>
            <p:nvPr/>
          </p:nvSpPr>
          <p:spPr>
            <a:xfrm>
              <a:off x="862" y="0"/>
              <a:ext cx="45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步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6838" name="Text Box 38"/>
            <p:cNvSpPr txBox="1"/>
            <p:nvPr/>
          </p:nvSpPr>
          <p:spPr>
            <a:xfrm>
              <a:off x="1270" y="45"/>
              <a:ext cx="454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转换条件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6839" name="Text Box 39"/>
            <p:cNvSpPr txBox="1"/>
            <p:nvPr/>
          </p:nvSpPr>
          <p:spPr>
            <a:xfrm>
              <a:off x="1678" y="317"/>
              <a:ext cx="45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动作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6840" name="Group 41"/>
          <p:cNvGrpSpPr/>
          <p:nvPr/>
        </p:nvGrpSpPr>
        <p:grpSpPr>
          <a:xfrm>
            <a:off x="5126038" y="655638"/>
            <a:ext cx="4899025" cy="5832475"/>
            <a:chOff x="0" y="0"/>
            <a:chExt cx="3086" cy="3674"/>
          </a:xfrm>
        </p:grpSpPr>
        <p:sp>
          <p:nvSpPr>
            <p:cNvPr id="76841" name="Text Box 42"/>
            <p:cNvSpPr txBox="1"/>
            <p:nvPr/>
          </p:nvSpPr>
          <p:spPr>
            <a:xfrm>
              <a:off x="681" y="0"/>
              <a:ext cx="42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>
                <a:spcBef>
                  <a:spcPct val="50000"/>
                </a:spcBef>
                <a:buClr>
                  <a:schemeClr val="bg2"/>
                </a:buClr>
                <a:buFont typeface="Monotype Sorts" pitchFamily="2" charset="2"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M0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6842" name="Text Box 43"/>
            <p:cNvSpPr txBox="1"/>
            <p:nvPr/>
          </p:nvSpPr>
          <p:spPr>
            <a:xfrm>
              <a:off x="1316" y="0"/>
              <a:ext cx="62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>
                <a:spcBef>
                  <a:spcPct val="50000"/>
                </a:spcBef>
                <a:buClr>
                  <a:schemeClr val="bg2"/>
                </a:buClr>
                <a:buFont typeface="Monotype Sorts" pitchFamily="2" charset="2"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M10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6843" name="Line 44"/>
            <p:cNvSpPr/>
            <p:nvPr/>
          </p:nvSpPr>
          <p:spPr>
            <a:xfrm flipH="1">
              <a:off x="1" y="124"/>
              <a:ext cx="5" cy="350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76844" name="Group 45"/>
            <p:cNvGrpSpPr/>
            <p:nvPr/>
          </p:nvGrpSpPr>
          <p:grpSpPr>
            <a:xfrm>
              <a:off x="817" y="272"/>
              <a:ext cx="118" cy="217"/>
              <a:chOff x="0" y="0"/>
              <a:chExt cx="122" cy="229"/>
            </a:xfrm>
          </p:grpSpPr>
          <p:sp>
            <p:nvSpPr>
              <p:cNvPr id="76845" name="Line 46"/>
              <p:cNvSpPr/>
              <p:nvPr/>
            </p:nvSpPr>
            <p:spPr>
              <a:xfrm>
                <a:off x="0" y="2"/>
                <a:ext cx="0" cy="227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6846" name="Line 47"/>
              <p:cNvSpPr/>
              <p:nvPr/>
            </p:nvSpPr>
            <p:spPr>
              <a:xfrm>
                <a:off x="122" y="0"/>
                <a:ext cx="0" cy="227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76847" name="Line 48"/>
            <p:cNvSpPr/>
            <p:nvPr/>
          </p:nvSpPr>
          <p:spPr>
            <a:xfrm>
              <a:off x="3085" y="137"/>
              <a:ext cx="0" cy="353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76848" name="Group 49"/>
            <p:cNvGrpSpPr/>
            <p:nvPr/>
          </p:nvGrpSpPr>
          <p:grpSpPr>
            <a:xfrm>
              <a:off x="1499" y="248"/>
              <a:ext cx="186" cy="217"/>
              <a:chOff x="0" y="0"/>
              <a:chExt cx="192" cy="229"/>
            </a:xfrm>
          </p:grpSpPr>
          <p:grpSp>
            <p:nvGrpSpPr>
              <p:cNvPr id="76849" name="Group 50"/>
              <p:cNvGrpSpPr/>
              <p:nvPr/>
            </p:nvGrpSpPr>
            <p:grpSpPr>
              <a:xfrm>
                <a:off x="37" y="0"/>
                <a:ext cx="122" cy="229"/>
                <a:chOff x="0" y="0"/>
                <a:chExt cx="122" cy="229"/>
              </a:xfrm>
            </p:grpSpPr>
            <p:sp>
              <p:nvSpPr>
                <p:cNvPr id="76850" name="Line 51"/>
                <p:cNvSpPr/>
                <p:nvPr/>
              </p:nvSpPr>
              <p:spPr>
                <a:xfrm>
                  <a:off x="0" y="2"/>
                  <a:ext cx="0" cy="227"/>
                </a:xfrm>
                <a:prstGeom prst="line">
                  <a:avLst/>
                </a:prstGeom>
                <a:ln w="1905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76851" name="Line 52"/>
                <p:cNvSpPr/>
                <p:nvPr/>
              </p:nvSpPr>
              <p:spPr>
                <a:xfrm>
                  <a:off x="122" y="0"/>
                  <a:ext cx="0" cy="227"/>
                </a:xfrm>
                <a:prstGeom prst="line">
                  <a:avLst/>
                </a:prstGeom>
                <a:ln w="1905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76852" name="Line 53"/>
              <p:cNvSpPr/>
              <p:nvPr/>
            </p:nvSpPr>
            <p:spPr>
              <a:xfrm flipH="1">
                <a:off x="0" y="14"/>
                <a:ext cx="192" cy="192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76853" name="Line 54"/>
            <p:cNvSpPr/>
            <p:nvPr/>
          </p:nvSpPr>
          <p:spPr>
            <a:xfrm>
              <a:off x="2676" y="907"/>
              <a:ext cx="40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854" name="Line 55"/>
            <p:cNvSpPr/>
            <p:nvPr/>
          </p:nvSpPr>
          <p:spPr>
            <a:xfrm>
              <a:off x="817" y="1452"/>
              <a:ext cx="40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855" name="Oval 56"/>
            <p:cNvSpPr/>
            <p:nvPr/>
          </p:nvSpPr>
          <p:spPr>
            <a:xfrm>
              <a:off x="1860" y="1588"/>
              <a:ext cx="318" cy="300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</a:rPr>
                <a:t>T0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6856" name="Line 57"/>
            <p:cNvSpPr/>
            <p:nvPr/>
          </p:nvSpPr>
          <p:spPr>
            <a:xfrm>
              <a:off x="0" y="2586"/>
              <a:ext cx="30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857" name="Line 58"/>
            <p:cNvSpPr/>
            <p:nvPr/>
          </p:nvSpPr>
          <p:spPr>
            <a:xfrm>
              <a:off x="2223" y="1724"/>
              <a:ext cx="86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858" name="Text Box 59"/>
            <p:cNvSpPr txBox="1"/>
            <p:nvPr/>
          </p:nvSpPr>
          <p:spPr>
            <a:xfrm>
              <a:off x="2132" y="1723"/>
              <a:ext cx="7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>
                <a:spcBef>
                  <a:spcPct val="50000"/>
                </a:spcBef>
                <a:buClr>
                  <a:schemeClr val="bg2"/>
                </a:buClr>
                <a:buFont typeface="Monotype Sorts" pitchFamily="2" charset="2"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K6000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6859" name="Text Box 60"/>
            <p:cNvSpPr txBox="1"/>
            <p:nvPr/>
          </p:nvSpPr>
          <p:spPr>
            <a:xfrm>
              <a:off x="1044" y="409"/>
              <a:ext cx="61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防堵</a:t>
              </a:r>
              <a:endPara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76860" name="Group 61"/>
            <p:cNvGrpSpPr/>
            <p:nvPr/>
          </p:nvGrpSpPr>
          <p:grpSpPr>
            <a:xfrm>
              <a:off x="1957" y="256"/>
              <a:ext cx="879" cy="258"/>
              <a:chOff x="0" y="0"/>
              <a:chExt cx="908" cy="272"/>
            </a:xfrm>
          </p:grpSpPr>
          <p:sp>
            <p:nvSpPr>
              <p:cNvPr id="76861" name="Rectangle 62"/>
              <p:cNvSpPr/>
              <p:nvPr/>
            </p:nvSpPr>
            <p:spPr>
              <a:xfrm>
                <a:off x="0" y="0"/>
                <a:ext cx="454" cy="272"/>
              </a:xfrm>
              <a:prstGeom prst="rect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</a:rPr>
                  <a:t>SET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6862" name="Rectangle 63"/>
              <p:cNvSpPr/>
              <p:nvPr/>
            </p:nvSpPr>
            <p:spPr>
              <a:xfrm>
                <a:off x="454" y="0"/>
                <a:ext cx="454" cy="272"/>
              </a:xfrm>
              <a:prstGeom prst="rect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</a:rPr>
                  <a:t>S11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76863" name="Line 64"/>
            <p:cNvSpPr/>
            <p:nvPr/>
          </p:nvSpPr>
          <p:spPr>
            <a:xfrm flipH="1">
              <a:off x="1633" y="363"/>
              <a:ext cx="31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864" name="Line 65"/>
            <p:cNvSpPr/>
            <p:nvPr/>
          </p:nvSpPr>
          <p:spPr>
            <a:xfrm>
              <a:off x="2858" y="363"/>
              <a:ext cx="22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865" name="Line 66"/>
            <p:cNvSpPr/>
            <p:nvPr/>
          </p:nvSpPr>
          <p:spPr>
            <a:xfrm flipH="1">
              <a:off x="953" y="362"/>
              <a:ext cx="59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76866" name="Group 67"/>
            <p:cNvGrpSpPr/>
            <p:nvPr/>
          </p:nvGrpSpPr>
          <p:grpSpPr>
            <a:xfrm>
              <a:off x="273" y="227"/>
              <a:ext cx="136" cy="272"/>
              <a:chOff x="0" y="0"/>
              <a:chExt cx="136" cy="272"/>
            </a:xfrm>
          </p:grpSpPr>
          <p:sp>
            <p:nvSpPr>
              <p:cNvPr id="76867" name="Rectangle 68"/>
              <p:cNvSpPr/>
              <p:nvPr/>
            </p:nvSpPr>
            <p:spPr>
              <a:xfrm>
                <a:off x="0" y="0"/>
                <a:ext cx="45" cy="27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6868" name="Rectangle 69"/>
              <p:cNvSpPr/>
              <p:nvPr/>
            </p:nvSpPr>
            <p:spPr>
              <a:xfrm>
                <a:off x="91" y="0"/>
                <a:ext cx="45" cy="27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76869" name="Line 70"/>
            <p:cNvSpPr/>
            <p:nvPr/>
          </p:nvSpPr>
          <p:spPr>
            <a:xfrm flipH="1">
              <a:off x="409" y="362"/>
              <a:ext cx="40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870" name="Line 71"/>
            <p:cNvSpPr/>
            <p:nvPr/>
          </p:nvSpPr>
          <p:spPr>
            <a:xfrm flipH="1">
              <a:off x="0" y="363"/>
              <a:ext cx="27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871" name="Text Box 72"/>
            <p:cNvSpPr txBox="1"/>
            <p:nvPr/>
          </p:nvSpPr>
          <p:spPr>
            <a:xfrm>
              <a:off x="1" y="0"/>
              <a:ext cx="62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>
                <a:spcBef>
                  <a:spcPct val="50000"/>
                </a:spcBef>
                <a:buClr>
                  <a:schemeClr val="bg2"/>
                </a:buClr>
                <a:buFont typeface="Monotype Sorts" pitchFamily="2" charset="2"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S1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76872" name="Group 73"/>
            <p:cNvGrpSpPr/>
            <p:nvPr/>
          </p:nvGrpSpPr>
          <p:grpSpPr>
            <a:xfrm>
              <a:off x="273" y="817"/>
              <a:ext cx="136" cy="272"/>
              <a:chOff x="0" y="0"/>
              <a:chExt cx="136" cy="272"/>
            </a:xfrm>
          </p:grpSpPr>
          <p:sp>
            <p:nvSpPr>
              <p:cNvPr id="76873" name="Rectangle 74"/>
              <p:cNvSpPr/>
              <p:nvPr/>
            </p:nvSpPr>
            <p:spPr>
              <a:xfrm>
                <a:off x="0" y="0"/>
                <a:ext cx="45" cy="27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6874" name="Rectangle 75"/>
              <p:cNvSpPr/>
              <p:nvPr/>
            </p:nvSpPr>
            <p:spPr>
              <a:xfrm>
                <a:off x="91" y="0"/>
                <a:ext cx="45" cy="27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76875" name="Rectangle 76"/>
            <p:cNvSpPr/>
            <p:nvPr/>
          </p:nvSpPr>
          <p:spPr>
            <a:xfrm>
              <a:off x="182" y="530"/>
              <a:ext cx="36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S11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6876" name="Line 77"/>
            <p:cNvSpPr/>
            <p:nvPr/>
          </p:nvSpPr>
          <p:spPr>
            <a:xfrm flipH="1">
              <a:off x="0" y="953"/>
              <a:ext cx="27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877" name="Line 78"/>
            <p:cNvSpPr/>
            <p:nvPr/>
          </p:nvSpPr>
          <p:spPr>
            <a:xfrm flipH="1">
              <a:off x="409" y="953"/>
              <a:ext cx="145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878" name="Line 79"/>
            <p:cNvSpPr/>
            <p:nvPr/>
          </p:nvSpPr>
          <p:spPr>
            <a:xfrm>
              <a:off x="817" y="635"/>
              <a:ext cx="0" cy="81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76879" name="Group 80"/>
            <p:cNvGrpSpPr/>
            <p:nvPr/>
          </p:nvGrpSpPr>
          <p:grpSpPr>
            <a:xfrm>
              <a:off x="1226" y="1361"/>
              <a:ext cx="118" cy="217"/>
              <a:chOff x="0" y="0"/>
              <a:chExt cx="122" cy="229"/>
            </a:xfrm>
          </p:grpSpPr>
          <p:sp>
            <p:nvSpPr>
              <p:cNvPr id="76880" name="Line 81"/>
              <p:cNvSpPr/>
              <p:nvPr/>
            </p:nvSpPr>
            <p:spPr>
              <a:xfrm>
                <a:off x="0" y="2"/>
                <a:ext cx="0" cy="227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6881" name="Line 82"/>
              <p:cNvSpPr/>
              <p:nvPr/>
            </p:nvSpPr>
            <p:spPr>
              <a:xfrm>
                <a:off x="122" y="0"/>
                <a:ext cx="0" cy="227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76882" name="Text Box 83"/>
            <p:cNvSpPr txBox="1"/>
            <p:nvPr/>
          </p:nvSpPr>
          <p:spPr>
            <a:xfrm>
              <a:off x="1135" y="1180"/>
              <a:ext cx="42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>
                <a:spcBef>
                  <a:spcPct val="50000"/>
                </a:spcBef>
                <a:buClr>
                  <a:schemeClr val="bg2"/>
                </a:buClr>
                <a:buFont typeface="Monotype Sorts" pitchFamily="2" charset="2"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X2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6883" name="Line 84"/>
            <p:cNvSpPr/>
            <p:nvPr/>
          </p:nvSpPr>
          <p:spPr>
            <a:xfrm>
              <a:off x="1362" y="1452"/>
              <a:ext cx="49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76884" name="Group 85"/>
            <p:cNvGrpSpPr/>
            <p:nvPr/>
          </p:nvGrpSpPr>
          <p:grpSpPr>
            <a:xfrm>
              <a:off x="1861" y="1361"/>
              <a:ext cx="816" cy="227"/>
              <a:chOff x="0" y="0"/>
              <a:chExt cx="908" cy="272"/>
            </a:xfrm>
          </p:grpSpPr>
          <p:sp>
            <p:nvSpPr>
              <p:cNvPr id="76885" name="Rectangle 86"/>
              <p:cNvSpPr/>
              <p:nvPr/>
            </p:nvSpPr>
            <p:spPr>
              <a:xfrm>
                <a:off x="0" y="0"/>
                <a:ext cx="454" cy="272"/>
              </a:xfrm>
              <a:prstGeom prst="rect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</a:rPr>
                  <a:t>SET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6886" name="Rectangle 87"/>
              <p:cNvSpPr/>
              <p:nvPr/>
            </p:nvSpPr>
            <p:spPr>
              <a:xfrm>
                <a:off x="454" y="0"/>
                <a:ext cx="454" cy="272"/>
              </a:xfrm>
              <a:prstGeom prst="rect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</a:rPr>
                  <a:t>S12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76887" name="Line 88"/>
            <p:cNvSpPr/>
            <p:nvPr/>
          </p:nvSpPr>
          <p:spPr>
            <a:xfrm>
              <a:off x="2677" y="1452"/>
              <a:ext cx="40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888" name="Rectangle 89"/>
            <p:cNvSpPr/>
            <p:nvPr/>
          </p:nvSpPr>
          <p:spPr>
            <a:xfrm>
              <a:off x="182" y="1392"/>
              <a:ext cx="36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S12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76889" name="Group 90"/>
            <p:cNvGrpSpPr/>
            <p:nvPr/>
          </p:nvGrpSpPr>
          <p:grpSpPr>
            <a:xfrm>
              <a:off x="273" y="1588"/>
              <a:ext cx="136" cy="272"/>
              <a:chOff x="0" y="0"/>
              <a:chExt cx="136" cy="272"/>
            </a:xfrm>
          </p:grpSpPr>
          <p:sp>
            <p:nvSpPr>
              <p:cNvPr id="76890" name="Rectangle 91"/>
              <p:cNvSpPr/>
              <p:nvPr/>
            </p:nvSpPr>
            <p:spPr>
              <a:xfrm>
                <a:off x="0" y="0"/>
                <a:ext cx="45" cy="27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6891" name="Rectangle 92"/>
              <p:cNvSpPr/>
              <p:nvPr/>
            </p:nvSpPr>
            <p:spPr>
              <a:xfrm>
                <a:off x="91" y="0"/>
                <a:ext cx="45" cy="27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76892" name="Line 93"/>
            <p:cNvSpPr/>
            <p:nvPr/>
          </p:nvSpPr>
          <p:spPr>
            <a:xfrm flipH="1">
              <a:off x="0" y="1724"/>
              <a:ext cx="27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893" name="Line 94"/>
            <p:cNvSpPr/>
            <p:nvPr/>
          </p:nvSpPr>
          <p:spPr>
            <a:xfrm flipH="1">
              <a:off x="409" y="1724"/>
              <a:ext cx="145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894" name="Text Box 95"/>
            <p:cNvSpPr txBox="1"/>
            <p:nvPr/>
          </p:nvSpPr>
          <p:spPr>
            <a:xfrm>
              <a:off x="1134" y="1769"/>
              <a:ext cx="42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>
                <a:spcBef>
                  <a:spcPct val="50000"/>
                </a:spcBef>
                <a:buClr>
                  <a:schemeClr val="bg2"/>
                </a:buClr>
                <a:buFont typeface="Monotype Sorts" pitchFamily="2" charset="2"/>
              </a:pPr>
              <a:r>
                <a:rPr lang="en-US" altLang="zh-CN" b="1" dirty="0">
                  <a:latin typeface="Times New Roman" panose="02020603050405020304" pitchFamily="18" charset="0"/>
                </a:rPr>
                <a:t>T0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76895" name="Group 96"/>
            <p:cNvGrpSpPr/>
            <p:nvPr/>
          </p:nvGrpSpPr>
          <p:grpSpPr>
            <a:xfrm>
              <a:off x="1225" y="1996"/>
              <a:ext cx="118" cy="217"/>
              <a:chOff x="0" y="0"/>
              <a:chExt cx="122" cy="229"/>
            </a:xfrm>
          </p:grpSpPr>
          <p:sp>
            <p:nvSpPr>
              <p:cNvPr id="76896" name="Line 97"/>
              <p:cNvSpPr/>
              <p:nvPr/>
            </p:nvSpPr>
            <p:spPr>
              <a:xfrm>
                <a:off x="0" y="2"/>
                <a:ext cx="0" cy="227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6897" name="Line 98"/>
              <p:cNvSpPr/>
              <p:nvPr/>
            </p:nvSpPr>
            <p:spPr>
              <a:xfrm>
                <a:off x="122" y="0"/>
                <a:ext cx="0" cy="227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76898" name="Line 99"/>
            <p:cNvSpPr/>
            <p:nvPr/>
          </p:nvSpPr>
          <p:spPr>
            <a:xfrm>
              <a:off x="817" y="1724"/>
              <a:ext cx="0" cy="40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899" name="Line 100"/>
            <p:cNvSpPr/>
            <p:nvPr/>
          </p:nvSpPr>
          <p:spPr>
            <a:xfrm>
              <a:off x="817" y="2132"/>
              <a:ext cx="40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900" name="Line 101"/>
            <p:cNvSpPr/>
            <p:nvPr/>
          </p:nvSpPr>
          <p:spPr>
            <a:xfrm>
              <a:off x="1361" y="2132"/>
              <a:ext cx="49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76901" name="Group 102"/>
            <p:cNvGrpSpPr/>
            <p:nvPr/>
          </p:nvGrpSpPr>
          <p:grpSpPr>
            <a:xfrm>
              <a:off x="1861" y="1996"/>
              <a:ext cx="879" cy="258"/>
              <a:chOff x="0" y="0"/>
              <a:chExt cx="908" cy="272"/>
            </a:xfrm>
          </p:grpSpPr>
          <p:sp>
            <p:nvSpPr>
              <p:cNvPr id="76902" name="Rectangle 103"/>
              <p:cNvSpPr/>
              <p:nvPr/>
            </p:nvSpPr>
            <p:spPr>
              <a:xfrm>
                <a:off x="0" y="0"/>
                <a:ext cx="454" cy="272"/>
              </a:xfrm>
              <a:prstGeom prst="rect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</a:rPr>
                  <a:t>SET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6903" name="Rectangle 104"/>
              <p:cNvSpPr/>
              <p:nvPr/>
            </p:nvSpPr>
            <p:spPr>
              <a:xfrm>
                <a:off x="454" y="0"/>
                <a:ext cx="454" cy="272"/>
              </a:xfrm>
              <a:prstGeom prst="rect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</a:rPr>
                  <a:t>S13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76904" name="Rectangle 105"/>
            <p:cNvSpPr/>
            <p:nvPr/>
          </p:nvSpPr>
          <p:spPr>
            <a:xfrm>
              <a:off x="227" y="2223"/>
              <a:ext cx="41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b="1" dirty="0">
                  <a:latin typeface="Times New Roman" panose="02020603050405020304" pitchFamily="18" charset="0"/>
                </a:rPr>
                <a:t>S13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76905" name="Group 106"/>
            <p:cNvGrpSpPr/>
            <p:nvPr/>
          </p:nvGrpSpPr>
          <p:grpSpPr>
            <a:xfrm>
              <a:off x="318" y="2450"/>
              <a:ext cx="136" cy="272"/>
              <a:chOff x="0" y="0"/>
              <a:chExt cx="136" cy="272"/>
            </a:xfrm>
          </p:grpSpPr>
          <p:sp>
            <p:nvSpPr>
              <p:cNvPr id="76906" name="Rectangle 107"/>
              <p:cNvSpPr/>
              <p:nvPr/>
            </p:nvSpPr>
            <p:spPr>
              <a:xfrm>
                <a:off x="0" y="0"/>
                <a:ext cx="45" cy="27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6907" name="Rectangle 108"/>
              <p:cNvSpPr/>
              <p:nvPr/>
            </p:nvSpPr>
            <p:spPr>
              <a:xfrm>
                <a:off x="91" y="0"/>
                <a:ext cx="45" cy="27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76908" name="Line 109"/>
            <p:cNvSpPr/>
            <p:nvPr/>
          </p:nvSpPr>
          <p:spPr>
            <a:xfrm flipH="1">
              <a:off x="454" y="2586"/>
              <a:ext cx="145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909" name="Line 110"/>
            <p:cNvSpPr/>
            <p:nvPr/>
          </p:nvSpPr>
          <p:spPr>
            <a:xfrm>
              <a:off x="817" y="2586"/>
              <a:ext cx="0" cy="81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910" name="Line 111"/>
            <p:cNvSpPr/>
            <p:nvPr/>
          </p:nvSpPr>
          <p:spPr>
            <a:xfrm>
              <a:off x="817" y="2994"/>
              <a:ext cx="108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911" name="Line 112"/>
            <p:cNvSpPr/>
            <p:nvPr/>
          </p:nvSpPr>
          <p:spPr>
            <a:xfrm>
              <a:off x="817" y="3402"/>
              <a:ext cx="45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76912" name="Group 113"/>
            <p:cNvGrpSpPr/>
            <p:nvPr/>
          </p:nvGrpSpPr>
          <p:grpSpPr>
            <a:xfrm>
              <a:off x="1906" y="3265"/>
              <a:ext cx="879" cy="258"/>
              <a:chOff x="0" y="0"/>
              <a:chExt cx="908" cy="272"/>
            </a:xfrm>
          </p:grpSpPr>
          <p:sp>
            <p:nvSpPr>
              <p:cNvPr id="76913" name="Rectangle 114"/>
              <p:cNvSpPr/>
              <p:nvPr/>
            </p:nvSpPr>
            <p:spPr>
              <a:xfrm>
                <a:off x="0" y="0"/>
                <a:ext cx="454" cy="272"/>
              </a:xfrm>
              <a:prstGeom prst="rect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</a:rPr>
                  <a:t>SET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6914" name="Rectangle 115"/>
              <p:cNvSpPr/>
              <p:nvPr/>
            </p:nvSpPr>
            <p:spPr>
              <a:xfrm>
                <a:off x="454" y="0"/>
                <a:ext cx="454" cy="272"/>
              </a:xfrm>
              <a:prstGeom prst="rect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</a:rPr>
                  <a:t>S1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76915" name="Line 116"/>
            <p:cNvSpPr/>
            <p:nvPr/>
          </p:nvSpPr>
          <p:spPr>
            <a:xfrm>
              <a:off x="2768" y="3402"/>
              <a:ext cx="31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76916" name="Group 117"/>
            <p:cNvGrpSpPr/>
            <p:nvPr/>
          </p:nvGrpSpPr>
          <p:grpSpPr>
            <a:xfrm>
              <a:off x="1271" y="3311"/>
              <a:ext cx="118" cy="217"/>
              <a:chOff x="0" y="0"/>
              <a:chExt cx="122" cy="229"/>
            </a:xfrm>
          </p:grpSpPr>
          <p:sp>
            <p:nvSpPr>
              <p:cNvPr id="76917" name="Line 118"/>
              <p:cNvSpPr/>
              <p:nvPr/>
            </p:nvSpPr>
            <p:spPr>
              <a:xfrm>
                <a:off x="0" y="2"/>
                <a:ext cx="0" cy="227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6918" name="Line 119"/>
              <p:cNvSpPr/>
              <p:nvPr/>
            </p:nvSpPr>
            <p:spPr>
              <a:xfrm>
                <a:off x="122" y="0"/>
                <a:ext cx="0" cy="227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76919" name="Line 120"/>
            <p:cNvSpPr/>
            <p:nvPr/>
          </p:nvSpPr>
          <p:spPr>
            <a:xfrm>
              <a:off x="1407" y="3402"/>
              <a:ext cx="49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920" name="Text Box 121"/>
            <p:cNvSpPr txBox="1"/>
            <p:nvPr/>
          </p:nvSpPr>
          <p:spPr>
            <a:xfrm>
              <a:off x="1135" y="3039"/>
              <a:ext cx="42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>
                <a:spcBef>
                  <a:spcPct val="50000"/>
                </a:spcBef>
                <a:buClr>
                  <a:schemeClr val="bg2"/>
                </a:buClr>
                <a:buFont typeface="Monotype Sorts" pitchFamily="2" charset="2"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X3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6921" name="Line 122"/>
            <p:cNvSpPr/>
            <p:nvPr/>
          </p:nvSpPr>
          <p:spPr>
            <a:xfrm flipV="1">
              <a:off x="1135" y="3311"/>
              <a:ext cx="408" cy="1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76922" name="Group 123"/>
            <p:cNvGrpSpPr/>
            <p:nvPr/>
          </p:nvGrpSpPr>
          <p:grpSpPr>
            <a:xfrm>
              <a:off x="1860" y="816"/>
              <a:ext cx="816" cy="227"/>
              <a:chOff x="0" y="0"/>
              <a:chExt cx="908" cy="272"/>
            </a:xfrm>
          </p:grpSpPr>
          <p:sp>
            <p:nvSpPr>
              <p:cNvPr id="76923" name="Rectangle 124"/>
              <p:cNvSpPr/>
              <p:nvPr/>
            </p:nvSpPr>
            <p:spPr>
              <a:xfrm>
                <a:off x="0" y="0"/>
                <a:ext cx="454" cy="272"/>
              </a:xfrm>
              <a:prstGeom prst="rect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</a:rPr>
                  <a:t>RST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6924" name="Rectangle 125"/>
              <p:cNvSpPr/>
              <p:nvPr/>
            </p:nvSpPr>
            <p:spPr>
              <a:xfrm>
                <a:off x="454" y="0"/>
                <a:ext cx="454" cy="272"/>
              </a:xfrm>
              <a:prstGeom prst="rect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</a:rPr>
                  <a:t>Y2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76925" name="Group 126"/>
            <p:cNvGrpSpPr/>
            <p:nvPr/>
          </p:nvGrpSpPr>
          <p:grpSpPr>
            <a:xfrm>
              <a:off x="1861" y="545"/>
              <a:ext cx="816" cy="227"/>
              <a:chOff x="0" y="0"/>
              <a:chExt cx="908" cy="272"/>
            </a:xfrm>
          </p:grpSpPr>
          <p:sp>
            <p:nvSpPr>
              <p:cNvPr id="76926" name="Rectangle 127"/>
              <p:cNvSpPr/>
              <p:nvPr/>
            </p:nvSpPr>
            <p:spPr>
              <a:xfrm>
                <a:off x="0" y="0"/>
                <a:ext cx="454" cy="272"/>
              </a:xfrm>
              <a:prstGeom prst="rect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</a:rPr>
                  <a:t>SET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6927" name="Rectangle 128"/>
              <p:cNvSpPr/>
              <p:nvPr/>
            </p:nvSpPr>
            <p:spPr>
              <a:xfrm>
                <a:off x="454" y="0"/>
                <a:ext cx="454" cy="272"/>
              </a:xfrm>
              <a:prstGeom prst="rect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</a:rPr>
                  <a:t>Y1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76928" name="Group 129"/>
            <p:cNvGrpSpPr/>
            <p:nvPr/>
          </p:nvGrpSpPr>
          <p:grpSpPr>
            <a:xfrm>
              <a:off x="1861" y="1089"/>
              <a:ext cx="816" cy="227"/>
              <a:chOff x="0" y="0"/>
              <a:chExt cx="908" cy="272"/>
            </a:xfrm>
          </p:grpSpPr>
          <p:sp>
            <p:nvSpPr>
              <p:cNvPr id="76929" name="Rectangle 130"/>
              <p:cNvSpPr/>
              <p:nvPr/>
            </p:nvSpPr>
            <p:spPr>
              <a:xfrm>
                <a:off x="0" y="0"/>
                <a:ext cx="454" cy="272"/>
              </a:xfrm>
              <a:prstGeom prst="rect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</a:rPr>
                  <a:t>RST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6930" name="Rectangle 131"/>
              <p:cNvSpPr/>
              <p:nvPr/>
            </p:nvSpPr>
            <p:spPr>
              <a:xfrm>
                <a:off x="454" y="0"/>
                <a:ext cx="454" cy="272"/>
              </a:xfrm>
              <a:prstGeom prst="rect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</a:rPr>
                  <a:t>Y3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76931" name="Line 132"/>
            <p:cNvSpPr/>
            <p:nvPr/>
          </p:nvSpPr>
          <p:spPr>
            <a:xfrm>
              <a:off x="2677" y="681"/>
              <a:ext cx="40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932" name="Line 133"/>
            <p:cNvSpPr/>
            <p:nvPr/>
          </p:nvSpPr>
          <p:spPr>
            <a:xfrm>
              <a:off x="2677" y="1180"/>
              <a:ext cx="40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933" name="Line 134"/>
            <p:cNvSpPr/>
            <p:nvPr/>
          </p:nvSpPr>
          <p:spPr>
            <a:xfrm flipH="1">
              <a:off x="817" y="635"/>
              <a:ext cx="10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934" name="Line 135"/>
            <p:cNvSpPr/>
            <p:nvPr/>
          </p:nvSpPr>
          <p:spPr>
            <a:xfrm flipH="1">
              <a:off x="817" y="1225"/>
              <a:ext cx="10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76935" name="Group 136"/>
            <p:cNvGrpSpPr/>
            <p:nvPr/>
          </p:nvGrpSpPr>
          <p:grpSpPr>
            <a:xfrm>
              <a:off x="1905" y="2721"/>
              <a:ext cx="816" cy="227"/>
              <a:chOff x="0" y="0"/>
              <a:chExt cx="908" cy="272"/>
            </a:xfrm>
          </p:grpSpPr>
          <p:sp>
            <p:nvSpPr>
              <p:cNvPr id="76936" name="Rectangle 137"/>
              <p:cNvSpPr/>
              <p:nvPr/>
            </p:nvSpPr>
            <p:spPr>
              <a:xfrm>
                <a:off x="0" y="0"/>
                <a:ext cx="454" cy="272"/>
              </a:xfrm>
              <a:prstGeom prst="rect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</a:rPr>
                  <a:t>SET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6937" name="Rectangle 138"/>
              <p:cNvSpPr/>
              <p:nvPr/>
            </p:nvSpPr>
            <p:spPr>
              <a:xfrm>
                <a:off x="454" y="0"/>
                <a:ext cx="454" cy="272"/>
              </a:xfrm>
              <a:prstGeom prst="rect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</a:rPr>
                  <a:t>Y2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76938" name="Group 139"/>
            <p:cNvGrpSpPr/>
            <p:nvPr/>
          </p:nvGrpSpPr>
          <p:grpSpPr>
            <a:xfrm>
              <a:off x="1906" y="2450"/>
              <a:ext cx="816" cy="227"/>
              <a:chOff x="0" y="0"/>
              <a:chExt cx="908" cy="272"/>
            </a:xfrm>
          </p:grpSpPr>
          <p:sp>
            <p:nvSpPr>
              <p:cNvPr id="76939" name="Rectangle 140"/>
              <p:cNvSpPr/>
              <p:nvPr/>
            </p:nvSpPr>
            <p:spPr>
              <a:xfrm>
                <a:off x="0" y="0"/>
                <a:ext cx="454" cy="272"/>
              </a:xfrm>
              <a:prstGeom prst="rect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</a:rPr>
                  <a:t>RST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6940" name="Rectangle 141"/>
              <p:cNvSpPr/>
              <p:nvPr/>
            </p:nvSpPr>
            <p:spPr>
              <a:xfrm>
                <a:off x="454" y="0"/>
                <a:ext cx="454" cy="272"/>
              </a:xfrm>
              <a:prstGeom prst="rect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</a:rPr>
                  <a:t>Y1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76941" name="Group 142"/>
            <p:cNvGrpSpPr/>
            <p:nvPr/>
          </p:nvGrpSpPr>
          <p:grpSpPr>
            <a:xfrm>
              <a:off x="1906" y="2994"/>
              <a:ext cx="816" cy="227"/>
              <a:chOff x="0" y="0"/>
              <a:chExt cx="908" cy="272"/>
            </a:xfrm>
          </p:grpSpPr>
          <p:sp>
            <p:nvSpPr>
              <p:cNvPr id="76942" name="Rectangle 143"/>
              <p:cNvSpPr/>
              <p:nvPr/>
            </p:nvSpPr>
            <p:spPr>
              <a:xfrm>
                <a:off x="0" y="0"/>
                <a:ext cx="454" cy="272"/>
              </a:xfrm>
              <a:prstGeom prst="rect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</a:rPr>
                  <a:t>SET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6943" name="Rectangle 144"/>
              <p:cNvSpPr/>
              <p:nvPr/>
            </p:nvSpPr>
            <p:spPr>
              <a:xfrm>
                <a:off x="454" y="0"/>
                <a:ext cx="454" cy="272"/>
              </a:xfrm>
              <a:prstGeom prst="rect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</a:rPr>
                  <a:t>Y3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76944" name="Line 145"/>
            <p:cNvSpPr/>
            <p:nvPr/>
          </p:nvSpPr>
          <p:spPr>
            <a:xfrm>
              <a:off x="2745" y="2132"/>
              <a:ext cx="3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945" name="Line 146"/>
            <p:cNvSpPr/>
            <p:nvPr/>
          </p:nvSpPr>
          <p:spPr>
            <a:xfrm>
              <a:off x="2722" y="2586"/>
              <a:ext cx="3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946" name="Line 147"/>
            <p:cNvSpPr/>
            <p:nvPr/>
          </p:nvSpPr>
          <p:spPr>
            <a:xfrm>
              <a:off x="2722" y="2858"/>
              <a:ext cx="3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947" name="Line 148"/>
            <p:cNvSpPr/>
            <p:nvPr/>
          </p:nvSpPr>
          <p:spPr>
            <a:xfrm>
              <a:off x="2722" y="3085"/>
              <a:ext cx="3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 spd="slow" advClick="0">
    <p:wedg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951923" y="161925"/>
            <a:ext cx="36652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7.3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可编程控制器应用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pic>
        <p:nvPicPr>
          <p:cNvPr id="78849" name="图片 12" descr="IMG_658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35368" y="2247265"/>
            <a:ext cx="7953375" cy="3857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8850" name="Rectangle 2"/>
          <p:cNvSpPr/>
          <p:nvPr/>
        </p:nvSpPr>
        <p:spPr>
          <a:xfrm>
            <a:off x="3342005" y="6166168"/>
            <a:ext cx="416115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p>
            <a:r>
              <a:rPr lang="zh-CN" altLang="en-US" sz="2000" b="1" dirty="0">
                <a:latin typeface="Times New Roman" panose="02020603050405020304" pitchFamily="18" charset="0"/>
              </a:rPr>
              <a:t>图</a:t>
            </a:r>
            <a:r>
              <a:rPr lang="en-US" altLang="zh-CN" sz="2000" b="1" dirty="0">
                <a:latin typeface="Times New Roman" panose="02020603050405020304" pitchFamily="18" charset="0"/>
              </a:rPr>
              <a:t>7-29 </a:t>
            </a:r>
            <a:r>
              <a:rPr lang="zh-CN" altLang="en-US" sz="2000" b="1" dirty="0">
                <a:latin typeface="Times New Roman" panose="02020603050405020304" pitchFamily="18" charset="0"/>
              </a:rPr>
              <a:t>换热站工艺流程图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14" name="Rectangle 2"/>
          <p:cNvSpPr/>
          <p:nvPr/>
        </p:nvSpPr>
        <p:spPr>
          <a:xfrm>
            <a:off x="844550" y="802005"/>
            <a:ext cx="10502265" cy="144526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p>
            <a:pPr fontAlgn="base"/>
            <a:r>
              <a:rPr lang="zh-CN" altLang="en-US" b="1" strike="noStrike" noProof="1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换热站工作流程</a:t>
            </a:r>
            <a:endParaRPr lang="zh-CN" altLang="en-US" b="1" strike="noStrike" noProof="1" dirty="0">
              <a:solidFill>
                <a:schemeClr val="accent6"/>
              </a:solidFill>
              <a:latin typeface="Times New Roman" panose="02020603050405020304" pitchFamily="18" charset="0"/>
            </a:endParaRPr>
          </a:p>
          <a:p>
            <a:pPr fontAlgn="base"/>
            <a:r>
              <a:rPr lang="zh-CN" altLang="en-US" sz="20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换热站的一次管网进水由热水锅炉加热，经过板式换热器与二次管网水进行热交换后再返回锅炉。</a:t>
            </a:r>
            <a:endParaRPr lang="zh-CN" altLang="en-US" sz="2000" b="1" strike="noStrike" noProof="1" dirty="0">
              <a:latin typeface="Times New Roman" panose="02020603050405020304" pitchFamily="18" charset="0"/>
            </a:endParaRPr>
          </a:p>
          <a:p>
            <a:pPr fontAlgn="base"/>
            <a:r>
              <a:rPr lang="zh-CN" altLang="en-US" sz="20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二次管网循环水由循环泵</a:t>
            </a:r>
            <a:r>
              <a:rPr lang="en-US" altLang="zh-CN" sz="20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P201</a:t>
            </a:r>
            <a:r>
              <a:rPr lang="zh-CN" altLang="en-US" sz="20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加压后进入换热器，加热后进入管网对居民住户进行循环供热。</a:t>
            </a:r>
            <a:endParaRPr lang="zh-CN" altLang="en-US" sz="2000" b="1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951923" y="161925"/>
            <a:ext cx="36652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7.3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可编程控制器应用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pic>
        <p:nvPicPr>
          <p:cNvPr id="79873" name="图片 12" descr="IMG_658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274763" y="2499360"/>
            <a:ext cx="7953375" cy="38592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Rectangle 2"/>
          <p:cNvSpPr/>
          <p:nvPr/>
        </p:nvSpPr>
        <p:spPr>
          <a:xfrm>
            <a:off x="704850" y="1053783"/>
            <a:ext cx="10454640" cy="144526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p>
            <a:pPr fontAlgn="base"/>
            <a:r>
              <a:rPr lang="zh-CN" altLang="en-US" b="1" strike="noStrike" noProof="1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控制要求</a:t>
            </a:r>
            <a:endParaRPr lang="zh-CN" altLang="en-US" b="1" strike="noStrike" noProof="1" dirty="0">
              <a:solidFill>
                <a:schemeClr val="accent6"/>
              </a:solidFill>
              <a:latin typeface="Times New Roman" panose="02020603050405020304" pitchFamily="18" charset="0"/>
            </a:endParaRPr>
          </a:p>
          <a:p>
            <a:pPr fontAlgn="base"/>
            <a:r>
              <a:rPr lang="zh-CN" altLang="en-US" sz="20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二次网供水温度</a:t>
            </a:r>
            <a:r>
              <a:rPr lang="en-US" altLang="zh-CN" sz="20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PID</a:t>
            </a:r>
            <a:r>
              <a:rPr lang="zh-CN" altLang="en-US" sz="20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控制，通过一次网调节阀</a:t>
            </a:r>
            <a:r>
              <a:rPr lang="en-US" altLang="zh-CN" sz="20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V101</a:t>
            </a:r>
            <a:r>
              <a:rPr lang="zh-CN" altLang="en-US" sz="20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进行二次网供水温度定值控制。</a:t>
            </a:r>
            <a:endParaRPr lang="zh-CN" altLang="en-US" sz="2000" b="1" strike="noStrike" noProof="1" dirty="0">
              <a:latin typeface="Times New Roman" panose="02020603050405020304" pitchFamily="18" charset="0"/>
            </a:endParaRPr>
          </a:p>
          <a:p>
            <a:pPr fontAlgn="base"/>
            <a:r>
              <a:rPr lang="zh-CN" altLang="en-US" sz="20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二次网供水压力</a:t>
            </a:r>
            <a:r>
              <a:rPr lang="en-US" altLang="zh-CN" sz="20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PID</a:t>
            </a:r>
            <a:r>
              <a:rPr lang="zh-CN" altLang="en-US" sz="20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控制，通过循环泵变频调速变流量进行供水压力定值控制。</a:t>
            </a:r>
            <a:endParaRPr lang="zh-CN" altLang="en-US" sz="2000" b="1" strike="noStrike" noProof="1" dirty="0">
              <a:latin typeface="Times New Roman" panose="02020603050405020304" pitchFamily="18" charset="0"/>
            </a:endParaRPr>
          </a:p>
          <a:p>
            <a:pPr fontAlgn="base"/>
            <a:r>
              <a:rPr lang="zh-CN" altLang="en-US" sz="20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二次网回水压力限值控制，回水压力小于低限启动补水泵</a:t>
            </a:r>
            <a:r>
              <a:rPr lang="en-US" altLang="zh-CN" sz="20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P202</a:t>
            </a:r>
            <a:r>
              <a:rPr lang="zh-CN" altLang="en-US" sz="2000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，大于高限停止补水泵。</a:t>
            </a:r>
            <a:endParaRPr lang="zh-CN" altLang="en-US" sz="2000" b="1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951923" y="161925"/>
            <a:ext cx="36652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7.3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可编程控制器应用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80897" name="矩形 1"/>
          <p:cNvSpPr/>
          <p:nvPr/>
        </p:nvSpPr>
        <p:spPr>
          <a:xfrm>
            <a:off x="2407603" y="1323975"/>
            <a:ext cx="1622425" cy="56991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ctr"/>
          <a:p>
            <a:r>
              <a:rPr lang="zh-CN" altLang="en-US" sz="2000" b="1">
                <a:latin typeface="Times New Roman" panose="02020603050405020304" pitchFamily="18" charset="0"/>
              </a:rPr>
              <a:t>一次网进水</a:t>
            </a:r>
            <a:endParaRPr lang="zh-CN" altLang="en-US" sz="2000" b="1">
              <a:latin typeface="Times New Roman" panose="02020603050405020304" pitchFamily="18" charset="0"/>
            </a:endParaRPr>
          </a:p>
          <a:p>
            <a:r>
              <a:rPr lang="zh-CN" altLang="en-US" sz="2000" b="1">
                <a:latin typeface="Times New Roman" panose="02020603050405020304" pitchFamily="18" charset="0"/>
              </a:rPr>
              <a:t>温度变送器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80898" name="矩形 2"/>
          <p:cNvSpPr/>
          <p:nvPr/>
        </p:nvSpPr>
        <p:spPr>
          <a:xfrm>
            <a:off x="2407603" y="2000250"/>
            <a:ext cx="1622425" cy="56991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ctr"/>
          <a:p>
            <a:r>
              <a:rPr lang="zh-CN" altLang="en-US" sz="2000" b="1">
                <a:latin typeface="Times New Roman" panose="02020603050405020304" pitchFamily="18" charset="0"/>
              </a:rPr>
              <a:t>二次网供水</a:t>
            </a:r>
            <a:endParaRPr lang="zh-CN" altLang="en-US" sz="2000" b="1">
              <a:latin typeface="Times New Roman" panose="02020603050405020304" pitchFamily="18" charset="0"/>
            </a:endParaRPr>
          </a:p>
          <a:p>
            <a:r>
              <a:rPr lang="zh-CN" altLang="en-US" sz="2000" b="1">
                <a:latin typeface="Times New Roman" panose="02020603050405020304" pitchFamily="18" charset="0"/>
              </a:rPr>
              <a:t>温度变送器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80899" name="矩形 3"/>
          <p:cNvSpPr/>
          <p:nvPr/>
        </p:nvSpPr>
        <p:spPr>
          <a:xfrm>
            <a:off x="2407603" y="2651125"/>
            <a:ext cx="1622425" cy="56991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ctr"/>
          <a:p>
            <a:r>
              <a:rPr lang="zh-CN" altLang="en-US" sz="2000" b="1">
                <a:latin typeface="Times New Roman" panose="02020603050405020304" pitchFamily="18" charset="0"/>
              </a:rPr>
              <a:t>二次网回水</a:t>
            </a:r>
            <a:endParaRPr lang="zh-CN" altLang="en-US" sz="2000" b="1">
              <a:latin typeface="Times New Roman" panose="02020603050405020304" pitchFamily="18" charset="0"/>
            </a:endParaRPr>
          </a:p>
          <a:p>
            <a:r>
              <a:rPr lang="zh-CN" altLang="en-US" sz="2000" b="1">
                <a:latin typeface="Times New Roman" panose="02020603050405020304" pitchFamily="18" charset="0"/>
              </a:rPr>
              <a:t>温度变送器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80900" name="矩形 4"/>
          <p:cNvSpPr/>
          <p:nvPr/>
        </p:nvSpPr>
        <p:spPr>
          <a:xfrm>
            <a:off x="2407603" y="3332163"/>
            <a:ext cx="1622425" cy="56991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ctr"/>
          <a:p>
            <a:r>
              <a:rPr lang="zh-CN" altLang="en-US" sz="2000" b="1">
                <a:latin typeface="Times New Roman" panose="02020603050405020304" pitchFamily="18" charset="0"/>
              </a:rPr>
              <a:t>二次网供水</a:t>
            </a:r>
            <a:endParaRPr lang="zh-CN" altLang="en-US" sz="2000" b="1">
              <a:latin typeface="Times New Roman" panose="02020603050405020304" pitchFamily="18" charset="0"/>
            </a:endParaRPr>
          </a:p>
          <a:p>
            <a:r>
              <a:rPr lang="zh-CN" altLang="en-US" sz="2000" b="1">
                <a:latin typeface="Times New Roman" panose="02020603050405020304" pitchFamily="18" charset="0"/>
              </a:rPr>
              <a:t>压力变送器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80901" name="矩形 5"/>
          <p:cNvSpPr/>
          <p:nvPr/>
        </p:nvSpPr>
        <p:spPr>
          <a:xfrm>
            <a:off x="2407603" y="4035425"/>
            <a:ext cx="1622425" cy="5683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ctr"/>
          <a:p>
            <a:r>
              <a:rPr lang="zh-CN" altLang="en-US" sz="2000" b="1">
                <a:latin typeface="Times New Roman" panose="02020603050405020304" pitchFamily="18" charset="0"/>
              </a:rPr>
              <a:t>二次网回水</a:t>
            </a:r>
            <a:endParaRPr lang="zh-CN" altLang="en-US" sz="2000" b="1">
              <a:latin typeface="Times New Roman" panose="02020603050405020304" pitchFamily="18" charset="0"/>
            </a:endParaRPr>
          </a:p>
          <a:p>
            <a:r>
              <a:rPr lang="zh-CN" altLang="en-US" sz="2000" b="1">
                <a:latin typeface="Times New Roman" panose="02020603050405020304" pitchFamily="18" charset="0"/>
              </a:rPr>
              <a:t>压力变送器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80902" name="矩形 6"/>
          <p:cNvSpPr/>
          <p:nvPr/>
        </p:nvSpPr>
        <p:spPr>
          <a:xfrm>
            <a:off x="2407603" y="4749800"/>
            <a:ext cx="1622425" cy="56991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ctr"/>
          <a:p>
            <a:r>
              <a:rPr lang="en-US" altLang="zh-CN" sz="2000" b="1">
                <a:latin typeface="Times New Roman" panose="02020603050405020304" pitchFamily="18" charset="0"/>
              </a:rPr>
              <a:t>   </a:t>
            </a:r>
            <a:r>
              <a:rPr lang="zh-CN" altLang="en-US" sz="2000" b="1">
                <a:latin typeface="Times New Roman" panose="02020603050405020304" pitchFamily="18" charset="0"/>
              </a:rPr>
              <a:t>补水箱</a:t>
            </a:r>
            <a:endParaRPr lang="zh-CN" altLang="en-US" sz="2000" b="1">
              <a:latin typeface="Times New Roman" panose="02020603050405020304" pitchFamily="18" charset="0"/>
            </a:endParaRPr>
          </a:p>
          <a:p>
            <a:r>
              <a:rPr lang="zh-CN" altLang="en-US" sz="2000" b="1">
                <a:latin typeface="Times New Roman" panose="02020603050405020304" pitchFamily="18" charset="0"/>
              </a:rPr>
              <a:t>液位变送器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cxnSp>
        <p:nvCxnSpPr>
          <p:cNvPr id="80903" name="直接箭头连接符 7"/>
          <p:cNvCxnSpPr/>
          <p:nvPr/>
        </p:nvCxnSpPr>
        <p:spPr>
          <a:xfrm>
            <a:off x="1753553" y="1606550"/>
            <a:ext cx="654050" cy="31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80904" name="直接箭头连接符 8"/>
          <p:cNvCxnSpPr/>
          <p:nvPr/>
        </p:nvCxnSpPr>
        <p:spPr>
          <a:xfrm>
            <a:off x="1753553" y="2284413"/>
            <a:ext cx="654050" cy="31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80905" name="直接箭头连接符 9"/>
          <p:cNvCxnSpPr/>
          <p:nvPr/>
        </p:nvCxnSpPr>
        <p:spPr>
          <a:xfrm>
            <a:off x="1753553" y="2935288"/>
            <a:ext cx="654050" cy="31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80906" name="直接箭头连接符 10"/>
          <p:cNvCxnSpPr/>
          <p:nvPr/>
        </p:nvCxnSpPr>
        <p:spPr>
          <a:xfrm>
            <a:off x="1753553" y="3614738"/>
            <a:ext cx="654050" cy="31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80907" name="直接箭头连接符 11"/>
          <p:cNvCxnSpPr/>
          <p:nvPr/>
        </p:nvCxnSpPr>
        <p:spPr>
          <a:xfrm>
            <a:off x="1753553" y="4292600"/>
            <a:ext cx="654050" cy="31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80908" name="直接箭头连接符 12"/>
          <p:cNvCxnSpPr/>
          <p:nvPr/>
        </p:nvCxnSpPr>
        <p:spPr>
          <a:xfrm>
            <a:off x="1753553" y="4943475"/>
            <a:ext cx="654050" cy="31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80909" name="直接箭头连接符 13"/>
          <p:cNvCxnSpPr/>
          <p:nvPr/>
        </p:nvCxnSpPr>
        <p:spPr>
          <a:xfrm>
            <a:off x="4030028" y="1609725"/>
            <a:ext cx="654050" cy="31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80910" name="直接箭头连接符 14"/>
          <p:cNvCxnSpPr/>
          <p:nvPr/>
        </p:nvCxnSpPr>
        <p:spPr>
          <a:xfrm>
            <a:off x="4030028" y="2287588"/>
            <a:ext cx="654050" cy="31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80911" name="直接箭头连接符 15"/>
          <p:cNvCxnSpPr/>
          <p:nvPr/>
        </p:nvCxnSpPr>
        <p:spPr>
          <a:xfrm>
            <a:off x="4030028" y="2938463"/>
            <a:ext cx="654050" cy="31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80912" name="直接箭头连接符 16"/>
          <p:cNvCxnSpPr/>
          <p:nvPr/>
        </p:nvCxnSpPr>
        <p:spPr>
          <a:xfrm>
            <a:off x="4030028" y="3617913"/>
            <a:ext cx="654050" cy="31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80913" name="直接箭头连接符 17"/>
          <p:cNvCxnSpPr/>
          <p:nvPr/>
        </p:nvCxnSpPr>
        <p:spPr>
          <a:xfrm>
            <a:off x="4030028" y="4295775"/>
            <a:ext cx="654050" cy="31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80914" name="直接箭头连接符 18"/>
          <p:cNvCxnSpPr/>
          <p:nvPr/>
        </p:nvCxnSpPr>
        <p:spPr>
          <a:xfrm>
            <a:off x="4030028" y="4946650"/>
            <a:ext cx="654050" cy="31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80915" name="矩形 19"/>
          <p:cNvSpPr/>
          <p:nvPr/>
        </p:nvSpPr>
        <p:spPr>
          <a:xfrm>
            <a:off x="4684078" y="1323975"/>
            <a:ext cx="1008062" cy="39957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ctr"/>
          <a:p>
            <a:r>
              <a:rPr lang="en-US" altLang="zh-CN" sz="2000" b="1">
                <a:latin typeface="Times New Roman" panose="02020603050405020304" pitchFamily="18" charset="0"/>
              </a:rPr>
              <a:t>   A/D  </a:t>
            </a:r>
            <a:r>
              <a:rPr lang="zh-CN" altLang="en-US" sz="2000" b="1">
                <a:latin typeface="Times New Roman" panose="02020603050405020304" pitchFamily="18" charset="0"/>
              </a:rPr>
              <a:t>模块</a:t>
            </a:r>
            <a:endParaRPr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80916" name="矩形 20"/>
          <p:cNvSpPr/>
          <p:nvPr/>
        </p:nvSpPr>
        <p:spPr>
          <a:xfrm>
            <a:off x="6060440" y="1336675"/>
            <a:ext cx="1008063" cy="39941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ctr"/>
          <a:p>
            <a:r>
              <a:rPr lang="en-US" altLang="zh-CN" sz="2000" b="1">
                <a:latin typeface="Times New Roman" panose="02020603050405020304" pitchFamily="18" charset="0"/>
              </a:rPr>
              <a:t>  </a:t>
            </a:r>
            <a:r>
              <a:rPr lang="zh-CN" altLang="en-US" sz="2000" b="1">
                <a:latin typeface="Times New Roman" panose="02020603050405020304" pitchFamily="18" charset="0"/>
              </a:rPr>
              <a:t>内置</a:t>
            </a:r>
            <a:r>
              <a:rPr lang="en-US" altLang="zh-CN" sz="2000" b="1">
                <a:latin typeface="Times New Roman" panose="02020603050405020304" pitchFamily="18" charset="0"/>
              </a:rPr>
              <a:t>PID</a:t>
            </a:r>
            <a:r>
              <a:rPr lang="zh-CN" altLang="en-US" sz="2000" b="1">
                <a:latin typeface="Times New Roman" panose="02020603050405020304" pitchFamily="18" charset="0"/>
              </a:rPr>
              <a:t>模块的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r>
              <a:rPr lang="en-US" altLang="zh-CN" sz="2000" b="1">
                <a:latin typeface="Times New Roman" panose="02020603050405020304" pitchFamily="18" charset="0"/>
              </a:rPr>
              <a:t> PLC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r>
              <a:rPr lang="zh-CN" altLang="en-US" sz="2000" b="1">
                <a:latin typeface="Times New Roman" panose="02020603050405020304" pitchFamily="18" charset="0"/>
              </a:rPr>
              <a:t>主机</a:t>
            </a:r>
            <a:endParaRPr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80917" name="左右箭头 21"/>
          <p:cNvSpPr/>
          <p:nvPr/>
        </p:nvSpPr>
        <p:spPr>
          <a:xfrm>
            <a:off x="5700078" y="3189288"/>
            <a:ext cx="360362" cy="215900"/>
          </a:xfrm>
          <a:prstGeom prst="leftRightArrow">
            <a:avLst>
              <a:gd name="adj1" fmla="val 50000"/>
              <a:gd name="adj2" fmla="val 50011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ctr"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0918" name="矩形 22"/>
          <p:cNvSpPr/>
          <p:nvPr/>
        </p:nvSpPr>
        <p:spPr>
          <a:xfrm>
            <a:off x="7586028" y="1336675"/>
            <a:ext cx="773112" cy="1193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ctr"/>
          <a:p>
            <a:r>
              <a:rPr lang="en-US" altLang="zh-CN" sz="2000" b="1">
                <a:latin typeface="Times New Roman" panose="02020603050405020304" pitchFamily="18" charset="0"/>
              </a:rPr>
              <a:t>   D/A</a:t>
            </a:r>
            <a:r>
              <a:rPr lang="zh-CN" altLang="en-US" sz="2000" b="1">
                <a:latin typeface="Times New Roman" panose="02020603050405020304" pitchFamily="18" charset="0"/>
              </a:rPr>
              <a:t>模块</a:t>
            </a:r>
            <a:endParaRPr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80919" name="矩形 23"/>
          <p:cNvSpPr/>
          <p:nvPr/>
        </p:nvSpPr>
        <p:spPr>
          <a:xfrm>
            <a:off x="8929053" y="1336675"/>
            <a:ext cx="1033462" cy="1193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ctr"/>
          <a:p>
            <a:r>
              <a:rPr lang="en-US" altLang="zh-CN" sz="2000" b="1">
                <a:latin typeface="Times New Roman" panose="02020603050405020304" pitchFamily="18" charset="0"/>
              </a:rPr>
              <a:t>   </a:t>
            </a:r>
            <a:r>
              <a:rPr lang="zh-CN" altLang="en-US" sz="2000" b="1">
                <a:latin typeface="Times New Roman" panose="02020603050405020304" pitchFamily="18" charset="0"/>
              </a:rPr>
              <a:t>电动</a:t>
            </a:r>
            <a:endParaRPr lang="zh-CN" altLang="en-US" sz="2000" b="1">
              <a:latin typeface="Times New Roman" panose="02020603050405020304" pitchFamily="18" charset="0"/>
            </a:endParaRPr>
          </a:p>
          <a:p>
            <a:r>
              <a:rPr lang="zh-CN" altLang="en-US" sz="2000" b="1">
                <a:latin typeface="Times New Roman" panose="02020603050405020304" pitchFamily="18" charset="0"/>
              </a:rPr>
              <a:t>调节阀</a:t>
            </a:r>
            <a:endParaRPr lang="zh-CN" altLang="en-US" sz="2000" b="1">
              <a:latin typeface="Times New Roman" panose="02020603050405020304" pitchFamily="18" charset="0"/>
            </a:endParaRPr>
          </a:p>
          <a:p>
            <a:endParaRPr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80920" name="右箭头 24"/>
          <p:cNvSpPr/>
          <p:nvPr/>
        </p:nvSpPr>
        <p:spPr>
          <a:xfrm>
            <a:off x="7068503" y="1893888"/>
            <a:ext cx="517525" cy="215900"/>
          </a:xfrm>
          <a:prstGeom prst="rightArrow">
            <a:avLst>
              <a:gd name="adj1" fmla="val 50000"/>
              <a:gd name="adj2" fmla="val 49894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ctr"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0921" name="右箭头 25"/>
          <p:cNvSpPr/>
          <p:nvPr/>
        </p:nvSpPr>
        <p:spPr>
          <a:xfrm>
            <a:off x="8359140" y="1893888"/>
            <a:ext cx="569913" cy="215900"/>
          </a:xfrm>
          <a:prstGeom prst="rightArrow">
            <a:avLst>
              <a:gd name="adj1" fmla="val 50000"/>
              <a:gd name="adj2" fmla="val 49971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ctr"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0922" name="矩形 26"/>
          <p:cNvSpPr/>
          <p:nvPr/>
        </p:nvSpPr>
        <p:spPr>
          <a:xfrm>
            <a:off x="7586028" y="2736850"/>
            <a:ext cx="903287" cy="1193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ctr"/>
          <a:p>
            <a:r>
              <a:rPr lang="en-US" altLang="zh-CN" sz="2000" b="1">
                <a:latin typeface="Times New Roman" panose="02020603050405020304" pitchFamily="18" charset="0"/>
              </a:rPr>
              <a:t>   PWM</a:t>
            </a:r>
            <a:r>
              <a:rPr lang="zh-CN" altLang="en-US" sz="2000" b="1">
                <a:latin typeface="Times New Roman" panose="02020603050405020304" pitchFamily="18" charset="0"/>
              </a:rPr>
              <a:t>模块</a:t>
            </a:r>
            <a:endParaRPr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80923" name="矩形 27"/>
          <p:cNvSpPr/>
          <p:nvPr/>
        </p:nvSpPr>
        <p:spPr>
          <a:xfrm>
            <a:off x="9059228" y="2736850"/>
            <a:ext cx="904875" cy="1193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ctr"/>
          <a:p>
            <a:r>
              <a:rPr lang="zh-CN" altLang="zh-CN" sz="2000" b="1">
                <a:latin typeface="Times New Roman" panose="02020603050405020304" pitchFamily="18" charset="0"/>
              </a:rPr>
              <a:t>变频</a:t>
            </a:r>
            <a:endParaRPr lang="zh-CN" altLang="zh-CN" sz="2000" b="1">
              <a:latin typeface="Times New Roman" panose="02020603050405020304" pitchFamily="18" charset="0"/>
            </a:endParaRPr>
          </a:p>
          <a:p>
            <a:r>
              <a:rPr lang="zh-CN" altLang="zh-CN" sz="2000" b="1">
                <a:latin typeface="Times New Roman" panose="02020603050405020304" pitchFamily="18" charset="0"/>
              </a:rPr>
              <a:t>水泵</a:t>
            </a:r>
            <a:r>
              <a:rPr lang="en-US" altLang="zh-CN" sz="2000" b="1">
                <a:latin typeface="Times New Roman" panose="02020603050405020304" pitchFamily="18" charset="0"/>
              </a:rPr>
              <a:t>P201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80924" name="右箭头 28"/>
          <p:cNvSpPr/>
          <p:nvPr/>
        </p:nvSpPr>
        <p:spPr>
          <a:xfrm>
            <a:off x="8489315" y="3294063"/>
            <a:ext cx="569913" cy="215900"/>
          </a:xfrm>
          <a:prstGeom prst="rightArrow">
            <a:avLst>
              <a:gd name="adj1" fmla="val 50000"/>
              <a:gd name="adj2" fmla="val 49971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ctr"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0925" name="右箭头 29"/>
          <p:cNvSpPr/>
          <p:nvPr/>
        </p:nvSpPr>
        <p:spPr>
          <a:xfrm>
            <a:off x="7063740" y="3225800"/>
            <a:ext cx="517525" cy="215900"/>
          </a:xfrm>
          <a:prstGeom prst="rightArrow">
            <a:avLst>
              <a:gd name="adj1" fmla="val 50000"/>
              <a:gd name="adj2" fmla="val 49894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ctr"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0926" name="矩形 30"/>
          <p:cNvSpPr/>
          <p:nvPr/>
        </p:nvSpPr>
        <p:spPr>
          <a:xfrm>
            <a:off x="9057640" y="4124325"/>
            <a:ext cx="904875" cy="119538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ctr"/>
          <a:p>
            <a:r>
              <a:rPr lang="zh-CN" altLang="zh-CN" sz="2000" b="1">
                <a:latin typeface="Times New Roman" panose="02020603050405020304" pitchFamily="18" charset="0"/>
              </a:rPr>
              <a:t>水泵</a:t>
            </a:r>
            <a:r>
              <a:rPr lang="en-US" altLang="zh-CN" sz="2000" b="1">
                <a:latin typeface="Times New Roman" panose="02020603050405020304" pitchFamily="18" charset="0"/>
              </a:rPr>
              <a:t>P202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cxnSp>
        <p:nvCxnSpPr>
          <p:cNvPr id="80927" name="直接箭头连接符 31"/>
          <p:cNvCxnSpPr/>
          <p:nvPr/>
        </p:nvCxnSpPr>
        <p:spPr>
          <a:xfrm>
            <a:off x="7063740" y="4749800"/>
            <a:ext cx="574675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33" name="文本框 32"/>
          <p:cNvSpPr txBox="1"/>
          <p:nvPr/>
        </p:nvSpPr>
        <p:spPr>
          <a:xfrm>
            <a:off x="1629093" y="683578"/>
            <a:ext cx="470535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 noProof="1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PLC</a:t>
            </a:r>
            <a:r>
              <a:rPr lang="zh-CN" altLang="en-US" b="1" noProof="1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控制系统框图</a:t>
            </a:r>
            <a:endParaRPr lang="zh-CN" altLang="en-US" b="1" noProof="1" dirty="0">
              <a:solidFill>
                <a:schemeClr val="accent6"/>
              </a:solidFill>
              <a:sym typeface="+mn-ea"/>
            </a:endParaRPr>
          </a:p>
        </p:txBody>
      </p:sp>
      <p:sp>
        <p:nvSpPr>
          <p:cNvPr id="80929" name="文本框 33"/>
          <p:cNvSpPr txBox="1"/>
          <p:nvPr/>
        </p:nvSpPr>
        <p:spPr>
          <a:xfrm>
            <a:off x="1867535" y="5704205"/>
            <a:ext cx="9060815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设备选型，硬件接口电路设计（输入、输出地址分配；输入输出接线图设计），控制系统梯形图设计</a:t>
            </a:r>
            <a:endParaRPr lang="zh-CN" altLang="en-US" sz="20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80930" name="矩形 34"/>
          <p:cNvSpPr/>
          <p:nvPr/>
        </p:nvSpPr>
        <p:spPr>
          <a:xfrm>
            <a:off x="7638415" y="4152900"/>
            <a:ext cx="982663" cy="119538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ctr"/>
          <a:p>
            <a:r>
              <a:rPr lang="zh-CN" altLang="en-US" sz="2000" b="1">
                <a:latin typeface="Times New Roman" panose="02020603050405020304" pitchFamily="18" charset="0"/>
              </a:rPr>
              <a:t>接触器</a:t>
            </a:r>
            <a:endParaRPr lang="zh-CN" altLang="en-US" sz="2000" b="1">
              <a:latin typeface="Times New Roman" panose="02020603050405020304" pitchFamily="18" charset="0"/>
            </a:endParaRPr>
          </a:p>
          <a:p>
            <a:r>
              <a:rPr lang="zh-CN" altLang="en-US" sz="2000" b="1">
                <a:latin typeface="Times New Roman" panose="02020603050405020304" pitchFamily="18" charset="0"/>
              </a:rPr>
              <a:t>线圈</a:t>
            </a:r>
            <a:endParaRPr lang="zh-CN" altLang="en-US" sz="2000" b="1">
              <a:latin typeface="Times New Roman" panose="02020603050405020304" pitchFamily="18" charset="0"/>
            </a:endParaRPr>
          </a:p>
        </p:txBody>
      </p:sp>
      <p:cxnSp>
        <p:nvCxnSpPr>
          <p:cNvPr id="80931" name="直接箭头连接符 35"/>
          <p:cNvCxnSpPr/>
          <p:nvPr/>
        </p:nvCxnSpPr>
        <p:spPr>
          <a:xfrm>
            <a:off x="8652828" y="4702175"/>
            <a:ext cx="360362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  <p:transition spd="slow" advClick="0">
    <p:wedg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218623" y="161925"/>
            <a:ext cx="3131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可编程控制器习题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86815" y="989965"/>
            <a:ext cx="61639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、可编程控制器定义及其特点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86815" y="1750060"/>
            <a:ext cx="70192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、可编程控制器组成及各组成部分功能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86815" y="2541905"/>
            <a:ext cx="97269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r>
              <a:rPr lang="zh-CN" altLang="en-US"/>
              <a:t>、可编程控制器</a:t>
            </a:r>
            <a:r>
              <a:rPr lang="en-US" altLang="zh-CN"/>
              <a:t>A/D</a:t>
            </a:r>
            <a:r>
              <a:rPr lang="zh-CN" altLang="en-US"/>
              <a:t>模块</a:t>
            </a:r>
            <a:r>
              <a:rPr lang="zh-CN" altLang="en-US"/>
              <a:t>功能及信息交换方法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86815" y="3270250"/>
            <a:ext cx="63544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A/D</a:t>
            </a:r>
            <a:r>
              <a:rPr lang="zh-CN" altLang="en-US"/>
              <a:t>模块写指令与读指令格式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186815" y="3919855"/>
            <a:ext cx="71462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</a:t>
            </a:r>
            <a:r>
              <a:rPr lang="zh-CN" altLang="en-US"/>
              <a:t>、</a:t>
            </a:r>
            <a:r>
              <a:rPr lang="en-US" altLang="zh-CN"/>
              <a:t>D</a:t>
            </a:r>
            <a:r>
              <a:rPr lang="en-US" altLang="zh-CN"/>
              <a:t>/A</a:t>
            </a:r>
            <a:r>
              <a:rPr lang="zh-CN" altLang="en-US"/>
              <a:t>模块</a:t>
            </a:r>
            <a:r>
              <a:rPr lang="zh-CN" altLang="en-US"/>
              <a:t>功能及信息交换方法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86815" y="4552950"/>
            <a:ext cx="63544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</a:t>
            </a:r>
            <a:r>
              <a:rPr lang="zh-CN" altLang="en-US"/>
              <a:t>、</a:t>
            </a:r>
            <a:r>
              <a:rPr lang="en-US" altLang="zh-CN"/>
              <a:t>PID</a:t>
            </a:r>
            <a:r>
              <a:rPr lang="zh-CN" altLang="en-US"/>
              <a:t>模块组成结构及其模块调用方法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186815" y="5217795"/>
            <a:ext cx="64503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</a:t>
            </a:r>
            <a:r>
              <a:rPr lang="zh-CN" altLang="en-US"/>
              <a:t>、污水净化控制系统梯形图设计</a:t>
            </a:r>
            <a:endParaRPr lang="zh-CN" altLang="en-US"/>
          </a:p>
        </p:txBody>
      </p:sp>
    </p:spTree>
  </p:cSld>
  <p:clrMapOvr>
    <a:masterClrMapping/>
  </p:clrMapOvr>
  <p:transition spd="slow" advClick="0"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322320" y="9588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7.1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可编程控制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器概述</a:t>
            </a:r>
            <a:endParaRPr lang="zh-CN" altLang="en-US"/>
          </a:p>
        </p:txBody>
      </p:sp>
      <p:sp>
        <p:nvSpPr>
          <p:cNvPr id="10241" name="Text Box 2"/>
          <p:cNvSpPr txBox="1"/>
          <p:nvPr/>
        </p:nvSpPr>
        <p:spPr>
          <a:xfrm>
            <a:off x="2535555" y="6185535"/>
            <a:ext cx="600265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图</a:t>
            </a:r>
            <a:r>
              <a:rPr lang="en-US" altLang="zh-CN" sz="2400" b="1" dirty="0">
                <a:latin typeface="Times New Roman" panose="02020603050405020304" pitchFamily="18" charset="0"/>
              </a:rPr>
              <a:t>7</a:t>
            </a:r>
            <a:r>
              <a:rPr lang="en-US" altLang="zh-CN" sz="2400" b="1" dirty="0">
                <a:latin typeface="Times New Roman" panose="02020603050405020304" pitchFamily="18" charset="0"/>
              </a:rPr>
              <a:t>-4 </a:t>
            </a:r>
            <a:r>
              <a:rPr lang="zh-CN" altLang="en-US" sz="2400" b="1" dirty="0">
                <a:latin typeface="Times New Roman" panose="02020603050405020304" pitchFamily="18" charset="0"/>
              </a:rPr>
              <a:t>直流开关量输出模块原理图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10242" name="Group 3"/>
          <p:cNvGrpSpPr/>
          <p:nvPr/>
        </p:nvGrpSpPr>
        <p:grpSpPr>
          <a:xfrm>
            <a:off x="2493010" y="2021840"/>
            <a:ext cx="5841365" cy="4043680"/>
            <a:chOff x="0" y="0"/>
            <a:chExt cx="4026" cy="3047"/>
          </a:xfrm>
        </p:grpSpPr>
        <p:grpSp>
          <p:nvGrpSpPr>
            <p:cNvPr id="10243" name="Group 4"/>
            <p:cNvGrpSpPr/>
            <p:nvPr/>
          </p:nvGrpSpPr>
          <p:grpSpPr>
            <a:xfrm>
              <a:off x="1644" y="222"/>
              <a:ext cx="173" cy="543"/>
              <a:chOff x="0" y="0"/>
              <a:chExt cx="192" cy="672"/>
            </a:xfrm>
          </p:grpSpPr>
          <p:sp>
            <p:nvSpPr>
              <p:cNvPr id="10244" name="Line 5"/>
              <p:cNvSpPr/>
              <p:nvPr/>
            </p:nvSpPr>
            <p:spPr>
              <a:xfrm>
                <a:off x="0" y="240"/>
                <a:ext cx="19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245" name="Line 6"/>
              <p:cNvSpPr/>
              <p:nvPr/>
            </p:nvSpPr>
            <p:spPr>
              <a:xfrm>
                <a:off x="0" y="432"/>
                <a:ext cx="19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246" name="Line 7"/>
              <p:cNvSpPr/>
              <p:nvPr/>
            </p:nvSpPr>
            <p:spPr>
              <a:xfrm>
                <a:off x="96" y="0"/>
                <a:ext cx="0" cy="67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247" name="Line 8"/>
              <p:cNvSpPr/>
              <p:nvPr/>
            </p:nvSpPr>
            <p:spPr>
              <a:xfrm flipV="1">
                <a:off x="0" y="240"/>
                <a:ext cx="96" cy="19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248" name="Line 9"/>
              <p:cNvSpPr/>
              <p:nvPr/>
            </p:nvSpPr>
            <p:spPr>
              <a:xfrm flipH="1" flipV="1">
                <a:off x="96" y="240"/>
                <a:ext cx="96" cy="19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0249" name="Oval 10"/>
            <p:cNvSpPr/>
            <p:nvPr/>
          </p:nvSpPr>
          <p:spPr>
            <a:xfrm>
              <a:off x="2779" y="657"/>
              <a:ext cx="303" cy="271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dirty="0">
                  <a:latin typeface="Times New Roman" panose="02020603050405020304" pitchFamily="18" charset="0"/>
                </a:rPr>
                <a:t>L1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0250" name="Line 11"/>
            <p:cNvSpPr/>
            <p:nvPr/>
          </p:nvSpPr>
          <p:spPr>
            <a:xfrm>
              <a:off x="1990" y="421"/>
              <a:ext cx="173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251" name="Line 12"/>
            <p:cNvSpPr/>
            <p:nvPr/>
          </p:nvSpPr>
          <p:spPr>
            <a:xfrm>
              <a:off x="1990" y="580"/>
              <a:ext cx="173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252" name="Line 13"/>
            <p:cNvSpPr/>
            <p:nvPr/>
          </p:nvSpPr>
          <p:spPr>
            <a:xfrm flipH="1">
              <a:off x="2064" y="222"/>
              <a:ext cx="12" cy="210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</p:spPr>
        </p:sp>
        <p:sp>
          <p:nvSpPr>
            <p:cNvPr id="10253" name="Line 14"/>
            <p:cNvSpPr/>
            <p:nvPr/>
          </p:nvSpPr>
          <p:spPr>
            <a:xfrm flipV="1">
              <a:off x="1990" y="421"/>
              <a:ext cx="86" cy="15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254" name="Line 15"/>
            <p:cNvSpPr/>
            <p:nvPr/>
          </p:nvSpPr>
          <p:spPr>
            <a:xfrm flipH="1" flipV="1">
              <a:off x="2076" y="421"/>
              <a:ext cx="87" cy="15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255" name="Line 16"/>
            <p:cNvSpPr/>
            <p:nvPr/>
          </p:nvSpPr>
          <p:spPr>
            <a:xfrm>
              <a:off x="649" y="1058"/>
              <a:ext cx="56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0256" name="Group 17"/>
            <p:cNvGrpSpPr/>
            <p:nvPr/>
          </p:nvGrpSpPr>
          <p:grpSpPr>
            <a:xfrm>
              <a:off x="649" y="1256"/>
              <a:ext cx="476" cy="349"/>
              <a:chOff x="0" y="0"/>
              <a:chExt cx="528" cy="432"/>
            </a:xfrm>
          </p:grpSpPr>
          <p:grpSp>
            <p:nvGrpSpPr>
              <p:cNvPr id="10257" name="Group 18"/>
              <p:cNvGrpSpPr/>
              <p:nvPr/>
            </p:nvGrpSpPr>
            <p:grpSpPr>
              <a:xfrm flipV="1">
                <a:off x="96" y="144"/>
                <a:ext cx="192" cy="144"/>
                <a:chOff x="0" y="0"/>
                <a:chExt cx="192" cy="192"/>
              </a:xfrm>
            </p:grpSpPr>
            <p:sp>
              <p:nvSpPr>
                <p:cNvPr id="10258" name="Line 19"/>
                <p:cNvSpPr/>
                <p:nvPr/>
              </p:nvSpPr>
              <p:spPr>
                <a:xfrm>
                  <a:off x="0" y="0"/>
                  <a:ext cx="192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259" name="Line 20"/>
                <p:cNvSpPr/>
                <p:nvPr/>
              </p:nvSpPr>
              <p:spPr>
                <a:xfrm>
                  <a:off x="0" y="192"/>
                  <a:ext cx="192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260" name="Line 21"/>
                <p:cNvSpPr/>
                <p:nvPr/>
              </p:nvSpPr>
              <p:spPr>
                <a:xfrm flipV="1">
                  <a:off x="0" y="0"/>
                  <a:ext cx="96" cy="192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261" name="Line 22"/>
                <p:cNvSpPr/>
                <p:nvPr/>
              </p:nvSpPr>
              <p:spPr>
                <a:xfrm flipH="1" flipV="1">
                  <a:off x="96" y="0"/>
                  <a:ext cx="96" cy="192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0262" name="Line 23"/>
              <p:cNvSpPr/>
              <p:nvPr/>
            </p:nvSpPr>
            <p:spPr>
              <a:xfrm>
                <a:off x="0" y="0"/>
                <a:ext cx="19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263" name="Line 24"/>
              <p:cNvSpPr/>
              <p:nvPr/>
            </p:nvSpPr>
            <p:spPr>
              <a:xfrm>
                <a:off x="0" y="432"/>
                <a:ext cx="19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264" name="Line 25"/>
              <p:cNvSpPr/>
              <p:nvPr/>
            </p:nvSpPr>
            <p:spPr>
              <a:xfrm>
                <a:off x="192" y="0"/>
                <a:ext cx="0" cy="43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cxnSp>
            <p:nvCxnSpPr>
              <p:cNvPr id="10265" name="AutoShape 26"/>
              <p:cNvCxnSpPr/>
              <p:nvPr/>
            </p:nvCxnSpPr>
            <p:spPr>
              <a:xfrm>
                <a:off x="336" y="240"/>
                <a:ext cx="192" cy="96"/>
              </a:xfrm>
              <a:prstGeom prst="bentConnector3">
                <a:avLst>
                  <a:gd name="adj1" fmla="val 50000"/>
                </a:avLst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cxnSp>
        </p:grpSp>
        <p:grpSp>
          <p:nvGrpSpPr>
            <p:cNvPr id="10266" name="Group 27"/>
            <p:cNvGrpSpPr/>
            <p:nvPr/>
          </p:nvGrpSpPr>
          <p:grpSpPr>
            <a:xfrm>
              <a:off x="649" y="2052"/>
              <a:ext cx="476" cy="349"/>
              <a:chOff x="0" y="0"/>
              <a:chExt cx="528" cy="432"/>
            </a:xfrm>
          </p:grpSpPr>
          <p:grpSp>
            <p:nvGrpSpPr>
              <p:cNvPr id="10267" name="Group 28"/>
              <p:cNvGrpSpPr/>
              <p:nvPr/>
            </p:nvGrpSpPr>
            <p:grpSpPr>
              <a:xfrm flipV="1">
                <a:off x="96" y="144"/>
                <a:ext cx="192" cy="144"/>
                <a:chOff x="0" y="0"/>
                <a:chExt cx="192" cy="192"/>
              </a:xfrm>
            </p:grpSpPr>
            <p:sp>
              <p:nvSpPr>
                <p:cNvPr id="10268" name="Line 29"/>
                <p:cNvSpPr/>
                <p:nvPr/>
              </p:nvSpPr>
              <p:spPr>
                <a:xfrm>
                  <a:off x="0" y="0"/>
                  <a:ext cx="192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269" name="Line 30"/>
                <p:cNvSpPr/>
                <p:nvPr/>
              </p:nvSpPr>
              <p:spPr>
                <a:xfrm>
                  <a:off x="0" y="192"/>
                  <a:ext cx="192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270" name="Line 31"/>
                <p:cNvSpPr/>
                <p:nvPr/>
              </p:nvSpPr>
              <p:spPr>
                <a:xfrm flipV="1">
                  <a:off x="0" y="0"/>
                  <a:ext cx="96" cy="192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271" name="Line 32"/>
                <p:cNvSpPr/>
                <p:nvPr/>
              </p:nvSpPr>
              <p:spPr>
                <a:xfrm flipH="1" flipV="1">
                  <a:off x="96" y="0"/>
                  <a:ext cx="96" cy="192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0272" name="Line 33"/>
              <p:cNvSpPr/>
              <p:nvPr/>
            </p:nvSpPr>
            <p:spPr>
              <a:xfrm>
                <a:off x="0" y="0"/>
                <a:ext cx="19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273" name="Line 34"/>
              <p:cNvSpPr/>
              <p:nvPr/>
            </p:nvSpPr>
            <p:spPr>
              <a:xfrm>
                <a:off x="0" y="432"/>
                <a:ext cx="19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274" name="Line 35"/>
              <p:cNvSpPr/>
              <p:nvPr/>
            </p:nvSpPr>
            <p:spPr>
              <a:xfrm>
                <a:off x="192" y="0"/>
                <a:ext cx="0" cy="43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cxnSp>
            <p:nvCxnSpPr>
              <p:cNvPr id="10275" name="AutoShape 36"/>
              <p:cNvCxnSpPr/>
              <p:nvPr/>
            </p:nvCxnSpPr>
            <p:spPr>
              <a:xfrm>
                <a:off x="336" y="240"/>
                <a:ext cx="192" cy="96"/>
              </a:xfrm>
              <a:prstGeom prst="bentConnector3">
                <a:avLst>
                  <a:gd name="adj1" fmla="val 50000"/>
                </a:avLst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cxnSp>
        </p:grpSp>
        <p:grpSp>
          <p:nvGrpSpPr>
            <p:cNvPr id="10276" name="Group 37"/>
            <p:cNvGrpSpPr/>
            <p:nvPr/>
          </p:nvGrpSpPr>
          <p:grpSpPr>
            <a:xfrm>
              <a:off x="1211" y="779"/>
              <a:ext cx="130" cy="504"/>
              <a:chOff x="0" y="0"/>
              <a:chExt cx="192" cy="816"/>
            </a:xfrm>
          </p:grpSpPr>
          <p:sp>
            <p:nvSpPr>
              <p:cNvPr id="10277" name="Line 38"/>
              <p:cNvSpPr/>
              <p:nvPr/>
            </p:nvSpPr>
            <p:spPr>
              <a:xfrm>
                <a:off x="0" y="288"/>
                <a:ext cx="0" cy="28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278" name="Line 39"/>
              <p:cNvSpPr/>
              <p:nvPr/>
            </p:nvSpPr>
            <p:spPr>
              <a:xfrm flipV="1">
                <a:off x="0" y="240"/>
                <a:ext cx="144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279" name="Line 40"/>
              <p:cNvSpPr/>
              <p:nvPr/>
            </p:nvSpPr>
            <p:spPr>
              <a:xfrm>
                <a:off x="0" y="432"/>
                <a:ext cx="192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0280" name="Line 41"/>
              <p:cNvSpPr/>
              <p:nvPr/>
            </p:nvSpPr>
            <p:spPr>
              <a:xfrm>
                <a:off x="192" y="576"/>
                <a:ext cx="0" cy="24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281" name="Line 42"/>
              <p:cNvSpPr/>
              <p:nvPr/>
            </p:nvSpPr>
            <p:spPr>
              <a:xfrm flipV="1">
                <a:off x="144" y="0"/>
                <a:ext cx="0" cy="24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0282" name="Line 43"/>
            <p:cNvSpPr/>
            <p:nvPr/>
          </p:nvSpPr>
          <p:spPr>
            <a:xfrm>
              <a:off x="1730" y="779"/>
              <a:ext cx="1" cy="50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</p:spPr>
        </p:sp>
        <p:grpSp>
          <p:nvGrpSpPr>
            <p:cNvPr id="10283" name="Group 44"/>
            <p:cNvGrpSpPr/>
            <p:nvPr/>
          </p:nvGrpSpPr>
          <p:grpSpPr>
            <a:xfrm>
              <a:off x="1644" y="938"/>
              <a:ext cx="173" cy="155"/>
              <a:chOff x="0" y="0"/>
              <a:chExt cx="192" cy="192"/>
            </a:xfrm>
          </p:grpSpPr>
          <p:sp>
            <p:nvSpPr>
              <p:cNvPr id="10284" name="Line 45"/>
              <p:cNvSpPr/>
              <p:nvPr/>
            </p:nvSpPr>
            <p:spPr>
              <a:xfrm>
                <a:off x="0" y="0"/>
                <a:ext cx="19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285" name="Line 46"/>
              <p:cNvSpPr/>
              <p:nvPr/>
            </p:nvSpPr>
            <p:spPr>
              <a:xfrm>
                <a:off x="0" y="192"/>
                <a:ext cx="19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286" name="Line 47"/>
              <p:cNvSpPr/>
              <p:nvPr/>
            </p:nvSpPr>
            <p:spPr>
              <a:xfrm flipV="1">
                <a:off x="0" y="0"/>
                <a:ext cx="96" cy="19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287" name="Line 48"/>
              <p:cNvSpPr/>
              <p:nvPr/>
            </p:nvSpPr>
            <p:spPr>
              <a:xfrm flipH="1" flipV="1">
                <a:off x="96" y="0"/>
                <a:ext cx="96" cy="19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0288" name="Line 49"/>
            <p:cNvSpPr/>
            <p:nvPr/>
          </p:nvSpPr>
          <p:spPr>
            <a:xfrm>
              <a:off x="1384" y="1296"/>
              <a:ext cx="346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289" name="Line 50"/>
            <p:cNvSpPr/>
            <p:nvPr/>
          </p:nvSpPr>
          <p:spPr>
            <a:xfrm flipH="1">
              <a:off x="1341" y="1296"/>
              <a:ext cx="43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290" name="Line 51"/>
            <p:cNvSpPr/>
            <p:nvPr/>
          </p:nvSpPr>
          <p:spPr>
            <a:xfrm>
              <a:off x="1125" y="1296"/>
              <a:ext cx="259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0291" name="Group 52"/>
            <p:cNvGrpSpPr/>
            <p:nvPr/>
          </p:nvGrpSpPr>
          <p:grpSpPr>
            <a:xfrm>
              <a:off x="1211" y="2335"/>
              <a:ext cx="117" cy="540"/>
              <a:chOff x="0" y="0"/>
              <a:chExt cx="192" cy="816"/>
            </a:xfrm>
          </p:grpSpPr>
          <p:sp>
            <p:nvSpPr>
              <p:cNvPr id="10292" name="Line 53"/>
              <p:cNvSpPr/>
              <p:nvPr/>
            </p:nvSpPr>
            <p:spPr>
              <a:xfrm>
                <a:off x="0" y="288"/>
                <a:ext cx="0" cy="28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293" name="Line 54"/>
              <p:cNvSpPr/>
              <p:nvPr/>
            </p:nvSpPr>
            <p:spPr>
              <a:xfrm flipV="1">
                <a:off x="0" y="240"/>
                <a:ext cx="144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294" name="Line 55"/>
              <p:cNvSpPr/>
              <p:nvPr/>
            </p:nvSpPr>
            <p:spPr>
              <a:xfrm>
                <a:off x="0" y="432"/>
                <a:ext cx="192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0295" name="Line 56"/>
              <p:cNvSpPr/>
              <p:nvPr/>
            </p:nvSpPr>
            <p:spPr>
              <a:xfrm>
                <a:off x="192" y="576"/>
                <a:ext cx="0" cy="24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296" name="Line 57"/>
              <p:cNvSpPr/>
              <p:nvPr/>
            </p:nvSpPr>
            <p:spPr>
              <a:xfrm flipV="1">
                <a:off x="144" y="0"/>
                <a:ext cx="0" cy="24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0297" name="Line 58"/>
            <p:cNvSpPr/>
            <p:nvPr/>
          </p:nvSpPr>
          <p:spPr>
            <a:xfrm>
              <a:off x="1730" y="2331"/>
              <a:ext cx="1" cy="54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0298" name="Group 59"/>
            <p:cNvGrpSpPr/>
            <p:nvPr/>
          </p:nvGrpSpPr>
          <p:grpSpPr>
            <a:xfrm>
              <a:off x="1644" y="2530"/>
              <a:ext cx="173" cy="155"/>
              <a:chOff x="0" y="0"/>
              <a:chExt cx="192" cy="192"/>
            </a:xfrm>
          </p:grpSpPr>
          <p:sp>
            <p:nvSpPr>
              <p:cNvPr id="10299" name="Line 60"/>
              <p:cNvSpPr/>
              <p:nvPr/>
            </p:nvSpPr>
            <p:spPr>
              <a:xfrm>
                <a:off x="0" y="0"/>
                <a:ext cx="19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300" name="Line 61"/>
              <p:cNvSpPr/>
              <p:nvPr/>
            </p:nvSpPr>
            <p:spPr>
              <a:xfrm>
                <a:off x="0" y="192"/>
                <a:ext cx="19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301" name="Line 62"/>
              <p:cNvSpPr/>
              <p:nvPr/>
            </p:nvSpPr>
            <p:spPr>
              <a:xfrm flipV="1">
                <a:off x="0" y="0"/>
                <a:ext cx="96" cy="19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302" name="Line 63"/>
              <p:cNvSpPr/>
              <p:nvPr/>
            </p:nvSpPr>
            <p:spPr>
              <a:xfrm flipH="1" flipV="1">
                <a:off x="96" y="0"/>
                <a:ext cx="96" cy="19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0303" name="Line 64"/>
            <p:cNvSpPr/>
            <p:nvPr/>
          </p:nvSpPr>
          <p:spPr>
            <a:xfrm>
              <a:off x="1384" y="2888"/>
              <a:ext cx="1428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304" name="Line 65"/>
            <p:cNvSpPr/>
            <p:nvPr/>
          </p:nvSpPr>
          <p:spPr>
            <a:xfrm flipH="1">
              <a:off x="1341" y="2888"/>
              <a:ext cx="43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305" name="Line 66"/>
            <p:cNvSpPr/>
            <p:nvPr/>
          </p:nvSpPr>
          <p:spPr>
            <a:xfrm>
              <a:off x="649" y="2888"/>
              <a:ext cx="735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306" name="Line 67"/>
            <p:cNvSpPr/>
            <p:nvPr/>
          </p:nvSpPr>
          <p:spPr>
            <a:xfrm>
              <a:off x="649" y="2649"/>
              <a:ext cx="562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307" name="Rectangle 68"/>
            <p:cNvSpPr/>
            <p:nvPr/>
          </p:nvSpPr>
          <p:spPr>
            <a:xfrm>
              <a:off x="216" y="660"/>
              <a:ext cx="433" cy="2287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latin typeface="Times New Roman" panose="02020603050405020304" pitchFamily="18" charset="0"/>
                </a:rPr>
                <a:t>输</a:t>
              </a:r>
              <a:endParaRPr lang="zh-CN" altLang="en-US" b="1" dirty="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b="1" dirty="0">
                  <a:latin typeface="Times New Roman" panose="02020603050405020304" pitchFamily="18" charset="0"/>
                </a:rPr>
                <a:t>出</a:t>
              </a:r>
              <a:endParaRPr lang="zh-CN" altLang="en-US" b="1" dirty="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b="1" dirty="0">
                  <a:latin typeface="Times New Roman" panose="02020603050405020304" pitchFamily="18" charset="0"/>
                </a:rPr>
                <a:t>锁</a:t>
              </a:r>
              <a:endParaRPr lang="zh-CN" altLang="en-US" b="1" dirty="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b="1" dirty="0">
                  <a:latin typeface="Times New Roman" panose="02020603050405020304" pitchFamily="18" charset="0"/>
                </a:rPr>
                <a:t>存</a:t>
              </a:r>
              <a:endParaRPr lang="zh-CN" altLang="en-US" b="1" dirty="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b="1" dirty="0">
                  <a:latin typeface="Times New Roman" panose="02020603050405020304" pitchFamily="18" charset="0"/>
                </a:rPr>
                <a:t>器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308" name="Line 69"/>
            <p:cNvSpPr/>
            <p:nvPr/>
          </p:nvSpPr>
          <p:spPr>
            <a:xfrm>
              <a:off x="1125" y="1296"/>
              <a:ext cx="1" cy="155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</p:spPr>
        </p:sp>
        <p:sp>
          <p:nvSpPr>
            <p:cNvPr id="10309" name="Line 70"/>
            <p:cNvSpPr/>
            <p:nvPr/>
          </p:nvSpPr>
          <p:spPr>
            <a:xfrm>
              <a:off x="1298" y="2331"/>
              <a:ext cx="1481" cy="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310" name="Rectangle 71"/>
            <p:cNvSpPr/>
            <p:nvPr/>
          </p:nvSpPr>
          <p:spPr>
            <a:xfrm>
              <a:off x="2076" y="2848"/>
              <a:ext cx="260" cy="7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311" name="Line 72"/>
            <p:cNvSpPr/>
            <p:nvPr/>
          </p:nvSpPr>
          <p:spPr>
            <a:xfrm flipV="1">
              <a:off x="433" y="222"/>
              <a:ext cx="0" cy="42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312" name="Line 73"/>
            <p:cNvSpPr/>
            <p:nvPr/>
          </p:nvSpPr>
          <p:spPr>
            <a:xfrm>
              <a:off x="433" y="222"/>
              <a:ext cx="2249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313" name="Oval 74"/>
            <p:cNvSpPr/>
            <p:nvPr/>
          </p:nvSpPr>
          <p:spPr>
            <a:xfrm>
              <a:off x="2779" y="2154"/>
              <a:ext cx="303" cy="271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dirty="0">
                  <a:latin typeface="Times New Roman" panose="02020603050405020304" pitchFamily="18" charset="0"/>
                </a:rPr>
                <a:t>L8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0314" name="Line 75"/>
            <p:cNvSpPr/>
            <p:nvPr/>
          </p:nvSpPr>
          <p:spPr>
            <a:xfrm flipV="1">
              <a:off x="3051" y="2332"/>
              <a:ext cx="237" cy="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315" name="Line 76"/>
            <p:cNvSpPr/>
            <p:nvPr/>
          </p:nvSpPr>
          <p:spPr>
            <a:xfrm>
              <a:off x="3201" y="2530"/>
              <a:ext cx="303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316" name="Line 77"/>
            <p:cNvSpPr/>
            <p:nvPr/>
          </p:nvSpPr>
          <p:spPr>
            <a:xfrm>
              <a:off x="3288" y="2609"/>
              <a:ext cx="173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317" name="Line 78"/>
            <p:cNvSpPr/>
            <p:nvPr/>
          </p:nvSpPr>
          <p:spPr>
            <a:xfrm flipV="1">
              <a:off x="3374" y="222"/>
              <a:ext cx="1" cy="230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318" name="Line 79"/>
            <p:cNvSpPr/>
            <p:nvPr/>
          </p:nvSpPr>
          <p:spPr>
            <a:xfrm flipV="1">
              <a:off x="3097" y="793"/>
              <a:ext cx="277" cy="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319" name="Line 80"/>
            <p:cNvSpPr/>
            <p:nvPr/>
          </p:nvSpPr>
          <p:spPr>
            <a:xfrm>
              <a:off x="2812" y="222"/>
              <a:ext cx="562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320" name="Line 81"/>
            <p:cNvSpPr/>
            <p:nvPr/>
          </p:nvSpPr>
          <p:spPr>
            <a:xfrm flipH="1">
              <a:off x="2682" y="222"/>
              <a:ext cx="130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321" name="Line 82"/>
            <p:cNvSpPr/>
            <p:nvPr/>
          </p:nvSpPr>
          <p:spPr>
            <a:xfrm>
              <a:off x="3288" y="2331"/>
              <a:ext cx="86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322" name="Line 83"/>
            <p:cNvSpPr/>
            <p:nvPr/>
          </p:nvSpPr>
          <p:spPr>
            <a:xfrm>
              <a:off x="3374" y="2609"/>
              <a:ext cx="1" cy="27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323" name="Line 84"/>
            <p:cNvSpPr/>
            <p:nvPr/>
          </p:nvSpPr>
          <p:spPr>
            <a:xfrm>
              <a:off x="2812" y="2888"/>
              <a:ext cx="562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324" name="Rectangle 85"/>
            <p:cNvSpPr/>
            <p:nvPr/>
          </p:nvSpPr>
          <p:spPr>
            <a:xfrm>
              <a:off x="0" y="23"/>
              <a:ext cx="2544" cy="3024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325" name="Object 86"/>
            <p:cNvGraphicFramePr>
              <a:graphicFrameLocks noChangeAspect="1"/>
            </p:cNvGraphicFramePr>
            <p:nvPr/>
          </p:nvGraphicFramePr>
          <p:xfrm>
            <a:off x="864" y="1127"/>
            <a:ext cx="218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" r:id="rId1" imgW="170815" imgH="196850" progId="">
                    <p:embed/>
                  </p:oleObj>
                </mc:Choice>
                <mc:Fallback>
                  <p:oleObj name="" r:id="rId1" imgW="170815" imgH="196850" progId="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864" y="1127"/>
                          <a:ext cx="218" cy="2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26" name="Object 87"/>
            <p:cNvGraphicFramePr>
              <a:graphicFrameLocks noChangeAspect="1"/>
            </p:cNvGraphicFramePr>
            <p:nvPr/>
          </p:nvGraphicFramePr>
          <p:xfrm>
            <a:off x="1081" y="695"/>
            <a:ext cx="167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" name="" r:id="rId3" imgW="130810" imgH="196850" progId="">
                    <p:embed/>
                  </p:oleObj>
                </mc:Choice>
                <mc:Fallback>
                  <p:oleObj name="" r:id="rId3" imgW="130810" imgH="196850" progId="">
                    <p:embed/>
                    <p:pic>
                      <p:nvPicPr>
                        <p:cNvPr id="0" name="图片 310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81" y="695"/>
                          <a:ext cx="167" cy="2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27" name="Object 88"/>
            <p:cNvGraphicFramePr>
              <a:graphicFrameLocks noChangeAspect="1"/>
            </p:cNvGraphicFramePr>
            <p:nvPr/>
          </p:nvGraphicFramePr>
          <p:xfrm>
            <a:off x="1432" y="359"/>
            <a:ext cx="235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" r:id="rId5" imgW="183515" imgH="196850" progId="">
                    <p:embed/>
                  </p:oleObj>
                </mc:Choice>
                <mc:Fallback>
                  <p:oleObj name="" r:id="rId5" imgW="183515" imgH="196850" progId="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432" y="359"/>
                          <a:ext cx="235" cy="2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28" name="Object 89"/>
            <p:cNvGraphicFramePr>
              <a:graphicFrameLocks noChangeAspect="1"/>
            </p:cNvGraphicFramePr>
            <p:nvPr/>
          </p:nvGraphicFramePr>
          <p:xfrm>
            <a:off x="1816" y="935"/>
            <a:ext cx="235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" r:id="rId7" imgW="183515" imgH="196850" progId="">
                    <p:embed/>
                  </p:oleObj>
                </mc:Choice>
                <mc:Fallback>
                  <p:oleObj name="" r:id="rId7" imgW="183515" imgH="196850" progId="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816" y="935"/>
                          <a:ext cx="235" cy="2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29" name="Object 90"/>
            <p:cNvGraphicFramePr>
              <a:graphicFrameLocks noChangeAspect="1"/>
            </p:cNvGraphicFramePr>
            <p:nvPr/>
          </p:nvGraphicFramePr>
          <p:xfrm>
            <a:off x="3456" y="2471"/>
            <a:ext cx="570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name="" r:id="rId9" imgW="438785" imgH="154940" progId="">
                    <p:embed/>
                  </p:oleObj>
                </mc:Choice>
                <mc:Fallback>
                  <p:oleObj name="" r:id="rId9" imgW="438785" imgH="154940" progId="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456" y="2471"/>
                          <a:ext cx="570" cy="20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30" name="Object 91"/>
            <p:cNvGraphicFramePr>
              <a:graphicFrameLocks noChangeAspect="1"/>
            </p:cNvGraphicFramePr>
            <p:nvPr/>
          </p:nvGraphicFramePr>
          <p:xfrm>
            <a:off x="2657" y="0"/>
            <a:ext cx="184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" name="" r:id="rId11" imgW="145415" imgH="158750" progId="">
                    <p:embed/>
                  </p:oleObj>
                </mc:Choice>
                <mc:Fallback>
                  <p:oleObj name="" r:id="rId11" imgW="145415" imgH="158750" progId="">
                    <p:embed/>
                    <p:pic>
                      <p:nvPicPr>
                        <p:cNvPr id="0" name="图片 3101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657" y="0"/>
                          <a:ext cx="184" cy="20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31" name="Object 92"/>
            <p:cNvGraphicFramePr>
              <a:graphicFrameLocks noChangeAspect="1"/>
            </p:cNvGraphicFramePr>
            <p:nvPr/>
          </p:nvGraphicFramePr>
          <p:xfrm>
            <a:off x="2544" y="2663"/>
            <a:ext cx="453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5" name="" r:id="rId13" imgW="348615" imgH="154940" progId="">
                    <p:embed/>
                  </p:oleObj>
                </mc:Choice>
                <mc:Fallback>
                  <p:oleObj name="" r:id="rId13" imgW="348615" imgH="154940" progId="">
                    <p:embed/>
                    <p:pic>
                      <p:nvPicPr>
                        <p:cNvPr id="0" name="图片 3104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544" y="2663"/>
                          <a:ext cx="453" cy="20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32" name="Object 93"/>
            <p:cNvGraphicFramePr>
              <a:graphicFrameLocks noChangeAspect="1"/>
            </p:cNvGraphicFramePr>
            <p:nvPr/>
          </p:nvGraphicFramePr>
          <p:xfrm>
            <a:off x="2080" y="2600"/>
            <a:ext cx="185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name="" r:id="rId15" imgW="145415" imgH="145415" progId="">
                    <p:embed/>
                  </p:oleObj>
                </mc:Choice>
                <mc:Fallback>
                  <p:oleObj name="" r:id="rId15" imgW="145415" imgH="145415" progId="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080" y="2600"/>
                          <a:ext cx="185" cy="1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33" name="Object 94"/>
            <p:cNvGraphicFramePr>
              <a:graphicFrameLocks noChangeAspect="1"/>
            </p:cNvGraphicFramePr>
            <p:nvPr/>
          </p:nvGraphicFramePr>
          <p:xfrm>
            <a:off x="821" y="1927"/>
            <a:ext cx="235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" r:id="rId17" imgW="183515" imgH="196850" progId="">
                    <p:embed/>
                  </p:oleObj>
                </mc:Choice>
                <mc:Fallback>
                  <p:oleObj name="" r:id="rId17" imgW="183515" imgH="196850" progId="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821" y="1927"/>
                          <a:ext cx="235" cy="2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34" name="Oval 95"/>
            <p:cNvSpPr/>
            <p:nvPr/>
          </p:nvSpPr>
          <p:spPr>
            <a:xfrm>
              <a:off x="919" y="1650"/>
              <a:ext cx="48" cy="48"/>
            </a:xfrm>
            <a:prstGeom prst="ellipse">
              <a:avLst/>
            </a:prstGeom>
            <a:solidFill>
              <a:schemeClr val="tx2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335" name="Oval 96"/>
            <p:cNvSpPr/>
            <p:nvPr/>
          </p:nvSpPr>
          <p:spPr>
            <a:xfrm>
              <a:off x="919" y="1746"/>
              <a:ext cx="48" cy="48"/>
            </a:xfrm>
            <a:prstGeom prst="ellipse">
              <a:avLst/>
            </a:prstGeom>
            <a:solidFill>
              <a:schemeClr val="tx2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336" name="Oval 97"/>
            <p:cNvSpPr/>
            <p:nvPr/>
          </p:nvSpPr>
          <p:spPr>
            <a:xfrm>
              <a:off x="919" y="1842"/>
              <a:ext cx="48" cy="48"/>
            </a:xfrm>
            <a:prstGeom prst="ellipse">
              <a:avLst/>
            </a:prstGeom>
            <a:solidFill>
              <a:schemeClr val="tx2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337" name="Oval 98"/>
            <p:cNvSpPr/>
            <p:nvPr/>
          </p:nvSpPr>
          <p:spPr>
            <a:xfrm>
              <a:off x="2825" y="1327"/>
              <a:ext cx="48" cy="48"/>
            </a:xfrm>
            <a:prstGeom prst="ellipse">
              <a:avLst/>
            </a:prstGeom>
            <a:solidFill>
              <a:schemeClr val="tx2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338" name="Oval 99"/>
            <p:cNvSpPr/>
            <p:nvPr/>
          </p:nvSpPr>
          <p:spPr>
            <a:xfrm>
              <a:off x="2825" y="1519"/>
              <a:ext cx="48" cy="48"/>
            </a:xfrm>
            <a:prstGeom prst="ellipse">
              <a:avLst/>
            </a:prstGeom>
            <a:solidFill>
              <a:schemeClr val="tx2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339" name="Oval 100"/>
            <p:cNvSpPr/>
            <p:nvPr/>
          </p:nvSpPr>
          <p:spPr>
            <a:xfrm>
              <a:off x="2825" y="1711"/>
              <a:ext cx="48" cy="48"/>
            </a:xfrm>
            <a:prstGeom prst="ellipse">
              <a:avLst/>
            </a:prstGeom>
            <a:solidFill>
              <a:schemeClr val="tx2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340" name="Line 101"/>
            <p:cNvSpPr/>
            <p:nvPr/>
          </p:nvSpPr>
          <p:spPr>
            <a:xfrm>
              <a:off x="1328" y="793"/>
              <a:ext cx="1451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10341" name="Object 102"/>
            <p:cNvGraphicFramePr>
              <a:graphicFrameLocks noChangeAspect="1"/>
            </p:cNvGraphicFramePr>
            <p:nvPr/>
          </p:nvGraphicFramePr>
          <p:xfrm>
            <a:off x="2512" y="558"/>
            <a:ext cx="30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" name="" r:id="rId19" imgW="247650" imgH="156210" progId="">
                    <p:embed/>
                  </p:oleObj>
                </mc:Choice>
                <mc:Fallback>
                  <p:oleObj name="" r:id="rId19" imgW="247650" imgH="156210" progId="">
                    <p:embed/>
                    <p:pic>
                      <p:nvPicPr>
                        <p:cNvPr id="0" name="图片 3105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2512" y="558"/>
                          <a:ext cx="304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2" name="Object 103"/>
            <p:cNvGraphicFramePr>
              <a:graphicFrameLocks noChangeAspect="1"/>
            </p:cNvGraphicFramePr>
            <p:nvPr/>
          </p:nvGraphicFramePr>
          <p:xfrm>
            <a:off x="2507" y="2109"/>
            <a:ext cx="30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" r:id="rId21" imgW="247650" imgH="156210" progId="">
                    <p:embed/>
                  </p:oleObj>
                </mc:Choice>
                <mc:Fallback>
                  <p:oleObj name="" r:id="rId21" imgW="247650" imgH="156210" progId="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2507" y="2109"/>
                          <a:ext cx="304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343" name="Text Box 104"/>
          <p:cNvSpPr txBox="1"/>
          <p:nvPr/>
        </p:nvSpPr>
        <p:spPr>
          <a:xfrm>
            <a:off x="1382395" y="1487805"/>
            <a:ext cx="374586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Calibri" panose="020F0502020204030204" charset="0"/>
              </a:rPr>
              <a:t>① </a:t>
            </a:r>
            <a:r>
              <a:rPr lang="zh-CN" altLang="en-US" sz="2400" b="1" dirty="0">
                <a:latin typeface="Times New Roman" panose="02020603050405020304" pitchFamily="18" charset="0"/>
              </a:rPr>
              <a:t>晶体管输出模块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0344" name="Rectangle 105"/>
          <p:cNvSpPr/>
          <p:nvPr/>
        </p:nvSpPr>
        <p:spPr>
          <a:xfrm>
            <a:off x="1016635" y="657543"/>
            <a:ext cx="7848600" cy="8299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sz="2400" b="1" dirty="0"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</a:rPr>
              <a:t>2</a:t>
            </a:r>
            <a:r>
              <a:rPr lang="zh-CN" sz="2400" b="1" dirty="0">
                <a:latin typeface="Times New Roman" panose="02020603050405020304" pitchFamily="18" charset="0"/>
              </a:rPr>
              <a:t>）</a:t>
            </a:r>
            <a:r>
              <a:rPr lang="zh-CN" altLang="en-US" sz="2400" b="1" dirty="0">
                <a:latin typeface="Times New Roman" panose="02020603050405020304" pitchFamily="18" charset="0"/>
              </a:rPr>
              <a:t>输出模块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作用：</a:t>
            </a:r>
            <a:r>
              <a:rPr lang="zh-CN" altLang="en-US" sz="2400" b="1" dirty="0">
                <a:latin typeface="Times New Roman" panose="02020603050405020304" pitchFamily="18" charset="0"/>
              </a:rPr>
              <a:t>输出</a:t>
            </a:r>
            <a:r>
              <a:rPr lang="en-US" altLang="zh-CN" sz="2400" b="1" dirty="0">
                <a:latin typeface="Times New Roman" panose="02020603050405020304" pitchFamily="18" charset="0"/>
              </a:rPr>
              <a:t>PLC</a:t>
            </a:r>
            <a:r>
              <a:rPr lang="zh-CN" altLang="en-US" sz="2400" b="1" dirty="0">
                <a:latin typeface="Times New Roman" panose="02020603050405020304" pitchFamily="18" charset="0"/>
              </a:rPr>
              <a:t>的控制信号，控制外部负载的通断。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2" name="Rectangle 105"/>
          <p:cNvSpPr/>
          <p:nvPr/>
        </p:nvSpPr>
        <p:spPr>
          <a:xfrm>
            <a:off x="7920990" y="2021840"/>
            <a:ext cx="387540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为何在三极管并接续流二极管</a:t>
            </a:r>
            <a:endParaRPr lang="zh-CN" altLang="en-US" sz="20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322320" y="9588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7.1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可编程控制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器概述</a:t>
            </a:r>
            <a:endParaRPr lang="zh-CN" altLang="en-US"/>
          </a:p>
        </p:txBody>
      </p:sp>
      <p:sp>
        <p:nvSpPr>
          <p:cNvPr id="11265" name="Text Box 2"/>
          <p:cNvSpPr txBox="1"/>
          <p:nvPr/>
        </p:nvSpPr>
        <p:spPr>
          <a:xfrm>
            <a:off x="2932113" y="6116955"/>
            <a:ext cx="5148262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     </a:t>
            </a:r>
            <a:r>
              <a:rPr lang="zh-CN" altLang="en-US" sz="2000" b="1" dirty="0">
                <a:latin typeface="Times New Roman" panose="02020603050405020304" pitchFamily="18" charset="0"/>
              </a:rPr>
              <a:t>图</a:t>
            </a:r>
            <a:r>
              <a:rPr lang="en-US" altLang="zh-CN" sz="2000" b="1" dirty="0">
                <a:latin typeface="Times New Roman" panose="02020603050405020304" pitchFamily="18" charset="0"/>
              </a:rPr>
              <a:t>7</a:t>
            </a:r>
            <a:r>
              <a:rPr lang="en-US" altLang="zh-CN" sz="2000" b="1" dirty="0">
                <a:latin typeface="Times New Roman" panose="02020603050405020304" pitchFamily="18" charset="0"/>
              </a:rPr>
              <a:t>-5   </a:t>
            </a:r>
            <a:r>
              <a:rPr lang="zh-CN" altLang="en-US" sz="2000" b="1" dirty="0">
                <a:latin typeface="Times New Roman" panose="02020603050405020304" pitchFamily="18" charset="0"/>
              </a:rPr>
              <a:t>继电器输出模块原理图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11266" name="Rectangle 3"/>
          <p:cNvSpPr/>
          <p:nvPr/>
        </p:nvSpPr>
        <p:spPr>
          <a:xfrm>
            <a:off x="1771333" y="813435"/>
            <a:ext cx="4321175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Calibri" panose="020F0502020204030204" charset="0"/>
              </a:rPr>
              <a:t>② </a:t>
            </a:r>
            <a:r>
              <a:rPr lang="zh-CN" altLang="en-US" sz="2400" b="1" dirty="0">
                <a:latin typeface="Times New Roman" panose="02020603050405020304" pitchFamily="18" charset="0"/>
              </a:rPr>
              <a:t>继电器输出模块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11267" name="Group 4"/>
          <p:cNvGrpSpPr/>
          <p:nvPr/>
        </p:nvGrpSpPr>
        <p:grpSpPr>
          <a:xfrm>
            <a:off x="1825625" y="1392873"/>
            <a:ext cx="6597650" cy="4572000"/>
            <a:chOff x="0" y="0"/>
            <a:chExt cx="4156" cy="2880"/>
          </a:xfrm>
        </p:grpSpPr>
        <p:sp>
          <p:nvSpPr>
            <p:cNvPr id="11268" name="Oval 5"/>
            <p:cNvSpPr/>
            <p:nvPr/>
          </p:nvSpPr>
          <p:spPr>
            <a:xfrm>
              <a:off x="2688" y="288"/>
              <a:ext cx="303" cy="271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dirty="0">
                  <a:latin typeface="Times New Roman" panose="02020603050405020304" pitchFamily="18" charset="0"/>
                </a:rPr>
                <a:t>L1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1269" name="Rectangle 6"/>
            <p:cNvSpPr/>
            <p:nvPr/>
          </p:nvSpPr>
          <p:spPr>
            <a:xfrm>
              <a:off x="240" y="288"/>
              <a:ext cx="456" cy="2387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latin typeface="Times New Roman" panose="02020603050405020304" pitchFamily="18" charset="0"/>
                </a:rPr>
                <a:t>输</a:t>
              </a:r>
              <a:endParaRPr lang="zh-CN" altLang="en-US" b="1" dirty="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b="1" dirty="0">
                  <a:latin typeface="Times New Roman" panose="02020603050405020304" pitchFamily="18" charset="0"/>
                </a:rPr>
                <a:t>出</a:t>
              </a:r>
              <a:endParaRPr lang="zh-CN" altLang="en-US" b="1" dirty="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b="1" dirty="0">
                  <a:latin typeface="Times New Roman" panose="02020603050405020304" pitchFamily="18" charset="0"/>
                </a:rPr>
                <a:t>锁</a:t>
              </a:r>
              <a:endParaRPr lang="zh-CN" altLang="en-US" b="1" dirty="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b="1" dirty="0">
                  <a:latin typeface="Times New Roman" panose="02020603050405020304" pitchFamily="18" charset="0"/>
                </a:rPr>
                <a:t>存</a:t>
              </a:r>
              <a:endParaRPr lang="zh-CN" altLang="en-US" b="1" dirty="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b="1" dirty="0">
                  <a:latin typeface="Times New Roman" panose="02020603050405020304" pitchFamily="18" charset="0"/>
                </a:rPr>
                <a:t>器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270" name="Rectangle 7"/>
            <p:cNvSpPr/>
            <p:nvPr/>
          </p:nvSpPr>
          <p:spPr>
            <a:xfrm>
              <a:off x="2256" y="2448"/>
              <a:ext cx="260" cy="7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1271" name="Oval 8"/>
            <p:cNvSpPr/>
            <p:nvPr/>
          </p:nvSpPr>
          <p:spPr>
            <a:xfrm>
              <a:off x="2725" y="1813"/>
              <a:ext cx="303" cy="271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dirty="0">
                  <a:latin typeface="Times New Roman" panose="02020603050405020304" pitchFamily="18" charset="0"/>
                </a:rPr>
                <a:t>L8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1272" name="Line 9"/>
            <p:cNvSpPr/>
            <p:nvPr/>
          </p:nvSpPr>
          <p:spPr>
            <a:xfrm>
              <a:off x="3028" y="1972"/>
              <a:ext cx="260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273" name="Line 10"/>
            <p:cNvSpPr/>
            <p:nvPr/>
          </p:nvSpPr>
          <p:spPr>
            <a:xfrm>
              <a:off x="2976" y="432"/>
              <a:ext cx="389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274" name="Line 11"/>
            <p:cNvSpPr/>
            <p:nvPr/>
          </p:nvSpPr>
          <p:spPr>
            <a:xfrm>
              <a:off x="3288" y="1972"/>
              <a:ext cx="86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275" name="Rectangle 12"/>
            <p:cNvSpPr/>
            <p:nvPr/>
          </p:nvSpPr>
          <p:spPr>
            <a:xfrm>
              <a:off x="0" y="0"/>
              <a:ext cx="2544" cy="288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1276" name="Object 13"/>
            <p:cNvGraphicFramePr>
              <a:graphicFrameLocks noChangeAspect="1"/>
            </p:cNvGraphicFramePr>
            <p:nvPr/>
          </p:nvGraphicFramePr>
          <p:xfrm>
            <a:off x="3518" y="2112"/>
            <a:ext cx="638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9" name="" r:id="rId1" imgW="487680" imgH="154305" progId="">
                    <p:embed/>
                  </p:oleObj>
                </mc:Choice>
                <mc:Fallback>
                  <p:oleObj name="" r:id="rId1" imgW="487680" imgH="154305" progId="">
                    <p:embed/>
                    <p:pic>
                      <p:nvPicPr>
                        <p:cNvPr id="0" name="图片 310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518" y="2112"/>
                          <a:ext cx="638" cy="20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7" name="Object 14"/>
            <p:cNvGraphicFramePr>
              <a:graphicFrameLocks noChangeAspect="1"/>
            </p:cNvGraphicFramePr>
            <p:nvPr/>
          </p:nvGraphicFramePr>
          <p:xfrm>
            <a:off x="2544" y="2256"/>
            <a:ext cx="453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7" name="" r:id="rId3" imgW="348615" imgH="154940" progId="">
                    <p:embed/>
                  </p:oleObj>
                </mc:Choice>
                <mc:Fallback>
                  <p:oleObj name="" r:id="rId3" imgW="348615" imgH="154940" progId="">
                    <p:embed/>
                    <p:pic>
                      <p:nvPicPr>
                        <p:cNvPr id="0" name="图片 310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44" y="2256"/>
                          <a:ext cx="453" cy="20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8" name="Object 15"/>
            <p:cNvGraphicFramePr>
              <a:graphicFrameLocks noChangeAspect="1"/>
            </p:cNvGraphicFramePr>
            <p:nvPr/>
          </p:nvGraphicFramePr>
          <p:xfrm>
            <a:off x="2256" y="2256"/>
            <a:ext cx="185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" name="" r:id="rId5" imgW="145415" imgH="145415" progId="">
                    <p:embed/>
                  </p:oleObj>
                </mc:Choice>
                <mc:Fallback>
                  <p:oleObj name="" r:id="rId5" imgW="145415" imgH="145415" progId="">
                    <p:embed/>
                    <p:pic>
                      <p:nvPicPr>
                        <p:cNvPr id="0" name="图片 310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256" y="2256"/>
                          <a:ext cx="185" cy="1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9" name="Oval 16"/>
            <p:cNvSpPr/>
            <p:nvPr/>
          </p:nvSpPr>
          <p:spPr>
            <a:xfrm>
              <a:off x="3264" y="2160"/>
              <a:ext cx="240" cy="240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1280" name="Line 17"/>
            <p:cNvSpPr/>
            <p:nvPr/>
          </p:nvSpPr>
          <p:spPr>
            <a:xfrm>
              <a:off x="3360" y="2400"/>
              <a:ext cx="0" cy="9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281" name="Line 18"/>
            <p:cNvSpPr/>
            <p:nvPr/>
          </p:nvSpPr>
          <p:spPr>
            <a:xfrm flipV="1">
              <a:off x="3360" y="432"/>
              <a:ext cx="0" cy="172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282" name="Line 19"/>
            <p:cNvSpPr/>
            <p:nvPr/>
          </p:nvSpPr>
          <p:spPr>
            <a:xfrm>
              <a:off x="2544" y="1968"/>
              <a:ext cx="19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283" name="Line 20"/>
            <p:cNvSpPr/>
            <p:nvPr/>
          </p:nvSpPr>
          <p:spPr>
            <a:xfrm>
              <a:off x="1680" y="432"/>
              <a:ext cx="100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1284" name="Group 21"/>
            <p:cNvGrpSpPr/>
            <p:nvPr/>
          </p:nvGrpSpPr>
          <p:grpSpPr>
            <a:xfrm>
              <a:off x="672" y="192"/>
              <a:ext cx="1056" cy="768"/>
              <a:chOff x="0" y="0"/>
              <a:chExt cx="1056" cy="768"/>
            </a:xfrm>
          </p:grpSpPr>
          <p:sp>
            <p:nvSpPr>
              <p:cNvPr id="11285" name="Line 22"/>
              <p:cNvSpPr/>
              <p:nvPr/>
            </p:nvSpPr>
            <p:spPr>
              <a:xfrm>
                <a:off x="288" y="144"/>
                <a:ext cx="0" cy="19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286" name="Line 23"/>
              <p:cNvSpPr/>
              <p:nvPr/>
            </p:nvSpPr>
            <p:spPr>
              <a:xfrm>
                <a:off x="432" y="144"/>
                <a:ext cx="0" cy="19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287" name="Line 24"/>
              <p:cNvSpPr/>
              <p:nvPr/>
            </p:nvSpPr>
            <p:spPr>
              <a:xfrm>
                <a:off x="0" y="240"/>
                <a:ext cx="72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288" name="Line 25"/>
              <p:cNvSpPr/>
              <p:nvPr/>
            </p:nvSpPr>
            <p:spPr>
              <a:xfrm>
                <a:off x="288" y="144"/>
                <a:ext cx="144" cy="9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289" name="Line 26"/>
              <p:cNvSpPr/>
              <p:nvPr/>
            </p:nvSpPr>
            <p:spPr>
              <a:xfrm flipV="1">
                <a:off x="288" y="240"/>
                <a:ext cx="144" cy="9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290" name="Line 27"/>
              <p:cNvSpPr/>
              <p:nvPr/>
            </p:nvSpPr>
            <p:spPr>
              <a:xfrm flipV="1">
                <a:off x="336" y="48"/>
                <a:ext cx="96" cy="4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291" name="Line 28"/>
              <p:cNvSpPr/>
              <p:nvPr/>
            </p:nvSpPr>
            <p:spPr>
              <a:xfrm>
                <a:off x="432" y="48"/>
                <a:ext cx="48" cy="4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292" name="Line 29"/>
              <p:cNvSpPr/>
              <p:nvPr/>
            </p:nvSpPr>
            <p:spPr>
              <a:xfrm flipV="1">
                <a:off x="480" y="0"/>
                <a:ext cx="192" cy="9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1293" name="Rectangle 30"/>
              <p:cNvSpPr/>
              <p:nvPr/>
            </p:nvSpPr>
            <p:spPr>
              <a:xfrm>
                <a:off x="576" y="384"/>
                <a:ext cx="288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</a:rPr>
                  <a:t>J1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94" name="Line 31"/>
              <p:cNvSpPr/>
              <p:nvPr/>
            </p:nvSpPr>
            <p:spPr>
              <a:xfrm>
                <a:off x="720" y="240"/>
                <a:ext cx="0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295" name="Line 32"/>
              <p:cNvSpPr/>
              <p:nvPr/>
            </p:nvSpPr>
            <p:spPr>
              <a:xfrm>
                <a:off x="720" y="624"/>
                <a:ext cx="0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296" name="Line 33"/>
              <p:cNvSpPr/>
              <p:nvPr/>
            </p:nvSpPr>
            <p:spPr>
              <a:xfrm>
                <a:off x="0" y="768"/>
                <a:ext cx="72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297" name="Line 34"/>
              <p:cNvSpPr/>
              <p:nvPr/>
            </p:nvSpPr>
            <p:spPr>
              <a:xfrm flipV="1">
                <a:off x="1008" y="240"/>
                <a:ext cx="0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sp>
          <p:sp>
            <p:nvSpPr>
              <p:cNvPr id="11298" name="Line 35"/>
              <p:cNvSpPr/>
              <p:nvPr/>
            </p:nvSpPr>
            <p:spPr>
              <a:xfrm>
                <a:off x="1008" y="576"/>
                <a:ext cx="0" cy="19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sp>
          <p:sp>
            <p:nvSpPr>
              <p:cNvPr id="11299" name="Line 36"/>
              <p:cNvSpPr/>
              <p:nvPr/>
            </p:nvSpPr>
            <p:spPr>
              <a:xfrm>
                <a:off x="1056" y="384"/>
                <a:ext cx="0" cy="19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1300" name="Group 37"/>
            <p:cNvGrpSpPr/>
            <p:nvPr/>
          </p:nvGrpSpPr>
          <p:grpSpPr>
            <a:xfrm>
              <a:off x="720" y="1728"/>
              <a:ext cx="1056" cy="768"/>
              <a:chOff x="0" y="0"/>
              <a:chExt cx="1056" cy="768"/>
            </a:xfrm>
          </p:grpSpPr>
          <p:sp>
            <p:nvSpPr>
              <p:cNvPr id="11301" name="Line 38"/>
              <p:cNvSpPr/>
              <p:nvPr/>
            </p:nvSpPr>
            <p:spPr>
              <a:xfrm>
                <a:off x="288" y="144"/>
                <a:ext cx="0" cy="19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302" name="Line 39"/>
              <p:cNvSpPr/>
              <p:nvPr/>
            </p:nvSpPr>
            <p:spPr>
              <a:xfrm>
                <a:off x="432" y="144"/>
                <a:ext cx="0" cy="19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303" name="Line 40"/>
              <p:cNvSpPr/>
              <p:nvPr/>
            </p:nvSpPr>
            <p:spPr>
              <a:xfrm>
                <a:off x="0" y="240"/>
                <a:ext cx="72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304" name="Line 41"/>
              <p:cNvSpPr/>
              <p:nvPr/>
            </p:nvSpPr>
            <p:spPr>
              <a:xfrm>
                <a:off x="288" y="144"/>
                <a:ext cx="144" cy="9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305" name="Line 42"/>
              <p:cNvSpPr/>
              <p:nvPr/>
            </p:nvSpPr>
            <p:spPr>
              <a:xfrm flipV="1">
                <a:off x="288" y="240"/>
                <a:ext cx="144" cy="9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306" name="Line 43"/>
              <p:cNvSpPr/>
              <p:nvPr/>
            </p:nvSpPr>
            <p:spPr>
              <a:xfrm flipV="1">
                <a:off x="336" y="48"/>
                <a:ext cx="96" cy="4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307" name="Line 44"/>
              <p:cNvSpPr/>
              <p:nvPr/>
            </p:nvSpPr>
            <p:spPr>
              <a:xfrm>
                <a:off x="432" y="48"/>
                <a:ext cx="48" cy="4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308" name="Line 45"/>
              <p:cNvSpPr/>
              <p:nvPr/>
            </p:nvSpPr>
            <p:spPr>
              <a:xfrm flipV="1">
                <a:off x="480" y="0"/>
                <a:ext cx="192" cy="9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1309" name="Rectangle 46"/>
              <p:cNvSpPr/>
              <p:nvPr/>
            </p:nvSpPr>
            <p:spPr>
              <a:xfrm>
                <a:off x="576" y="384"/>
                <a:ext cx="288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</a:rPr>
                  <a:t>J8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310" name="Line 47"/>
              <p:cNvSpPr/>
              <p:nvPr/>
            </p:nvSpPr>
            <p:spPr>
              <a:xfrm>
                <a:off x="720" y="240"/>
                <a:ext cx="0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311" name="Line 48"/>
              <p:cNvSpPr/>
              <p:nvPr/>
            </p:nvSpPr>
            <p:spPr>
              <a:xfrm>
                <a:off x="720" y="624"/>
                <a:ext cx="0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312" name="Line 49"/>
              <p:cNvSpPr/>
              <p:nvPr/>
            </p:nvSpPr>
            <p:spPr>
              <a:xfrm>
                <a:off x="0" y="768"/>
                <a:ext cx="72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313" name="Line 50"/>
              <p:cNvSpPr/>
              <p:nvPr/>
            </p:nvSpPr>
            <p:spPr>
              <a:xfrm flipV="1">
                <a:off x="1008" y="240"/>
                <a:ext cx="0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sp>
          <p:sp>
            <p:nvSpPr>
              <p:cNvPr id="11314" name="Line 51"/>
              <p:cNvSpPr/>
              <p:nvPr/>
            </p:nvSpPr>
            <p:spPr>
              <a:xfrm>
                <a:off x="1008" y="576"/>
                <a:ext cx="0" cy="19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sp>
          <p:sp>
            <p:nvSpPr>
              <p:cNvPr id="11315" name="Line 52"/>
              <p:cNvSpPr/>
              <p:nvPr/>
            </p:nvSpPr>
            <p:spPr>
              <a:xfrm>
                <a:off x="1056" y="384"/>
                <a:ext cx="0" cy="19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1316" name="Line 53"/>
            <p:cNvSpPr/>
            <p:nvPr/>
          </p:nvSpPr>
          <p:spPr>
            <a:xfrm>
              <a:off x="1728" y="1968"/>
              <a:ext cx="91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317" name="Line 54"/>
            <p:cNvSpPr/>
            <p:nvPr/>
          </p:nvSpPr>
          <p:spPr>
            <a:xfrm>
              <a:off x="1728" y="2496"/>
              <a:ext cx="163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318" name="Line 55"/>
            <p:cNvSpPr/>
            <p:nvPr/>
          </p:nvSpPr>
          <p:spPr>
            <a:xfrm>
              <a:off x="1680" y="960"/>
              <a:ext cx="28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319" name="Line 56"/>
            <p:cNvSpPr/>
            <p:nvPr/>
          </p:nvSpPr>
          <p:spPr>
            <a:xfrm>
              <a:off x="1968" y="960"/>
              <a:ext cx="0" cy="15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11320" name="Object 57"/>
            <p:cNvGraphicFramePr>
              <a:graphicFrameLocks noChangeAspect="1"/>
            </p:cNvGraphicFramePr>
            <p:nvPr/>
          </p:nvGraphicFramePr>
          <p:xfrm>
            <a:off x="1776" y="2112"/>
            <a:ext cx="252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" r:id="rId7" imgW="196850" imgH="157480" progId="">
                    <p:embed/>
                  </p:oleObj>
                </mc:Choice>
                <mc:Fallback>
                  <p:oleObj name="" r:id="rId7" imgW="196850" imgH="157480" progId="">
                    <p:embed/>
                    <p:pic>
                      <p:nvPicPr>
                        <p:cNvPr id="0" name="图片 311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776" y="2112"/>
                          <a:ext cx="252" cy="20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21" name="Object 58"/>
            <p:cNvGraphicFramePr>
              <a:graphicFrameLocks noChangeAspect="1"/>
            </p:cNvGraphicFramePr>
            <p:nvPr/>
          </p:nvGraphicFramePr>
          <p:xfrm>
            <a:off x="1807" y="568"/>
            <a:ext cx="219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1" name="" r:id="rId9" imgW="170815" imgH="157480" progId="">
                    <p:embed/>
                  </p:oleObj>
                </mc:Choice>
                <mc:Fallback>
                  <p:oleObj name="" r:id="rId9" imgW="170815" imgH="157480" progId="">
                    <p:embed/>
                    <p:pic>
                      <p:nvPicPr>
                        <p:cNvPr id="0" name="图片 3110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807" y="568"/>
                          <a:ext cx="219" cy="20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22" name="Object 59"/>
            <p:cNvGraphicFramePr>
              <a:graphicFrameLocks noChangeAspect="1"/>
            </p:cNvGraphicFramePr>
            <p:nvPr/>
          </p:nvGraphicFramePr>
          <p:xfrm>
            <a:off x="879" y="6"/>
            <a:ext cx="252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2" name="" r:id="rId11" imgW="196215" imgH="208915" progId="">
                    <p:embed/>
                  </p:oleObj>
                </mc:Choice>
                <mc:Fallback>
                  <p:oleObj name="" r:id="rId11" imgW="196215" imgH="208915" progId="">
                    <p:embed/>
                    <p:pic>
                      <p:nvPicPr>
                        <p:cNvPr id="0" name="图片 3111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879" y="6"/>
                          <a:ext cx="252" cy="26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23" name="Object 60"/>
            <p:cNvGraphicFramePr>
              <a:graphicFrameLocks noChangeAspect="1"/>
            </p:cNvGraphicFramePr>
            <p:nvPr/>
          </p:nvGraphicFramePr>
          <p:xfrm>
            <a:off x="3320" y="2233"/>
            <a:ext cx="168" cy="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" name="" r:id="rId13" imgW="132715" imgH="106045" progId="">
                    <p:embed/>
                  </p:oleObj>
                </mc:Choice>
                <mc:Fallback>
                  <p:oleObj name="" r:id="rId13" imgW="132715" imgH="106045" progId="">
                    <p:embed/>
                    <p:pic>
                      <p:nvPicPr>
                        <p:cNvPr id="0" name="图片 311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320" y="2233"/>
                          <a:ext cx="168" cy="13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24" name="Object 61"/>
            <p:cNvGraphicFramePr>
              <a:graphicFrameLocks noChangeAspect="1"/>
            </p:cNvGraphicFramePr>
            <p:nvPr/>
          </p:nvGraphicFramePr>
          <p:xfrm>
            <a:off x="2586" y="136"/>
            <a:ext cx="227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" name="" r:id="rId15" imgW="220980" imgH="182245" progId="">
                    <p:embed/>
                  </p:oleObj>
                </mc:Choice>
                <mc:Fallback>
                  <p:oleObj name="" r:id="rId15" imgW="220980" imgH="182245" progId="">
                    <p:embed/>
                    <p:pic>
                      <p:nvPicPr>
                        <p:cNvPr id="0" name="图片 3112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586" y="136"/>
                          <a:ext cx="227" cy="1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25" name="Object 62"/>
            <p:cNvGraphicFramePr>
              <a:graphicFrameLocks noChangeAspect="1"/>
            </p:cNvGraphicFramePr>
            <p:nvPr/>
          </p:nvGraphicFramePr>
          <p:xfrm>
            <a:off x="2540" y="1678"/>
            <a:ext cx="227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" name="" r:id="rId17" imgW="220980" imgH="182245" progId="">
                    <p:embed/>
                  </p:oleObj>
                </mc:Choice>
                <mc:Fallback>
                  <p:oleObj name="" r:id="rId17" imgW="220980" imgH="182245" progId="">
                    <p:embed/>
                    <p:pic>
                      <p:nvPicPr>
                        <p:cNvPr id="0" name="图片 3113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540" y="1678"/>
                          <a:ext cx="227" cy="1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Rectangle 105"/>
          <p:cNvSpPr/>
          <p:nvPr/>
        </p:nvSpPr>
        <p:spPr>
          <a:xfrm>
            <a:off x="8080375" y="1850390"/>
            <a:ext cx="341693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熔断器的作用与要求</a:t>
            </a:r>
            <a:endParaRPr lang="zh-CN" altLang="en-US" sz="20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wedg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8532.5007874015755,&quot;width&quot;:11612.499212598424}"/>
</p:tagLst>
</file>

<file path=ppt/tags/tag10.xml><?xml version="1.0" encoding="utf-8"?>
<p:tagLst xmlns:p="http://schemas.openxmlformats.org/presentationml/2006/main">
  <p:tag name="REFSHAPE" val="150013372"/>
  <p:tag name="KSO_WM_UNIT_PLACING_PICTURE_USER_VIEWPORT" val="{&quot;height&quot;:6620,&quot;width&quot;:8287}"/>
</p:tagLst>
</file>

<file path=ppt/tags/tag11.xml><?xml version="1.0" encoding="utf-8"?>
<p:tagLst xmlns:p="http://schemas.openxmlformats.org/presentationml/2006/main">
  <p:tag name="KSO_WM_UNIT_TABLE_BEAUTIFY" val="smartTable{c7722e68-6075-4027-8e77-7f8b3a8a80dd}"/>
</p:tagLst>
</file>

<file path=ppt/tags/tag12.xml><?xml version="1.0" encoding="utf-8"?>
<p:tagLst xmlns:p="http://schemas.openxmlformats.org/presentationml/2006/main">
  <p:tag name="KSO_WM_DOC_GUID" val="{6d064467-668b-4fc7-8e17-883a815c7ddd}"/>
</p:tagLst>
</file>

<file path=ppt/tags/tag2.xml><?xml version="1.0" encoding="utf-8"?>
<p:tagLst xmlns:p="http://schemas.openxmlformats.org/presentationml/2006/main">
  <p:tag name="KSO_WM_UNIT_TABLE_BEAUTIFY" val="smartTable{8f0eacbb-c122-43b8-aa67-f9ddc30ddeb9}"/>
</p:tagLst>
</file>

<file path=ppt/tags/tag3.xml><?xml version="1.0" encoding="utf-8"?>
<p:tagLst xmlns:p="http://schemas.openxmlformats.org/presentationml/2006/main">
  <p:tag name="KSO_WM_UNIT_TABLE_BEAUTIFY" val="smartTable{62d97838-dcdd-42b7-aee8-5bfcca5fec75}"/>
</p:tagLst>
</file>

<file path=ppt/tags/tag4.xml><?xml version="1.0" encoding="utf-8"?>
<p:tagLst xmlns:p="http://schemas.openxmlformats.org/presentationml/2006/main">
  <p:tag name="REFSHAPE" val="1727171620"/>
  <p:tag name="KSO_WM_UNIT_PLACING_PICTURE_USER_VIEWPORT" val="{&quot;height&quot;:8515,&quot;width&quot;:11680}"/>
</p:tagLst>
</file>

<file path=ppt/tags/tag5.xml><?xml version="1.0" encoding="utf-8"?>
<p:tagLst xmlns:p="http://schemas.openxmlformats.org/presentationml/2006/main">
  <p:tag name="REFSHAPE" val="1727174748"/>
</p:tagLst>
</file>

<file path=ppt/tags/tag6.xml><?xml version="1.0" encoding="utf-8"?>
<p:tagLst xmlns:p="http://schemas.openxmlformats.org/presentationml/2006/main">
  <p:tag name="KSO_WM_UNIT_TABLE_BEAUTIFY" val="smartTable{1be1515e-55bf-4d59-af58-8bf9ea0e5ebb}"/>
</p:tagLst>
</file>

<file path=ppt/tags/tag7.xml><?xml version="1.0" encoding="utf-8"?>
<p:tagLst xmlns:p="http://schemas.openxmlformats.org/presentationml/2006/main">
  <p:tag name="KSO_WM_UNIT_TABLE_BEAUTIFY" val="smartTable{ef935479-86ba-4575-8ba1-62611193cec9}"/>
</p:tagLst>
</file>

<file path=ppt/tags/tag8.xml><?xml version="1.0" encoding="utf-8"?>
<p:tagLst xmlns:p="http://schemas.openxmlformats.org/presentationml/2006/main">
  <p:tag name="KSO_WM_UNIT_TABLE_BEAUTIFY" val="smartTable{94c31af9-9284-4b6f-a46a-50c34b4a85c1}"/>
</p:tagLst>
</file>

<file path=ppt/tags/tag9.xml><?xml version="1.0" encoding="utf-8"?>
<p:tagLst xmlns:p="http://schemas.openxmlformats.org/presentationml/2006/main">
  <p:tag name="REFSHAPE" val="2045754644"/>
  <p:tag name="KSO_WM_UNIT_PLACING_PICTURE_USER_VIEWPORT" val="{&quot;height&quot;:6936,&quot;width&quot;:7956}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FF3300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F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10124</Words>
  <Application>WPS 演示</Application>
  <PresentationFormat>全屏显示(4:3)</PresentationFormat>
  <Paragraphs>2521</Paragraphs>
  <Slides>74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24</vt:i4>
      </vt:variant>
      <vt:variant>
        <vt:lpstr>幻灯片标题</vt:lpstr>
      </vt:variant>
      <vt:variant>
        <vt:i4>74</vt:i4>
      </vt:variant>
    </vt:vector>
  </HeadingPairs>
  <TitlesOfParts>
    <vt:vector size="109" baseType="lpstr">
      <vt:lpstr>Arial</vt:lpstr>
      <vt:lpstr>宋体</vt:lpstr>
      <vt:lpstr>Wingdings</vt:lpstr>
      <vt:lpstr>Times New Roman</vt:lpstr>
      <vt:lpstr>黑体</vt:lpstr>
      <vt:lpstr>Calibri</vt:lpstr>
      <vt:lpstr>微软雅黑</vt:lpstr>
      <vt:lpstr>Arial Unicode MS</vt:lpstr>
      <vt:lpstr>Monotype Sorts</vt:lpstr>
      <vt:lpstr>Wingdings</vt:lpstr>
      <vt:lpstr>默认设计模板</vt:lpstr>
      <vt:lpstr>Equations</vt:lpstr>
      <vt:lpstr>Paint.Picture</vt:lpstr>
      <vt:lpstr>Paint.Picture</vt:lpstr>
      <vt:lpstr>Paint.Picture</vt:lpstr>
      <vt:lpstr>Paint.Picture</vt:lpstr>
      <vt:lpstr>Paint.Picture</vt:lpstr>
      <vt:lpstr>Equation.KSEE3</vt:lpstr>
      <vt:lpstr>Equation.KSEE3</vt:lpstr>
      <vt:lpstr>Paint.Picture</vt:lpstr>
      <vt:lpstr>Paint.Picture</vt:lpstr>
      <vt:lpstr>Equation.KSEE3</vt:lpstr>
      <vt:lpstr>Visio.Drawing.11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Equation.KSEE3</vt:lpstr>
      <vt:lpstr>Equation.KSEE3</vt:lpstr>
      <vt:lpstr>Equation.KSEE3</vt:lpstr>
      <vt:lpstr>Equation.KSEE3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齐皓</cp:lastModifiedBy>
  <cp:revision>519</cp:revision>
  <dcterms:created xsi:type="dcterms:W3CDTF">2007-11-13T03:35:00Z</dcterms:created>
  <dcterms:modified xsi:type="dcterms:W3CDTF">2020-04-25T02:50:32Z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