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8" r:id="rId3"/>
  </p:sldMasterIdLst>
  <p:notesMasterIdLst>
    <p:notesMasterId r:id="rId39"/>
  </p:notesMasterIdLst>
  <p:sldIdLst>
    <p:sldId id="256" r:id="rId4"/>
    <p:sldId id="257" r:id="rId5"/>
    <p:sldId id="258" r:id="rId6"/>
    <p:sldId id="344" r:id="rId7"/>
    <p:sldId id="332" r:id="rId8"/>
    <p:sldId id="325" r:id="rId9"/>
    <p:sldId id="326" r:id="rId10"/>
    <p:sldId id="327" r:id="rId11"/>
    <p:sldId id="328" r:id="rId12"/>
    <p:sldId id="329" r:id="rId13"/>
    <p:sldId id="345" r:id="rId14"/>
    <p:sldId id="334" r:id="rId15"/>
    <p:sldId id="335" r:id="rId16"/>
    <p:sldId id="478" r:id="rId17"/>
    <p:sldId id="259" r:id="rId18"/>
    <p:sldId id="280" r:id="rId19"/>
    <p:sldId id="330" r:id="rId20"/>
    <p:sldId id="281" r:id="rId21"/>
    <p:sldId id="282" r:id="rId22"/>
    <p:sldId id="283" r:id="rId23"/>
    <p:sldId id="331" r:id="rId24"/>
    <p:sldId id="340" r:id="rId25"/>
    <p:sldId id="341" r:id="rId26"/>
    <p:sldId id="474" r:id="rId27"/>
    <p:sldId id="475" r:id="rId28"/>
    <p:sldId id="476" r:id="rId29"/>
    <p:sldId id="308" r:id="rId30"/>
    <p:sldId id="477" r:id="rId31"/>
    <p:sldId id="309" r:id="rId32"/>
    <p:sldId id="313" r:id="rId33"/>
    <p:sldId id="314" r:id="rId34"/>
    <p:sldId id="315" r:id="rId35"/>
    <p:sldId id="316" r:id="rId36"/>
    <p:sldId id="343" r:id="rId37"/>
    <p:sldId id="47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96F5DAD-309A-449E-8B40-90D0A123AF3F}">
          <p14:sldIdLst>
            <p14:sldId id="256"/>
          </p14:sldIdLst>
        </p14:section>
        <p14:section name="大题部分" id="{ABBFD6B6-FC99-4B1B-BBF9-D8F23A16ABF5}">
          <p14:sldIdLst>
            <p14:sldId id="257"/>
          </p14:sldIdLst>
        </p14:section>
        <p14:section name="第三章" id="{F069EE99-9A7F-45D6-A351-C36E3A66830A}">
          <p14:sldIdLst>
            <p14:sldId id="258"/>
            <p14:sldId id="344"/>
            <p14:sldId id="332"/>
            <p14:sldId id="325"/>
            <p14:sldId id="326"/>
            <p14:sldId id="327"/>
            <p14:sldId id="328"/>
            <p14:sldId id="329"/>
            <p14:sldId id="345"/>
            <p14:sldId id="334"/>
            <p14:sldId id="335"/>
            <p14:sldId id="478"/>
          </p14:sldIdLst>
        </p14:section>
        <p14:section name="第四章" id="{4D4C9CD5-00A3-4843-9C5C-4863EE4DD1D9}">
          <p14:sldIdLst>
            <p14:sldId id="259"/>
            <p14:sldId id="280"/>
            <p14:sldId id="330"/>
            <p14:sldId id="281"/>
            <p14:sldId id="282"/>
            <p14:sldId id="283"/>
          </p14:sldIdLst>
        </p14:section>
        <p14:section name="第六章" id="{3AF42593-A157-41B8-A89A-0D469E812A2D}">
          <p14:sldIdLst>
            <p14:sldId id="331"/>
            <p14:sldId id="340"/>
            <p14:sldId id="341"/>
            <p14:sldId id="474"/>
            <p14:sldId id="475"/>
            <p14:sldId id="476"/>
            <p14:sldId id="308"/>
            <p14:sldId id="477"/>
            <p14:sldId id="309"/>
            <p14:sldId id="313"/>
            <p14:sldId id="314"/>
            <p14:sldId id="315"/>
            <p14:sldId id="316"/>
            <p14:sldId id="343"/>
          </p14:sldIdLst>
        </p14:section>
        <p14:section name="简答题" id="{24E373CE-91E1-44FD-94D0-305133A8D473}">
          <p14:sldIdLst>
            <p14:sldId id="4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>
        <p:scale>
          <a:sx n="66" d="100"/>
          <a:sy n="66" d="100"/>
        </p:scale>
        <p:origin x="101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4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46.wmf"/><Relationship Id="rId5" Type="http://schemas.openxmlformats.org/officeDocument/2006/relationships/image" Target="../media/image35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9845D-9C51-46F8-87BC-EAB41A42525A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E8D3-E02E-431C-8CA2-E71CB993F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9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E678ED1E-05CE-4B20-B219-1972F0125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0F8A0C3-60BA-420B-8BB8-3C4759E01A14}" type="slidenum">
              <a:rPr lang="zh-CN" altLang="en-US" b="0" i="0"/>
              <a:pPr eaLnBrk="1" hangingPunct="1">
                <a:spcBef>
                  <a:spcPct val="0"/>
                </a:spcBef>
              </a:pPr>
              <a:t>34</a:t>
            </a:fld>
            <a:endParaRPr lang="en-US" altLang="zh-CN" b="0" i="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31C77A3-C581-4E85-82C4-6B47434707F8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F971EAF-6254-4BB1-9C69-51F9B3928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E716F-7C57-4390-816B-870E5034D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A60EA-6B68-49E8-97AA-093B1773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E2116-D6DD-4DDB-966E-9A783779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1D8E5-2C3C-4582-B466-D41BF2DF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53823-6075-4F09-8208-4ADF468F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9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2F21-0259-45B4-93F0-F7C6F015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3F3CA-2C6F-4519-AFA2-7BC67FE8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E19A9-A0CB-4FB2-8EB3-9B0C203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48C5-1834-4013-B147-C646B027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3A46C-E329-4A27-8287-F9650B8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639A21-5596-4B5F-9257-82F9D8D54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EC958-F9D2-40F8-84CD-2713E5BE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F6944-C65C-40E2-AB34-4A1E71F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1E214-7885-4F85-A126-34C9F693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CEF97-9C01-4C3F-826E-DE953F4E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4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55332-FB88-4DF9-AFD7-DF476588C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2C7D91-16CD-4147-B613-075C72D6A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EDA74F-5407-4998-B922-3F90C448F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0FBC-0A4D-42AD-BE78-9C8A237160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4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600201"/>
            <a:ext cx="5392615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89785" y="3941763"/>
            <a:ext cx="5392615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D12A0B-7D8D-44E9-BCB3-64499D0DD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0F61F0-C746-40FD-A25E-2EB8BD94C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72DB6F-13B0-4002-AB96-F1CBA37FA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75AFD-E5BF-471A-8000-88F4390DA0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79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>
            <a:extLst>
              <a:ext uri="{FF2B5EF4-FFF2-40B4-BE49-F238E27FC236}">
                <a16:creationId xmlns:a16="http://schemas.microsoft.com/office/drawing/2014/main" id="{3646D0F4-A11F-4B2C-9667-601FCFD0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889251"/>
            <a:ext cx="3827585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800" b="0" i="0">
              <a:latin typeface="Arial" charset="0"/>
            </a:endParaRPr>
          </a:p>
        </p:txBody>
      </p:sp>
      <p:sp>
        <p:nvSpPr>
          <p:cNvPr id="5" name="Rectangle 9" descr="Orange bar">
            <a:extLst>
              <a:ext uri="{FF2B5EF4-FFF2-40B4-BE49-F238E27FC236}">
                <a16:creationId xmlns:a16="http://schemas.microsoft.com/office/drawing/2014/main" id="{95D3B9D2-2E26-4BC1-8D52-A5F5D8B3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386" y="2889251"/>
            <a:ext cx="3825631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800" b="0" i="0">
              <a:latin typeface="Arial" charset="0"/>
            </a:endParaRPr>
          </a:p>
        </p:txBody>
      </p:sp>
      <p:sp>
        <p:nvSpPr>
          <p:cNvPr id="6" name="Rectangle 10" descr="Slate bar">
            <a:extLst>
              <a:ext uri="{FF2B5EF4-FFF2-40B4-BE49-F238E27FC236}">
                <a16:creationId xmlns:a16="http://schemas.microsoft.com/office/drawing/2014/main" id="{EFBCCB7E-E736-4074-B63F-E57D0C15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016" y="2889251"/>
            <a:ext cx="3827584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800" b="0" i="0">
              <a:latin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2380CC-7FFA-4FA2-9EA9-7E7EC1900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D85066-E3F6-4C4B-BF84-467FCD9A3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5B6AB8-54F2-44A4-B070-872C8CFC4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44205-41C2-41DD-872D-F9526C9492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82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FD25C3-8869-46D7-A3DC-543199E59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A184A2-20F5-4D21-9C37-B2D13C118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066630-740F-43F6-A4D1-E0CD368A0D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3813E-E3E9-4A6F-975D-EA1BB6A083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18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2F5D14-1854-481B-91E0-B09B6A8C8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F7CA88-3E6E-4FA6-A461-AE9A05EB54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0C8E67-1D57-4DDA-AD0F-529CBFB63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52CC5-9ACB-4C90-9EF0-5B3572BC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346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2092B-EF8C-4A85-8B12-3E3EE1C21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AE2FE-4340-4119-BF60-3A92A7955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A9B37-A436-4436-92DF-03C28AB55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679080-ECE1-4C9E-9325-93187CB2A5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69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1831A9-D099-4327-9BF8-BB1FD401C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203452-C9A6-46F9-A002-F8F99ECA6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8FFC01-8DC5-4370-B837-F67AA436E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6F769-6427-47CC-B42A-F8675ADCD2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610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5027FD-05BE-456C-882B-A6822CEB87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F7A6CD-5906-4D8F-9FA7-61164BD77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9B275C-F181-47CA-8145-A41306869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A3315-4627-45C5-AB31-BB98B20384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15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63FED-F158-4F49-9A2A-537D1389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B3F7D-EFE4-4566-9BF7-2176F43D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2040B-1AD0-4D7B-978D-B8912DC0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5BDB2-AD2B-4853-96F7-1787AB09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54DCD-41E7-4653-B022-ED4DAF43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32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322B4B-3A60-4251-A8DE-61135684C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385494-3301-48B6-BD9F-38C10BFEA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F9E7B7-23BD-4AAB-BC65-BFDE61843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FC92C-355F-4188-BB21-636903B506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570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BADF2-70E1-4AD3-B52D-5CB909BC6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4DAB-29BA-4137-9297-57892117A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A6D6C-B6DE-4C11-8569-D935972A8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88433-CBA1-45CB-8039-DBA0BE03D9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309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FA932-6932-4AC2-9CEC-C60D357C0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2490F-BD21-48FD-933A-E45D32FA6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E0CA8C-46FB-40EC-85A7-98F7C8BD5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D0A18-1385-4109-93BF-55621F3275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535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0BCD89-2E6D-4679-A91B-6036F0EDF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1181A-0BCA-4005-9E2D-148AE0A90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D89CED-E3C6-4026-9AD8-1D7D876DA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3609F-5B91-4FFE-9E2E-C13E2928C6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635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42031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C2F84D-DF60-4188-A943-99F915867F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9BC400-DD2B-4A7E-9B8F-A11D468A26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0EDBAC-43BF-416F-957C-B58C97A08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34BF5-46A8-477C-A46F-F7CE8113D4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70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1EFC74-9C7D-406D-8B66-AEC295660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B81FE-B92F-42D7-BFCC-1136F5BE7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324303-B3F9-4E7A-8ACF-592CFAAEE5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DF68D-5ABF-42E7-9936-323DD836A3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6336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92615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600201"/>
            <a:ext cx="5392615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89785" y="3941763"/>
            <a:ext cx="5392615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D12A0B-7D8D-44E9-BCB3-64499D0DD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0F61F0-C746-40FD-A25E-2EB8BD94C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72DB6F-13B0-4002-AB96-F1CBA37FA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75AFD-E5BF-471A-8000-88F4390DA0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452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92615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89785" y="1600201"/>
            <a:ext cx="5392615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92615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785" y="3941763"/>
            <a:ext cx="5392615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B23995-5715-4E36-9257-AA3823284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11D1BC-DDAB-4109-9569-B7B0FCE3F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949BC0-8E44-4E0C-9E40-3F153B953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0171A-B4F6-4F22-B25F-E7D8A197A4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5166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8" y="609600"/>
            <a:ext cx="1138766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7" y="1905002"/>
            <a:ext cx="5592234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05002"/>
            <a:ext cx="5592234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385AA-B604-456D-9C1A-06E421A3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493" y="6245225"/>
            <a:ext cx="305190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5F26D-D298-4BAE-8ED5-724823CF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94016-5F53-4B46-B96A-095F1422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3051908" cy="476250"/>
          </a:xfrm>
        </p:spPr>
        <p:txBody>
          <a:bodyPr/>
          <a:lstStyle>
            <a:lvl1pPr>
              <a:defRPr/>
            </a:lvl1pPr>
          </a:lstStyle>
          <a:p>
            <a:fld id="{47E65209-7206-4562-B25A-1CE155221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994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4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1A82BF-B697-46EA-A066-892F17C0C4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74A810-B24A-4B67-B292-6DAB46185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762401-B22B-4684-BE93-D6CBED3B0B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762A0-C528-45B1-A761-231D4AC0EA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3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B51D-87C5-4149-9CFF-FD43BEF5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5EB00-FF7A-4C2C-B030-10549136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EBB66-256B-4EBD-8635-4296C6D0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E23BE-CF74-41B1-896D-CD9DB86B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E3C37-1832-436E-8B87-2F8C9274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7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4F872F97-E5A4-4A88-9604-BC812224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B3A38-7FED-4101-9219-EA0B5CBA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F690B-008D-4A5F-B84E-3844F5057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73661-A7F5-46FC-A013-E3718498F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C8556-5718-48DF-B9F6-DC96CA1F6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3149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2CE4C8-75B3-4B81-A198-E97EF2B80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13DA0A-C77B-4278-AEFF-2D5BAD609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23C7E6D-0A02-481A-B47C-5CF79D1FE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3522-6030-4BD1-87A0-4D6FEC98A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158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A92455-CC12-437F-A73E-154BC7681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11B30E1-4038-4258-878F-D51643E10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BAF1F36-D7D2-4B05-8DF5-186312F46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14C6-363A-47C8-8715-564E41A14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007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CEED93-C833-46C0-A7C3-EBAEEA6E7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9134F38-390B-4B5F-928C-177E033D0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B66FC50-C8A8-43EB-8BB0-2E8162464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2F062-8D28-4C0C-8C1C-C78B3377AA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081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EFCC4-ABC4-4CA3-B194-69DA716C6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7DD4B-0EE9-46B2-A4CF-3B157FAD6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55049-896C-4EFF-B8E9-A335348D8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E1FAA-A9AE-4B68-91B2-0E5E4B40F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690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077E3B6-AD7B-44D1-A6DE-6884C1AFC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C23F00F-5FC3-4233-BA04-51A0204BA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66A6319-6AD4-412E-B50A-8B2080A9E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00FF-1F18-4340-A5ED-B67BA57E42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64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8DA8A44-CE1E-4B2B-ACDD-DE9425140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666745-4308-4FB5-8887-F1CE03525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11B47A1-28DA-4EC0-821D-A442522833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DEBA-078E-4DC2-9F71-164E56F0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799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454CF8-742C-49FF-912C-9E0E5B536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7DB54A-8DAB-4834-8CA9-1ED5D2EB16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FC652D0-B58D-4543-BE85-586251FAD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500E-BE11-4E65-B1A5-3628167C66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9235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C6002F-78BF-42EB-8024-2F6758A3C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C42901-B650-411B-8718-79957F98D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AD9CF14-B6EC-47F5-BCB5-6A47E2C1A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77234-DF2D-4154-8CC3-34E7BEBF2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2827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7803B8-84BC-42BE-B7C4-FEAC966C9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648582-06FB-4F9A-B8CC-521065531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1DDC038-087D-4039-BB8B-B50DC7A3C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07CA-5359-418D-AEDC-0CEAE8866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83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B3610-9F54-4496-B5B5-3D81BE6B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72579-1382-4A48-92F5-CAC6BAAE0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FC951-1B35-483E-BCB0-665B5215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EB69B-8EEC-4DD6-989E-756A4F36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5A750-B074-4DAA-87F2-7D37319D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D6025D-CD08-46A6-8116-55369541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719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D3A0FA-8992-4867-99CC-FBAD2351E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0B83F5-4839-43FD-91CD-0A4424FCE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A674E32-0646-4933-9B05-D307E9D0A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41D38-2BC1-4E61-AA2A-02AA6C9733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65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标题，图表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A10CE0-BD61-4DC5-BDD5-3CCE728ED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05D23A-2769-488C-9F7C-F8E8AF7D9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0BB66B5-3D68-44C8-A2D3-1D139785F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40624-6595-482A-99D9-2A49F85B5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695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E77DE6-7758-4F93-841B-FEEA1E251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FADFE4-1212-48BE-AFC1-11F8D8F22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CDB8189-C71F-482B-893B-7B8A50B57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73A95-6524-45FB-B0E8-FDC638B53A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370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455332-FB88-4DF9-AFD7-DF476588C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2C7D91-16CD-4147-B613-075C72D6A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EDA74F-5407-4998-B922-3F90C448F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0FBC-0A4D-42AD-BE78-9C8A237160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964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05380-BE99-40E1-BDE7-420F63BD7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34316-D21D-4088-9FD3-ECDF656C77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A39DE7-5B70-440F-A735-00544A1AD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5197-5B93-4A60-A61B-34E2927D9B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911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7634141-6D77-4247-B86F-073F657D7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2FA8D73-6D64-46CC-81C3-DCAB0C30A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8AC70C-2543-4A96-BA8C-CDC1F10C0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6F19F-2A5F-49D4-82D9-FE67825F3B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409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386946-7388-4599-A1BC-6470EBCE59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74F0C3-ABE7-40A1-AAC2-4D8C81097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778540D-D9F3-4CD0-B690-DDBECB9EA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345E7-380F-443D-A108-ECB3F81F1A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8993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8283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403" y="356659"/>
            <a:ext cx="7968885" cy="57606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20000" y="1184671"/>
            <a:ext cx="7968288" cy="4932629"/>
          </a:xfrm>
          <a:prstGeom prst="rect">
            <a:avLst/>
          </a:prstGeom>
        </p:spPr>
        <p:txBody>
          <a:bodyPr/>
          <a:lstStyle>
            <a:lvl1pPr marL="0" indent="43200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FFC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66FF33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FFFF00"/>
                </a:solidFill>
                <a:latin typeface="华文细黑" pitchFamily="2" charset="-122"/>
                <a:ea typeface="华文细黑" pitchFamily="2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4572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DC45D-CBDB-4F94-8520-3E57B75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BDEA3-A50A-445E-9FC7-D4834C41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355F2-8907-4025-91C0-CFC003D8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E7FF9-8356-493F-9944-C868911F2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21E77-E8A2-4829-AF3A-3AF7A71F2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93B0C-FBB1-4FBE-BA42-417C0E05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4EDAF2-8663-416A-90EE-7F5239D6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29433-2D01-4F82-A6B6-E7FF8DA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8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E34E-B119-424A-9581-A611351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8D3FF-2AF9-4435-B58E-AE996E9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1DDD4-9192-4B55-A27E-F7D07CFF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CB472-B4FB-4A12-A5FE-D15D7885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ACC1ED-2194-4484-8B15-26FBD4E3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99476-4B79-4185-9EE5-DCA0020D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506CD-5B91-4042-8888-684FCEAE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F427-3186-487F-A827-D29477A9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8B54-19C9-4225-9004-7FFFF5D6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8BB63-BB9D-4FE5-A5EA-EDF214A6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5EC62-E918-4830-838B-24054F7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E4166-83AA-4B8D-8CCA-1F0FCAE8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62A0F-5CF1-4CA9-93D1-1DDFC63D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116D2-F9E5-4A9C-9D9F-54FD9827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3EEA3-02BB-4FA8-A7E8-8F328BEC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E890B-BC13-467E-8638-B7603FDE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21C47-D656-4FEA-9EB6-EF81FE1B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BF9AB-80EA-4282-904C-0BC65E0A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99810-FE02-485F-8B91-24CA2998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E5A1-632F-40A6-942F-EA50EDD0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C0AD3-584B-4CED-B3FE-3E14FF8B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B940F-66DB-4EAA-A0CC-DFE2A0587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F22E-C9BF-4D91-8742-657E7580945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B99CD-8ADD-492A-B054-E50011F47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4562-0D25-4942-B93E-7A921B1D6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DCAB-0C58-4B98-985B-DD8FAEA17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96A401-2576-4CC1-B4E8-7086E257B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FCDE35-3C84-4499-AC07-4415B5763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A125AA6-914C-4425-91C6-D997B488D0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E4F2DED-7EDD-49E2-B1F1-517F36027F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D1BC830-F511-47F7-8762-EC37BE8340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latin typeface="Arial" panose="020B0604020202020204" pitchFamily="34" charset="0"/>
              </a:defRPr>
            </a:lvl1pPr>
          </a:lstStyle>
          <a:p>
            <a:fld id="{D2D84844-5B00-4051-8588-528C5F669D8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>
            <a:extLst>
              <a:ext uri="{FF2B5EF4-FFF2-40B4-BE49-F238E27FC236}">
                <a16:creationId xmlns:a16="http://schemas.microsoft.com/office/drawing/2014/main" id="{C0EF10BA-1345-4915-8DC6-2079CA2F9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 i="0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8BC9A7F5-C6C5-48DB-8A38-2CFBA51E8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 sz="1800" b="0" i="0">
              <a:latin typeface="Arial" charset="0"/>
              <a:ea typeface="+mn-ea"/>
            </a:endParaRPr>
          </a:p>
        </p:txBody>
      </p:sp>
      <p:sp>
        <p:nvSpPr>
          <p:cNvPr id="15369" name="Rectangle 9" descr="Orange bar">
            <a:extLst>
              <a:ext uri="{FF2B5EF4-FFF2-40B4-BE49-F238E27FC236}">
                <a16:creationId xmlns:a16="http://schemas.microsoft.com/office/drawing/2014/main" id="{570CB909-1607-42A4-8450-40084126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 i="0"/>
          </a:p>
        </p:txBody>
      </p:sp>
      <p:sp>
        <p:nvSpPr>
          <p:cNvPr id="15370" name="Rectangle 10" descr="Slate bar">
            <a:extLst>
              <a:ext uri="{FF2B5EF4-FFF2-40B4-BE49-F238E27FC236}">
                <a16:creationId xmlns:a16="http://schemas.microsoft.com/office/drawing/2014/main" id="{654F183D-EFDC-4C34-8009-D6DED734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 b="0" i="0"/>
          </a:p>
        </p:txBody>
      </p:sp>
    </p:spTree>
    <p:extLst>
      <p:ext uri="{BB962C8B-B14F-4D97-AF65-F5344CB8AC3E}">
        <p14:creationId xmlns:p14="http://schemas.microsoft.com/office/powerpoint/2010/main" val="35325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FEB629-0840-4196-BCA3-84A4E208A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952C69-9A3F-4058-827C-67CEFAF4B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19404D8-C3EB-4699-8461-6B0D8B9A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18" y="836614"/>
            <a:ext cx="10610849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ABA1F8E-DDBF-49F5-9A25-CB84E7773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E22F188-D452-445C-B9F0-E7173C9EBD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6DB09013-DE2C-4307-9EE9-7C3A213FC7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2771EA1C-F29A-4ABF-B2C6-D983F3C320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47839E7-3087-4BD7-8591-D96DAC9BCB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2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7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7.wmf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Relationship Id="rId22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67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BBD42-DC1D-4CA9-99B8-ABD07F38A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流体力学一晚上</a:t>
            </a:r>
            <a:r>
              <a:rPr lang="en-US" altLang="zh-CN" dirty="0"/>
              <a:t>90+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4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2" name="Text Box 3">
            <a:extLst>
              <a:ext uri="{FF2B5EF4-FFF2-40B4-BE49-F238E27FC236}">
                <a16:creationId xmlns:a16="http://schemas.microsoft.com/office/drawing/2014/main" id="{BB05CA1E-6996-42CD-A7E2-873AC827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9" y="1714500"/>
            <a:ext cx="8543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设总压力的作用点离水面的倾斜角距离为</a:t>
            </a:r>
            <a:r>
              <a:rPr lang="en-US" altLang="zh-CN" sz="2800">
                <a:ea typeface="楷体_GB2312" pitchFamily="49" charset="-122"/>
              </a:rPr>
              <a:t>y</a:t>
            </a:r>
            <a:r>
              <a:rPr lang="en-US" altLang="zh-CN" sz="2800" baseline="-25000">
                <a:ea typeface="楷体_GB2312" pitchFamily="49" charset="-122"/>
              </a:rPr>
              <a:t>D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，则由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关系式得</a:t>
            </a:r>
          </a:p>
        </p:txBody>
      </p:sp>
      <p:sp>
        <p:nvSpPr>
          <p:cNvPr id="16423" name="Rectangle 4">
            <a:extLst>
              <a:ext uri="{FF2B5EF4-FFF2-40B4-BE49-F238E27FC236}">
                <a16:creationId xmlns:a16="http://schemas.microsoft.com/office/drawing/2014/main" id="{D2708A2D-2231-4B70-8A4F-3EBEF75B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309938"/>
            <a:ext cx="990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4" name="Rectangle 5">
            <a:extLst>
              <a:ext uri="{FF2B5EF4-FFF2-40B4-BE49-F238E27FC236}">
                <a16:creationId xmlns:a16="http://schemas.microsoft.com/office/drawing/2014/main" id="{D473C733-89B7-480F-9CC3-2F687E53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5" name="Text Box 6">
            <a:extLst>
              <a:ext uri="{FF2B5EF4-FFF2-40B4-BE49-F238E27FC236}">
                <a16:creationId xmlns:a16="http://schemas.microsoft.com/office/drawing/2014/main" id="{25585C63-96A5-4C02-A6BD-9D9628DCD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97" y="1503363"/>
            <a:ext cx="1847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26" name="Rectangle 7">
            <a:extLst>
              <a:ext uri="{FF2B5EF4-FFF2-40B4-BE49-F238E27FC236}">
                <a16:creationId xmlns:a16="http://schemas.microsoft.com/office/drawing/2014/main" id="{91287587-AF87-4914-9759-2144E288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3887158"/>
            <a:ext cx="2263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/>
          </a:p>
        </p:txBody>
      </p:sp>
      <p:sp>
        <p:nvSpPr>
          <p:cNvPr id="16427" name="Rectangle 8">
            <a:extLst>
              <a:ext uri="{FF2B5EF4-FFF2-40B4-BE49-F238E27FC236}">
                <a16:creationId xmlns:a16="http://schemas.microsoft.com/office/drawing/2014/main" id="{D39FF349-E0DE-42C4-9AAA-81B0B3FB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8" name="Rectangle 9">
            <a:extLst>
              <a:ext uri="{FF2B5EF4-FFF2-40B4-BE49-F238E27FC236}">
                <a16:creationId xmlns:a16="http://schemas.microsoft.com/office/drawing/2014/main" id="{1661058B-1730-4EF9-96F1-88FAB5A4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29" name="Rectangle 10">
            <a:extLst>
              <a:ext uri="{FF2B5EF4-FFF2-40B4-BE49-F238E27FC236}">
                <a16:creationId xmlns:a16="http://schemas.microsoft.com/office/drawing/2014/main" id="{66C81CB2-C9EE-4A32-AC3F-A0C4C61A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0" name="Rectangle 11">
            <a:extLst>
              <a:ext uri="{FF2B5EF4-FFF2-40B4-BE49-F238E27FC236}">
                <a16:creationId xmlns:a16="http://schemas.microsoft.com/office/drawing/2014/main" id="{6200BFE7-FF4E-4B21-B250-6CBE5651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1" name="Rectangle 12">
            <a:extLst>
              <a:ext uri="{FF2B5EF4-FFF2-40B4-BE49-F238E27FC236}">
                <a16:creationId xmlns:a16="http://schemas.microsoft.com/office/drawing/2014/main" id="{D5E4E8D6-B495-4449-9F68-7263230D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432" name="Rectangle 14">
            <a:extLst>
              <a:ext uri="{FF2B5EF4-FFF2-40B4-BE49-F238E27FC236}">
                <a16:creationId xmlns:a16="http://schemas.microsoft.com/office/drawing/2014/main" id="{28971504-7931-4DAF-A683-76949640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418" name="Object 34">
            <a:extLst>
              <a:ext uri="{FF2B5EF4-FFF2-40B4-BE49-F238E27FC236}">
                <a16:creationId xmlns:a16="http://schemas.microsoft.com/office/drawing/2014/main" id="{A60868BD-090F-445E-8D86-773E1F2CF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1676" y="2230438"/>
          <a:ext cx="6442075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3" imgW="8953500" imgH="5010150" progId="">
                  <p:embed/>
                </p:oleObj>
              </mc:Choice>
              <mc:Fallback>
                <p:oleObj r:id="rId3" imgW="8953500" imgH="5010150" progId="">
                  <p:embed/>
                  <p:pic>
                    <p:nvPicPr>
                      <p:cNvPr id="16418" name="Object 34">
                        <a:extLst>
                          <a:ext uri="{FF2B5EF4-FFF2-40B4-BE49-F238E27FC236}">
                            <a16:creationId xmlns:a16="http://schemas.microsoft.com/office/drawing/2014/main" id="{A60868BD-090F-445E-8D86-773E1F2CF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230438"/>
                        <a:ext cx="6442075" cy="331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3" name="Rectangle 16">
            <a:extLst>
              <a:ext uri="{FF2B5EF4-FFF2-40B4-BE49-F238E27FC236}">
                <a16:creationId xmlns:a16="http://schemas.microsoft.com/office/drawing/2014/main" id="{BF9AFF41-62C0-48B9-8102-EE8A8FAB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6013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419" name="Object 35">
            <a:extLst>
              <a:ext uri="{FF2B5EF4-FFF2-40B4-BE49-F238E27FC236}">
                <a16:creationId xmlns:a16="http://schemas.microsoft.com/office/drawing/2014/main" id="{A855120C-FBAF-4879-B7BA-FC862ECEB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4" y="2786063"/>
          <a:ext cx="3756025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765300" imgH="1270000" progId="Equation.DSMT4">
                  <p:embed/>
                </p:oleObj>
              </mc:Choice>
              <mc:Fallback>
                <p:oleObj name="Equation" r:id="rId5" imgW="1765300" imgH="1270000" progId="Equation.DSMT4">
                  <p:embed/>
                  <p:pic>
                    <p:nvPicPr>
                      <p:cNvPr id="16419" name="Object 35">
                        <a:extLst>
                          <a:ext uri="{FF2B5EF4-FFF2-40B4-BE49-F238E27FC236}">
                            <a16:creationId xmlns:a16="http://schemas.microsoft.com/office/drawing/2014/main" id="{A855120C-FBAF-4879-B7BA-FC862ECEB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2786063"/>
                        <a:ext cx="3756025" cy="2482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4" name="Rectangle 18">
            <a:extLst>
              <a:ext uri="{FF2B5EF4-FFF2-40B4-BE49-F238E27FC236}">
                <a16:creationId xmlns:a16="http://schemas.microsoft.com/office/drawing/2014/main" id="{08208DCB-5404-4F6E-BFFE-F73D4932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420" name="Object 36">
            <a:extLst>
              <a:ext uri="{FF2B5EF4-FFF2-40B4-BE49-F238E27FC236}">
                <a16:creationId xmlns:a16="http://schemas.microsoft.com/office/drawing/2014/main" id="{11558E43-AA36-4B5D-8B58-7F7A3E085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6" y="5570539"/>
          <a:ext cx="24669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7" imgW="1129810" imgH="177723" progId="Equation.3">
                  <p:embed/>
                </p:oleObj>
              </mc:Choice>
              <mc:Fallback>
                <p:oleObj name="公式" r:id="rId7" imgW="1129810" imgH="177723" progId="Equation.3">
                  <p:embed/>
                  <p:pic>
                    <p:nvPicPr>
                      <p:cNvPr id="16420" name="Object 36">
                        <a:extLst>
                          <a:ext uri="{FF2B5EF4-FFF2-40B4-BE49-F238E27FC236}">
                            <a16:creationId xmlns:a16="http://schemas.microsoft.com/office/drawing/2014/main" id="{11558E43-AA36-4B5D-8B58-7F7A3E085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6" y="5570539"/>
                        <a:ext cx="24669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5" name="Rectangle 20">
            <a:extLst>
              <a:ext uri="{FF2B5EF4-FFF2-40B4-BE49-F238E27FC236}">
                <a16:creationId xmlns:a16="http://schemas.microsoft.com/office/drawing/2014/main" id="{533B5A56-99EB-4DCA-927B-33C1260C7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6421" name="Object 37">
            <a:extLst>
              <a:ext uri="{FF2B5EF4-FFF2-40B4-BE49-F238E27FC236}">
                <a16:creationId xmlns:a16="http://schemas.microsoft.com/office/drawing/2014/main" id="{B6872F2B-F898-411A-BDC7-E87461027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1264" y="5568950"/>
          <a:ext cx="12398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596641" imgH="177723" progId="Equation.DSMT4">
                  <p:embed/>
                </p:oleObj>
              </mc:Choice>
              <mc:Fallback>
                <p:oleObj name="Equation" r:id="rId9" imgW="596641" imgH="177723" progId="Equation.DSMT4">
                  <p:embed/>
                  <p:pic>
                    <p:nvPicPr>
                      <p:cNvPr id="16421" name="Object 37">
                        <a:extLst>
                          <a:ext uri="{FF2B5EF4-FFF2-40B4-BE49-F238E27FC236}">
                            <a16:creationId xmlns:a16="http://schemas.microsoft.com/office/drawing/2014/main" id="{B6872F2B-F898-411A-BDC7-E87461027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4" y="5568950"/>
                        <a:ext cx="12398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6" name="Text Box 22">
            <a:extLst>
              <a:ext uri="{FF2B5EF4-FFF2-40B4-BE49-F238E27FC236}">
                <a16:creationId xmlns:a16="http://schemas.microsoft.com/office/drawing/2014/main" id="{457CB480-B655-4369-B804-80AB0394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679451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i="0">
                <a:ea typeface="楷体_GB2312" pitchFamily="49" charset="-122"/>
              </a:rPr>
              <a:t>2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）总压力作用点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F4737B9C-9132-4524-80EC-DBDE1E2E9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1412876"/>
          <a:ext cx="53340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955800" imgH="457200" progId="Equation.DSMT4">
                  <p:embed/>
                </p:oleObj>
              </mc:Choice>
              <mc:Fallback>
                <p:oleObj name="Equation" r:id="rId3" imgW="1955800" imgH="457200" progId="Equation.DSMT4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F4737B9C-9132-4524-80EC-DBDE1E2E9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412876"/>
                        <a:ext cx="53340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97AA7B47-CB08-4200-B8E1-269057D5A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1" y="3141663"/>
          <a:ext cx="18716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97AA7B47-CB08-4200-B8E1-269057D5A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1" y="3141663"/>
                        <a:ext cx="187166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25265EF-1EDE-4A09-92B7-5F7036CC5B30}"/>
              </a:ext>
            </a:extLst>
          </p:cNvPr>
          <p:cNvSpPr txBox="1"/>
          <p:nvPr/>
        </p:nvSpPr>
        <p:spPr>
          <a:xfrm>
            <a:off x="1261533" y="440267"/>
            <a:ext cx="2827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第二个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文本框 1">
            <a:extLst>
              <a:ext uri="{FF2B5EF4-FFF2-40B4-BE49-F238E27FC236}">
                <a16:creationId xmlns:a16="http://schemas.microsoft.com/office/drawing/2014/main" id="{2E5109AF-4452-4292-9682-AB6C1D72E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8914"/>
            <a:ext cx="885666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i="0" dirty="0">
                <a:latin typeface="宋体" panose="02010600030101010101" pitchFamily="2" charset="-122"/>
              </a:rPr>
              <a:t>5</a:t>
            </a:r>
            <a:r>
              <a:rPr lang="zh-CN" altLang="en-US" sz="2400" b="0" i="0" dirty="0">
                <a:latin typeface="宋体" panose="02010600030101010101" pitchFamily="2" charset="-122"/>
              </a:rPr>
              <a:t>、流量为</a:t>
            </a:r>
            <a:r>
              <a:rPr lang="en-US" altLang="zh-CN" sz="2400" b="0" i="0" dirty="0">
                <a:latin typeface="宋体" panose="02010600030101010101" pitchFamily="2" charset="-122"/>
              </a:rPr>
              <a:t>0.06m</a:t>
            </a:r>
            <a:r>
              <a:rPr lang="en-US" altLang="zh-CN" sz="2400" b="0" i="0" baseline="30000" dirty="0">
                <a:latin typeface="宋体" panose="02010600030101010101" pitchFamily="2" charset="-122"/>
              </a:rPr>
              <a:t>3</a:t>
            </a:r>
            <a:r>
              <a:rPr lang="en-US" altLang="zh-CN" sz="2400" b="0" i="0" dirty="0">
                <a:latin typeface="宋体" panose="02010600030101010101" pitchFamily="2" charset="-122"/>
              </a:rPr>
              <a:t>/s</a:t>
            </a:r>
            <a:r>
              <a:rPr lang="zh-CN" altLang="en-US" sz="2400" b="0" i="0" dirty="0">
                <a:latin typeface="宋体" panose="02010600030101010101" pitchFamily="2" charset="-122"/>
              </a:rPr>
              <a:t>的水，流过如图所示的变直径管段，截面①处管径</a:t>
            </a:r>
            <a:r>
              <a:rPr lang="en-US" altLang="zh-CN" sz="2400" b="0" i="0" dirty="0">
                <a:latin typeface="宋体" panose="02010600030101010101" pitchFamily="2" charset="-122"/>
              </a:rPr>
              <a:t>d</a:t>
            </a:r>
            <a:r>
              <a:rPr lang="en-US" altLang="zh-CN" sz="2400" b="0" i="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</a:rPr>
              <a:t>＝</a:t>
            </a:r>
            <a:r>
              <a:rPr lang="en-US" altLang="zh-CN" sz="2400" b="0" i="0" dirty="0">
                <a:latin typeface="宋体" panose="02010600030101010101" pitchFamily="2" charset="-122"/>
              </a:rPr>
              <a:t>250mm</a:t>
            </a:r>
            <a:r>
              <a:rPr lang="zh-CN" altLang="en-US" sz="2400" b="0" i="0" dirty="0">
                <a:latin typeface="宋体" panose="02010600030101010101" pitchFamily="2" charset="-122"/>
              </a:rPr>
              <a:t>，截面②处管径</a:t>
            </a:r>
            <a:r>
              <a:rPr lang="en-US" altLang="zh-CN" sz="2400" b="0" i="0" dirty="0">
                <a:latin typeface="宋体" panose="02010600030101010101" pitchFamily="2" charset="-122"/>
              </a:rPr>
              <a:t>d</a:t>
            </a:r>
            <a:r>
              <a:rPr lang="en-US" altLang="zh-CN" sz="2400" b="0" i="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0" i="0" dirty="0">
                <a:latin typeface="宋体" panose="02010600030101010101" pitchFamily="2" charset="-122"/>
              </a:rPr>
              <a:t>＝</a:t>
            </a:r>
            <a:r>
              <a:rPr lang="en-US" altLang="zh-CN" sz="2400" b="0" i="0" dirty="0">
                <a:latin typeface="宋体" panose="02010600030101010101" pitchFamily="2" charset="-122"/>
              </a:rPr>
              <a:t>150mm</a:t>
            </a:r>
            <a:r>
              <a:rPr lang="zh-CN" altLang="en-US" sz="2400" b="0" i="0" dirty="0">
                <a:latin typeface="宋体" panose="02010600030101010101" pitchFamily="2" charset="-122"/>
              </a:rPr>
              <a:t>，①、②两截面高差为</a:t>
            </a:r>
            <a:r>
              <a:rPr lang="en-US" altLang="zh-CN" sz="2400" b="0" i="0" dirty="0">
                <a:latin typeface="宋体" panose="02010600030101010101" pitchFamily="2" charset="-122"/>
              </a:rPr>
              <a:t>2m</a:t>
            </a:r>
            <a:r>
              <a:rPr lang="zh-CN" altLang="en-US" sz="2400" b="0" i="0" dirty="0">
                <a:latin typeface="宋体" panose="02010600030101010101" pitchFamily="2" charset="-122"/>
              </a:rPr>
              <a:t>，①截面压力</a:t>
            </a:r>
            <a:r>
              <a:rPr lang="en-US" altLang="zh-CN" sz="2400" b="0" i="0" dirty="0">
                <a:latin typeface="宋体" panose="02010600030101010101" pitchFamily="2" charset="-122"/>
              </a:rPr>
              <a:t>p</a:t>
            </a:r>
            <a:r>
              <a:rPr lang="en-US" altLang="zh-CN" sz="2400" b="0" i="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0" i="0" dirty="0">
                <a:latin typeface="宋体" panose="02010600030101010101" pitchFamily="2" charset="-122"/>
              </a:rPr>
              <a:t>＝</a:t>
            </a:r>
            <a:r>
              <a:rPr lang="en-US" altLang="zh-CN" sz="2400" b="0" i="0" dirty="0">
                <a:latin typeface="宋体" panose="02010600030101010101" pitchFamily="2" charset="-122"/>
              </a:rPr>
              <a:t>120kN/m2</a:t>
            </a:r>
            <a:r>
              <a:rPr lang="zh-CN" altLang="en-US" sz="2400" b="0" i="0" dirty="0">
                <a:latin typeface="宋体" panose="02010600030101010101" pitchFamily="2" charset="-122"/>
              </a:rPr>
              <a:t>，压头损失不计。试求：水向下流动，②截面的压力及水银压差计的读数。</a:t>
            </a:r>
          </a:p>
          <a:p>
            <a:r>
              <a:rPr lang="zh-CN" altLang="en-US" sz="2400" b="0" i="0" dirty="0">
                <a:latin typeface="宋体" panose="02010600030101010101" pitchFamily="2" charset="-122"/>
              </a:rPr>
              <a:t>解：</a:t>
            </a:r>
            <a:r>
              <a:rPr lang="en-US" altLang="zh-CN" sz="2400" b="0" i="0" dirty="0">
                <a:latin typeface="宋体" panose="02010600030101010101" pitchFamily="2" charset="-122"/>
              </a:rPr>
              <a:t>(1)</a:t>
            </a:r>
            <a:endParaRPr lang="zh-CN" altLang="en-US" sz="2400" b="0" i="0" dirty="0">
              <a:latin typeface="宋体" panose="02010600030101010101" pitchFamily="2" charset="-122"/>
            </a:endParaRPr>
          </a:p>
        </p:txBody>
      </p:sp>
      <p:pic>
        <p:nvPicPr>
          <p:cNvPr id="19490" name="Picture 2" descr="题3-25图">
            <a:extLst>
              <a:ext uri="{FF2B5EF4-FFF2-40B4-BE49-F238E27FC236}">
                <a16:creationId xmlns:a16="http://schemas.microsoft.com/office/drawing/2014/main" id="{77735E2F-5BC8-493C-99E2-30C47E491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4" y="1700214"/>
            <a:ext cx="20415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91" name="Rectangle 4">
            <a:extLst>
              <a:ext uri="{FF2B5EF4-FFF2-40B4-BE49-F238E27FC236}">
                <a16:creationId xmlns:a16="http://schemas.microsoft.com/office/drawing/2014/main" id="{E950FF47-7737-4EF8-8371-F2383392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452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486" name="Object 30">
            <a:extLst>
              <a:ext uri="{FF2B5EF4-FFF2-40B4-BE49-F238E27FC236}">
                <a16:creationId xmlns:a16="http://schemas.microsoft.com/office/drawing/2014/main" id="{9F9ADAA9-690D-430F-81CC-9DEA9FCC3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2238" y="2344738"/>
          <a:ext cx="3937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2197080" imgH="431640" progId="Equation.DSMT4">
                  <p:embed/>
                </p:oleObj>
              </mc:Choice>
              <mc:Fallback>
                <p:oleObj name="Equation" r:id="rId4" imgW="2197080" imgH="431640" progId="Equation.DSMT4">
                  <p:embed/>
                  <p:pic>
                    <p:nvPicPr>
                      <p:cNvPr id="19486" name="Object 30">
                        <a:extLst>
                          <a:ext uri="{FF2B5EF4-FFF2-40B4-BE49-F238E27FC236}">
                            <a16:creationId xmlns:a16="http://schemas.microsoft.com/office/drawing/2014/main" id="{9F9ADAA9-690D-430F-81CC-9DEA9FCC3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344738"/>
                        <a:ext cx="3937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1">
            <a:extLst>
              <a:ext uri="{FF2B5EF4-FFF2-40B4-BE49-F238E27FC236}">
                <a16:creationId xmlns:a16="http://schemas.microsoft.com/office/drawing/2014/main" id="{DF3DCCEE-454F-4888-A11B-60546602D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9" y="3292476"/>
          <a:ext cx="350043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2234880" imgH="431640" progId="Equation.DSMT4">
                  <p:embed/>
                </p:oleObj>
              </mc:Choice>
              <mc:Fallback>
                <p:oleObj name="Equation" r:id="rId6" imgW="2234880" imgH="431640" progId="Equation.DSMT4">
                  <p:embed/>
                  <p:pic>
                    <p:nvPicPr>
                      <p:cNvPr id="19487" name="Object 31">
                        <a:extLst>
                          <a:ext uri="{FF2B5EF4-FFF2-40B4-BE49-F238E27FC236}">
                            <a16:creationId xmlns:a16="http://schemas.microsoft.com/office/drawing/2014/main" id="{DF3DCCEE-454F-4888-A11B-60546602D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3292476"/>
                        <a:ext cx="350043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2">
            <a:extLst>
              <a:ext uri="{FF2B5EF4-FFF2-40B4-BE49-F238E27FC236}">
                <a16:creationId xmlns:a16="http://schemas.microsoft.com/office/drawing/2014/main" id="{17D57F8C-FD98-45D0-9543-E691BB563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5048250"/>
          <a:ext cx="25082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8" imgW="1485720" imgH="444240" progId="Equation.DSMT4">
                  <p:embed/>
                </p:oleObj>
              </mc:Choice>
              <mc:Fallback>
                <p:oleObj name="Equation" r:id="rId8" imgW="1485720" imgH="444240" progId="Equation.DSMT4">
                  <p:embed/>
                  <p:pic>
                    <p:nvPicPr>
                      <p:cNvPr id="19488" name="Object 32">
                        <a:extLst>
                          <a:ext uri="{FF2B5EF4-FFF2-40B4-BE49-F238E27FC236}">
                            <a16:creationId xmlns:a16="http://schemas.microsoft.com/office/drawing/2014/main" id="{17D57F8C-FD98-45D0-9543-E691BB563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048250"/>
                        <a:ext cx="25082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2" name="Rectangle 11">
            <a:extLst>
              <a:ext uri="{FF2B5EF4-FFF2-40B4-BE49-F238E27FC236}">
                <a16:creationId xmlns:a16="http://schemas.microsoft.com/office/drawing/2014/main" id="{F4D664B3-A8E6-42B4-B48E-0A9BB9F3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9010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0" i="0">
                <a:cs typeface="Times New Roman" panose="02020603050405020304" pitchFamily="18" charset="0"/>
              </a:rPr>
              <a:t>    </a:t>
            </a:r>
            <a:endParaRPr lang="en-US" altLang="zh-CN" b="0" i="0">
              <a:latin typeface="Arial" panose="020B0604020202020204" pitchFamily="34" charset="0"/>
            </a:endParaRPr>
          </a:p>
        </p:txBody>
      </p:sp>
      <p:sp>
        <p:nvSpPr>
          <p:cNvPr id="19493" name="Rectangle 12">
            <a:extLst>
              <a:ext uri="{FF2B5EF4-FFF2-40B4-BE49-F238E27FC236}">
                <a16:creationId xmlns:a16="http://schemas.microsoft.com/office/drawing/2014/main" id="{96BAA0F5-B801-4ABE-B317-13BAAF95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47327"/>
            <a:ext cx="12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0" i="0" dirty="0">
                <a:cs typeface="Times New Roman" panose="02020603050405020304" pitchFamily="18" charset="0"/>
              </a:rPr>
              <a:t>                    </a:t>
            </a:r>
            <a:endParaRPr lang="en-US" altLang="zh-CN" b="0" i="0" dirty="0">
              <a:latin typeface="Arial" panose="020B0604020202020204" pitchFamily="34" charset="0"/>
            </a:endParaRPr>
          </a:p>
        </p:txBody>
      </p:sp>
      <p:sp>
        <p:nvSpPr>
          <p:cNvPr id="19494" name="Rectangle 13">
            <a:extLst>
              <a:ext uri="{FF2B5EF4-FFF2-40B4-BE49-F238E27FC236}">
                <a16:creationId xmlns:a16="http://schemas.microsoft.com/office/drawing/2014/main" id="{CB6299BF-B216-4B61-962B-8289700D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4094163"/>
            <a:ext cx="58531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 i="0" dirty="0">
                <a:cs typeface="Times New Roman" panose="02020603050405020304" pitchFamily="18" charset="0"/>
              </a:rPr>
              <a:t>(2) </a:t>
            </a:r>
            <a:r>
              <a:rPr lang="zh-CN" altLang="en-US" sz="2400" b="0" i="0" dirty="0">
                <a:cs typeface="Times New Roman" panose="02020603050405020304" pitchFamily="18" charset="0"/>
              </a:rPr>
              <a:t>列出①、②两截面间的伯努利方程，</a:t>
            </a:r>
            <a:endParaRPr lang="en-US" altLang="zh-CN" sz="2400" b="0" i="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b="0" i="0" dirty="0">
                <a:cs typeface="Times New Roman" panose="02020603050405020304" pitchFamily="18" charset="0"/>
              </a:rPr>
              <a:t>基准面取在②截面上；</a:t>
            </a:r>
            <a:endParaRPr lang="zh-CN" altLang="en-US" b="0" i="0" dirty="0">
              <a:latin typeface="Arial" panose="020B0604020202020204" pitchFamily="34" charset="0"/>
            </a:endParaRPr>
          </a:p>
        </p:txBody>
      </p:sp>
      <p:sp>
        <p:nvSpPr>
          <p:cNvPr id="19495" name="Rectangle 14">
            <a:extLst>
              <a:ext uri="{FF2B5EF4-FFF2-40B4-BE49-F238E27FC236}">
                <a16:creationId xmlns:a16="http://schemas.microsoft.com/office/drawing/2014/main" id="{07B50519-9FA0-4B0D-BEC5-9DB7548D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071426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0" i="0">
                <a:cs typeface="Times New Roman" panose="02020603050405020304" pitchFamily="18" charset="0"/>
              </a:rPr>
              <a:t>    </a:t>
            </a:r>
            <a:endParaRPr lang="en-US" altLang="zh-CN" b="0" i="0">
              <a:latin typeface="Arial" panose="020B0604020202020204" pitchFamily="34" charset="0"/>
            </a:endParaRPr>
          </a:p>
        </p:txBody>
      </p:sp>
      <p:sp>
        <p:nvSpPr>
          <p:cNvPr id="19496" name="Rectangle 16">
            <a:extLst>
              <a:ext uri="{FF2B5EF4-FFF2-40B4-BE49-F238E27FC236}">
                <a16:creationId xmlns:a16="http://schemas.microsoft.com/office/drawing/2014/main" id="{6C54874D-FD7F-41B8-8107-E1A8C885C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490975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200" b="0" i="0">
                <a:cs typeface="Times New Roman" panose="02020603050405020304" pitchFamily="18" charset="0"/>
              </a:rPr>
              <a:t>    </a:t>
            </a:r>
            <a:endParaRPr lang="en-US" altLang="zh-CN" b="0" i="0">
              <a:latin typeface="Arial" panose="020B0604020202020204" pitchFamily="34" charset="0"/>
            </a:endParaRPr>
          </a:p>
        </p:txBody>
      </p:sp>
      <p:sp>
        <p:nvSpPr>
          <p:cNvPr id="19497" name="Rectangle 17">
            <a:extLst>
              <a:ext uri="{FF2B5EF4-FFF2-40B4-BE49-F238E27FC236}">
                <a16:creationId xmlns:a16="http://schemas.microsoft.com/office/drawing/2014/main" id="{7044DA66-D35F-4A9C-BEC0-30E7A248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55589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8" name="Object 14">
            <a:extLst>
              <a:ext uri="{FF2B5EF4-FFF2-40B4-BE49-F238E27FC236}">
                <a16:creationId xmlns:a16="http://schemas.microsoft.com/office/drawing/2014/main" id="{B9C3EFD9-18B0-473A-8DF9-A3898536B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1628776"/>
          <a:ext cx="43322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3" imgW="1790700" imgH="241300" progId="Equation.3">
                  <p:embed/>
                </p:oleObj>
              </mc:Choice>
              <mc:Fallback>
                <p:oleObj r:id="rId3" imgW="1790700" imgH="241300" progId="Equation.3">
                  <p:embed/>
                  <p:pic>
                    <p:nvPicPr>
                      <p:cNvPr id="21518" name="Object 14">
                        <a:extLst>
                          <a:ext uri="{FF2B5EF4-FFF2-40B4-BE49-F238E27FC236}">
                            <a16:creationId xmlns:a16="http://schemas.microsoft.com/office/drawing/2014/main" id="{B9C3EFD9-18B0-473A-8DF9-A3898536B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628776"/>
                        <a:ext cx="43322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>
            <a:extLst>
              <a:ext uri="{FF2B5EF4-FFF2-40B4-BE49-F238E27FC236}">
                <a16:creationId xmlns:a16="http://schemas.microsoft.com/office/drawing/2014/main" id="{1D21C5A0-DE4F-41D6-9176-BBB9ED84D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2349500"/>
          <a:ext cx="71628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4572000" imgH="685800" progId="Equation.DSMT4">
                  <p:embed/>
                </p:oleObj>
              </mc:Choice>
              <mc:Fallback>
                <p:oleObj name="Equation" r:id="rId5" imgW="4572000" imgH="685800" progId="Equation.DSMT4">
                  <p:embed/>
                  <p:pic>
                    <p:nvPicPr>
                      <p:cNvPr id="21519" name="Object 15">
                        <a:extLst>
                          <a:ext uri="{FF2B5EF4-FFF2-40B4-BE49-F238E27FC236}">
                            <a16:creationId xmlns:a16="http://schemas.microsoft.com/office/drawing/2014/main" id="{1D21C5A0-DE4F-41D6-9176-BBB9ED84D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349500"/>
                        <a:ext cx="71628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7742D9DF-3071-44E9-9FF6-4E2B5BEEC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005264"/>
          <a:ext cx="680561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7" imgW="3035160" imgH="685800" progId="Equation.DSMT4">
                  <p:embed/>
                </p:oleObj>
              </mc:Choice>
              <mc:Fallback>
                <p:oleObj name="Equation" r:id="rId7" imgW="3035160" imgH="685800" progId="Equation.DSMT4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7742D9DF-3071-44E9-9FF6-4E2B5BEEC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05264"/>
                        <a:ext cx="6805612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矩形 4">
            <a:extLst>
              <a:ext uri="{FF2B5EF4-FFF2-40B4-BE49-F238E27FC236}">
                <a16:creationId xmlns:a16="http://schemas.microsoft.com/office/drawing/2014/main" id="{AEA4ECA1-CC4C-4E92-B1B8-8CD5C20E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765176"/>
            <a:ext cx="471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3048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b="0" i="0" dirty="0">
                <a:cs typeface="Times New Roman" panose="02020603050405020304" pitchFamily="18" charset="0"/>
              </a:rPr>
              <a:t>同时列出</a:t>
            </a:r>
            <a:r>
              <a:rPr lang="en-US" altLang="zh-CN" sz="2400" b="0" i="0" dirty="0">
                <a:cs typeface="Times New Roman" panose="02020603050405020304" pitchFamily="18" charset="0"/>
              </a:rPr>
              <a:t>U</a:t>
            </a:r>
            <a:r>
              <a:rPr lang="zh-CN" altLang="en-US" sz="2400" b="0" i="0" dirty="0">
                <a:cs typeface="Times New Roman" panose="02020603050405020304" pitchFamily="18" charset="0"/>
              </a:rPr>
              <a:t>型管的静力学方程，</a:t>
            </a:r>
            <a:endParaRPr lang="zh-CN" altLang="en-US" sz="2400" b="0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AF62D7-C759-46C3-A204-ED0668A16378}"/>
              </a:ext>
            </a:extLst>
          </p:cNvPr>
          <p:cNvSpPr txBox="1"/>
          <p:nvPr/>
        </p:nvSpPr>
        <p:spPr>
          <a:xfrm>
            <a:off x="1371600" y="1320800"/>
            <a:ext cx="35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第三个？？？？</a:t>
            </a:r>
          </a:p>
        </p:txBody>
      </p:sp>
    </p:spTree>
    <p:extLst>
      <p:ext uri="{BB962C8B-B14F-4D97-AF65-F5344CB8AC3E}">
        <p14:creationId xmlns:p14="http://schemas.microsoft.com/office/powerpoint/2010/main" val="228458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52E6-B850-4ADE-B1D1-4C5A998D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7CDB7-C373-49EE-8DFE-C6868446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考一题，必考这种类型，必须背出这个公式</a:t>
            </a:r>
          </a:p>
        </p:txBody>
      </p:sp>
    </p:spTree>
    <p:extLst>
      <p:ext uri="{BB962C8B-B14F-4D97-AF65-F5344CB8AC3E}">
        <p14:creationId xmlns:p14="http://schemas.microsoft.com/office/powerpoint/2010/main" val="250704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7C2DB19-0210-4516-B8FA-460E4FE67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60350"/>
            <a:ext cx="7793037" cy="566738"/>
          </a:xfrm>
        </p:spPr>
        <p:txBody>
          <a:bodyPr/>
          <a:lstStyle/>
          <a:p>
            <a:pPr eaLnBrk="1" hangingPunct="1"/>
            <a:r>
              <a:rPr lang="zh-CN" altLang="en-US" sz="2800" b="1"/>
              <a:t>多层平壁的一维稳态导热</a:t>
            </a:r>
            <a:endParaRPr lang="en-US" altLang="zh-CN" sz="2800" b="1"/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63385CF6-0560-42F1-932D-39007F8194E5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4149726"/>
            <a:ext cx="5616575" cy="1800225"/>
            <a:chOff x="1066" y="0"/>
            <a:chExt cx="3766" cy="1240"/>
          </a:xfrm>
        </p:grpSpPr>
        <p:graphicFrame>
          <p:nvGraphicFramePr>
            <p:cNvPr id="54304" name="Object 9">
              <a:extLst>
                <a:ext uri="{FF2B5EF4-FFF2-40B4-BE49-F238E27FC236}">
                  <a16:creationId xmlns:a16="http://schemas.microsoft.com/office/drawing/2014/main" id="{143BA09D-E01D-4044-90EA-FF1C561BA9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0"/>
            <a:ext cx="364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54304" name="Object 9">
                          <a:extLst>
                            <a:ext uri="{FF2B5EF4-FFF2-40B4-BE49-F238E27FC236}">
                              <a16:creationId xmlns:a16="http://schemas.microsoft.com/office/drawing/2014/main" id="{143BA09D-E01D-4044-90EA-FF1C561BA9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0"/>
                          <a:ext cx="364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05" name="Group 94">
              <a:extLst>
                <a:ext uri="{FF2B5EF4-FFF2-40B4-BE49-F238E27FC236}">
                  <a16:creationId xmlns:a16="http://schemas.microsoft.com/office/drawing/2014/main" id="{8E2128BB-95BF-4B61-9F7A-7CF4ED442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0"/>
              <a:ext cx="3656" cy="1240"/>
              <a:chOff x="1066" y="0"/>
              <a:chExt cx="3656" cy="1240"/>
            </a:xfrm>
          </p:grpSpPr>
          <p:grpSp>
            <p:nvGrpSpPr>
              <p:cNvPr id="54306" name="Group 61">
                <a:extLst>
                  <a:ext uri="{FF2B5EF4-FFF2-40B4-BE49-F238E27FC236}">
                    <a16:creationId xmlns:a16="http://schemas.microsoft.com/office/drawing/2014/main" id="{CAB8669A-D4A2-4AB5-9C0A-4936BBD153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6" y="0"/>
                <a:ext cx="573" cy="360"/>
                <a:chOff x="2208" y="624"/>
                <a:chExt cx="624" cy="360"/>
              </a:xfrm>
            </p:grpSpPr>
            <p:sp>
              <p:nvSpPr>
                <p:cNvPr id="54337" name="Text Box 37">
                  <a:extLst>
                    <a:ext uri="{FF2B5EF4-FFF2-40B4-BE49-F238E27FC236}">
                      <a16:creationId xmlns:a16="http://schemas.microsoft.com/office/drawing/2014/main" id="{96DCAC36-8DB6-4CF6-A502-AFFE36F544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624"/>
                  <a:ext cx="38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 i="1"/>
                    <a:t>φ</a:t>
                  </a:r>
                  <a:endParaRPr kumimoji="1" lang="zh-CN" altLang="en-US" sz="2800" i="1"/>
                </a:p>
              </p:txBody>
            </p:sp>
            <p:sp>
              <p:nvSpPr>
                <p:cNvPr id="54338" name="Line 45">
                  <a:extLst>
                    <a:ext uri="{FF2B5EF4-FFF2-40B4-BE49-F238E27FC236}">
                      <a16:creationId xmlns:a16="http://schemas.microsoft.com/office/drawing/2014/main" id="{9FD58422-0A96-4229-B3A0-E7C460DEF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86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07" name="Group 39">
                <a:extLst>
                  <a:ext uri="{FF2B5EF4-FFF2-40B4-BE49-F238E27FC236}">
                    <a16:creationId xmlns:a16="http://schemas.microsoft.com/office/drawing/2014/main" id="{CB075842-F421-4AF6-A343-CE9777387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2" y="336"/>
                <a:ext cx="1185" cy="176"/>
                <a:chOff x="2976" y="1392"/>
                <a:chExt cx="1568" cy="192"/>
              </a:xfrm>
            </p:grpSpPr>
            <p:sp>
              <p:nvSpPr>
                <p:cNvPr id="54332" name="Rectangle 40">
                  <a:extLst>
                    <a:ext uri="{FF2B5EF4-FFF2-40B4-BE49-F238E27FC236}">
                      <a16:creationId xmlns:a16="http://schemas.microsoft.com/office/drawing/2014/main" id="{F3616599-E87A-4EE7-B4A9-AF882358D6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392"/>
                  <a:ext cx="76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33" name="Line 41">
                  <a:extLst>
                    <a:ext uri="{FF2B5EF4-FFF2-40B4-BE49-F238E27FC236}">
                      <a16:creationId xmlns:a16="http://schemas.microsoft.com/office/drawing/2014/main" id="{A89D4C00-A84A-41C3-B2D7-E476280FC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5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34" name="Line 42">
                  <a:extLst>
                    <a:ext uri="{FF2B5EF4-FFF2-40B4-BE49-F238E27FC236}">
                      <a16:creationId xmlns:a16="http://schemas.microsoft.com/office/drawing/2014/main" id="{FEDF46A8-11A9-4847-8987-C5D5E026D9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15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35" name="Oval 43">
                  <a:extLst>
                    <a:ext uri="{FF2B5EF4-FFF2-40B4-BE49-F238E27FC236}">
                      <a16:creationId xmlns:a16="http://schemas.microsoft.com/office/drawing/2014/main" id="{50B91643-FFEF-4D46-A458-709291A9E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36" name="Oval 44">
                  <a:extLst>
                    <a:ext uri="{FF2B5EF4-FFF2-40B4-BE49-F238E27FC236}">
                      <a16:creationId xmlns:a16="http://schemas.microsoft.com/office/drawing/2014/main" id="{8D5AC913-FD33-4FB4-B551-089DC9E1C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aphicFrame>
            <p:nvGraphicFramePr>
              <p:cNvPr id="54308" name="Object 10">
                <a:extLst>
                  <a:ext uri="{FF2B5EF4-FFF2-40B4-BE49-F238E27FC236}">
                    <a16:creationId xmlns:a16="http://schemas.microsoft.com/office/drawing/2014/main" id="{68DBEE33-820E-4530-B268-3641F08348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6" y="48"/>
              <a:ext cx="410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" name="Equation" r:id="rId5" imgW="177646" imgH="228402" progId="Equation.DSMT4">
                      <p:embed/>
                    </p:oleObj>
                  </mc:Choice>
                  <mc:Fallback>
                    <p:oleObj name="Equation" r:id="rId5" imgW="177646" imgH="228402" progId="Equation.DSMT4">
                      <p:embed/>
                      <p:pic>
                        <p:nvPicPr>
                          <p:cNvPr id="54308" name="Object 10">
                            <a:extLst>
                              <a:ext uri="{FF2B5EF4-FFF2-40B4-BE49-F238E27FC236}">
                                <a16:creationId xmlns:a16="http://schemas.microsoft.com/office/drawing/2014/main" id="{68DBEE33-820E-4530-B268-3641F08348F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48"/>
                            <a:ext cx="410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09" name="Object 11">
                <a:extLst>
                  <a:ext uri="{FF2B5EF4-FFF2-40B4-BE49-F238E27FC236}">
                    <a16:creationId xmlns:a16="http://schemas.microsoft.com/office/drawing/2014/main" id="{D95229BB-52B6-42E5-8A8F-C15362FD89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11" y="38"/>
              <a:ext cx="391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" name="Equation" r:id="rId7" imgW="203112" imgH="228501" progId="Equation.DSMT4">
                      <p:embed/>
                    </p:oleObj>
                  </mc:Choice>
                  <mc:Fallback>
                    <p:oleObj name="Equation" r:id="rId7" imgW="203112" imgH="228501" progId="Equation.DSMT4">
                      <p:embed/>
                      <p:pic>
                        <p:nvPicPr>
                          <p:cNvPr id="54309" name="Object 11">
                            <a:extLst>
                              <a:ext uri="{FF2B5EF4-FFF2-40B4-BE49-F238E27FC236}">
                                <a16:creationId xmlns:a16="http://schemas.microsoft.com/office/drawing/2014/main" id="{D95229BB-52B6-42E5-8A8F-C15362FD89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1" y="38"/>
                            <a:ext cx="391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0" name="Object 12">
                <a:extLst>
                  <a:ext uri="{FF2B5EF4-FFF2-40B4-BE49-F238E27FC236}">
                    <a16:creationId xmlns:a16="http://schemas.microsoft.com/office/drawing/2014/main" id="{5A80469A-F5CD-4C23-B91A-12AECE4EA2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7" y="576"/>
              <a:ext cx="345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" name="Equation" r:id="rId9" imgW="291973" imgH="431613" progId="Equation.DSMT4">
                      <p:embed/>
                    </p:oleObj>
                  </mc:Choice>
                  <mc:Fallback>
                    <p:oleObj name="Equation" r:id="rId9" imgW="291973" imgH="431613" progId="Equation.DSMT4">
                      <p:embed/>
                      <p:pic>
                        <p:nvPicPr>
                          <p:cNvPr id="54310" name="Object 12">
                            <a:extLst>
                              <a:ext uri="{FF2B5EF4-FFF2-40B4-BE49-F238E27FC236}">
                                <a16:creationId xmlns:a16="http://schemas.microsoft.com/office/drawing/2014/main" id="{5A80469A-F5CD-4C23-B91A-12AECE4EA26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7" y="576"/>
                            <a:ext cx="345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311" name="Group 49">
                <a:extLst>
                  <a:ext uri="{FF2B5EF4-FFF2-40B4-BE49-F238E27FC236}">
                    <a16:creationId xmlns:a16="http://schemas.microsoft.com/office/drawing/2014/main" id="{867A114E-8CB7-4F5A-A696-279EAA192F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2" y="336"/>
                <a:ext cx="1185" cy="176"/>
                <a:chOff x="2976" y="1392"/>
                <a:chExt cx="1568" cy="192"/>
              </a:xfrm>
            </p:grpSpPr>
            <p:sp>
              <p:nvSpPr>
                <p:cNvPr id="54327" name="Rectangle 50">
                  <a:extLst>
                    <a:ext uri="{FF2B5EF4-FFF2-40B4-BE49-F238E27FC236}">
                      <a16:creationId xmlns:a16="http://schemas.microsoft.com/office/drawing/2014/main" id="{FC5BD1B0-93E8-4016-9D65-A7E5F78B3F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392"/>
                  <a:ext cx="76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28" name="Line 51">
                  <a:extLst>
                    <a:ext uri="{FF2B5EF4-FFF2-40B4-BE49-F238E27FC236}">
                      <a16:creationId xmlns:a16="http://schemas.microsoft.com/office/drawing/2014/main" id="{DCA37D7A-72FD-4DD1-B30C-C8A2B84282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5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29" name="Line 52">
                  <a:extLst>
                    <a:ext uri="{FF2B5EF4-FFF2-40B4-BE49-F238E27FC236}">
                      <a16:creationId xmlns:a16="http://schemas.microsoft.com/office/drawing/2014/main" id="{0B12A4FF-44E5-4A3E-8CEE-AB4AA6860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15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30" name="Oval 53">
                  <a:extLst>
                    <a:ext uri="{FF2B5EF4-FFF2-40B4-BE49-F238E27FC236}">
                      <a16:creationId xmlns:a16="http://schemas.microsoft.com/office/drawing/2014/main" id="{576581A0-0722-4A07-9E95-1253538EA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31" name="Oval 54">
                  <a:extLst>
                    <a:ext uri="{FF2B5EF4-FFF2-40B4-BE49-F238E27FC236}">
                      <a16:creationId xmlns:a16="http://schemas.microsoft.com/office/drawing/2014/main" id="{D38FA892-0978-474E-9C81-C5BABD1C8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54312" name="Group 55">
                <a:extLst>
                  <a:ext uri="{FF2B5EF4-FFF2-40B4-BE49-F238E27FC236}">
                    <a16:creationId xmlns:a16="http://schemas.microsoft.com/office/drawing/2014/main" id="{9C737F75-7016-43A3-8911-2BB81FEF6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7" y="336"/>
                <a:ext cx="1185" cy="176"/>
                <a:chOff x="2976" y="1392"/>
                <a:chExt cx="1568" cy="192"/>
              </a:xfrm>
            </p:grpSpPr>
            <p:sp>
              <p:nvSpPr>
                <p:cNvPr id="54322" name="Rectangle 56">
                  <a:extLst>
                    <a:ext uri="{FF2B5EF4-FFF2-40B4-BE49-F238E27FC236}">
                      <a16:creationId xmlns:a16="http://schemas.microsoft.com/office/drawing/2014/main" id="{6EAF57CB-368C-428D-ADEE-7E364AC9D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392"/>
                  <a:ext cx="76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23" name="Line 57">
                  <a:extLst>
                    <a:ext uri="{FF2B5EF4-FFF2-40B4-BE49-F238E27FC236}">
                      <a16:creationId xmlns:a16="http://schemas.microsoft.com/office/drawing/2014/main" id="{40F68E02-F50D-4F96-9B0F-2663D006D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5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24" name="Line 58">
                  <a:extLst>
                    <a:ext uri="{FF2B5EF4-FFF2-40B4-BE49-F238E27FC236}">
                      <a16:creationId xmlns:a16="http://schemas.microsoft.com/office/drawing/2014/main" id="{2DBCAF7F-BC80-4DB7-B973-44F9F0924F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24" y="15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25" name="Oval 59">
                  <a:extLst>
                    <a:ext uri="{FF2B5EF4-FFF2-40B4-BE49-F238E27FC236}">
                      <a16:creationId xmlns:a16="http://schemas.microsoft.com/office/drawing/2014/main" id="{6BFD0E91-377B-4EF5-AAF4-D2A20A4DA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54326" name="Oval 60">
                  <a:extLst>
                    <a:ext uri="{FF2B5EF4-FFF2-40B4-BE49-F238E27FC236}">
                      <a16:creationId xmlns:a16="http://schemas.microsoft.com/office/drawing/2014/main" id="{94EC2EC1-CD67-4C2A-B342-A314A1358B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488"/>
                  <a:ext cx="32" cy="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54313" name="Group 62">
                <a:extLst>
                  <a:ext uri="{FF2B5EF4-FFF2-40B4-BE49-F238E27FC236}">
                    <a16:creationId xmlns:a16="http://schemas.microsoft.com/office/drawing/2014/main" id="{9C9498DD-91BD-4511-8086-F527F09150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48"/>
                <a:ext cx="572" cy="360"/>
                <a:chOff x="2208" y="624"/>
                <a:chExt cx="624" cy="360"/>
              </a:xfrm>
            </p:grpSpPr>
            <p:sp>
              <p:nvSpPr>
                <p:cNvPr id="54320" name="Text Box 63">
                  <a:extLst>
                    <a:ext uri="{FF2B5EF4-FFF2-40B4-BE49-F238E27FC236}">
                      <a16:creationId xmlns:a16="http://schemas.microsoft.com/office/drawing/2014/main" id="{1C19F4EA-95DA-4CD5-95AE-72EE8F9AC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624"/>
                  <a:ext cx="38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 i="1"/>
                    <a:t>φ</a:t>
                  </a:r>
                  <a:endParaRPr kumimoji="1" lang="zh-CN" altLang="en-US" sz="2800" i="1"/>
                </a:p>
              </p:txBody>
            </p:sp>
            <p:sp>
              <p:nvSpPr>
                <p:cNvPr id="54321" name="Line 64">
                  <a:extLst>
                    <a:ext uri="{FF2B5EF4-FFF2-40B4-BE49-F238E27FC236}">
                      <a16:creationId xmlns:a16="http://schemas.microsoft.com/office/drawing/2014/main" id="{0F794A53-D26E-4465-BA8C-F27F483B1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86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14" name="Group 65">
                <a:extLst>
                  <a:ext uri="{FF2B5EF4-FFF2-40B4-BE49-F238E27FC236}">
                    <a16:creationId xmlns:a16="http://schemas.microsoft.com/office/drawing/2014/main" id="{AA1B7166-2EA8-4351-90C1-76B390219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7" y="48"/>
                <a:ext cx="573" cy="360"/>
                <a:chOff x="2208" y="624"/>
                <a:chExt cx="624" cy="360"/>
              </a:xfrm>
            </p:grpSpPr>
            <p:sp>
              <p:nvSpPr>
                <p:cNvPr id="54318" name="Text Box 66">
                  <a:extLst>
                    <a:ext uri="{FF2B5EF4-FFF2-40B4-BE49-F238E27FC236}">
                      <a16:creationId xmlns:a16="http://schemas.microsoft.com/office/drawing/2014/main" id="{9699DC08-F663-4180-9C5E-A382D761AB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624"/>
                  <a:ext cx="384" cy="3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•"/>
                    <a:defRPr sz="23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1" lang="en-US" altLang="zh-CN" sz="2800" i="1"/>
                    <a:t>φ</a:t>
                  </a:r>
                  <a:endParaRPr kumimoji="1" lang="zh-CN" altLang="en-US" sz="2800" i="1"/>
                </a:p>
              </p:txBody>
            </p:sp>
            <p:sp>
              <p:nvSpPr>
                <p:cNvPr id="54319" name="Line 67">
                  <a:extLst>
                    <a:ext uri="{FF2B5EF4-FFF2-40B4-BE49-F238E27FC236}">
                      <a16:creationId xmlns:a16="http://schemas.microsoft.com/office/drawing/2014/main" id="{B701F71D-30C9-45AA-8269-F63C4918C7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86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4315" name="Object 13">
                <a:extLst>
                  <a:ext uri="{FF2B5EF4-FFF2-40B4-BE49-F238E27FC236}">
                    <a16:creationId xmlns:a16="http://schemas.microsoft.com/office/drawing/2014/main" id="{DB32240C-AB83-4D34-AF49-ED22F7A381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0" y="0"/>
              <a:ext cx="346" cy="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2" name="Equation" r:id="rId11" imgW="190500" imgH="228600" progId="Equation.DSMT4">
                      <p:embed/>
                    </p:oleObj>
                  </mc:Choice>
                  <mc:Fallback>
                    <p:oleObj name="Equation" r:id="rId11" imgW="190500" imgH="228600" progId="Equation.DSMT4">
                      <p:embed/>
                      <p:pic>
                        <p:nvPicPr>
                          <p:cNvPr id="54315" name="Object 13">
                            <a:extLst>
                              <a:ext uri="{FF2B5EF4-FFF2-40B4-BE49-F238E27FC236}">
                                <a16:creationId xmlns:a16="http://schemas.microsoft.com/office/drawing/2014/main" id="{DB32240C-AB83-4D34-AF49-ED22F7A3812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0"/>
                            <a:ext cx="346" cy="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6" name="Object 14">
                <a:extLst>
                  <a:ext uri="{FF2B5EF4-FFF2-40B4-BE49-F238E27FC236}">
                    <a16:creationId xmlns:a16="http://schemas.microsoft.com/office/drawing/2014/main" id="{47D86ABE-D648-482A-BAFE-73C336DEC4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576"/>
              <a:ext cx="360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3" name="Equation" r:id="rId13" imgW="304668" imgH="431613" progId="Equation.DSMT4">
                      <p:embed/>
                    </p:oleObj>
                  </mc:Choice>
                  <mc:Fallback>
                    <p:oleObj name="Equation" r:id="rId13" imgW="304668" imgH="431613" progId="Equation.DSMT4">
                      <p:embed/>
                      <p:pic>
                        <p:nvPicPr>
                          <p:cNvPr id="54316" name="Object 14">
                            <a:extLst>
                              <a:ext uri="{FF2B5EF4-FFF2-40B4-BE49-F238E27FC236}">
                                <a16:creationId xmlns:a16="http://schemas.microsoft.com/office/drawing/2014/main" id="{47D86ABE-D648-482A-BAFE-73C336DEC4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576"/>
                            <a:ext cx="360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7" name="Object 15">
                <a:extLst>
                  <a:ext uri="{FF2B5EF4-FFF2-40B4-BE49-F238E27FC236}">
                    <a16:creationId xmlns:a16="http://schemas.microsoft.com/office/drawing/2014/main" id="{61115B9D-84A9-4F3B-BB86-185E7363DF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6" y="624"/>
              <a:ext cx="360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Equation" r:id="rId15" imgW="304668" imgH="431613" progId="Equation.DSMT4">
                      <p:embed/>
                    </p:oleObj>
                  </mc:Choice>
                  <mc:Fallback>
                    <p:oleObj name="Equation" r:id="rId15" imgW="304668" imgH="431613" progId="Equation.DSMT4">
                      <p:embed/>
                      <p:pic>
                        <p:nvPicPr>
                          <p:cNvPr id="54317" name="Object 15">
                            <a:extLst>
                              <a:ext uri="{FF2B5EF4-FFF2-40B4-BE49-F238E27FC236}">
                                <a16:creationId xmlns:a16="http://schemas.microsoft.com/office/drawing/2014/main" id="{61115B9D-84A9-4F3B-BB86-185E7363DF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624"/>
                            <a:ext cx="360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6434" name="Object 2">
            <a:extLst>
              <a:ext uri="{FF2B5EF4-FFF2-40B4-BE49-F238E27FC236}">
                <a16:creationId xmlns:a16="http://schemas.microsoft.com/office/drawing/2014/main" id="{ABC19019-37E1-44C1-9C63-2179E8DDA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1212850"/>
          <a:ext cx="505618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7" imgW="2311400" imgH="1066800" progId="Equation.DSMT4">
                  <p:embed/>
                </p:oleObj>
              </mc:Choice>
              <mc:Fallback>
                <p:oleObj name="Equation" r:id="rId17" imgW="2311400" imgH="1066800" progId="Equation.DSMT4">
                  <p:embed/>
                  <p:pic>
                    <p:nvPicPr>
                      <p:cNvPr id="146434" name="Object 2">
                        <a:extLst>
                          <a:ext uri="{FF2B5EF4-FFF2-40B4-BE49-F238E27FC236}">
                            <a16:creationId xmlns:a16="http://schemas.microsoft.com/office/drawing/2014/main" id="{ABC19019-37E1-44C1-9C63-2179E8DDA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212850"/>
                        <a:ext cx="5056188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9">
            <a:extLst>
              <a:ext uri="{FF2B5EF4-FFF2-40B4-BE49-F238E27FC236}">
                <a16:creationId xmlns:a16="http://schemas.microsoft.com/office/drawing/2014/main" id="{5D856184-1382-4002-8467-8EB9AF47992C}"/>
              </a:ext>
            </a:extLst>
          </p:cNvPr>
          <p:cNvGrpSpPr>
            <a:grpSpLocks/>
          </p:cNvGrpSpPr>
          <p:nvPr/>
        </p:nvGrpSpPr>
        <p:grpSpPr bwMode="auto">
          <a:xfrm>
            <a:off x="2100264" y="981075"/>
            <a:ext cx="3348037" cy="3270250"/>
            <a:chOff x="476" y="1842"/>
            <a:chExt cx="2614" cy="2152"/>
          </a:xfrm>
        </p:grpSpPr>
        <p:sp>
          <p:nvSpPr>
            <p:cNvPr id="54278" name="Text Box 13">
              <a:extLst>
                <a:ext uri="{FF2B5EF4-FFF2-40B4-BE49-F238E27FC236}">
                  <a16:creationId xmlns:a16="http://schemas.microsoft.com/office/drawing/2014/main" id="{BE42951A-7900-463C-B73C-24A8BEF35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566"/>
              <a:ext cx="52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 i="1"/>
                <a:t>x</a:t>
              </a:r>
            </a:p>
          </p:txBody>
        </p:sp>
        <p:sp>
          <p:nvSpPr>
            <p:cNvPr id="54279" name="Text Box 14">
              <a:extLst>
                <a:ext uri="{FF2B5EF4-FFF2-40B4-BE49-F238E27FC236}">
                  <a16:creationId xmlns:a16="http://schemas.microsoft.com/office/drawing/2014/main" id="{94DFB4A8-A519-4F13-B119-A6C173A01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42"/>
              <a:ext cx="58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/>
                <a:t>y</a:t>
              </a:r>
            </a:p>
          </p:txBody>
        </p:sp>
        <p:graphicFrame>
          <p:nvGraphicFramePr>
            <p:cNvPr id="54280" name="Object 3">
              <a:extLst>
                <a:ext uri="{FF2B5EF4-FFF2-40B4-BE49-F238E27FC236}">
                  <a16:creationId xmlns:a16="http://schemas.microsoft.com/office/drawing/2014/main" id="{661FA4D4-559C-4165-981E-03E28DF8A7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2837"/>
            <a:ext cx="40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19" imgW="203112" imgH="228501" progId="Equation.DSMT4">
                    <p:embed/>
                  </p:oleObj>
                </mc:Choice>
                <mc:Fallback>
                  <p:oleObj name="Equation" r:id="rId19" imgW="203112" imgH="228501" progId="Equation.DSMT4">
                    <p:embed/>
                    <p:pic>
                      <p:nvPicPr>
                        <p:cNvPr id="54280" name="Object 3">
                          <a:extLst>
                            <a:ext uri="{FF2B5EF4-FFF2-40B4-BE49-F238E27FC236}">
                              <a16:creationId xmlns:a16="http://schemas.microsoft.com/office/drawing/2014/main" id="{661FA4D4-559C-4165-981E-03E28DF8A7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2837"/>
                          <a:ext cx="40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1" name="Group 7">
              <a:extLst>
                <a:ext uri="{FF2B5EF4-FFF2-40B4-BE49-F238E27FC236}">
                  <a16:creationId xmlns:a16="http://schemas.microsoft.com/office/drawing/2014/main" id="{0239165F-989D-4DB1-8D47-C253B2D01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2238"/>
              <a:ext cx="1322" cy="1235"/>
              <a:chOff x="1008" y="1440"/>
              <a:chExt cx="1440" cy="1488"/>
            </a:xfrm>
          </p:grpSpPr>
          <p:sp>
            <p:nvSpPr>
              <p:cNvPr id="54301" name="Rectangle 4">
                <a:extLst>
                  <a:ext uri="{FF2B5EF4-FFF2-40B4-BE49-F238E27FC236}">
                    <a16:creationId xmlns:a16="http://schemas.microsoft.com/office/drawing/2014/main" id="{14E973D2-6A04-4AFF-9F97-23B76AE89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480" cy="1488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4302" name="Rectangle 5">
                <a:extLst>
                  <a:ext uri="{FF2B5EF4-FFF2-40B4-BE49-F238E27FC236}">
                    <a16:creationId xmlns:a16="http://schemas.microsoft.com/office/drawing/2014/main" id="{3D481088-1C27-466C-BC59-BAB9921A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480" cy="1488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4303" name="Rectangle 6">
                <a:extLst>
                  <a:ext uri="{FF2B5EF4-FFF2-40B4-BE49-F238E27FC236}">
                    <a16:creationId xmlns:a16="http://schemas.microsoft.com/office/drawing/2014/main" id="{3D976942-DAB3-498F-AE43-4D529C4FD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40"/>
                <a:ext cx="480" cy="1488"/>
              </a:xfrm>
              <a:prstGeom prst="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54282" name="Line 8">
              <a:extLst>
                <a:ext uri="{FF2B5EF4-FFF2-40B4-BE49-F238E27FC236}">
                  <a16:creationId xmlns:a16="http://schemas.microsoft.com/office/drawing/2014/main" id="{26DC6EA0-A9E9-418C-A651-CD1445187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" y="1919"/>
              <a:ext cx="0" cy="1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3" name="Line 9">
              <a:extLst>
                <a:ext uri="{FF2B5EF4-FFF2-40B4-BE49-F238E27FC236}">
                  <a16:creationId xmlns:a16="http://schemas.microsoft.com/office/drawing/2014/main" id="{354A2E0D-0555-42EF-88B9-AEE099B1C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3872"/>
              <a:ext cx="1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4" name="Line 10">
              <a:extLst>
                <a:ext uri="{FF2B5EF4-FFF2-40B4-BE49-F238E27FC236}">
                  <a16:creationId xmlns:a16="http://schemas.microsoft.com/office/drawing/2014/main" id="{982423B9-DE85-48E1-91B2-AC2F69930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433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5" name="Line 11">
              <a:extLst>
                <a:ext uri="{FF2B5EF4-FFF2-40B4-BE49-F238E27FC236}">
                  <a16:creationId xmlns:a16="http://schemas.microsoft.com/office/drawing/2014/main" id="{C4F0D629-6E97-43BA-A693-7413D214A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47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6" name="Text Box 12">
              <a:extLst>
                <a:ext uri="{FF2B5EF4-FFF2-40B4-BE49-F238E27FC236}">
                  <a16:creationId xmlns:a16="http://schemas.microsoft.com/office/drawing/2014/main" id="{00E71CF8-579B-49C2-A9B5-774CA8D41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566"/>
              <a:ext cx="455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/>
                <a:t>o</a:t>
              </a: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494A0AF2-4412-431A-ACEB-42B5187C7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2238"/>
              <a:ext cx="441" cy="199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D6F1117E-1378-47CB-ADC7-9E4B8E3C9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2437"/>
              <a:ext cx="441" cy="438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3027A700-F001-4C57-8BBC-AEE0D9BC5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2875"/>
              <a:ext cx="440" cy="160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4290" name="Object 4">
              <a:extLst>
                <a:ext uri="{FF2B5EF4-FFF2-40B4-BE49-F238E27FC236}">
                  <a16:creationId xmlns:a16="http://schemas.microsoft.com/office/drawing/2014/main" id="{B30B81AC-611E-42A7-80C1-878C0DEDB5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160"/>
            <a:ext cx="330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20" imgW="177646" imgH="228402" progId="Equation.DSMT4">
                    <p:embed/>
                  </p:oleObj>
                </mc:Choice>
                <mc:Fallback>
                  <p:oleObj name="Equation" r:id="rId20" imgW="177646" imgH="228402" progId="Equation.DSMT4">
                    <p:embed/>
                    <p:pic>
                      <p:nvPicPr>
                        <p:cNvPr id="54290" name="Object 4">
                          <a:extLst>
                            <a:ext uri="{FF2B5EF4-FFF2-40B4-BE49-F238E27FC236}">
                              <a16:creationId xmlns:a16="http://schemas.microsoft.com/office/drawing/2014/main" id="{B30B81AC-611E-42A7-80C1-878C0DEDB5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60"/>
                          <a:ext cx="330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5">
              <a:extLst>
                <a:ext uri="{FF2B5EF4-FFF2-40B4-BE49-F238E27FC236}">
                  <a16:creationId xmlns:a16="http://schemas.microsoft.com/office/drawing/2014/main" id="{00D9238C-D64E-4C0D-B303-C1028B650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9" y="2115"/>
            <a:ext cx="46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21" imgW="203112" imgH="228501" progId="Equation.DSMT4">
                    <p:embed/>
                  </p:oleObj>
                </mc:Choice>
                <mc:Fallback>
                  <p:oleObj name="Equation" r:id="rId21" imgW="203112" imgH="228501" progId="Equation.DSMT4">
                    <p:embed/>
                    <p:pic>
                      <p:nvPicPr>
                        <p:cNvPr id="54291" name="Object 5">
                          <a:extLst>
                            <a:ext uri="{FF2B5EF4-FFF2-40B4-BE49-F238E27FC236}">
                              <a16:creationId xmlns:a16="http://schemas.microsoft.com/office/drawing/2014/main" id="{00D9238C-D64E-4C0D-B303-C1028B650F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115"/>
                          <a:ext cx="46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6">
              <a:extLst>
                <a:ext uri="{FF2B5EF4-FFF2-40B4-BE49-F238E27FC236}">
                  <a16:creationId xmlns:a16="http://schemas.microsoft.com/office/drawing/2014/main" id="{AF6B73FD-92A7-4984-82BA-F93BFE4CD7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0" y="2432"/>
            <a:ext cx="431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22" imgW="190500" imgH="228600" progId="Equation.DSMT4">
                    <p:embed/>
                  </p:oleObj>
                </mc:Choice>
                <mc:Fallback>
                  <p:oleObj name="Equation" r:id="rId22" imgW="190500" imgH="228600" progId="Equation.DSMT4">
                    <p:embed/>
                    <p:pic>
                      <p:nvPicPr>
                        <p:cNvPr id="54292" name="Object 6">
                          <a:extLst>
                            <a:ext uri="{FF2B5EF4-FFF2-40B4-BE49-F238E27FC236}">
                              <a16:creationId xmlns:a16="http://schemas.microsoft.com/office/drawing/2014/main" id="{AF6B73FD-92A7-4984-82BA-F93BFE4CD7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432"/>
                          <a:ext cx="431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3" name="Line 23">
              <a:extLst>
                <a:ext uri="{FF2B5EF4-FFF2-40B4-BE49-F238E27FC236}">
                  <a16:creationId xmlns:a16="http://schemas.microsoft.com/office/drawing/2014/main" id="{0AD3FB93-2C7B-4190-8221-50534B496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0" y="347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4" name="Line 24">
              <a:extLst>
                <a:ext uri="{FF2B5EF4-FFF2-40B4-BE49-F238E27FC236}">
                  <a16:creationId xmlns:a16="http://schemas.microsoft.com/office/drawing/2014/main" id="{61135568-00B1-48C3-9957-46D2A835D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630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5" name="Line 25">
              <a:extLst>
                <a:ext uri="{FF2B5EF4-FFF2-40B4-BE49-F238E27FC236}">
                  <a16:creationId xmlns:a16="http://schemas.microsoft.com/office/drawing/2014/main" id="{97905217-69F4-4462-A69B-19FE4C123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3632"/>
              <a:ext cx="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6" name="Line 26">
              <a:extLst>
                <a:ext uri="{FF2B5EF4-FFF2-40B4-BE49-F238E27FC236}">
                  <a16:creationId xmlns:a16="http://schemas.microsoft.com/office/drawing/2014/main" id="{15168B58-6A3B-4F52-B8F7-EB930DEF8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3632"/>
              <a:ext cx="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4297" name="Object 7">
              <a:extLst>
                <a:ext uri="{FF2B5EF4-FFF2-40B4-BE49-F238E27FC236}">
                  <a16:creationId xmlns:a16="http://schemas.microsoft.com/office/drawing/2014/main" id="{B738B818-0258-4A4A-914E-F54DE42FB4D9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H="1">
            <a:off x="1910" y="3185"/>
            <a:ext cx="22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23" imgW="114102" imgH="177492" progId="Equation.DSMT4">
                    <p:embed/>
                  </p:oleObj>
                </mc:Choice>
                <mc:Fallback>
                  <p:oleObj name="Equation" r:id="rId23" imgW="114102" imgH="177492" progId="Equation.DSMT4">
                    <p:embed/>
                    <p:pic>
                      <p:nvPicPr>
                        <p:cNvPr id="54297" name="Object 7">
                          <a:extLst>
                            <a:ext uri="{FF2B5EF4-FFF2-40B4-BE49-F238E27FC236}">
                              <a16:creationId xmlns:a16="http://schemas.microsoft.com/office/drawing/2014/main" id="{B738B818-0258-4A4A-914E-F54DE42FB4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910" y="3185"/>
                          <a:ext cx="22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Line 33">
              <a:extLst>
                <a:ext uri="{FF2B5EF4-FFF2-40B4-BE49-F238E27FC236}">
                  <a16:creationId xmlns:a16="http://schemas.microsoft.com/office/drawing/2014/main" id="{8C32B01A-D282-4962-AF96-A0D502207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3075"/>
              <a:ext cx="8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9" name="Text Box 34">
              <a:extLst>
                <a:ext uri="{FF2B5EF4-FFF2-40B4-BE49-F238E27FC236}">
                  <a16:creationId xmlns:a16="http://schemas.microsoft.com/office/drawing/2014/main" id="{3E69A668-17C6-4CB9-A969-8B1C1782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568"/>
              <a:ext cx="54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宋体" panose="02010600030101010101" pitchFamily="2" charset="-122"/>
                </a:rPr>
                <a:t>φ</a:t>
              </a:r>
              <a:r>
                <a:rPr kumimoji="1" lang="en-US" altLang="zh-CN" sz="2400" b="1">
                  <a:latin typeface="Tahoma" panose="020B0604030504040204" pitchFamily="34" charset="0"/>
                </a:rPr>
                <a:t> </a:t>
              </a:r>
              <a:endParaRPr kumimoji="1" lang="zh-CN" altLang="en-US" sz="2400" b="1">
                <a:latin typeface="Tahoma" panose="020B0604030504040204" pitchFamily="34" charset="0"/>
              </a:endParaRPr>
            </a:p>
          </p:txBody>
        </p:sp>
        <p:graphicFrame>
          <p:nvGraphicFramePr>
            <p:cNvPr id="54300" name="Object 8">
              <a:extLst>
                <a:ext uri="{FF2B5EF4-FFF2-40B4-BE49-F238E27FC236}">
                  <a16:creationId xmlns:a16="http://schemas.microsoft.com/office/drawing/2014/main" id="{15776D06-945C-47E4-8931-5120808FB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7" y="3094"/>
            <a:ext cx="1278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25" imgW="647700" imgH="457200" progId="Equation.DSMT4">
                    <p:embed/>
                  </p:oleObj>
                </mc:Choice>
                <mc:Fallback>
                  <p:oleObj name="Equation" r:id="rId25" imgW="647700" imgH="457200" progId="Equation.DSMT4">
                    <p:embed/>
                    <p:pic>
                      <p:nvPicPr>
                        <p:cNvPr id="54300" name="Object 8">
                          <a:extLst>
                            <a:ext uri="{FF2B5EF4-FFF2-40B4-BE49-F238E27FC236}">
                              <a16:creationId xmlns:a16="http://schemas.microsoft.com/office/drawing/2014/main" id="{15776D06-945C-47E4-8931-5120808FB6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3094"/>
                          <a:ext cx="1278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Rectangle 2">
            <a:extLst>
              <a:ext uri="{FF2B5EF4-FFF2-40B4-BE49-F238E27FC236}">
                <a16:creationId xmlns:a16="http://schemas.microsoft.com/office/drawing/2014/main" id="{99F1FCF0-E651-4FFE-867C-9F947AFFA9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74826" y="908050"/>
            <a:ext cx="8894763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、厚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2 cm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的壁面由导热系数为                  的材料构成。用导热系数为                   的材料作壁面的隔热层，使每层每平方米热损失不超过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1830 W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。假设加隔热层后，整个壁的内、外表面的温度分别为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1300℃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30℃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，试求隔热层的厚度。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3BDC6494-8556-473F-AB7C-9F31A61421CA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08150" y="2307431"/>
            <a:ext cx="8424863" cy="16557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FF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sz="2400" b="1" dirty="0">
                <a:ea typeface="宋体" panose="02010600030101010101" pitchFamily="2" charset="-122"/>
              </a:rPr>
              <a:t>此题为多层壁面导热问题，按多层壁导热计算公式有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440" name="Rectangle 5">
            <a:extLst>
              <a:ext uri="{FF2B5EF4-FFF2-40B4-BE49-F238E27FC236}">
                <a16:creationId xmlns:a16="http://schemas.microsoft.com/office/drawing/2014/main" id="{80A44957-2E57-45EB-ABF8-3008CA1B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5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115001FD-1539-4175-9E45-981221345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333376"/>
          <a:ext cx="12969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3" imgW="825142" imgH="215806" progId="Equation.DSMT4">
                  <p:embed/>
                </p:oleObj>
              </mc:Choice>
              <mc:Fallback>
                <p:oleObj r:id="rId3" imgW="825142" imgH="215806" progId="Equation.DSMT4">
                  <p:embed/>
                  <p:pic>
                    <p:nvPicPr>
                      <p:cNvPr id="17434" name="Object 26">
                        <a:extLst>
                          <a:ext uri="{FF2B5EF4-FFF2-40B4-BE49-F238E27FC236}">
                            <a16:creationId xmlns:a16="http://schemas.microsoft.com/office/drawing/2014/main" id="{115001FD-1539-4175-9E45-981221345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33376"/>
                        <a:ext cx="12969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Rectangle 7">
            <a:extLst>
              <a:ext uri="{FF2B5EF4-FFF2-40B4-BE49-F238E27FC236}">
                <a16:creationId xmlns:a16="http://schemas.microsoft.com/office/drawing/2014/main" id="{3AFC8FFB-447F-4114-9123-C3C8866BB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53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E6DD98FD-85EA-4C01-9F72-3C5EF4F73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692150"/>
          <a:ext cx="14398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r:id="rId5" imgW="926698" imgH="215806" progId="Equation.DSMT4">
                  <p:embed/>
                </p:oleObj>
              </mc:Choice>
              <mc:Fallback>
                <p:oleObj r:id="rId5" imgW="926698" imgH="215806" progId="Equation.DSMT4">
                  <p:embed/>
                  <p:pic>
                    <p:nvPicPr>
                      <p:cNvPr id="17435" name="Object 27">
                        <a:extLst>
                          <a:ext uri="{FF2B5EF4-FFF2-40B4-BE49-F238E27FC236}">
                            <a16:creationId xmlns:a16="http://schemas.microsoft.com/office/drawing/2014/main" id="{E6DD98FD-85EA-4C01-9F72-3C5EF4F7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692150"/>
                        <a:ext cx="14398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Rectangle 9">
            <a:extLst>
              <a:ext uri="{FF2B5EF4-FFF2-40B4-BE49-F238E27FC236}">
                <a16:creationId xmlns:a16="http://schemas.microsoft.com/office/drawing/2014/main" id="{AE7625A0-FCB5-4C5E-B7FC-1F1E23A8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56360" name="Object 28">
            <a:extLst>
              <a:ext uri="{FF2B5EF4-FFF2-40B4-BE49-F238E27FC236}">
                <a16:creationId xmlns:a16="http://schemas.microsoft.com/office/drawing/2014/main" id="{22067AA8-4984-4B71-9E91-DB8CB26F2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7644" y="2960240"/>
          <a:ext cx="4176712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244600" imgH="812800" progId="Equation.DSMT4">
                  <p:embed/>
                </p:oleObj>
              </mc:Choice>
              <mc:Fallback>
                <p:oleObj name="Equation" r:id="rId7" imgW="1244600" imgH="812800" progId="Equation.DSMT4">
                  <p:embed/>
                  <p:pic>
                    <p:nvPicPr>
                      <p:cNvPr id="356360" name="Object 28">
                        <a:extLst>
                          <a:ext uri="{FF2B5EF4-FFF2-40B4-BE49-F238E27FC236}">
                            <a16:creationId xmlns:a16="http://schemas.microsoft.com/office/drawing/2014/main" id="{22067AA8-4984-4B71-9E91-DB8CB26F2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644" y="2960240"/>
                        <a:ext cx="4176712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29">
            <a:extLst>
              <a:ext uri="{FF2B5EF4-FFF2-40B4-BE49-F238E27FC236}">
                <a16:creationId xmlns:a16="http://schemas.microsoft.com/office/drawing/2014/main" id="{E952F9B7-F3DD-486E-A489-FCDE01CCED3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51584" y="4757738"/>
          <a:ext cx="80645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3721100" imgH="482600" progId="Equation.DSMT4">
                  <p:embed/>
                </p:oleObj>
              </mc:Choice>
              <mc:Fallback>
                <p:oleObj name="Equation" r:id="rId9" imgW="3721100" imgH="482600" progId="Equation.DSMT4">
                  <p:embed/>
                  <p:pic>
                    <p:nvPicPr>
                      <p:cNvPr id="356362" name="Object 29">
                        <a:extLst>
                          <a:ext uri="{FF2B5EF4-FFF2-40B4-BE49-F238E27FC236}">
                            <a16:creationId xmlns:a16="http://schemas.microsoft.com/office/drawing/2014/main" id="{E952F9B7-F3DD-486E-A489-FCDE01CCE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757738"/>
                        <a:ext cx="80645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>
            <a:extLst>
              <a:ext uri="{FF2B5EF4-FFF2-40B4-BE49-F238E27FC236}">
                <a16:creationId xmlns:a16="http://schemas.microsoft.com/office/drawing/2014/main" id="{ACC4F100-8BEA-4388-ABD8-A45A7D6F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908051"/>
            <a:ext cx="8280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5000"/>
              </a:lnSpc>
              <a:spcAft>
                <a:spcPct val="0"/>
              </a:spcAft>
              <a:buClr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例1. 某加热炉炉墙由厚46</a:t>
            </a:r>
            <a:r>
              <a:rPr kumimoji="1" lang="en-US" altLang="zh-CN" sz="2400" b="1">
                <a:solidFill>
                  <a:srgbClr val="000000"/>
                </a:solidFill>
              </a:rPr>
              <a:t>0mm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en-US" altLang="zh-CN" sz="2400" b="1">
                <a:solidFill>
                  <a:srgbClr val="000000"/>
                </a:solidFill>
              </a:rPr>
              <a:t>GZ-94</a:t>
            </a:r>
            <a:r>
              <a:rPr kumimoji="1" lang="zh-CN" altLang="en-US" sz="2400" b="1">
                <a:solidFill>
                  <a:srgbClr val="000000"/>
                </a:solidFill>
              </a:rPr>
              <a:t>硅砖、厚230</a:t>
            </a:r>
            <a:r>
              <a:rPr kumimoji="1" lang="en-US" altLang="zh-CN" sz="2400" b="1">
                <a:solidFill>
                  <a:srgbClr val="000000"/>
                </a:solidFill>
              </a:rPr>
              <a:t>mm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en-US" altLang="zh-CN" sz="2400" b="1">
                <a:solidFill>
                  <a:srgbClr val="000000"/>
                </a:solidFill>
              </a:rPr>
              <a:t>ON-1.0</a:t>
            </a:r>
            <a:r>
              <a:rPr kumimoji="1" lang="zh-CN" altLang="en-US" sz="2400" b="1">
                <a:solidFill>
                  <a:srgbClr val="000000"/>
                </a:solidFill>
              </a:rPr>
              <a:t>轻质粘土砖和厚5</a:t>
            </a:r>
            <a:r>
              <a:rPr kumimoji="1" lang="en-US" altLang="zh-CN" sz="2400" b="1">
                <a:solidFill>
                  <a:srgbClr val="000000"/>
                </a:solidFill>
              </a:rPr>
              <a:t>mm</a:t>
            </a:r>
            <a:r>
              <a:rPr kumimoji="1" lang="zh-CN" altLang="en-US" sz="2400" b="1">
                <a:solidFill>
                  <a:srgbClr val="000000"/>
                </a:solidFill>
              </a:rPr>
              <a:t>的钢板组成，炉墙内表面的温度为1600℃，外表面的温度为80℃。</a:t>
            </a:r>
            <a:r>
              <a:rPr kumimoji="1" lang="zh-CN" altLang="en-US" sz="2400" b="1">
                <a:solidFill>
                  <a:srgbClr val="FF0000"/>
                </a:solidFill>
              </a:rPr>
              <a:t>三层材料</a:t>
            </a:r>
            <a:r>
              <a:rPr kumimoji="1" lang="zh-CN" altLang="en-US" sz="2400" b="1">
                <a:solidFill>
                  <a:srgbClr val="000000"/>
                </a:solidFill>
              </a:rPr>
              <a:t>的导热系数分别为1.85</a:t>
            </a:r>
            <a:r>
              <a:rPr kumimoji="1" lang="en-US" altLang="zh-CN" sz="2400" b="1">
                <a:solidFill>
                  <a:srgbClr val="000000"/>
                </a:solidFill>
              </a:rPr>
              <a:t>W/(m·</a:t>
            </a:r>
            <a:r>
              <a:rPr kumimoji="1" lang="zh-CN" altLang="en-US" sz="2400" b="1">
                <a:solidFill>
                  <a:srgbClr val="000000"/>
                </a:solidFill>
              </a:rPr>
              <a:t>℃</a:t>
            </a:r>
            <a:r>
              <a:rPr kumimoji="1" lang="en-US" altLang="zh-CN" sz="2400" b="1">
                <a:solidFill>
                  <a:srgbClr val="000000"/>
                </a:solidFill>
              </a:rPr>
              <a:t>)、0.45W/(m·</a:t>
            </a:r>
            <a:r>
              <a:rPr kumimoji="1" lang="zh-CN" altLang="en-US" sz="2400" b="1">
                <a:solidFill>
                  <a:srgbClr val="000000"/>
                </a:solidFill>
              </a:rPr>
              <a:t>℃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和40</a:t>
            </a:r>
            <a:r>
              <a:rPr kumimoji="1" lang="en-US" altLang="zh-CN" sz="2400" b="1">
                <a:solidFill>
                  <a:srgbClr val="000000"/>
                </a:solidFill>
              </a:rPr>
              <a:t>W/（m·</a:t>
            </a:r>
            <a:r>
              <a:rPr kumimoji="1" lang="zh-CN" altLang="en-US" sz="2400" b="1">
                <a:solidFill>
                  <a:srgbClr val="000000"/>
                </a:solidFill>
              </a:rPr>
              <a:t>℃ </a:t>
            </a:r>
            <a:r>
              <a:rPr kumimoji="1" lang="en-US" altLang="zh-CN" sz="2400" b="1">
                <a:solidFill>
                  <a:srgbClr val="000000"/>
                </a:solidFill>
              </a:rPr>
              <a:t>）。</a:t>
            </a:r>
          </a:p>
          <a:p>
            <a:pPr algn="just" fontAlgn="base">
              <a:lnSpc>
                <a:spcPct val="115000"/>
              </a:lnSpc>
              <a:spcAft>
                <a:spcPct val="0"/>
              </a:spcAft>
              <a:buClr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</a:rPr>
              <a:t>已知</a:t>
            </a:r>
            <a:r>
              <a:rPr kumimoji="1" lang="en-US" altLang="zh-CN" sz="2400" b="1">
                <a:solidFill>
                  <a:srgbClr val="000000"/>
                </a:solidFill>
              </a:rPr>
              <a:t>QN-1.0</a:t>
            </a:r>
            <a:r>
              <a:rPr kumimoji="1" lang="zh-CN" altLang="en-US" sz="2400" b="1">
                <a:solidFill>
                  <a:srgbClr val="000000"/>
                </a:solidFill>
              </a:rPr>
              <a:t>轻质粘土砖的</a:t>
            </a:r>
            <a:r>
              <a:rPr kumimoji="1" lang="zh-CN" altLang="en-US" sz="2400" b="1">
                <a:solidFill>
                  <a:srgbClr val="FF0000"/>
                </a:solidFill>
              </a:rPr>
              <a:t>最高使用温度</a:t>
            </a:r>
            <a:r>
              <a:rPr kumimoji="1" lang="zh-CN" altLang="en-US" sz="2400" b="1">
                <a:solidFill>
                  <a:srgbClr val="000000"/>
                </a:solidFill>
              </a:rPr>
              <a:t>为1300℃，求炉墙散热的热流密度，并确定</a:t>
            </a:r>
            <a:r>
              <a:rPr kumimoji="1" lang="en-US" altLang="zh-CN" sz="2400" b="1">
                <a:solidFill>
                  <a:srgbClr val="000000"/>
                </a:solidFill>
              </a:rPr>
              <a:t>QN-1.0</a:t>
            </a:r>
            <a:r>
              <a:rPr kumimoji="1" lang="zh-CN" altLang="en-US" sz="2400" b="1">
                <a:solidFill>
                  <a:srgbClr val="000000"/>
                </a:solidFill>
              </a:rPr>
              <a:t>轻质粘土砖是否在安全使用温度范围内。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E8EB44CB-3515-46EF-B2D3-AE5C9DFC20F0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4048125"/>
            <a:ext cx="5978525" cy="1968500"/>
            <a:chOff x="975" y="2387"/>
            <a:chExt cx="3766" cy="1240"/>
          </a:xfrm>
        </p:grpSpPr>
        <p:graphicFrame>
          <p:nvGraphicFramePr>
            <p:cNvPr id="55300" name="Object 10">
              <a:extLst>
                <a:ext uri="{FF2B5EF4-FFF2-40B4-BE49-F238E27FC236}">
                  <a16:creationId xmlns:a16="http://schemas.microsoft.com/office/drawing/2014/main" id="{4EDB3DF8-AE45-42C9-9FC3-9D2B07B3BF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2387"/>
            <a:ext cx="364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55300" name="Object 10">
                          <a:extLst>
                            <a:ext uri="{FF2B5EF4-FFF2-40B4-BE49-F238E27FC236}">
                              <a16:creationId xmlns:a16="http://schemas.microsoft.com/office/drawing/2014/main" id="{4EDB3DF8-AE45-42C9-9FC3-9D2B07B3BF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87"/>
                          <a:ext cx="364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01" name="Group 12">
              <a:extLst>
                <a:ext uri="{FF2B5EF4-FFF2-40B4-BE49-F238E27FC236}">
                  <a16:creationId xmlns:a16="http://schemas.microsoft.com/office/drawing/2014/main" id="{2BC6099A-8BAA-482F-8ADB-00C0E927F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2387"/>
              <a:ext cx="573" cy="327"/>
              <a:chOff x="2208" y="624"/>
              <a:chExt cx="624" cy="327"/>
            </a:xfrm>
          </p:grpSpPr>
          <p:sp>
            <p:nvSpPr>
              <p:cNvPr id="55332" name="Text Box 13">
                <a:extLst>
                  <a:ext uri="{FF2B5EF4-FFF2-40B4-BE49-F238E27FC236}">
                    <a16:creationId xmlns:a16="http://schemas.microsoft.com/office/drawing/2014/main" id="{697BCB21-CAFB-497A-B5E0-1DF7F69CA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62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800" i="1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55333" name="Line 14">
                <a:extLst>
                  <a:ext uri="{FF2B5EF4-FFF2-40B4-BE49-F238E27FC236}">
                    <a16:creationId xmlns:a16="http://schemas.microsoft.com/office/drawing/2014/main" id="{B2B52BE8-9FD7-40D9-B317-555F91732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02" name="Group 15">
              <a:extLst>
                <a:ext uri="{FF2B5EF4-FFF2-40B4-BE49-F238E27FC236}">
                  <a16:creationId xmlns:a16="http://schemas.microsoft.com/office/drawing/2014/main" id="{E03DAD62-B808-43DF-A5C9-18625A97F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1" y="2723"/>
              <a:ext cx="1185" cy="176"/>
              <a:chOff x="2976" y="1392"/>
              <a:chExt cx="1568" cy="192"/>
            </a:xfrm>
          </p:grpSpPr>
          <p:sp>
            <p:nvSpPr>
              <p:cNvPr id="55327" name="Rectangle 16">
                <a:extLst>
                  <a:ext uri="{FF2B5EF4-FFF2-40B4-BE49-F238E27FC236}">
                    <a16:creationId xmlns:a16="http://schemas.microsoft.com/office/drawing/2014/main" id="{C08E686B-A653-4CD0-8D70-F9CC8965D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768" cy="192"/>
              </a:xfrm>
              <a:prstGeom prst="rect">
                <a:avLst/>
              </a:prstGeom>
              <a:solidFill>
                <a:srgbClr val="10E0E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B0F0"/>
                  </a:solidFill>
                </a:endParaRPr>
              </a:p>
            </p:txBody>
          </p:sp>
          <p:sp>
            <p:nvSpPr>
              <p:cNvPr id="55328" name="Line 17">
                <a:extLst>
                  <a:ext uri="{FF2B5EF4-FFF2-40B4-BE49-F238E27FC236}">
                    <a16:creationId xmlns:a16="http://schemas.microsoft.com/office/drawing/2014/main" id="{5373D21F-952C-4912-B4B5-AC8826B01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5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9" name="Line 18">
                <a:extLst>
                  <a:ext uri="{FF2B5EF4-FFF2-40B4-BE49-F238E27FC236}">
                    <a16:creationId xmlns:a16="http://schemas.microsoft.com/office/drawing/2014/main" id="{5E60323F-FAE1-4A29-85CD-20D2F4B3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5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30" name="Oval 19">
                <a:extLst>
                  <a:ext uri="{FF2B5EF4-FFF2-40B4-BE49-F238E27FC236}">
                    <a16:creationId xmlns:a16="http://schemas.microsoft.com/office/drawing/2014/main" id="{B426A040-AC34-4126-9C35-2D70D9D0E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1" name="Oval 20">
                <a:extLst>
                  <a:ext uri="{FF2B5EF4-FFF2-40B4-BE49-F238E27FC236}">
                    <a16:creationId xmlns:a16="http://schemas.microsoft.com/office/drawing/2014/main" id="{A797E043-4ACD-47F2-813B-5F15E3F1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55303" name="Object 21">
              <a:extLst>
                <a:ext uri="{FF2B5EF4-FFF2-40B4-BE49-F238E27FC236}">
                  <a16:creationId xmlns:a16="http://schemas.microsoft.com/office/drawing/2014/main" id="{C392C809-227A-40C0-8116-85F5611EDC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2435"/>
            <a:ext cx="41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5" imgW="177646" imgH="228402" progId="Equation.DSMT4">
                    <p:embed/>
                  </p:oleObj>
                </mc:Choice>
                <mc:Fallback>
                  <p:oleObj name="Equation" r:id="rId5" imgW="177646" imgH="228402" progId="Equation.DSMT4">
                    <p:embed/>
                    <p:pic>
                      <p:nvPicPr>
                        <p:cNvPr id="55303" name="Object 21">
                          <a:extLst>
                            <a:ext uri="{FF2B5EF4-FFF2-40B4-BE49-F238E27FC236}">
                              <a16:creationId xmlns:a16="http://schemas.microsoft.com/office/drawing/2014/main" id="{C392C809-227A-40C0-8116-85F5611EDC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435"/>
                          <a:ext cx="41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22">
              <a:extLst>
                <a:ext uri="{FF2B5EF4-FFF2-40B4-BE49-F238E27FC236}">
                  <a16:creationId xmlns:a16="http://schemas.microsoft.com/office/drawing/2014/main" id="{3E9DDE02-D14B-4E2E-BC3A-2DD76802A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0" y="2425"/>
            <a:ext cx="39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55304" name="Object 22">
                          <a:extLst>
                            <a:ext uri="{FF2B5EF4-FFF2-40B4-BE49-F238E27FC236}">
                              <a16:creationId xmlns:a16="http://schemas.microsoft.com/office/drawing/2014/main" id="{3E9DDE02-D14B-4E2E-BC3A-2DD76802A7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2425"/>
                          <a:ext cx="391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23">
              <a:extLst>
                <a:ext uri="{FF2B5EF4-FFF2-40B4-BE49-F238E27FC236}">
                  <a16:creationId xmlns:a16="http://schemas.microsoft.com/office/drawing/2014/main" id="{5D2F2399-7D70-4D65-A5DE-2B07BA5F2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6" y="2963"/>
            <a:ext cx="225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9" imgW="190417" imgH="431613" progId="Equation.DSMT4">
                    <p:embed/>
                  </p:oleObj>
                </mc:Choice>
                <mc:Fallback>
                  <p:oleObj name="Equation" r:id="rId9" imgW="190417" imgH="431613" progId="Equation.DSMT4">
                    <p:embed/>
                    <p:pic>
                      <p:nvPicPr>
                        <p:cNvPr id="55305" name="Object 23">
                          <a:extLst>
                            <a:ext uri="{FF2B5EF4-FFF2-40B4-BE49-F238E27FC236}">
                              <a16:creationId xmlns:a16="http://schemas.microsoft.com/office/drawing/2014/main" id="{5D2F2399-7D70-4D65-A5DE-2B07BA5F28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963"/>
                          <a:ext cx="225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06" name="Group 24">
              <a:extLst>
                <a:ext uri="{FF2B5EF4-FFF2-40B4-BE49-F238E27FC236}">
                  <a16:creationId xmlns:a16="http://schemas.microsoft.com/office/drawing/2014/main" id="{F366A42F-00E2-4EA8-AFD9-76C5D9B63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1" y="2723"/>
              <a:ext cx="1185" cy="176"/>
              <a:chOff x="2976" y="1392"/>
              <a:chExt cx="1568" cy="192"/>
            </a:xfrm>
          </p:grpSpPr>
          <p:sp>
            <p:nvSpPr>
              <p:cNvPr id="55322" name="Rectangle 25">
                <a:extLst>
                  <a:ext uri="{FF2B5EF4-FFF2-40B4-BE49-F238E27FC236}">
                    <a16:creationId xmlns:a16="http://schemas.microsoft.com/office/drawing/2014/main" id="{EC872713-474D-4CD2-90CD-9E7FDF54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768" cy="192"/>
              </a:xfrm>
              <a:prstGeom prst="rect">
                <a:avLst/>
              </a:prstGeom>
              <a:solidFill>
                <a:srgbClr val="10E0E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3" name="Line 26">
                <a:extLst>
                  <a:ext uri="{FF2B5EF4-FFF2-40B4-BE49-F238E27FC236}">
                    <a16:creationId xmlns:a16="http://schemas.microsoft.com/office/drawing/2014/main" id="{93B09D38-42FA-4613-85C9-C7577C2AB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5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4" name="Line 27">
                <a:extLst>
                  <a:ext uri="{FF2B5EF4-FFF2-40B4-BE49-F238E27FC236}">
                    <a16:creationId xmlns:a16="http://schemas.microsoft.com/office/drawing/2014/main" id="{845D4614-1CD7-4894-810F-D3EBC5E63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5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5" name="Oval 28">
                <a:extLst>
                  <a:ext uri="{FF2B5EF4-FFF2-40B4-BE49-F238E27FC236}">
                    <a16:creationId xmlns:a16="http://schemas.microsoft.com/office/drawing/2014/main" id="{A6B5E898-526F-4866-B3A4-247FF3EAD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6" name="Oval 29">
                <a:extLst>
                  <a:ext uri="{FF2B5EF4-FFF2-40B4-BE49-F238E27FC236}">
                    <a16:creationId xmlns:a16="http://schemas.microsoft.com/office/drawing/2014/main" id="{2BD904FE-7EEF-4DFE-B0C5-0DDD2FBC9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7" name="Group 30">
              <a:extLst>
                <a:ext uri="{FF2B5EF4-FFF2-40B4-BE49-F238E27FC236}">
                  <a16:creationId xmlns:a16="http://schemas.microsoft.com/office/drawing/2014/main" id="{42A7C9AD-F1AC-4E0B-9E77-E61F12668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6" y="2723"/>
              <a:ext cx="1185" cy="176"/>
              <a:chOff x="2976" y="1392"/>
              <a:chExt cx="1568" cy="192"/>
            </a:xfrm>
          </p:grpSpPr>
          <p:sp>
            <p:nvSpPr>
              <p:cNvPr id="55317" name="Rectangle 31">
                <a:extLst>
                  <a:ext uri="{FF2B5EF4-FFF2-40B4-BE49-F238E27FC236}">
                    <a16:creationId xmlns:a16="http://schemas.microsoft.com/office/drawing/2014/main" id="{7699DCF0-F44C-4D99-8815-D7EA0E4F9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392"/>
                <a:ext cx="768" cy="192"/>
              </a:xfrm>
              <a:prstGeom prst="rect">
                <a:avLst/>
              </a:prstGeom>
              <a:solidFill>
                <a:srgbClr val="10E0E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18" name="Line 32">
                <a:extLst>
                  <a:ext uri="{FF2B5EF4-FFF2-40B4-BE49-F238E27FC236}">
                    <a16:creationId xmlns:a16="http://schemas.microsoft.com/office/drawing/2014/main" id="{BCA63816-1D08-4DA8-9170-286401E18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5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19" name="Line 33">
                <a:extLst>
                  <a:ext uri="{FF2B5EF4-FFF2-40B4-BE49-F238E27FC236}">
                    <a16:creationId xmlns:a16="http://schemas.microsoft.com/office/drawing/2014/main" id="{7DBFCC4B-EF05-49D4-9123-4394C2AA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15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0" name="Oval 34">
                <a:extLst>
                  <a:ext uri="{FF2B5EF4-FFF2-40B4-BE49-F238E27FC236}">
                    <a16:creationId xmlns:a16="http://schemas.microsoft.com/office/drawing/2014/main" id="{3F4BE8FE-D6F0-42DA-96AB-086620F0C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1" name="Oval 35">
                <a:extLst>
                  <a:ext uri="{FF2B5EF4-FFF2-40B4-BE49-F238E27FC236}">
                    <a16:creationId xmlns:a16="http://schemas.microsoft.com/office/drawing/2014/main" id="{C4810D15-C8E5-4B30-B803-3AC525689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488"/>
                <a:ext cx="32" cy="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308" name="Group 36">
              <a:extLst>
                <a:ext uri="{FF2B5EF4-FFF2-40B4-BE49-F238E27FC236}">
                  <a16:creationId xmlns:a16="http://schemas.microsoft.com/office/drawing/2014/main" id="{C6484FF5-1138-49EF-A3A8-AE33BB9EA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2395"/>
              <a:ext cx="572" cy="327"/>
              <a:chOff x="2208" y="624"/>
              <a:chExt cx="624" cy="327"/>
            </a:xfrm>
          </p:grpSpPr>
          <p:sp>
            <p:nvSpPr>
              <p:cNvPr id="55315" name="Text Box 37">
                <a:extLst>
                  <a:ext uri="{FF2B5EF4-FFF2-40B4-BE49-F238E27FC236}">
                    <a16:creationId xmlns:a16="http://schemas.microsoft.com/office/drawing/2014/main" id="{A9AE52B7-4F39-4F2B-99DC-2A2E93B5A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62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800" i="1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55316" name="Line 38">
                <a:extLst>
                  <a:ext uri="{FF2B5EF4-FFF2-40B4-BE49-F238E27FC236}">
                    <a16:creationId xmlns:a16="http://schemas.microsoft.com/office/drawing/2014/main" id="{B3704479-C20E-4A07-89E1-9F8AE557D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09" name="Group 39">
              <a:extLst>
                <a:ext uri="{FF2B5EF4-FFF2-40B4-BE49-F238E27FC236}">
                  <a16:creationId xmlns:a16="http://schemas.microsoft.com/office/drawing/2014/main" id="{7727D7B9-C0F1-40E9-A242-2D4F06904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" y="2395"/>
              <a:ext cx="573" cy="327"/>
              <a:chOff x="2208" y="624"/>
              <a:chExt cx="624" cy="327"/>
            </a:xfrm>
          </p:grpSpPr>
          <p:sp>
            <p:nvSpPr>
              <p:cNvPr id="55313" name="Text Box 40">
                <a:extLst>
                  <a:ext uri="{FF2B5EF4-FFF2-40B4-BE49-F238E27FC236}">
                    <a16:creationId xmlns:a16="http://schemas.microsoft.com/office/drawing/2014/main" id="{EC75F2B4-CFC6-4A9C-B941-A5B05EB71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62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3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en-US" altLang="zh-CN" sz="2800" i="1">
                    <a:solidFill>
                      <a:srgbClr val="000000"/>
                    </a:solidFill>
                  </a:rPr>
                  <a:t>q</a:t>
                </a:r>
              </a:p>
            </p:txBody>
          </p:sp>
          <p:sp>
            <p:nvSpPr>
              <p:cNvPr id="55314" name="Line 41">
                <a:extLst>
                  <a:ext uri="{FF2B5EF4-FFF2-40B4-BE49-F238E27FC236}">
                    <a16:creationId xmlns:a16="http://schemas.microsoft.com/office/drawing/2014/main" id="{71DCAFBF-48A4-4C71-A00E-57C274BAC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8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55310" name="Object 42">
              <a:extLst>
                <a:ext uri="{FF2B5EF4-FFF2-40B4-BE49-F238E27FC236}">
                  <a16:creationId xmlns:a16="http://schemas.microsoft.com/office/drawing/2014/main" id="{5B3F79E9-D9ED-49FC-B900-1AED3CE8F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9" y="2387"/>
            <a:ext cx="346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11" imgW="190500" imgH="228600" progId="Equation.DSMT4">
                    <p:embed/>
                  </p:oleObj>
                </mc:Choice>
                <mc:Fallback>
                  <p:oleObj name="Equation" r:id="rId11" imgW="190500" imgH="228600" progId="Equation.DSMT4">
                    <p:embed/>
                    <p:pic>
                      <p:nvPicPr>
                        <p:cNvPr id="55310" name="Object 42">
                          <a:extLst>
                            <a:ext uri="{FF2B5EF4-FFF2-40B4-BE49-F238E27FC236}">
                              <a16:creationId xmlns:a16="http://schemas.microsoft.com/office/drawing/2014/main" id="{5B3F79E9-D9ED-49FC-B900-1AED3CE8F5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2387"/>
                          <a:ext cx="346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43">
              <a:extLst>
                <a:ext uri="{FF2B5EF4-FFF2-40B4-BE49-F238E27FC236}">
                  <a16:creationId xmlns:a16="http://schemas.microsoft.com/office/drawing/2014/main" id="{F35B942E-5EB9-4F83-9D23-13A5A4EB4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5" y="2963"/>
            <a:ext cx="255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13" imgW="215806" imgH="431613" progId="Equation.DSMT4">
                    <p:embed/>
                  </p:oleObj>
                </mc:Choice>
                <mc:Fallback>
                  <p:oleObj name="Equation" r:id="rId13" imgW="215806" imgH="431613" progId="Equation.DSMT4">
                    <p:embed/>
                    <p:pic>
                      <p:nvPicPr>
                        <p:cNvPr id="55311" name="Object 43">
                          <a:extLst>
                            <a:ext uri="{FF2B5EF4-FFF2-40B4-BE49-F238E27FC236}">
                              <a16:creationId xmlns:a16="http://schemas.microsoft.com/office/drawing/2014/main" id="{F35B942E-5EB9-4F83-9D23-13A5A4EB4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963"/>
                          <a:ext cx="255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44">
              <a:extLst>
                <a:ext uri="{FF2B5EF4-FFF2-40B4-BE49-F238E27FC236}">
                  <a16:creationId xmlns:a16="http://schemas.microsoft.com/office/drawing/2014/main" id="{BDF54182-1E16-4F83-ABA3-D64571D0D2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5" y="3011"/>
            <a:ext cx="2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15" imgW="203112" imgH="431613" progId="Equation.DSMT4">
                    <p:embed/>
                  </p:oleObj>
                </mc:Choice>
                <mc:Fallback>
                  <p:oleObj name="Equation" r:id="rId15" imgW="203112" imgH="431613" progId="Equation.DSMT4">
                    <p:embed/>
                    <p:pic>
                      <p:nvPicPr>
                        <p:cNvPr id="55312" name="Object 44">
                          <a:extLst>
                            <a:ext uri="{FF2B5EF4-FFF2-40B4-BE49-F238E27FC236}">
                              <a16:creationId xmlns:a16="http://schemas.microsoft.com/office/drawing/2014/main" id="{BDF54182-1E16-4F83-ABA3-D64571D0D2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3011"/>
                          <a:ext cx="2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9">
            <a:extLst>
              <a:ext uri="{FF2B5EF4-FFF2-40B4-BE49-F238E27FC236}">
                <a16:creationId xmlns:a16="http://schemas.microsoft.com/office/drawing/2014/main" id="{3A53D117-3AB1-4ED5-A29D-7A92FE7C2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04814"/>
            <a:ext cx="741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zh-CN" altLang="en-US" sz="2800" b="1">
                <a:solidFill>
                  <a:srgbClr val="000000"/>
                </a:solidFill>
              </a:rPr>
              <a:t>解：设以单位导热面积计算的炉墙各层的导热热阻分别为</a:t>
            </a:r>
            <a:r>
              <a:rPr kumimoji="1" lang="en-US" altLang="zh-CN" sz="2800" b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30000">
                <a:solidFill>
                  <a:srgbClr val="000000"/>
                </a:solidFill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</a:rPr>
              <a:t>、r</a:t>
            </a:r>
            <a:r>
              <a:rPr kumimoji="1" lang="en-US" altLang="zh-CN" sz="2800" b="1" baseline="-30000">
                <a:solidFill>
                  <a:srgbClr val="000000"/>
                </a:solidFill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30000">
                <a:solidFill>
                  <a:srgbClr val="000000"/>
                </a:solidFill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</a:rPr>
              <a:t>。</a:t>
            </a:r>
            <a:r>
              <a: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  </a:t>
            </a:r>
            <a:endParaRPr kumimoji="1" lang="zh-CN" altLang="en-US" sz="28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38DABDEF-8F82-42FA-B741-19CD540AE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484313"/>
            <a:ext cx="640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(1)</a:t>
            </a:r>
            <a:r>
              <a:rPr kumimoji="1" lang="zh-CN" altLang="en-US" sz="2800" b="1">
                <a:solidFill>
                  <a:srgbClr val="000000"/>
                </a:solidFill>
                <a:cs typeface="Times New Roman" panose="02020603050405020304" pitchFamily="18" charset="0"/>
              </a:rPr>
              <a:t>热流密度</a:t>
            </a:r>
            <a:endParaRPr kumimoji="1" lang="zh-CN" altLang="en-US" sz="2400" b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6324" name="Rectangle 12">
            <a:extLst>
              <a:ext uri="{FF2B5EF4-FFF2-40B4-BE49-F238E27FC236}">
                <a16:creationId xmlns:a16="http://schemas.microsoft.com/office/drawing/2014/main" id="{28DAB9A3-A2A8-4B83-AED7-2B1B3754E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2976563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2845" name="Object 77">
            <a:extLst>
              <a:ext uri="{FF2B5EF4-FFF2-40B4-BE49-F238E27FC236}">
                <a16:creationId xmlns:a16="http://schemas.microsoft.com/office/drawing/2014/main" id="{6DB69AFD-2C7E-4C08-89E6-C563AA29E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205039"/>
          <a:ext cx="63658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451100" imgH="1219200" progId="Equation.DSMT4">
                  <p:embed/>
                </p:oleObj>
              </mc:Choice>
              <mc:Fallback>
                <p:oleObj name="Equation" r:id="rId3" imgW="2451100" imgH="1219200" progId="Equation.DSMT4">
                  <p:embed/>
                  <p:pic>
                    <p:nvPicPr>
                      <p:cNvPr id="32845" name="Object 77">
                        <a:extLst>
                          <a:ext uri="{FF2B5EF4-FFF2-40B4-BE49-F238E27FC236}">
                            <a16:creationId xmlns:a16="http://schemas.microsoft.com/office/drawing/2014/main" id="{6DB69AFD-2C7E-4C08-89E6-C563AA29E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205039"/>
                        <a:ext cx="636587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327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6B68-3C31-4DF1-ACFF-56CB5C25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大题部分（</a:t>
            </a:r>
            <a:r>
              <a:rPr lang="en-US" altLang="zh-CN" dirty="0"/>
              <a:t>6</a:t>
            </a:r>
            <a:r>
              <a:rPr lang="zh-CN" altLang="en-US" dirty="0"/>
              <a:t>题）</a:t>
            </a:r>
            <a:r>
              <a:rPr lang="en-US" altLang="zh-CN" dirty="0"/>
              <a:t>70</a:t>
            </a:r>
            <a:r>
              <a:rPr lang="zh-CN" altLang="en-US" dirty="0"/>
              <a:t>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ACABB-ABB0-4CD4-8EB9-D6244C31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第四章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第六章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46777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>
            <a:extLst>
              <a:ext uri="{FF2B5EF4-FFF2-40B4-BE49-F238E27FC236}">
                <a16:creationId xmlns:a16="http://schemas.microsoft.com/office/drawing/2014/main" id="{C93C4FA1-BF52-4615-8E16-007CD9507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33376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zh-CN" altLang="en-US" sz="2800" b="1">
                <a:solidFill>
                  <a:srgbClr val="000000"/>
                </a:solidFill>
              </a:rPr>
              <a:t>(2)界面温度</a:t>
            </a:r>
            <a:r>
              <a:rPr kumimoji="1" lang="en-US" altLang="zh-CN" sz="2800" b="1">
                <a:solidFill>
                  <a:srgbClr val="000000"/>
                </a:solidFill>
              </a:rPr>
              <a:t>t</a:t>
            </a:r>
            <a:r>
              <a:rPr kumimoji="1" lang="en-US" altLang="zh-CN" sz="2800" b="1" baseline="-30000">
                <a:solidFill>
                  <a:srgbClr val="000000"/>
                </a:solidFill>
              </a:rPr>
              <a:t>w2</a:t>
            </a:r>
            <a:endParaRPr kumimoji="1"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8FB8FA39-45F1-4B65-B9E2-14900D791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1196976"/>
          <a:ext cx="6689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908300" imgH="431800" progId="Equation.DSMT4">
                  <p:embed/>
                </p:oleObj>
              </mc:Choice>
              <mc:Fallback>
                <p:oleObj name="Equation" r:id="rId3" imgW="2908300" imgH="431800" progId="Equation.DSMT4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8FB8FA39-45F1-4B65-B9E2-14900D791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196976"/>
                        <a:ext cx="6689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872761F0-C679-4622-9AD3-211EBFFB0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2420938"/>
          <a:ext cx="71278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3429000" imgH="406400" progId="Equation.DSMT4">
                  <p:embed/>
                </p:oleObj>
              </mc:Choice>
              <mc:Fallback>
                <p:oleObj name="Equation" r:id="rId5" imgW="3429000" imgH="406400" progId="Equation.DSMT4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872761F0-C679-4622-9AD3-211EBFFB0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20938"/>
                        <a:ext cx="71278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>
            <a:extLst>
              <a:ext uri="{FF2B5EF4-FFF2-40B4-BE49-F238E27FC236}">
                <a16:creationId xmlns:a16="http://schemas.microsoft.com/office/drawing/2014/main" id="{596FD70B-8432-436E-9E07-B88E3672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332163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2400" b="1">
                <a:solidFill>
                  <a:srgbClr val="000000"/>
                </a:solidFill>
                <a:latin typeface="Verdana" panose="020B0604030504040204" pitchFamily="34" charset="0"/>
              </a:rPr>
              <a:t>所以</a:t>
            </a:r>
            <a:r>
              <a:rPr kumimoji="1" lang="zh-CN" altLang="en-US" sz="2400" b="1">
                <a:solidFill>
                  <a:srgbClr val="000000"/>
                </a:solidFill>
                <a:latin typeface="Verdana" panose="020B0604030504040204" pitchFamily="34" charset="0"/>
              </a:rPr>
              <a:t>在轻质粘土砖安全使用温度范围内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8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189A-5C2F-4B82-92A9-A0979A09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第六章（只考</a:t>
            </a:r>
            <a:r>
              <a:rPr lang="en-US" altLang="zh-CN" dirty="0"/>
              <a:t>2</a:t>
            </a:r>
            <a:r>
              <a:rPr lang="zh-CN" altLang="en-US" dirty="0"/>
              <a:t>个平面的）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C7F3E-BD75-4DB7-AD29-0A300E0E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角系数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热计算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81689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Text Box 4">
            <a:extLst>
              <a:ext uri="{FF2B5EF4-FFF2-40B4-BE49-F238E27FC236}">
                <a16:creationId xmlns:a16="http://schemas.microsoft.com/office/drawing/2014/main" id="{0FD99E37-C3D1-4919-8DC3-FFBD9A26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49276"/>
            <a:ext cx="6248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i="0">
                <a:latin typeface="Comic Sans MS" panose="030F0702030302020204" pitchFamily="66" charset="0"/>
              </a:rPr>
              <a:t>角系数的定义及性质</a:t>
            </a:r>
          </a:p>
          <a:p>
            <a:pPr eaLnBrk="1" hangingPunct="1">
              <a:buFontTx/>
              <a:buChar char="•"/>
            </a:pPr>
            <a:endParaRPr lang="zh-CN" altLang="en-US" sz="2800" i="0">
              <a:latin typeface="Comic Sans MS" panose="030F0702030302020204" pitchFamily="66" charset="0"/>
            </a:endParaRPr>
          </a:p>
          <a:p>
            <a:pPr eaLnBrk="1" hangingPunct="1">
              <a:buFontTx/>
              <a:buChar char="•"/>
            </a:pPr>
            <a:endParaRPr lang="en-US" altLang="zh-CN" sz="2800" i="0">
              <a:latin typeface="Comic Sans MS" panose="030F0702030302020204" pitchFamily="66" charset="0"/>
            </a:endParaRPr>
          </a:p>
        </p:txBody>
      </p:sp>
      <p:graphicFrame>
        <p:nvGraphicFramePr>
          <p:cNvPr id="32783" name="Object 10">
            <a:extLst>
              <a:ext uri="{FF2B5EF4-FFF2-40B4-BE49-F238E27FC236}">
                <a16:creationId xmlns:a16="http://schemas.microsoft.com/office/drawing/2014/main" id="{C0E7AAB5-0F23-4D02-8455-A51402AC2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852738"/>
          <a:ext cx="2905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939392" imgH="241195" progId="Equation.DSMT4">
                  <p:embed/>
                </p:oleObj>
              </mc:Choice>
              <mc:Fallback>
                <p:oleObj name="Equation" r:id="rId3" imgW="939392" imgH="241195" progId="Equation.DSMT4">
                  <p:embed/>
                  <p:pic>
                    <p:nvPicPr>
                      <p:cNvPr id="32783" name="Object 10">
                        <a:extLst>
                          <a:ext uri="{FF2B5EF4-FFF2-40B4-BE49-F238E27FC236}">
                            <a16:creationId xmlns:a16="http://schemas.microsoft.com/office/drawing/2014/main" id="{C0E7AAB5-0F23-4D02-8455-A51402AC2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2738"/>
                        <a:ext cx="29051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1">
            <a:extLst>
              <a:ext uri="{FF2B5EF4-FFF2-40B4-BE49-F238E27FC236}">
                <a16:creationId xmlns:a16="http://schemas.microsoft.com/office/drawing/2014/main" id="{70F3EB1A-C69A-4871-B4F1-F567CEE8E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3573464"/>
          <a:ext cx="4679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2133600" imgH="431800" progId="Equation.DSMT4">
                  <p:embed/>
                </p:oleObj>
              </mc:Choice>
              <mc:Fallback>
                <p:oleObj name="Equation" r:id="rId5" imgW="2133600" imgH="431800" progId="Equation.DSMT4">
                  <p:embed/>
                  <p:pic>
                    <p:nvPicPr>
                      <p:cNvPr id="33795" name="Object 11">
                        <a:extLst>
                          <a:ext uri="{FF2B5EF4-FFF2-40B4-BE49-F238E27FC236}">
                            <a16:creationId xmlns:a16="http://schemas.microsoft.com/office/drawing/2014/main" id="{70F3EB1A-C69A-4871-B4F1-F567CEE8E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573464"/>
                        <a:ext cx="4679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1" name="Object 12">
            <a:extLst>
              <a:ext uri="{FF2B5EF4-FFF2-40B4-BE49-F238E27FC236}">
                <a16:creationId xmlns:a16="http://schemas.microsoft.com/office/drawing/2014/main" id="{E7F27F75-7249-454C-931F-5DA219964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4365626"/>
          <a:ext cx="3124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7" imgW="1143000" imgH="241300" progId="Equation.DSMT4">
                  <p:embed/>
                </p:oleObj>
              </mc:Choice>
              <mc:Fallback>
                <p:oleObj name="Equation" r:id="rId7" imgW="1143000" imgH="241300" progId="Equation.DSMT4">
                  <p:embed/>
                  <p:pic>
                    <p:nvPicPr>
                      <p:cNvPr id="316421" name="Object 12">
                        <a:extLst>
                          <a:ext uri="{FF2B5EF4-FFF2-40B4-BE49-F238E27FC236}">
                            <a16:creationId xmlns:a16="http://schemas.microsoft.com/office/drawing/2014/main" id="{E7F27F75-7249-454C-931F-5DA219964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365626"/>
                        <a:ext cx="31242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3">
            <a:extLst>
              <a:ext uri="{FF2B5EF4-FFF2-40B4-BE49-F238E27FC236}">
                <a16:creationId xmlns:a16="http://schemas.microsoft.com/office/drawing/2014/main" id="{9CD7B6A5-8D39-407A-B3A1-726106F53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1773238"/>
          <a:ext cx="38877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9" imgW="2095500" imgH="419100" progId="Equation.DSMT4">
                  <p:embed/>
                </p:oleObj>
              </mc:Choice>
              <mc:Fallback>
                <p:oleObj name="Equation" r:id="rId9" imgW="2095500" imgH="419100" progId="Equation.DSMT4">
                  <p:embed/>
                  <p:pic>
                    <p:nvPicPr>
                      <p:cNvPr id="31749" name="Object 13">
                        <a:extLst>
                          <a:ext uri="{FF2B5EF4-FFF2-40B4-BE49-F238E27FC236}">
                            <a16:creationId xmlns:a16="http://schemas.microsoft.com/office/drawing/2014/main" id="{9CD7B6A5-8D39-407A-B3A1-726106F53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1773238"/>
                        <a:ext cx="38877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D95D1C92-C3E0-4B4E-A7D6-F4DDF39F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33376"/>
            <a:ext cx="770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ahoma" panose="020B0604030504040204" pitchFamily="34" charset="0"/>
              </a:rPr>
              <a:t>两个灰体表面组成的封闭系统中的辐射传热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F3F6A0E6-B18F-41A7-86D4-EA283C319985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492375"/>
            <a:ext cx="3149600" cy="2540000"/>
            <a:chOff x="336" y="1152"/>
            <a:chExt cx="1984" cy="1600"/>
          </a:xfrm>
        </p:grpSpPr>
        <p:sp>
          <p:nvSpPr>
            <p:cNvPr id="25661" name="Freeform 3">
              <a:extLst>
                <a:ext uri="{FF2B5EF4-FFF2-40B4-BE49-F238E27FC236}">
                  <a16:creationId xmlns:a16="http://schemas.microsoft.com/office/drawing/2014/main" id="{9183075C-92F2-4653-8B3F-462E92EE5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152"/>
              <a:ext cx="1984" cy="1600"/>
            </a:xfrm>
            <a:custGeom>
              <a:avLst/>
              <a:gdLst>
                <a:gd name="T0" fmla="*/ 0 w 1984"/>
                <a:gd name="T1" fmla="*/ 448 h 1600"/>
                <a:gd name="T2" fmla="*/ 288 w 1984"/>
                <a:gd name="T3" fmla="*/ 400 h 1600"/>
                <a:gd name="T4" fmla="*/ 720 w 1984"/>
                <a:gd name="T5" fmla="*/ 16 h 1600"/>
                <a:gd name="T6" fmla="*/ 1392 w 1984"/>
                <a:gd name="T7" fmla="*/ 304 h 1600"/>
                <a:gd name="T8" fmla="*/ 1248 w 1984"/>
                <a:gd name="T9" fmla="*/ 784 h 1600"/>
                <a:gd name="T10" fmla="*/ 1584 w 1984"/>
                <a:gd name="T11" fmla="*/ 1024 h 1600"/>
                <a:gd name="T12" fmla="*/ 1536 w 1984"/>
                <a:gd name="T13" fmla="*/ 1312 h 1600"/>
                <a:gd name="T14" fmla="*/ 1920 w 1984"/>
                <a:gd name="T15" fmla="*/ 1552 h 1600"/>
                <a:gd name="T16" fmla="*/ 1152 w 1984"/>
                <a:gd name="T17" fmla="*/ 1552 h 1600"/>
                <a:gd name="T18" fmla="*/ 432 w 1984"/>
                <a:gd name="T19" fmla="*/ 1264 h 1600"/>
                <a:gd name="T20" fmla="*/ 288 w 1984"/>
                <a:gd name="T21" fmla="*/ 688 h 1600"/>
                <a:gd name="T22" fmla="*/ 0 w 1984"/>
                <a:gd name="T23" fmla="*/ 448 h 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84"/>
                <a:gd name="T37" fmla="*/ 0 h 1600"/>
                <a:gd name="T38" fmla="*/ 1984 w 1984"/>
                <a:gd name="T39" fmla="*/ 1600 h 16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84" h="1600">
                  <a:moveTo>
                    <a:pt x="0" y="448"/>
                  </a:moveTo>
                  <a:cubicBezTo>
                    <a:pt x="0" y="400"/>
                    <a:pt x="168" y="472"/>
                    <a:pt x="288" y="400"/>
                  </a:cubicBezTo>
                  <a:cubicBezTo>
                    <a:pt x="408" y="328"/>
                    <a:pt x="536" y="32"/>
                    <a:pt x="720" y="16"/>
                  </a:cubicBezTo>
                  <a:cubicBezTo>
                    <a:pt x="904" y="0"/>
                    <a:pt x="1304" y="176"/>
                    <a:pt x="1392" y="304"/>
                  </a:cubicBezTo>
                  <a:cubicBezTo>
                    <a:pt x="1480" y="432"/>
                    <a:pt x="1216" y="664"/>
                    <a:pt x="1248" y="784"/>
                  </a:cubicBezTo>
                  <a:cubicBezTo>
                    <a:pt x="1280" y="904"/>
                    <a:pt x="1536" y="936"/>
                    <a:pt x="1584" y="1024"/>
                  </a:cubicBezTo>
                  <a:cubicBezTo>
                    <a:pt x="1632" y="1112"/>
                    <a:pt x="1480" y="1224"/>
                    <a:pt x="1536" y="1312"/>
                  </a:cubicBezTo>
                  <a:cubicBezTo>
                    <a:pt x="1592" y="1400"/>
                    <a:pt x="1984" y="1512"/>
                    <a:pt x="1920" y="1552"/>
                  </a:cubicBezTo>
                  <a:cubicBezTo>
                    <a:pt x="1856" y="1592"/>
                    <a:pt x="1400" y="1600"/>
                    <a:pt x="1152" y="1552"/>
                  </a:cubicBezTo>
                  <a:cubicBezTo>
                    <a:pt x="904" y="1504"/>
                    <a:pt x="576" y="1408"/>
                    <a:pt x="432" y="1264"/>
                  </a:cubicBezTo>
                  <a:cubicBezTo>
                    <a:pt x="288" y="1120"/>
                    <a:pt x="360" y="824"/>
                    <a:pt x="288" y="688"/>
                  </a:cubicBezTo>
                  <a:cubicBezTo>
                    <a:pt x="216" y="552"/>
                    <a:pt x="0" y="496"/>
                    <a:pt x="0" y="448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28" name="Object 28">
              <a:extLst>
                <a:ext uri="{FF2B5EF4-FFF2-40B4-BE49-F238E27FC236}">
                  <a16:creationId xmlns:a16="http://schemas.microsoft.com/office/drawing/2014/main" id="{4C7F2C51-0E04-4D4D-A371-A08DE9918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440"/>
            <a:ext cx="100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Equation" r:id="rId3" imgW="558800" imgH="228600" progId="Equation.DSMT4">
                    <p:embed/>
                  </p:oleObj>
                </mc:Choice>
                <mc:Fallback>
                  <p:oleObj name="Equation" r:id="rId3" imgW="558800" imgH="228600" progId="Equation.DSMT4">
                    <p:embed/>
                    <p:pic>
                      <p:nvPicPr>
                        <p:cNvPr id="25628" name="Object 28">
                          <a:extLst>
                            <a:ext uri="{FF2B5EF4-FFF2-40B4-BE49-F238E27FC236}">
                              <a16:creationId xmlns:a16="http://schemas.microsoft.com/office/drawing/2014/main" id="{4C7F2C51-0E04-4D4D-A371-A08DE99182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40"/>
                          <a:ext cx="100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2" name="Line 5">
              <a:extLst>
                <a:ext uri="{FF2B5EF4-FFF2-40B4-BE49-F238E27FC236}">
                  <a16:creationId xmlns:a16="http://schemas.microsoft.com/office/drawing/2014/main" id="{E082C8FB-7C20-4738-A9A8-A8686914F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2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3" name="Line 6">
              <a:extLst>
                <a:ext uri="{FF2B5EF4-FFF2-40B4-BE49-F238E27FC236}">
                  <a16:creationId xmlns:a16="http://schemas.microsoft.com/office/drawing/2014/main" id="{70039016-16CF-4AC5-8DC7-085A4C2B5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629" name="Object 29">
              <a:extLst>
                <a:ext uri="{FF2B5EF4-FFF2-40B4-BE49-F238E27FC236}">
                  <a16:creationId xmlns:a16="http://schemas.microsoft.com/office/drawing/2014/main" id="{905E39B4-F0F1-4ED7-BB19-904505088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064"/>
            <a:ext cx="91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3" name="Equation" r:id="rId5" imgW="508000" imgH="228600" progId="Equation.DSMT4">
                    <p:embed/>
                  </p:oleObj>
                </mc:Choice>
                <mc:Fallback>
                  <p:oleObj name="Equation" r:id="rId5" imgW="508000" imgH="228600" progId="Equation.DSMT4">
                    <p:embed/>
                    <p:pic>
                      <p:nvPicPr>
                        <p:cNvPr id="25629" name="Object 29">
                          <a:extLst>
                            <a:ext uri="{FF2B5EF4-FFF2-40B4-BE49-F238E27FC236}">
                              <a16:creationId xmlns:a16="http://schemas.microsoft.com/office/drawing/2014/main" id="{905E39B4-F0F1-4ED7-BB19-9045050889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64"/>
                          <a:ext cx="917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30" name="Object 30">
            <a:extLst>
              <a:ext uri="{FF2B5EF4-FFF2-40B4-BE49-F238E27FC236}">
                <a16:creationId xmlns:a16="http://schemas.microsoft.com/office/drawing/2014/main" id="{4B8E0D91-14C8-4971-845D-C94D23454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3289" y="2298700"/>
          <a:ext cx="8334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7" imgW="368140" imgH="431613" progId="Equation.DSMT4">
                  <p:embed/>
                </p:oleObj>
              </mc:Choice>
              <mc:Fallback>
                <p:oleObj name="Equation" r:id="rId7" imgW="368140" imgH="431613" progId="Equation.DSMT4">
                  <p:embed/>
                  <p:pic>
                    <p:nvPicPr>
                      <p:cNvPr id="47130" name="Object 30">
                        <a:extLst>
                          <a:ext uri="{FF2B5EF4-FFF2-40B4-BE49-F238E27FC236}">
                            <a16:creationId xmlns:a16="http://schemas.microsoft.com/office/drawing/2014/main" id="{4B8E0D91-14C8-4971-845D-C94D23454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9" y="2298700"/>
                        <a:ext cx="8334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31">
            <a:extLst>
              <a:ext uri="{FF2B5EF4-FFF2-40B4-BE49-F238E27FC236}">
                <a16:creationId xmlns:a16="http://schemas.microsoft.com/office/drawing/2014/main" id="{72B3ECC8-5232-4E11-9592-CCC794D8F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6238" y="2235200"/>
          <a:ext cx="8620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9" imgW="380835" imgH="431613" progId="Equation.DSMT4">
                  <p:embed/>
                </p:oleObj>
              </mc:Choice>
              <mc:Fallback>
                <p:oleObj name="Equation" r:id="rId9" imgW="380835" imgH="431613" progId="Equation.DSMT4">
                  <p:embed/>
                  <p:pic>
                    <p:nvPicPr>
                      <p:cNvPr id="47131" name="Object 31">
                        <a:extLst>
                          <a:ext uri="{FF2B5EF4-FFF2-40B4-BE49-F238E27FC236}">
                            <a16:creationId xmlns:a16="http://schemas.microsoft.com/office/drawing/2014/main" id="{72B3ECC8-5232-4E11-9592-CCC794D8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235200"/>
                        <a:ext cx="8620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32">
            <a:extLst>
              <a:ext uri="{FF2B5EF4-FFF2-40B4-BE49-F238E27FC236}">
                <a16:creationId xmlns:a16="http://schemas.microsoft.com/office/drawing/2014/main" id="{5974177C-2408-48E3-8EE0-3F6DAB9B9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926" y="2308225"/>
          <a:ext cx="1000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1" imgW="444307" imgH="444307" progId="Equation.DSMT4">
                  <p:embed/>
                </p:oleObj>
              </mc:Choice>
              <mc:Fallback>
                <p:oleObj name="Equation" r:id="rId11" imgW="444307" imgH="444307" progId="Equation.DSMT4">
                  <p:embed/>
                  <p:pic>
                    <p:nvPicPr>
                      <p:cNvPr id="47132" name="Object 32">
                        <a:extLst>
                          <a:ext uri="{FF2B5EF4-FFF2-40B4-BE49-F238E27FC236}">
                            <a16:creationId xmlns:a16="http://schemas.microsoft.com/office/drawing/2014/main" id="{5974177C-2408-48E3-8EE0-3F6DAB9B9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6" y="2308225"/>
                        <a:ext cx="10001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1" name="Object 33">
            <a:extLst>
              <a:ext uri="{FF2B5EF4-FFF2-40B4-BE49-F238E27FC236}">
                <a16:creationId xmlns:a16="http://schemas.microsoft.com/office/drawing/2014/main" id="{FEEAA33D-5038-4501-B37C-399D071AB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6" y="3486150"/>
          <a:ext cx="4899025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3" imgW="1765300" imgH="660400" progId="Equation.DSMT4">
                  <p:embed/>
                </p:oleObj>
              </mc:Choice>
              <mc:Fallback>
                <p:oleObj name="Equation" r:id="rId13" imgW="1765300" imgH="660400" progId="Equation.DSMT4">
                  <p:embed/>
                  <p:pic>
                    <p:nvPicPr>
                      <p:cNvPr id="47141" name="Object 33">
                        <a:extLst>
                          <a:ext uri="{FF2B5EF4-FFF2-40B4-BE49-F238E27FC236}">
                            <a16:creationId xmlns:a16="http://schemas.microsoft.com/office/drawing/2014/main" id="{FEEAA33D-5038-4501-B37C-399D071AB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6" y="3486150"/>
                        <a:ext cx="4899025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>
            <a:extLst>
              <a:ext uri="{FF2B5EF4-FFF2-40B4-BE49-F238E27FC236}">
                <a16:creationId xmlns:a16="http://schemas.microsoft.com/office/drawing/2014/main" id="{F0FA5B29-F5F3-4020-A4AC-56AC81323BC2}"/>
              </a:ext>
            </a:extLst>
          </p:cNvPr>
          <p:cNvGrpSpPr>
            <a:grpSpLocks/>
          </p:cNvGrpSpPr>
          <p:nvPr/>
        </p:nvGrpSpPr>
        <p:grpSpPr bwMode="auto">
          <a:xfrm>
            <a:off x="3127376" y="1279525"/>
            <a:ext cx="6678613" cy="990600"/>
            <a:chOff x="977" y="480"/>
            <a:chExt cx="4207" cy="624"/>
          </a:xfrm>
        </p:grpSpPr>
        <p:graphicFrame>
          <p:nvGraphicFramePr>
            <p:cNvPr id="25634" name="Object 34">
              <a:extLst>
                <a:ext uri="{FF2B5EF4-FFF2-40B4-BE49-F238E27FC236}">
                  <a16:creationId xmlns:a16="http://schemas.microsoft.com/office/drawing/2014/main" id="{3E14FA1F-1D39-4CF6-81CA-C76DAA4931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7" y="672"/>
            <a:ext cx="2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Equation" r:id="rId15" imgW="177646" imgH="228402" progId="Equation.DSMT4">
                    <p:embed/>
                  </p:oleObj>
                </mc:Choice>
                <mc:Fallback>
                  <p:oleObj name="Equation" r:id="rId15" imgW="177646" imgH="228402" progId="Equation.DSMT4">
                    <p:embed/>
                    <p:pic>
                      <p:nvPicPr>
                        <p:cNvPr id="25634" name="Object 34">
                          <a:extLst>
                            <a:ext uri="{FF2B5EF4-FFF2-40B4-BE49-F238E27FC236}">
                              <a16:creationId xmlns:a16="http://schemas.microsoft.com/office/drawing/2014/main" id="{3E14FA1F-1D39-4CF6-81CA-C76DAA4931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672"/>
                          <a:ext cx="2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4" name="Group 33">
              <a:extLst>
                <a:ext uri="{FF2B5EF4-FFF2-40B4-BE49-F238E27FC236}">
                  <a16:creationId xmlns:a16="http://schemas.microsoft.com/office/drawing/2014/main" id="{F9C8A9C9-9843-43D4-B185-2260EE78A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576"/>
              <a:ext cx="4032" cy="528"/>
              <a:chOff x="1152" y="576"/>
              <a:chExt cx="4032" cy="528"/>
            </a:xfrm>
          </p:grpSpPr>
          <p:sp>
            <p:nvSpPr>
              <p:cNvPr id="25646" name="Rectangle 9">
                <a:extLst>
                  <a:ext uri="{FF2B5EF4-FFF2-40B4-BE49-F238E27FC236}">
                    <a16:creationId xmlns:a16="http://schemas.microsoft.com/office/drawing/2014/main" id="{C0655214-26BF-4B2B-9FCB-F091B180D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76" cy="192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25647" name="Rectangle 10">
                <a:extLst>
                  <a:ext uri="{FF2B5EF4-FFF2-40B4-BE49-F238E27FC236}">
                    <a16:creationId xmlns:a16="http://schemas.microsoft.com/office/drawing/2014/main" id="{D7EB6909-48C3-4C9F-B5F5-6B9E0CE8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912"/>
                <a:ext cx="576" cy="192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25648" name="Rectangle 11">
                <a:extLst>
                  <a:ext uri="{FF2B5EF4-FFF2-40B4-BE49-F238E27FC236}">
                    <a16:creationId xmlns:a16="http://schemas.microsoft.com/office/drawing/2014/main" id="{8FABC8C7-7A38-4EFE-A2DF-38EA8F005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912"/>
                <a:ext cx="576" cy="192"/>
              </a:xfrm>
              <a:prstGeom prst="rect">
                <a:avLst/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25649" name="Oval 12">
                <a:extLst>
                  <a:ext uri="{FF2B5EF4-FFF2-40B4-BE49-F238E27FC236}">
                    <a16:creationId xmlns:a16="http://schemas.microsoft.com/office/drawing/2014/main" id="{3170BF56-E6A8-4A91-809B-30A94595A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996"/>
                <a:ext cx="34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5650" name="Oval 13">
                <a:extLst>
                  <a:ext uri="{FF2B5EF4-FFF2-40B4-BE49-F238E27FC236}">
                    <a16:creationId xmlns:a16="http://schemas.microsoft.com/office/drawing/2014/main" id="{F0D2829F-76BD-4501-BD4B-264138A3E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996"/>
                <a:ext cx="34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5651" name="Oval 14">
                <a:extLst>
                  <a:ext uri="{FF2B5EF4-FFF2-40B4-BE49-F238E27FC236}">
                    <a16:creationId xmlns:a16="http://schemas.microsoft.com/office/drawing/2014/main" id="{03C13499-255E-41D1-BE3C-A56A885A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0" y="996"/>
                <a:ext cx="34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25652" name="Line 15">
                <a:extLst>
                  <a:ext uri="{FF2B5EF4-FFF2-40B4-BE49-F238E27FC236}">
                    <a16:creationId xmlns:a16="http://schemas.microsoft.com/office/drawing/2014/main" id="{31C2B23A-685A-4AC0-807E-5EB9B7E90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3" name="Line 16">
                <a:extLst>
                  <a:ext uri="{FF2B5EF4-FFF2-40B4-BE49-F238E27FC236}">
                    <a16:creationId xmlns:a16="http://schemas.microsoft.com/office/drawing/2014/main" id="{D7EA3B02-4235-49A4-AFAA-B0B6B5984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0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4" name="Line 17">
                <a:extLst>
                  <a:ext uri="{FF2B5EF4-FFF2-40B4-BE49-F238E27FC236}">
                    <a16:creationId xmlns:a16="http://schemas.microsoft.com/office/drawing/2014/main" id="{71242980-D62E-4C46-B0DC-4D69A2A08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5" name="Line 18">
                <a:extLst>
                  <a:ext uri="{FF2B5EF4-FFF2-40B4-BE49-F238E27FC236}">
                    <a16:creationId xmlns:a16="http://schemas.microsoft.com/office/drawing/2014/main" id="{176F90CE-C39E-4C87-9BDD-C761F4B55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0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6" name="Line 19">
                <a:extLst>
                  <a:ext uri="{FF2B5EF4-FFF2-40B4-BE49-F238E27FC236}">
                    <a16:creationId xmlns:a16="http://schemas.microsoft.com/office/drawing/2014/main" id="{CBB2E6A1-3801-4072-A427-9C8AD80AE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8" y="10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7" name="Line 22">
                <a:extLst>
                  <a:ext uri="{FF2B5EF4-FFF2-40B4-BE49-F238E27FC236}">
                    <a16:creationId xmlns:a16="http://schemas.microsoft.com/office/drawing/2014/main" id="{4BF2024A-1E88-4FC5-B292-CDE2FCD3E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8" y="10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58" name="Oval 23">
                <a:extLst>
                  <a:ext uri="{FF2B5EF4-FFF2-40B4-BE49-F238E27FC236}">
                    <a16:creationId xmlns:a16="http://schemas.microsoft.com/office/drawing/2014/main" id="{0B2DAA75-57BE-4DDE-BA00-54C5B3D62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" y="996"/>
                <a:ext cx="34" cy="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en-US" sz="2400"/>
              </a:p>
            </p:txBody>
          </p:sp>
          <p:sp>
            <p:nvSpPr>
              <p:cNvPr id="25659" name="Line 24">
                <a:extLst>
                  <a:ext uri="{FF2B5EF4-FFF2-40B4-BE49-F238E27FC236}">
                    <a16:creationId xmlns:a16="http://schemas.microsoft.com/office/drawing/2014/main" id="{399A2A63-513F-4D02-AABC-12B9113D9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660" name="Line 25">
                <a:extLst>
                  <a:ext uri="{FF2B5EF4-FFF2-40B4-BE49-F238E27FC236}">
                    <a16:creationId xmlns:a16="http://schemas.microsoft.com/office/drawing/2014/main" id="{F80B80F1-CFF4-489D-8391-77A1DCF39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0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5635" name="Object 35">
                <a:extLst>
                  <a:ext uri="{FF2B5EF4-FFF2-40B4-BE49-F238E27FC236}">
                    <a16:creationId xmlns:a16="http://schemas.microsoft.com/office/drawing/2014/main" id="{5454B780-1E26-4F27-A85E-059D5BF9BA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64" y="720"/>
              <a:ext cx="248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9" name="Equation" r:id="rId17" imgW="190500" imgH="228600" progId="Equation.DSMT4">
                      <p:embed/>
                    </p:oleObj>
                  </mc:Choice>
                  <mc:Fallback>
                    <p:oleObj name="Equation" r:id="rId17" imgW="190500" imgH="228600" progId="Equation.DSMT4">
                      <p:embed/>
                      <p:pic>
                        <p:nvPicPr>
                          <p:cNvPr id="25635" name="Object 35">
                            <a:extLst>
                              <a:ext uri="{FF2B5EF4-FFF2-40B4-BE49-F238E27FC236}">
                                <a16:creationId xmlns:a16="http://schemas.microsoft.com/office/drawing/2014/main" id="{5454B780-1E26-4F27-A85E-059D5BF9BA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4" y="720"/>
                            <a:ext cx="248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6" name="Object 36">
                <a:extLst>
                  <a:ext uri="{FF2B5EF4-FFF2-40B4-BE49-F238E27FC236}">
                    <a16:creationId xmlns:a16="http://schemas.microsoft.com/office/drawing/2014/main" id="{203A452D-382A-4B8B-852D-B45C07C6DF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576"/>
              <a:ext cx="412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0" name="Equation" r:id="rId19" imgW="241300" imgH="228600" progId="Equation.DSMT4">
                      <p:embed/>
                    </p:oleObj>
                  </mc:Choice>
                  <mc:Fallback>
                    <p:oleObj name="Equation" r:id="rId19" imgW="241300" imgH="228600" progId="Equation.DSMT4">
                      <p:embed/>
                      <p:pic>
                        <p:nvPicPr>
                          <p:cNvPr id="25636" name="Object 36">
                            <a:extLst>
                              <a:ext uri="{FF2B5EF4-FFF2-40B4-BE49-F238E27FC236}">
                                <a16:creationId xmlns:a16="http://schemas.microsoft.com/office/drawing/2014/main" id="{203A452D-382A-4B8B-852D-B45C07C6DF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576"/>
                            <a:ext cx="412" cy="3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7" name="Object 37">
                <a:extLst>
                  <a:ext uri="{FF2B5EF4-FFF2-40B4-BE49-F238E27FC236}">
                    <a16:creationId xmlns:a16="http://schemas.microsoft.com/office/drawing/2014/main" id="{9A7D6F33-3516-418D-A9A6-F1575C5235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576"/>
              <a:ext cx="40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1" name="Equation" r:id="rId21" imgW="228600" imgH="228600" progId="Equation.DSMT4">
                      <p:embed/>
                    </p:oleObj>
                  </mc:Choice>
                  <mc:Fallback>
                    <p:oleObj name="Equation" r:id="rId21" imgW="228600" imgH="228600" progId="Equation.DSMT4">
                      <p:embed/>
                      <p:pic>
                        <p:nvPicPr>
                          <p:cNvPr id="25637" name="Object 37">
                            <a:extLst>
                              <a:ext uri="{FF2B5EF4-FFF2-40B4-BE49-F238E27FC236}">
                                <a16:creationId xmlns:a16="http://schemas.microsoft.com/office/drawing/2014/main" id="{9A7D6F33-3516-418D-A9A6-F1575C5235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576"/>
                            <a:ext cx="408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38" name="Object 38">
              <a:extLst>
                <a:ext uri="{FF2B5EF4-FFF2-40B4-BE49-F238E27FC236}">
                  <a16:creationId xmlns:a16="http://schemas.microsoft.com/office/drawing/2014/main" id="{0A3FB9D9-FE63-4A7C-BB90-B851D9D95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9" y="480"/>
            <a:ext cx="42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Equation" r:id="rId23" imgW="253890" imgH="241195" progId="Equation.DSMT4">
                    <p:embed/>
                  </p:oleObj>
                </mc:Choice>
                <mc:Fallback>
                  <p:oleObj name="Equation" r:id="rId23" imgW="253890" imgH="241195" progId="Equation.DSMT4">
                    <p:embed/>
                    <p:pic>
                      <p:nvPicPr>
                        <p:cNvPr id="25638" name="Object 38">
                          <a:extLst>
                            <a:ext uri="{FF2B5EF4-FFF2-40B4-BE49-F238E27FC236}">
                              <a16:creationId xmlns:a16="http://schemas.microsoft.com/office/drawing/2014/main" id="{0A3FB9D9-FE63-4A7C-BB90-B851D9D95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480"/>
                          <a:ext cx="42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39">
              <a:extLst>
                <a:ext uri="{FF2B5EF4-FFF2-40B4-BE49-F238E27FC236}">
                  <a16:creationId xmlns:a16="http://schemas.microsoft.com/office/drawing/2014/main" id="{95B3FF86-A9CA-4253-9440-A94341AB88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576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" name="Equation" r:id="rId25" imgW="165028" imgH="228501" progId="Equation.DSMT4">
                    <p:embed/>
                  </p:oleObj>
                </mc:Choice>
                <mc:Fallback>
                  <p:oleObj name="Equation" r:id="rId25" imgW="165028" imgH="228501" progId="Equation.DSMT4">
                    <p:embed/>
                    <p:pic>
                      <p:nvPicPr>
                        <p:cNvPr id="25639" name="Object 39">
                          <a:extLst>
                            <a:ext uri="{FF2B5EF4-FFF2-40B4-BE49-F238E27FC236}">
                              <a16:creationId xmlns:a16="http://schemas.microsoft.com/office/drawing/2014/main" id="{95B3FF86-A9CA-4253-9440-A94341AB88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576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40">
              <a:extLst>
                <a:ext uri="{FF2B5EF4-FFF2-40B4-BE49-F238E27FC236}">
                  <a16:creationId xmlns:a16="http://schemas.microsoft.com/office/drawing/2014/main" id="{C8B94F7D-C2F4-4632-A4A1-569388310B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576"/>
            <a:ext cx="3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27" imgW="177646" imgH="228402" progId="Equation.DSMT4">
                    <p:embed/>
                  </p:oleObj>
                </mc:Choice>
                <mc:Fallback>
                  <p:oleObj name="Equation" r:id="rId27" imgW="177646" imgH="228402" progId="Equation.DSMT4">
                    <p:embed/>
                    <p:pic>
                      <p:nvPicPr>
                        <p:cNvPr id="25640" name="Object 40">
                          <a:extLst>
                            <a:ext uri="{FF2B5EF4-FFF2-40B4-BE49-F238E27FC236}">
                              <a16:creationId xmlns:a16="http://schemas.microsoft.com/office/drawing/2014/main" id="{C8B94F7D-C2F4-4632-A4A1-569388310B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76"/>
                          <a:ext cx="33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5" name="Line 41">
              <a:extLst>
                <a:ext uri="{FF2B5EF4-FFF2-40B4-BE49-F238E27FC236}">
                  <a16:creationId xmlns:a16="http://schemas.microsoft.com/office/drawing/2014/main" id="{0FCA0D2A-5B72-4921-BA5C-43225DB12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>
            <a:extLst>
              <a:ext uri="{FF2B5EF4-FFF2-40B4-BE49-F238E27FC236}">
                <a16:creationId xmlns:a16="http://schemas.microsoft.com/office/drawing/2014/main" id="{4AB01BBC-BC98-43EF-8BF4-9138D781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071774-42D0-455C-BFDB-61DF3E8B3BB9}" type="slidenum">
              <a:rPr lang="en-US" altLang="zh-CN" sz="12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/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5B55F280-F966-404A-8F60-8DAA9C92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2" y="404813"/>
            <a:ext cx="799306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dirty="0">
                <a:latin typeface="+mn-ea"/>
                <a:cs typeface="Times New Roman" pitchFamily="18" charset="0"/>
              </a:rPr>
              <a:t>例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6.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两块平行放置灰体平板的表面黑度为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0.8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，温度分别为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t</a:t>
            </a:r>
            <a:r>
              <a:rPr kumimoji="1" lang="en-US" altLang="zh-CN" sz="2400" baseline="-25000" dirty="0">
                <a:latin typeface="+mn-ea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=527℃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及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t</a:t>
            </a:r>
            <a:r>
              <a:rPr kumimoji="1" lang="en-US" altLang="zh-CN" sz="2400" baseline="-25000" dirty="0">
                <a:latin typeface="+mn-ea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=27℃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板间距远小于板的宽度与高度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。试计算：</a:t>
            </a:r>
            <a:endParaRPr kumimoji="1"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dirty="0"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板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的本身辐射；    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板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、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2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间的辐射换热量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dirty="0">
                <a:latin typeface="+mn-ea"/>
                <a:cs typeface="Times New Roman" pitchFamily="18" charset="0"/>
              </a:rPr>
              <a:t>(3)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对板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的投入辐射；  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(4)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板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的反射辐射；</a:t>
            </a:r>
            <a:endParaRPr kumimoji="1" lang="en-US" altLang="zh-CN" sz="2400" dirty="0"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dirty="0">
                <a:latin typeface="+mn-ea"/>
                <a:cs typeface="Times New Roman" pitchFamily="18" charset="0"/>
              </a:rPr>
              <a:t>(5)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板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latin typeface="+mn-ea"/>
                <a:cs typeface="Times New Roman" pitchFamily="18" charset="0"/>
              </a:rPr>
              <a:t>的有效辐射；</a:t>
            </a:r>
            <a:r>
              <a:rPr kumimoji="1" lang="en-US" altLang="zh-CN" sz="2400" dirty="0"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7788A650-4B37-4F4D-B332-FCFA11AA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860802"/>
            <a:ext cx="781208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解：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(1) 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板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的本身辐射：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E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b1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=0.8×5.67×10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-8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×(527+273)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=18579.5  (W/m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cs typeface="Times New Roman" pitchFamily="18" charset="0"/>
                <a:sym typeface="Symbol" pitchFamily="18" charset="2"/>
              </a:rPr>
              <a:t>)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7E28628-7CB3-42C8-A6CA-9F1CB41D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1052515"/>
            <a:ext cx="59753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两板间的换热量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EBE35783-4152-437A-BD22-E10FFB76F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628777"/>
          <a:ext cx="73961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4140200" imgH="457200" progId="Equation.DSMT4">
                  <p:embed/>
                </p:oleObj>
              </mc:Choice>
              <mc:Fallback>
                <p:oleObj name="Equation" r:id="rId3" imgW="4140200" imgH="457200" progId="Equation.DSMT4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EBE35783-4152-437A-BD22-E10FFB76F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628777"/>
                        <a:ext cx="73961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8">
            <a:extLst>
              <a:ext uri="{FF2B5EF4-FFF2-40B4-BE49-F238E27FC236}">
                <a16:creationId xmlns:a16="http://schemas.microsoft.com/office/drawing/2014/main" id="{7B5B7732-FFE2-4738-8199-C2D1E20E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2" y="3141663"/>
            <a:ext cx="702786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=Q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J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+G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=(E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-Q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=(18579.5-15176.7)/0.8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=4253.5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(W/m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3BD06E-AF8A-45EA-A27B-87B32EDB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674940"/>
            <a:ext cx="59753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对板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的投入辐射：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796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>
            <a:extLst>
              <a:ext uri="{FF2B5EF4-FFF2-40B4-BE49-F238E27FC236}">
                <a16:creationId xmlns:a16="http://schemas.microsoft.com/office/drawing/2014/main" id="{22EAF8B7-1803-4678-A26B-F907E292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6CC396-7DCB-47CA-A2C2-B6F8FB1FBFEB}" type="slidenum">
              <a:rPr lang="en-US" altLang="zh-CN" sz="12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/>
          </a:p>
        </p:txBody>
      </p:sp>
      <p:sp>
        <p:nvSpPr>
          <p:cNvPr id="86019" name="Rectangle 9">
            <a:extLst>
              <a:ext uri="{FF2B5EF4-FFF2-40B4-BE49-F238E27FC236}">
                <a16:creationId xmlns:a16="http://schemas.microsoft.com/office/drawing/2014/main" id="{9F41DAB7-D66B-4B0A-851C-B696D402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125540"/>
            <a:ext cx="720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板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的反射辐射：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(1-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)=4253.5(1-0.8)=850.7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(W/m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86020" name="Rectangle 10">
            <a:extLst>
              <a:ext uri="{FF2B5EF4-FFF2-40B4-BE49-F238E27FC236}">
                <a16:creationId xmlns:a16="http://schemas.microsoft.com/office/drawing/2014/main" id="{BD01CDAA-6D73-44D9-971B-3FACE2A3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90" y="2492377"/>
            <a:ext cx="7921625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板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的有效辐射：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=E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+G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(1-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)=18579.5+850.7=19430.2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(W/m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BAA60196-B74D-4DB9-9B69-03E79BA6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2" y="260352"/>
            <a:ext cx="7561263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长0.5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m，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宽0.4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高0.3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的小炉窑，窑顶和四周壁温度为300℃，发射率为0.8；窑底温度为150℃，发射率为0.6。窑顶和四周壁面对底面的辐射传热量。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2A6A4FF-8939-45C7-BF34-06755975401A}"/>
              </a:ext>
            </a:extLst>
          </p:cNvPr>
          <p:cNvGrpSpPr>
            <a:grpSpLocks/>
          </p:cNvGrpSpPr>
          <p:nvPr/>
        </p:nvGrpSpPr>
        <p:grpSpPr bwMode="auto">
          <a:xfrm>
            <a:off x="4727577" y="3141665"/>
            <a:ext cx="2016125" cy="2027463"/>
            <a:chOff x="480" y="2256"/>
            <a:chExt cx="1104" cy="1147"/>
          </a:xfrm>
        </p:grpSpPr>
        <p:grpSp>
          <p:nvGrpSpPr>
            <p:cNvPr id="67588" name="Group 6">
              <a:extLst>
                <a:ext uri="{FF2B5EF4-FFF2-40B4-BE49-F238E27FC236}">
                  <a16:creationId xmlns:a16="http://schemas.microsoft.com/office/drawing/2014/main" id="{D53A7EBB-DEEF-435E-994D-52D2216F0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56"/>
              <a:ext cx="1104" cy="1104"/>
              <a:chOff x="528" y="2160"/>
              <a:chExt cx="1104" cy="1104"/>
            </a:xfrm>
          </p:grpSpPr>
          <p:sp>
            <p:nvSpPr>
              <p:cNvPr id="67590" name="AutoShape 7">
                <a:extLst>
                  <a:ext uri="{FF2B5EF4-FFF2-40B4-BE49-F238E27FC236}">
                    <a16:creationId xmlns:a16="http://schemas.microsoft.com/office/drawing/2014/main" id="{1D22FEAD-E5F5-46FE-85E5-63963CB6B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160"/>
                <a:ext cx="1104" cy="1104"/>
              </a:xfrm>
              <a:prstGeom prst="cube">
                <a:avLst>
                  <a:gd name="adj" fmla="val 25000"/>
                </a:avLst>
              </a:prstGeom>
              <a:solidFill>
                <a:srgbClr val="CCFF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–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591" name="Line 8">
                <a:extLst>
                  <a:ext uri="{FF2B5EF4-FFF2-40B4-BE49-F238E27FC236}">
                    <a16:creationId xmlns:a16="http://schemas.microsoft.com/office/drawing/2014/main" id="{021FE584-D584-43B8-9AE9-678BA2E20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592" name="Line 9">
                <a:extLst>
                  <a:ext uri="{FF2B5EF4-FFF2-40B4-BE49-F238E27FC236}">
                    <a16:creationId xmlns:a16="http://schemas.microsoft.com/office/drawing/2014/main" id="{B96660C8-C35C-4780-BF2E-E9E93DC85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297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593" name="Line 10">
                <a:extLst>
                  <a:ext uri="{FF2B5EF4-FFF2-40B4-BE49-F238E27FC236}">
                    <a16:creationId xmlns:a16="http://schemas.microsoft.com/office/drawing/2014/main" id="{4C803EF0-CE2F-4AEF-B1D4-3B02FF73F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589" name="Text Box 11">
              <a:extLst>
                <a:ext uri="{FF2B5EF4-FFF2-40B4-BE49-F238E27FC236}">
                  <a16:creationId xmlns:a16="http://schemas.microsoft.com/office/drawing/2014/main" id="{39994318-807A-4C72-9F5B-08FBB82F0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072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200">
                  <a:latin typeface="Tahoma" panose="020B060403050404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>
            <a:extLst>
              <a:ext uri="{FF2B5EF4-FFF2-40B4-BE49-F238E27FC236}">
                <a16:creationId xmlns:a16="http://schemas.microsoft.com/office/drawing/2014/main" id="{53B1F2C1-02B9-4089-A47F-A519BCAE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5" y="969963"/>
            <a:ext cx="83518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解：窑顶和四周壁面视为表面1，底面视为表面2，由己知得</a:t>
            </a:r>
          </a:p>
        </p:txBody>
      </p:sp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63CB442A-E216-472B-9EBA-3B6DDB661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5" y="1916115"/>
          <a:ext cx="71278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3048000" imgH="508000" progId="Equation.DSMT4">
                  <p:embed/>
                </p:oleObj>
              </mc:Choice>
              <mc:Fallback>
                <p:oleObj name="Equation" r:id="rId3" imgW="3048000" imgH="508000" progId="Equation.DSMT4">
                  <p:embed/>
                  <p:pic>
                    <p:nvPicPr>
                      <p:cNvPr id="105477" name="Object 5">
                        <a:extLst>
                          <a:ext uri="{FF2B5EF4-FFF2-40B4-BE49-F238E27FC236}">
                            <a16:creationId xmlns:a16="http://schemas.microsoft.com/office/drawing/2014/main" id="{63CB442A-E216-472B-9EBA-3B6DDB661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5" y="1916115"/>
                        <a:ext cx="7127875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id="{7837442D-F410-4B51-A0A6-76E358C3A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3357563"/>
          <a:ext cx="46085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1739900" imgH="431800" progId="Equation.DSMT4">
                  <p:embed/>
                </p:oleObj>
              </mc:Choice>
              <mc:Fallback>
                <p:oleObj name="Equation" r:id="rId5" imgW="1739900" imgH="431800" progId="Equation.DSMT4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7837442D-F410-4B51-A0A6-76E358C3A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357563"/>
                        <a:ext cx="46085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F770AAC0-EF03-4F4C-9D4E-7FF8C71B8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69634" name="Object 2">
                        <a:extLst>
                          <a:ext uri="{FF2B5EF4-FFF2-40B4-BE49-F238E27FC236}">
                            <a16:creationId xmlns:a16="http://schemas.microsoft.com/office/drawing/2014/main" id="{F770AAC0-EF03-4F4C-9D4E-7FF8C71B8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B63B076B-2920-4BE1-911B-48AEB020A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1000127"/>
          <a:ext cx="71691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3352800" imgH="812800" progId="Equation.DSMT4">
                  <p:embed/>
                </p:oleObj>
              </mc:Choice>
              <mc:Fallback>
                <p:oleObj name="Equation" r:id="rId5" imgW="3352800" imgH="812800" progId="Equation.DSMT4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B63B076B-2920-4BE1-911B-48AEB020A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000127"/>
                        <a:ext cx="716915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46B55D91-2155-4556-8AE5-28ED9B593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7" y="3143250"/>
          <a:ext cx="76041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3619500" imgH="762000" progId="Equation.DSMT4">
                  <p:embed/>
                </p:oleObj>
              </mc:Choice>
              <mc:Fallback>
                <p:oleObj name="Equation" r:id="rId7" imgW="3619500" imgH="762000" progId="Equation.DSMT4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46B55D91-2155-4556-8AE5-28ED9B5934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7" y="3143250"/>
                        <a:ext cx="76041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47DFA-65CA-4DBC-BA0A-DA03DB8A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7C80F-5D09-4E2F-A96F-48296E7A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考三个</a:t>
            </a:r>
          </a:p>
        </p:txBody>
      </p:sp>
    </p:spTree>
    <p:extLst>
      <p:ext uri="{BB962C8B-B14F-4D97-AF65-F5344CB8AC3E}">
        <p14:creationId xmlns:p14="http://schemas.microsoft.com/office/powerpoint/2010/main" val="404229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E8BCD177-53DB-4239-8F8A-9D47090290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47852" y="476252"/>
            <a:ext cx="7883525" cy="2303463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例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： 抽真空的保冷瓶胆是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双壁镀银的夹层</a:t>
            </a:r>
            <a:r>
              <a:rPr lang="zh-CN" altLang="en-US" b="1">
                <a:latin typeface="Times New Roman" panose="02020603050405020304" pitchFamily="18" charset="0"/>
              </a:rPr>
              <a:t>结构，外壁内表面温度为 </a:t>
            </a:r>
            <a:r>
              <a:rPr lang="en-US" altLang="zh-CN" b="1">
                <a:latin typeface="Times New Roman" panose="02020603050405020304" pitchFamily="18" charset="0"/>
              </a:rPr>
              <a:t>27℃ </a:t>
            </a:r>
            <a:r>
              <a:rPr lang="zh-CN" altLang="en-US" b="1">
                <a:latin typeface="Times New Roman" panose="02020603050405020304" pitchFamily="18" charset="0"/>
              </a:rPr>
              <a:t>，内壁外表面温度为 </a:t>
            </a:r>
            <a:r>
              <a:rPr lang="en-US" altLang="zh-CN" b="1">
                <a:latin typeface="Times New Roman" panose="02020603050405020304" pitchFamily="18" charset="0"/>
              </a:rPr>
              <a:t>0 ℃ </a:t>
            </a:r>
            <a:r>
              <a:rPr lang="zh-CN" altLang="en-US" b="1">
                <a:latin typeface="Times New Roman" panose="02020603050405020304" pitchFamily="18" charset="0"/>
              </a:rPr>
              <a:t>，镀银壁黑度为 </a:t>
            </a:r>
            <a:r>
              <a:rPr lang="en-US" altLang="zh-CN" b="1">
                <a:latin typeface="Times New Roman" panose="02020603050405020304" pitchFamily="18" charset="0"/>
              </a:rPr>
              <a:t>0.03 </a:t>
            </a:r>
            <a:r>
              <a:rPr lang="zh-CN" altLang="en-US" b="1">
                <a:latin typeface="Times New Roman" panose="02020603050405020304" pitchFamily="18" charset="0"/>
              </a:rPr>
              <a:t>。计算由于内外壁辐射换热单位面积散热量。 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BBEB01CF-E8CC-4EF4-82D3-CB6F6A23906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927350" y="2533650"/>
          <a:ext cx="532923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095500" imgH="660400" progId="Equation.DSMT4">
                  <p:embed/>
                </p:oleObj>
              </mc:Choice>
              <mc:Fallback>
                <p:oleObj name="Equation" r:id="rId3" imgW="2095500" imgH="660400" progId="Equation.DSMT4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BBEB01CF-E8CC-4EF4-82D3-CB6F6A239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533650"/>
                        <a:ext cx="532923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>
            <a:extLst>
              <a:ext uri="{FF2B5EF4-FFF2-40B4-BE49-F238E27FC236}">
                <a16:creationId xmlns:a16="http://schemas.microsoft.com/office/drawing/2014/main" id="{DEDA3FE7-6830-4265-AFC8-9E84EEA7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4365625"/>
            <a:ext cx="6337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由已知得：</a:t>
            </a:r>
            <a:r>
              <a:rPr lang="en-US" altLang="zh-CN" sz="3200">
                <a:latin typeface="Times New Roman" panose="02020603050405020304" pitchFamily="18" charset="0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＝</a:t>
            </a:r>
            <a:r>
              <a:rPr lang="en-US" altLang="zh-CN" sz="3200">
                <a:latin typeface="Times New Roman" panose="02020603050405020304" pitchFamily="18" charset="0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zh-CN" altLang="en-US" sz="3200">
                <a:latin typeface="Times New Roman" panose="02020603050405020304" pitchFamily="18" charset="0"/>
              </a:rPr>
              <a:t>＝</a:t>
            </a:r>
            <a:r>
              <a:rPr lang="en-US" altLang="zh-CN" sz="3200">
                <a:latin typeface="Times New Roman" panose="02020603050405020304" pitchFamily="18" charset="0"/>
              </a:rPr>
              <a:t>A  </a:t>
            </a:r>
            <a:r>
              <a:rPr lang="en-US" altLang="zh-CN" sz="3200" baseline="-25000">
                <a:latin typeface="Times New Roman" panose="02020603050405020304" pitchFamily="18" charset="0"/>
              </a:rPr>
              <a:t>   </a:t>
            </a:r>
            <a:r>
              <a:rPr lang="el-GR" altLang="zh-CN" sz="3200">
                <a:latin typeface="Times New Roman" panose="02020603050405020304" pitchFamily="18" charset="0"/>
              </a:rPr>
              <a:t>ε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zh-CN" altLang="en-US" sz="3200">
                <a:latin typeface="Times New Roman" panose="02020603050405020304" pitchFamily="18" charset="0"/>
              </a:rPr>
              <a:t>＝ </a:t>
            </a:r>
            <a:r>
              <a:rPr lang="el-GR" altLang="zh-CN" sz="3200">
                <a:latin typeface="Times New Roman" panose="02020603050405020304" pitchFamily="18" charset="0"/>
              </a:rPr>
              <a:t>ε</a:t>
            </a:r>
            <a:r>
              <a:rPr lang="en-US" altLang="zh-CN" sz="3200" baseline="-250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7297B193-12D0-4588-B1C9-880623A70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2" y="1196977"/>
          <a:ext cx="712946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2819400" imgH="1295400" progId="Equation.DSMT4">
                  <p:embed/>
                </p:oleObj>
              </mc:Choice>
              <mc:Fallback>
                <p:oleObj name="Equation" r:id="rId3" imgW="2819400" imgH="1295400" progId="Equation.DSMT4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7297B193-12D0-4588-B1C9-880623A70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2" y="1196977"/>
                        <a:ext cx="7129463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75CDE413-93EB-4038-9D41-D53EBD350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500063"/>
            <a:ext cx="8604250" cy="3071812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例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： 一直径为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0.8m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薄壁球形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液氧贮存容器，被另一个直径为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1.2m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同心薄壁容器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所包围。两容器表面为不透明漫灰表面，发射率均为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，两容器表面之间是真空的，如果外表面的温度为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300K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，内表面温度为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95K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，试求由于蒸发使液氧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损失的质量流量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。液氧的蒸发潜热为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2.13×10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J/kg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72707" name="Group 8">
            <a:extLst>
              <a:ext uri="{FF2B5EF4-FFF2-40B4-BE49-F238E27FC236}">
                <a16:creationId xmlns:a16="http://schemas.microsoft.com/office/drawing/2014/main" id="{3D6CB634-B3E0-46BA-969D-FDF949A98BDE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3429000"/>
            <a:ext cx="1511300" cy="1441450"/>
            <a:chOff x="1202" y="2976"/>
            <a:chExt cx="952" cy="908"/>
          </a:xfrm>
        </p:grpSpPr>
        <p:sp>
          <p:nvSpPr>
            <p:cNvPr id="72708" name="Oval 4">
              <a:extLst>
                <a:ext uri="{FF2B5EF4-FFF2-40B4-BE49-F238E27FC236}">
                  <a16:creationId xmlns:a16="http://schemas.microsoft.com/office/drawing/2014/main" id="{BEFB2CEF-C7FE-4F4A-9344-F2B70B172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976"/>
              <a:ext cx="952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2709" name="Oval 5">
              <a:extLst>
                <a:ext uri="{FF2B5EF4-FFF2-40B4-BE49-F238E27FC236}">
                  <a16:creationId xmlns:a16="http://schemas.microsoft.com/office/drawing/2014/main" id="{7AF19304-ADD1-4CE2-8778-43296312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249"/>
              <a:ext cx="408" cy="363"/>
            </a:xfrm>
            <a:prstGeom prst="ellipse">
              <a:avLst/>
            </a:prstGeom>
            <a:solidFill>
              <a:srgbClr val="99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0" name="Text Box 6">
              <a:extLst>
                <a:ext uri="{FF2B5EF4-FFF2-40B4-BE49-F238E27FC236}">
                  <a16:creationId xmlns:a16="http://schemas.microsoft.com/office/drawing/2014/main" id="{FC20CCCB-7B70-4110-B072-EB521208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248"/>
              <a:ext cx="2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711" name="Text Box 7">
              <a:extLst>
                <a:ext uri="{FF2B5EF4-FFF2-40B4-BE49-F238E27FC236}">
                  <a16:creationId xmlns:a16="http://schemas.microsoft.com/office/drawing/2014/main" id="{95CE4D9B-32A3-41BC-BE69-DCB8BCB4D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067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–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F5149891-18E4-4878-93E3-8A70A6D0C7A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81252" y="1714502"/>
          <a:ext cx="735806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3924300" imgH="889000" progId="Equation.DSMT4">
                  <p:embed/>
                </p:oleObj>
              </mc:Choice>
              <mc:Fallback>
                <p:oleObj name="Equation" r:id="rId3" imgW="3924300" imgH="889000" progId="Equation.DSMT4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F5149891-18E4-4878-93E3-8A70A6D0C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2" y="1714502"/>
                        <a:ext cx="7358063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4713E89D-7737-4D43-801C-1C733BE550F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208213" y="476250"/>
          <a:ext cx="80645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4254500" imgH="482600" progId="Equation.DSMT4">
                  <p:embed/>
                </p:oleObj>
              </mc:Choice>
              <mc:Fallback>
                <p:oleObj name="Equation" r:id="rId5" imgW="4254500" imgH="482600" progId="Equation.DSMT4">
                  <p:embed/>
                  <p:pic>
                    <p:nvPicPr>
                      <p:cNvPr id="78850" name="Object 2">
                        <a:extLst>
                          <a:ext uri="{FF2B5EF4-FFF2-40B4-BE49-F238E27FC236}">
                            <a16:creationId xmlns:a16="http://schemas.microsoft.com/office/drawing/2014/main" id="{4713E89D-7737-4D43-801C-1C733BE55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76250"/>
                        <a:ext cx="80645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3BF0914B-7C9C-44B8-ADF4-88271839363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3786190"/>
          <a:ext cx="59769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2794000" imgH="457200" progId="Equation.DSMT4">
                  <p:embed/>
                </p:oleObj>
              </mc:Choice>
              <mc:Fallback>
                <p:oleObj name="Equation" r:id="rId7" imgW="2794000" imgH="457200" progId="Equation.DSMT4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3BF0914B-7C9C-44B8-ADF4-882718393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86190"/>
                        <a:ext cx="597693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144EFAA0-ADC6-45EC-A49B-721621789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52513"/>
            <a:ext cx="685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0"/>
              <a:t>1. </a:t>
            </a:r>
            <a:r>
              <a:rPr kumimoji="1" lang="zh-CN" altLang="en-US" sz="2400" i="0"/>
              <a:t>表面</a:t>
            </a:r>
            <a:r>
              <a:rPr kumimoji="1" lang="en-US" altLang="zh-CN" sz="2400" i="0"/>
              <a:t>1</a:t>
            </a:r>
            <a:r>
              <a:rPr kumimoji="1" lang="zh-CN" altLang="en-US" sz="2400" i="0"/>
              <a:t>非凹，</a:t>
            </a:r>
            <a:r>
              <a:rPr kumimoji="1" lang="en-US" altLang="zh-CN" sz="2400" i="0"/>
              <a:t>X</a:t>
            </a:r>
            <a:r>
              <a:rPr kumimoji="1" lang="en-US" altLang="zh-CN" sz="2400" i="0" baseline="-25000"/>
              <a:t>1,2</a:t>
            </a:r>
            <a:r>
              <a:rPr kumimoji="1" lang="en-US" altLang="zh-CN" sz="2400" i="0"/>
              <a:t>=1</a:t>
            </a:r>
          </a:p>
        </p:txBody>
      </p:sp>
      <p:graphicFrame>
        <p:nvGraphicFramePr>
          <p:cNvPr id="179203" name="Object 5">
            <a:extLst>
              <a:ext uri="{FF2B5EF4-FFF2-40B4-BE49-F238E27FC236}">
                <a16:creationId xmlns:a16="http://schemas.microsoft.com/office/drawing/2014/main" id="{DADABF63-65E3-4B2E-B77D-23B234CDF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0776" y="681039"/>
          <a:ext cx="331787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4" imgW="1257120" imgH="622080" progId="Equation.DSMT4">
                  <p:embed/>
                </p:oleObj>
              </mc:Choice>
              <mc:Fallback>
                <p:oleObj name="Equation" r:id="rId4" imgW="1257120" imgH="622080" progId="Equation.DSMT4">
                  <p:embed/>
                  <p:pic>
                    <p:nvPicPr>
                      <p:cNvPr id="179203" name="Object 5">
                        <a:extLst>
                          <a:ext uri="{FF2B5EF4-FFF2-40B4-BE49-F238E27FC236}">
                            <a16:creationId xmlns:a16="http://schemas.microsoft.com/office/drawing/2014/main" id="{DADABF63-65E3-4B2E-B77D-23B234CDF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6" y="681039"/>
                        <a:ext cx="3317875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Text Box 4">
            <a:extLst>
              <a:ext uri="{FF2B5EF4-FFF2-40B4-BE49-F238E27FC236}">
                <a16:creationId xmlns:a16="http://schemas.microsoft.com/office/drawing/2014/main" id="{54AFD1D4-E512-408C-847B-A2F8DAD7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628776"/>
            <a:ext cx="381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i="0">
                <a:latin typeface="宋体" panose="02010600030101010101" pitchFamily="2" charset="-122"/>
              </a:rPr>
              <a:t>暖器、管道与房间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2D8AA737-7B68-4B29-99C5-D4E12A9B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2295526"/>
            <a:ext cx="481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i="0"/>
              <a:t>2. </a:t>
            </a:r>
            <a:r>
              <a:rPr kumimoji="1" lang="zh-CN" altLang="en-US" sz="2400" i="0"/>
              <a:t>表面</a:t>
            </a:r>
            <a:r>
              <a:rPr kumimoji="1" lang="en-US" altLang="zh-CN" sz="2400" i="0"/>
              <a:t>1</a:t>
            </a:r>
            <a:r>
              <a:rPr kumimoji="1" lang="zh-CN" altLang="en-US" sz="2400" i="0"/>
              <a:t>非凹，</a:t>
            </a:r>
            <a:r>
              <a:rPr kumimoji="1" lang="en-US" altLang="zh-CN" sz="2400" i="0"/>
              <a:t>X</a:t>
            </a:r>
            <a:r>
              <a:rPr kumimoji="1" lang="en-US" altLang="zh-CN" sz="2400" i="0" baseline="-25000"/>
              <a:t>1,2</a:t>
            </a:r>
            <a:r>
              <a:rPr kumimoji="1" lang="en-US" altLang="zh-CN" sz="2400" i="0"/>
              <a:t>=1</a:t>
            </a:r>
            <a:r>
              <a:rPr kumimoji="1" lang="zh-CN" altLang="en-US" sz="2400" i="0"/>
              <a:t>，且</a:t>
            </a:r>
            <a:r>
              <a:rPr kumimoji="1" lang="en-US" altLang="zh-CN" sz="2400" i="0"/>
              <a:t>A</a:t>
            </a:r>
            <a:r>
              <a:rPr kumimoji="1" lang="en-US" altLang="zh-CN" sz="2400" i="0" baseline="-25000"/>
              <a:t>1</a:t>
            </a:r>
            <a:r>
              <a:rPr kumimoji="1" lang="en-US" altLang="zh-CN" sz="2400" i="0"/>
              <a:t>/A</a:t>
            </a:r>
            <a:r>
              <a:rPr kumimoji="1" lang="en-US" altLang="zh-CN" sz="2400" i="0" baseline="-25000"/>
              <a:t>2</a:t>
            </a:r>
            <a:r>
              <a:rPr kumimoji="1" lang="en-US" altLang="zh-CN" sz="2400" i="0">
                <a:sym typeface="Symbol" panose="05050102010706020507" pitchFamily="18" charset="2"/>
              </a:rPr>
              <a:t>1</a:t>
            </a:r>
            <a:endParaRPr kumimoji="1" lang="en-US" altLang="zh-CN" sz="2400" i="0"/>
          </a:p>
        </p:txBody>
      </p:sp>
      <p:graphicFrame>
        <p:nvGraphicFramePr>
          <p:cNvPr id="179206" name="Object 6">
            <a:extLst>
              <a:ext uri="{FF2B5EF4-FFF2-40B4-BE49-F238E27FC236}">
                <a16:creationId xmlns:a16="http://schemas.microsoft.com/office/drawing/2014/main" id="{A861A489-BBE7-4F9A-A81A-F9D2FA761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2208213"/>
          <a:ext cx="29797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6" imgW="1218960" imgH="622080" progId="Equation.DSMT4">
                  <p:embed/>
                </p:oleObj>
              </mc:Choice>
              <mc:Fallback>
                <p:oleObj name="Equation" r:id="rId6" imgW="1218960" imgH="622080" progId="Equation.DSMT4">
                  <p:embed/>
                  <p:pic>
                    <p:nvPicPr>
                      <p:cNvPr id="179206" name="Object 6">
                        <a:extLst>
                          <a:ext uri="{FF2B5EF4-FFF2-40B4-BE49-F238E27FC236}">
                            <a16:creationId xmlns:a16="http://schemas.microsoft.com/office/drawing/2014/main" id="{A861A489-BBE7-4F9A-A81A-F9D2FA761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2208213"/>
                        <a:ext cx="297973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Rectangle 7">
            <a:extLst>
              <a:ext uri="{FF2B5EF4-FFF2-40B4-BE49-F238E27FC236}">
                <a16:creationId xmlns:a16="http://schemas.microsoft.com/office/drawing/2014/main" id="{BBB6D27D-5B49-47AF-90BD-3B66703F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4" y="2924176"/>
            <a:ext cx="327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i="0">
                <a:latin typeface="宋体" panose="02010600030101010101" pitchFamily="2" charset="-122"/>
              </a:rPr>
              <a:t>无限大平板，保温瓶胆</a:t>
            </a:r>
          </a:p>
        </p:txBody>
      </p:sp>
      <p:sp>
        <p:nvSpPr>
          <p:cNvPr id="179208" name="Rectangle 8">
            <a:extLst>
              <a:ext uri="{FF2B5EF4-FFF2-40B4-BE49-F238E27FC236}">
                <a16:creationId xmlns:a16="http://schemas.microsoft.com/office/drawing/2014/main" id="{A0536261-B719-4B41-AE56-78D30AA8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3500438"/>
            <a:ext cx="481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400" i="0"/>
              <a:t>3. </a:t>
            </a:r>
            <a:r>
              <a:rPr kumimoji="1" lang="zh-CN" altLang="en-US" sz="2400" i="0"/>
              <a:t>表面</a:t>
            </a:r>
            <a:r>
              <a:rPr kumimoji="1" lang="en-US" altLang="zh-CN" sz="2400" i="0"/>
              <a:t>1</a:t>
            </a:r>
            <a:r>
              <a:rPr kumimoji="1" lang="zh-CN" altLang="en-US" sz="2400" i="0"/>
              <a:t>非凹，</a:t>
            </a:r>
            <a:r>
              <a:rPr kumimoji="1" lang="en-US" altLang="zh-CN" sz="2400" i="0"/>
              <a:t>X</a:t>
            </a:r>
            <a:r>
              <a:rPr kumimoji="1" lang="en-US" altLang="zh-CN" sz="2400" i="0" baseline="-25000"/>
              <a:t>1,2</a:t>
            </a:r>
            <a:r>
              <a:rPr kumimoji="1" lang="en-US" altLang="zh-CN" sz="2400" i="0"/>
              <a:t>=1</a:t>
            </a:r>
            <a:r>
              <a:rPr kumimoji="1" lang="zh-CN" altLang="en-US" sz="2400" i="0"/>
              <a:t>，且</a:t>
            </a:r>
            <a:r>
              <a:rPr kumimoji="1" lang="en-US" altLang="zh-CN" sz="2400" i="0"/>
              <a:t>A</a:t>
            </a:r>
            <a:r>
              <a:rPr kumimoji="1" lang="en-US" altLang="zh-CN" sz="2400" i="0" baseline="-25000"/>
              <a:t>1</a:t>
            </a:r>
            <a:r>
              <a:rPr kumimoji="1" lang="en-US" altLang="zh-CN" sz="2400" i="0"/>
              <a:t>/A</a:t>
            </a:r>
            <a:r>
              <a:rPr kumimoji="1" lang="en-US" altLang="zh-CN" sz="2400" i="0" baseline="-25000"/>
              <a:t>2</a:t>
            </a:r>
            <a:r>
              <a:rPr kumimoji="1" lang="en-US" altLang="zh-CN" sz="2400" i="0">
                <a:sym typeface="Symbol" panose="05050102010706020507" pitchFamily="18" charset="2"/>
              </a:rPr>
              <a:t>0</a:t>
            </a:r>
            <a:endParaRPr kumimoji="1" lang="en-US" altLang="zh-CN" sz="2400" i="0"/>
          </a:p>
        </p:txBody>
      </p:sp>
      <p:graphicFrame>
        <p:nvGraphicFramePr>
          <p:cNvPr id="179209" name="Object 7">
            <a:extLst>
              <a:ext uri="{FF2B5EF4-FFF2-40B4-BE49-F238E27FC236}">
                <a16:creationId xmlns:a16="http://schemas.microsoft.com/office/drawing/2014/main" id="{22D9B3E3-8356-4EA5-AD35-FA5CD93C7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5163" y="4149726"/>
          <a:ext cx="31369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8" imgW="1307880" imgH="241200" progId="Equation.DSMT4">
                  <p:embed/>
                </p:oleObj>
              </mc:Choice>
              <mc:Fallback>
                <p:oleObj name="Equation" r:id="rId8" imgW="1307880" imgH="241200" progId="Equation.DSMT4">
                  <p:embed/>
                  <p:pic>
                    <p:nvPicPr>
                      <p:cNvPr id="179209" name="Object 7">
                        <a:extLst>
                          <a:ext uri="{FF2B5EF4-FFF2-40B4-BE49-F238E27FC236}">
                            <a16:creationId xmlns:a16="http://schemas.microsoft.com/office/drawing/2014/main" id="{22D9B3E3-8356-4EA5-AD35-FA5CD93C7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4149726"/>
                        <a:ext cx="31369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0" name="Rectangle 10">
            <a:extLst>
              <a:ext uri="{FF2B5EF4-FFF2-40B4-BE49-F238E27FC236}">
                <a16:creationId xmlns:a16="http://schemas.microsoft.com/office/drawing/2014/main" id="{A366E4F4-3F57-4546-AB6E-C6A0C1FC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149726"/>
            <a:ext cx="4514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400" i="0">
                <a:latin typeface="宋体" panose="02010600030101010101" pitchFamily="2" charset="-122"/>
              </a:rPr>
              <a:t>大房间的管道、小物体、热电偶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4" grpId="0"/>
      <p:bldP spid="179205" grpId="0"/>
      <p:bldP spid="179207" grpId="0"/>
      <p:bldP spid="179208" grpId="0"/>
      <p:bldP spid="1792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F7EB-E819-4A60-B04A-65420043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简答题（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4523B-2D87-4B03-807D-8D054CFD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6467"/>
            <a:ext cx="10668000" cy="4267200"/>
          </a:xfrm>
        </p:spPr>
        <p:txBody>
          <a:bodyPr/>
          <a:lstStyle/>
          <a:p>
            <a:r>
              <a:rPr lang="zh-CN" altLang="en-US" dirty="0"/>
              <a:t>看看老师发的课件就</a:t>
            </a:r>
            <a:r>
              <a:rPr lang="en-US" altLang="zh-CN" dirty="0"/>
              <a:t>OK</a:t>
            </a:r>
            <a:r>
              <a:rPr lang="zh-CN" altLang="en-US" dirty="0"/>
              <a:t>，再随意看一下书上概念，不用答太多。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6" name="Object 2">
            <a:extLst>
              <a:ext uri="{FF2B5EF4-FFF2-40B4-BE49-F238E27FC236}">
                <a16:creationId xmlns:a16="http://schemas.microsoft.com/office/drawing/2014/main" id="{F88F09E0-0658-4957-9256-591BCCDFB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1" y="3048000"/>
          <a:ext cx="30019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939392" imgH="431613" progId="Equation.DSMT4">
                  <p:embed/>
                </p:oleObj>
              </mc:Choice>
              <mc:Fallback>
                <p:oleObj name="Equation" r:id="rId3" imgW="939392" imgH="431613" progId="Equation.DSMT4">
                  <p:embed/>
                  <p:pic>
                    <p:nvPicPr>
                      <p:cNvPr id="128006" name="Object 2">
                        <a:extLst>
                          <a:ext uri="{FF2B5EF4-FFF2-40B4-BE49-F238E27FC236}">
                            <a16:creationId xmlns:a16="http://schemas.microsoft.com/office/drawing/2014/main" id="{F88F09E0-0658-4957-9256-591BCCDFB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048000"/>
                        <a:ext cx="30019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>
            <a:extLst>
              <a:ext uri="{FF2B5EF4-FFF2-40B4-BE49-F238E27FC236}">
                <a16:creationId xmlns:a16="http://schemas.microsoft.com/office/drawing/2014/main" id="{FA187066-AA0B-4013-9000-6DDC4C6DD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5288" y="1600200"/>
          <a:ext cx="2241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125955" name="Object 3">
                        <a:extLst>
                          <a:ext uri="{FF2B5EF4-FFF2-40B4-BE49-F238E27FC236}">
                            <a16:creationId xmlns:a16="http://schemas.microsoft.com/office/drawing/2014/main" id="{FA187066-AA0B-4013-9000-6DDC4C6DDF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600200"/>
                        <a:ext cx="2241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9F99455-24DB-4C67-9DDF-4E1094925622}"/>
              </a:ext>
            </a:extLst>
          </p:cNvPr>
          <p:cNvSpPr txBox="1"/>
          <p:nvPr/>
        </p:nvSpPr>
        <p:spPr>
          <a:xfrm>
            <a:off x="2612571" y="489857"/>
            <a:ext cx="2241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第一个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D115DDD-2A4E-4C62-97D8-7216EDF2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3840164"/>
            <a:ext cx="9036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6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40962" name="Picture 4" descr="t2z25">
            <a:extLst>
              <a:ext uri="{FF2B5EF4-FFF2-40B4-BE49-F238E27FC236}">
                <a16:creationId xmlns:a16="http://schemas.microsoft.com/office/drawing/2014/main" id="{2EF203DF-1AFE-4C7F-9C6A-CABB08F7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66" b="12289"/>
          <a:stretch>
            <a:fillRect/>
          </a:stretch>
        </p:blipFill>
        <p:spPr bwMode="auto">
          <a:xfrm>
            <a:off x="5499100" y="1674814"/>
            <a:ext cx="3087688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矩形 1">
            <a:extLst>
              <a:ext uri="{FF2B5EF4-FFF2-40B4-BE49-F238E27FC236}">
                <a16:creationId xmlns:a16="http://schemas.microsoft.com/office/drawing/2014/main" id="{0E6C916A-E65C-42F1-8628-DA587367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76251"/>
            <a:ext cx="8605838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i="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、一矩形闸门铅直放置，如图所示，闸门顶水深</a:t>
            </a:r>
            <a:r>
              <a:rPr lang="en-US" altLang="zh-CN" sz="2400" i="0" dirty="0">
                <a:ea typeface="楷体_GB2312" pitchFamily="49" charset="-122"/>
              </a:rPr>
              <a:t>h1=1m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，闸门高</a:t>
            </a:r>
            <a:r>
              <a:rPr lang="en-US" altLang="zh-CN" sz="2400" i="0" dirty="0">
                <a:ea typeface="楷体_GB2312" pitchFamily="49" charset="-122"/>
              </a:rPr>
              <a:t>h=2m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，宽</a:t>
            </a:r>
            <a:r>
              <a:rPr lang="en-US" altLang="zh-CN" sz="2400" i="0" dirty="0">
                <a:ea typeface="楷体_GB2312" pitchFamily="49" charset="-122"/>
              </a:rPr>
              <a:t>b=1.5m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，求静水总压力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i="0" dirty="0">
                <a:latin typeface="楷体_GB2312" pitchFamily="49" charset="-122"/>
                <a:ea typeface="楷体_GB2312" pitchFamily="49" charset="-122"/>
              </a:rPr>
              <a:t>的大小及作用点。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Text Box 3">
            <a:extLst>
              <a:ext uri="{FF2B5EF4-FFF2-40B4-BE49-F238E27FC236}">
                <a16:creationId xmlns:a16="http://schemas.microsoft.com/office/drawing/2014/main" id="{665E6760-A25D-4894-8F9C-551E153B1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304800"/>
            <a:ext cx="858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0" i="0">
                <a:solidFill>
                  <a:schemeClr val="accent2"/>
                </a:solidFill>
                <a:ea typeface="黑体" panose="02010609060101010101" pitchFamily="49" charset="-122"/>
              </a:rPr>
              <a:t>解题步骤</a:t>
            </a:r>
          </a:p>
        </p:txBody>
      </p:sp>
      <p:sp>
        <p:nvSpPr>
          <p:cNvPr id="12327" name="Text Box 4">
            <a:extLst>
              <a:ext uri="{FF2B5EF4-FFF2-40B4-BE49-F238E27FC236}">
                <a16:creationId xmlns:a16="http://schemas.microsoft.com/office/drawing/2014/main" id="{3FC91093-D4B7-4BD9-ADA2-EA605E20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992188"/>
            <a:ext cx="1243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i="0">
                <a:ea typeface="楷体_GB2312" pitchFamily="49" charset="-122"/>
              </a:rPr>
              <a:t>解</a:t>
            </a:r>
            <a:r>
              <a:rPr lang="zh-CN" altLang="en-US" sz="2400" i="0">
                <a:ea typeface="楷体_GB2312" pitchFamily="49" charset="-122"/>
              </a:rPr>
              <a:t>：</a:t>
            </a:r>
            <a:endParaRPr kumimoji="1" lang="zh-CN" altLang="en-US" sz="2400" b="0" i="0">
              <a:ea typeface="楷体_GB2312" pitchFamily="49" charset="-122"/>
            </a:endParaRPr>
          </a:p>
        </p:txBody>
      </p:sp>
      <p:sp>
        <p:nvSpPr>
          <p:cNvPr id="12328" name="Text Box 5">
            <a:extLst>
              <a:ext uri="{FF2B5EF4-FFF2-40B4-BE49-F238E27FC236}">
                <a16:creationId xmlns:a16="http://schemas.microsoft.com/office/drawing/2014/main" id="{EB573650-C776-4851-9654-7ADA9ED44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1622425"/>
            <a:ext cx="3382962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①求静水总压力</a:t>
            </a: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29" name="Text Box 7">
            <a:extLst>
              <a:ext uri="{FF2B5EF4-FFF2-40B4-BE49-F238E27FC236}">
                <a16:creationId xmlns:a16="http://schemas.microsoft.com/office/drawing/2014/main" id="{7F84A112-81A6-4512-89FB-D994F059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424113"/>
            <a:ext cx="539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 由</a:t>
            </a:r>
            <a:r>
              <a:rPr lang="zh-CN" altLang="en-US" sz="2800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i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知，矩形闸门几何形心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30" name="Text Box 8">
            <a:extLst>
              <a:ext uri="{FF2B5EF4-FFF2-40B4-BE49-F238E27FC236}">
                <a16:creationId xmlns:a16="http://schemas.microsoft.com/office/drawing/2014/main" id="{83EE9711-F123-45F2-974F-C5CEE626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3506788"/>
            <a:ext cx="220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面积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22" name="Object 34">
            <a:extLst>
              <a:ext uri="{FF2B5EF4-FFF2-40B4-BE49-F238E27FC236}">
                <a16:creationId xmlns:a16="http://schemas.microsoft.com/office/drawing/2014/main" id="{309EA212-026F-489D-A476-5D61585FA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3557589"/>
          <a:ext cx="40878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1688367" imgH="203112" progId="Equation.3">
                  <p:embed/>
                </p:oleObj>
              </mc:Choice>
              <mc:Fallback>
                <p:oleObj name="Equation" r:id="rId3" imgW="1688367" imgH="203112" progId="Equation.3">
                  <p:embed/>
                  <p:pic>
                    <p:nvPicPr>
                      <p:cNvPr id="12322" name="Object 34">
                        <a:extLst>
                          <a:ext uri="{FF2B5EF4-FFF2-40B4-BE49-F238E27FC236}">
                            <a16:creationId xmlns:a16="http://schemas.microsoft.com/office/drawing/2014/main" id="{309EA212-026F-489D-A476-5D61585FA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3557589"/>
                        <a:ext cx="40878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Text Box 10">
            <a:extLst>
              <a:ext uri="{FF2B5EF4-FFF2-40B4-BE49-F238E27FC236}">
                <a16:creationId xmlns:a16="http://schemas.microsoft.com/office/drawing/2014/main" id="{861130E1-84CD-4A8B-A519-E04D2295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9" y="4086226"/>
            <a:ext cx="2732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代入公式</a:t>
            </a: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23" name="Object 35">
            <a:extLst>
              <a:ext uri="{FF2B5EF4-FFF2-40B4-BE49-F238E27FC236}">
                <a16:creationId xmlns:a16="http://schemas.microsoft.com/office/drawing/2014/main" id="{314C66DC-EFDA-40AF-ACDC-918665981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1" y="4159251"/>
          <a:ext cx="1649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12323" name="Object 35">
                        <a:extLst>
                          <a:ext uri="{FF2B5EF4-FFF2-40B4-BE49-F238E27FC236}">
                            <a16:creationId xmlns:a16="http://schemas.microsoft.com/office/drawing/2014/main" id="{314C66DC-EFDA-40AF-ACDC-918665981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1" y="4159251"/>
                        <a:ext cx="16494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2" name="Text Box 12">
            <a:extLst>
              <a:ext uri="{FF2B5EF4-FFF2-40B4-BE49-F238E27FC236}">
                <a16:creationId xmlns:a16="http://schemas.microsoft.com/office/drawing/2014/main" id="{5A3FC2CD-EA93-4992-83C3-2323612C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4" y="4113213"/>
            <a:ext cx="1042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sp>
        <p:nvSpPr>
          <p:cNvPr id="12333" name="Line 14">
            <a:extLst>
              <a:ext uri="{FF2B5EF4-FFF2-40B4-BE49-F238E27FC236}">
                <a16:creationId xmlns:a16="http://schemas.microsoft.com/office/drawing/2014/main" id="{A83DE9DA-29B0-43F0-A03A-B87160BAC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6850" y="157797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4" name="Line 15">
            <a:extLst>
              <a:ext uri="{FF2B5EF4-FFF2-40B4-BE49-F238E27FC236}">
                <a16:creationId xmlns:a16="http://schemas.microsoft.com/office/drawing/2014/main" id="{4F8D04E2-AB5E-4006-AB9E-03944944F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5" y="158432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5" name="Line 16">
            <a:extLst>
              <a:ext uri="{FF2B5EF4-FFF2-40B4-BE49-F238E27FC236}">
                <a16:creationId xmlns:a16="http://schemas.microsoft.com/office/drawing/2014/main" id="{D24DA934-781E-421C-8EA8-0BC2E171E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6" name="AutoShape 17">
            <a:extLst>
              <a:ext uri="{FF2B5EF4-FFF2-40B4-BE49-F238E27FC236}">
                <a16:creationId xmlns:a16="http://schemas.microsoft.com/office/drawing/2014/main" id="{079FB9E9-C264-4A9C-907F-B8CB57C5FD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4351" y="2500313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337" name="Text Box 18">
            <a:extLst>
              <a:ext uri="{FF2B5EF4-FFF2-40B4-BE49-F238E27FC236}">
                <a16:creationId xmlns:a16="http://schemas.microsoft.com/office/drawing/2014/main" id="{5B1D690D-3A8C-44E9-8644-59230D058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6" y="1443038"/>
            <a:ext cx="269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12338" name="Line 20">
            <a:extLst>
              <a:ext uri="{FF2B5EF4-FFF2-40B4-BE49-F238E27FC236}">
                <a16:creationId xmlns:a16="http://schemas.microsoft.com/office/drawing/2014/main" id="{F11EBB47-1C0D-46D9-B62A-01C93EC29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8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39" name="Line 21">
            <a:extLst>
              <a:ext uri="{FF2B5EF4-FFF2-40B4-BE49-F238E27FC236}">
                <a16:creationId xmlns:a16="http://schemas.microsoft.com/office/drawing/2014/main" id="{3DA1AC41-BC97-4983-AAC7-5C10B2B1F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7426" y="142716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0" name="Line 22">
            <a:extLst>
              <a:ext uri="{FF2B5EF4-FFF2-40B4-BE49-F238E27FC236}">
                <a16:creationId xmlns:a16="http://schemas.microsoft.com/office/drawing/2014/main" id="{92A327A6-5378-49D5-BA51-7420C01E4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1427163"/>
            <a:ext cx="0" cy="1071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1" name="Line 24">
            <a:extLst>
              <a:ext uri="{FF2B5EF4-FFF2-40B4-BE49-F238E27FC236}">
                <a16:creationId xmlns:a16="http://schemas.microsoft.com/office/drawing/2014/main" id="{0C20947B-280A-4137-99C3-7F99D4E9BA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6850" y="157797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2" name="Line 25">
            <a:extLst>
              <a:ext uri="{FF2B5EF4-FFF2-40B4-BE49-F238E27FC236}">
                <a16:creationId xmlns:a16="http://schemas.microsoft.com/office/drawing/2014/main" id="{41F3DFDD-4F91-4CFF-B2B6-6AE7441C7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5" y="158432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3" name="Line 26">
            <a:extLst>
              <a:ext uri="{FF2B5EF4-FFF2-40B4-BE49-F238E27FC236}">
                <a16:creationId xmlns:a16="http://schemas.microsoft.com/office/drawing/2014/main" id="{16B3BD09-7C0A-4738-9745-B9F59952D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4" name="Line 29">
            <a:extLst>
              <a:ext uri="{FF2B5EF4-FFF2-40B4-BE49-F238E27FC236}">
                <a16:creationId xmlns:a16="http://schemas.microsoft.com/office/drawing/2014/main" id="{A9B9D9D9-10B3-4A50-8B1D-AD1765487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8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5" name="Line 30">
            <a:extLst>
              <a:ext uri="{FF2B5EF4-FFF2-40B4-BE49-F238E27FC236}">
                <a16:creationId xmlns:a16="http://schemas.microsoft.com/office/drawing/2014/main" id="{39BCF445-951E-4C7D-BB97-A743F9345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7426" y="1427163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46" name="Group 35">
            <a:extLst>
              <a:ext uri="{FF2B5EF4-FFF2-40B4-BE49-F238E27FC236}">
                <a16:creationId xmlns:a16="http://schemas.microsoft.com/office/drawing/2014/main" id="{C518FC62-64E3-4C22-8518-8D1E5BE6696A}"/>
              </a:ext>
            </a:extLst>
          </p:cNvPr>
          <p:cNvGrpSpPr>
            <a:grpSpLocks/>
          </p:cNvGrpSpPr>
          <p:nvPr/>
        </p:nvGrpSpPr>
        <p:grpSpPr bwMode="auto">
          <a:xfrm>
            <a:off x="6748464" y="1063626"/>
            <a:ext cx="3165475" cy="2798763"/>
            <a:chOff x="3531" y="670"/>
            <a:chExt cx="1994" cy="1763"/>
          </a:xfrm>
        </p:grpSpPr>
        <p:pic>
          <p:nvPicPr>
            <p:cNvPr id="12348" name="Picture 6" descr="t2z25">
              <a:extLst>
                <a:ext uri="{FF2B5EF4-FFF2-40B4-BE49-F238E27FC236}">
                  <a16:creationId xmlns:a16="http://schemas.microsoft.com/office/drawing/2014/main" id="{0E209AEE-7E19-417E-9E13-CB9B9F5FA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66" b="12289"/>
            <a:stretch>
              <a:fillRect/>
            </a:stretch>
          </p:blipFill>
          <p:spPr bwMode="auto">
            <a:xfrm>
              <a:off x="3531" y="670"/>
              <a:ext cx="1140" cy="1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49" name="Rectangle 13">
              <a:extLst>
                <a:ext uri="{FF2B5EF4-FFF2-40B4-BE49-F238E27FC236}">
                  <a16:creationId xmlns:a16="http://schemas.microsoft.com/office/drawing/2014/main" id="{74E1B80B-6459-4A24-870E-F95240617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1191"/>
              <a:ext cx="419" cy="8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50" name="Text Box 19">
              <a:extLst>
                <a:ext uri="{FF2B5EF4-FFF2-40B4-BE49-F238E27FC236}">
                  <a16:creationId xmlns:a16="http://schemas.microsoft.com/office/drawing/2014/main" id="{7682D7EE-E4AC-4570-BD50-05328A2D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202"/>
              <a:ext cx="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i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i="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351" name="Text Box 23">
              <a:extLst>
                <a:ext uri="{FF2B5EF4-FFF2-40B4-BE49-F238E27FC236}">
                  <a16:creationId xmlns:a16="http://schemas.microsoft.com/office/drawing/2014/main" id="{C43B4F04-36F3-4740-9E1F-6C0813F14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574" y="1175"/>
              <a:ext cx="2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h</a:t>
              </a:r>
              <a:r>
                <a:rPr lang="en-US" altLang="zh-CN" sz="800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352" name="Text Box 27">
              <a:extLst>
                <a:ext uri="{FF2B5EF4-FFF2-40B4-BE49-F238E27FC236}">
                  <a16:creationId xmlns:a16="http://schemas.microsoft.com/office/drawing/2014/main" id="{D3D80178-338C-4786-BBB4-424A1A5FF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1475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353" name="Text Box 28">
              <a:extLst>
                <a:ext uri="{FF2B5EF4-FFF2-40B4-BE49-F238E27FC236}">
                  <a16:creationId xmlns:a16="http://schemas.microsoft.com/office/drawing/2014/main" id="{A067A7C9-3858-4BC6-B5F9-28C84D8EB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8" y="909"/>
              <a:ext cx="1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354" name="Line 31">
              <a:extLst>
                <a:ext uri="{FF2B5EF4-FFF2-40B4-BE49-F238E27FC236}">
                  <a16:creationId xmlns:a16="http://schemas.microsoft.com/office/drawing/2014/main" id="{0CA6E15A-9C50-4D5A-AEFA-38AB5D019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899"/>
              <a:ext cx="0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324" name="Object 36">
            <a:extLst>
              <a:ext uri="{FF2B5EF4-FFF2-40B4-BE49-F238E27FC236}">
                <a16:creationId xmlns:a16="http://schemas.microsoft.com/office/drawing/2014/main" id="{4F6C22CF-F812-4734-A17B-8E6EF557C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1" y="3021014"/>
          <a:ext cx="3044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8" imgW="1244600" imgH="228600" progId="Equation.3">
                  <p:embed/>
                </p:oleObj>
              </mc:Choice>
              <mc:Fallback>
                <p:oleObj name="Equation" r:id="rId8" imgW="1244600" imgH="228600" progId="Equation.3">
                  <p:embed/>
                  <p:pic>
                    <p:nvPicPr>
                      <p:cNvPr id="12324" name="Object 36">
                        <a:extLst>
                          <a:ext uri="{FF2B5EF4-FFF2-40B4-BE49-F238E27FC236}">
                            <a16:creationId xmlns:a16="http://schemas.microsoft.com/office/drawing/2014/main" id="{4F6C22CF-F812-4734-A17B-8E6EF557C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1" y="3021014"/>
                        <a:ext cx="30448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7" name="Rectangle 33">
            <a:extLst>
              <a:ext uri="{FF2B5EF4-FFF2-40B4-BE49-F238E27FC236}">
                <a16:creationId xmlns:a16="http://schemas.microsoft.com/office/drawing/2014/main" id="{1897D61A-A697-4112-9F09-307A0832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309938"/>
            <a:ext cx="990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325" name="Object 37">
            <a:extLst>
              <a:ext uri="{FF2B5EF4-FFF2-40B4-BE49-F238E27FC236}">
                <a16:creationId xmlns:a16="http://schemas.microsoft.com/office/drawing/2014/main" id="{AD964E82-E3AD-454F-BCB9-9E541BA7A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9" y="4695825"/>
          <a:ext cx="7697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0" imgW="3289300" imgH="241300" progId="Equation.3">
                  <p:embed/>
                </p:oleObj>
              </mc:Choice>
              <mc:Fallback>
                <p:oleObj name="Equation" r:id="rId10" imgW="3289300" imgH="241300" progId="Equation.3">
                  <p:embed/>
                  <p:pic>
                    <p:nvPicPr>
                      <p:cNvPr id="12325" name="Object 37">
                        <a:extLst>
                          <a:ext uri="{FF2B5EF4-FFF2-40B4-BE49-F238E27FC236}">
                            <a16:creationId xmlns:a16="http://schemas.microsoft.com/office/drawing/2014/main" id="{AD964E82-E3AD-454F-BCB9-9E541BA7A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9" y="4695825"/>
                        <a:ext cx="76977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">
            <a:extLst>
              <a:ext uri="{FF2B5EF4-FFF2-40B4-BE49-F238E27FC236}">
                <a16:creationId xmlns:a16="http://schemas.microsoft.com/office/drawing/2014/main" id="{82E22332-5ED2-433A-85EA-5ADB86F075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63688" y="1295400"/>
            <a:ext cx="3956050" cy="55403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②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求压力中心</a:t>
            </a:r>
            <a:endParaRPr lang="zh-CN" altLang="el-GR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42" name="Object 30">
            <a:extLst>
              <a:ext uri="{FF2B5EF4-FFF2-40B4-BE49-F238E27FC236}">
                <a16:creationId xmlns:a16="http://schemas.microsoft.com/office/drawing/2014/main" id="{8669F428-966F-4176-BF77-BBB09701DFF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2113" y="1960564"/>
          <a:ext cx="176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876300" imgH="228600" progId="Equation.DSMT4">
                  <p:embed/>
                </p:oleObj>
              </mc:Choice>
              <mc:Fallback>
                <p:oleObj name="Equation" r:id="rId3" imgW="876300" imgH="228600" progId="Equation.DSMT4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:a16="http://schemas.microsoft.com/office/drawing/2014/main" id="{8669F428-966F-4176-BF77-BBB09701DFF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960564"/>
                        <a:ext cx="1765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Text Box 5">
            <a:extLst>
              <a:ext uri="{FF2B5EF4-FFF2-40B4-BE49-F238E27FC236}">
                <a16:creationId xmlns:a16="http://schemas.microsoft.com/office/drawing/2014/main" id="{75AD8909-EF50-4C9C-8A9A-910CC670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185988"/>
            <a:ext cx="5741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600" i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49" name="Text Box 6">
            <a:extLst>
              <a:ext uri="{FF2B5EF4-FFF2-40B4-BE49-F238E27FC236}">
                <a16:creationId xmlns:a16="http://schemas.microsoft.com/office/drawing/2014/main" id="{E445C697-79F3-437A-B84B-0ACD2BA6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1847850"/>
            <a:ext cx="1925638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        因</a:t>
            </a:r>
          </a:p>
        </p:txBody>
      </p:sp>
      <p:sp>
        <p:nvSpPr>
          <p:cNvPr id="13350" name="Text Box 7">
            <a:extLst>
              <a:ext uri="{FF2B5EF4-FFF2-40B4-BE49-F238E27FC236}">
                <a16:creationId xmlns:a16="http://schemas.microsoft.com/office/drawing/2014/main" id="{68655CF0-C7F5-4023-BAB1-8F16DBA92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176713"/>
            <a:ext cx="2884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  代入公式</a:t>
            </a:r>
          </a:p>
        </p:txBody>
      </p:sp>
      <p:sp>
        <p:nvSpPr>
          <p:cNvPr id="13351" name="Text Box 8">
            <a:extLst>
              <a:ext uri="{FF2B5EF4-FFF2-40B4-BE49-F238E27FC236}">
                <a16:creationId xmlns:a16="http://schemas.microsoft.com/office/drawing/2014/main" id="{A6A1F18C-B717-471C-BBBF-331C256E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4" y="4629150"/>
            <a:ext cx="6376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600" i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2" name="Rectangle 9">
            <a:extLst>
              <a:ext uri="{FF2B5EF4-FFF2-40B4-BE49-F238E27FC236}">
                <a16:creationId xmlns:a16="http://schemas.microsoft.com/office/drawing/2014/main" id="{7788A577-48EE-4F6E-AFE8-1F00574E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353" name="Text Box 10">
            <a:extLst>
              <a:ext uri="{FF2B5EF4-FFF2-40B4-BE49-F238E27FC236}">
                <a16:creationId xmlns:a16="http://schemas.microsoft.com/office/drawing/2014/main" id="{50DA1B5E-F4D2-4EB6-BFF7-66BF22FB2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476500"/>
            <a:ext cx="427355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i="0">
                <a:ea typeface="楷体_GB2312" pitchFamily="49" charset="-122"/>
              </a:rPr>
              <a:t>惯性矩</a:t>
            </a:r>
          </a:p>
        </p:txBody>
      </p:sp>
      <p:graphicFrame>
        <p:nvGraphicFramePr>
          <p:cNvPr id="13343" name="Object 31">
            <a:extLst>
              <a:ext uri="{FF2B5EF4-FFF2-40B4-BE49-F238E27FC236}">
                <a16:creationId xmlns:a16="http://schemas.microsoft.com/office/drawing/2014/main" id="{F8EACBDB-6FFD-4B92-BE6C-BD7022AE202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41513" y="3208339"/>
          <a:ext cx="42402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400300" imgH="393700" progId="Equation.DSMT4">
                  <p:embed/>
                </p:oleObj>
              </mc:Choice>
              <mc:Fallback>
                <p:oleObj name="Equation" r:id="rId5" imgW="2400300" imgH="393700" progId="Equation.DSMT4">
                  <p:embed/>
                  <p:pic>
                    <p:nvPicPr>
                      <p:cNvPr id="13343" name="Object 31">
                        <a:extLst>
                          <a:ext uri="{FF2B5EF4-FFF2-40B4-BE49-F238E27FC236}">
                            <a16:creationId xmlns:a16="http://schemas.microsoft.com/office/drawing/2014/main" id="{F8EACBDB-6FFD-4B92-BE6C-BD7022AE202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208339"/>
                        <a:ext cx="42402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>
            <a:extLst>
              <a:ext uri="{FF2B5EF4-FFF2-40B4-BE49-F238E27FC236}">
                <a16:creationId xmlns:a16="http://schemas.microsoft.com/office/drawing/2014/main" id="{D58B7010-0A51-41BE-AE8A-3CE53783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4078288"/>
          <a:ext cx="22098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965200" imgH="431800" progId="Equation.DSMT4">
                  <p:embed/>
                </p:oleObj>
              </mc:Choice>
              <mc:Fallback>
                <p:oleObj name="Equation" r:id="rId7" imgW="965200" imgH="431800" progId="Equation.DSMT4">
                  <p:embed/>
                  <p:pic>
                    <p:nvPicPr>
                      <p:cNvPr id="13344" name="Object 32">
                        <a:extLst>
                          <a:ext uri="{FF2B5EF4-FFF2-40B4-BE49-F238E27FC236}">
                            <a16:creationId xmlns:a16="http://schemas.microsoft.com/office/drawing/2014/main" id="{D58B7010-0A51-41BE-AE8A-3CE537830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078288"/>
                        <a:ext cx="22098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4" name="Text Box 13">
            <a:extLst>
              <a:ext uri="{FF2B5EF4-FFF2-40B4-BE49-F238E27FC236}">
                <a16:creationId xmlns:a16="http://schemas.microsoft.com/office/drawing/2014/main" id="{20711F98-1B38-4C14-8CE8-8392A06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192588"/>
            <a:ext cx="115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，得</a:t>
            </a:r>
          </a:p>
        </p:txBody>
      </p:sp>
      <p:graphicFrame>
        <p:nvGraphicFramePr>
          <p:cNvPr id="13345" name="Object 33">
            <a:extLst>
              <a:ext uri="{FF2B5EF4-FFF2-40B4-BE49-F238E27FC236}">
                <a16:creationId xmlns:a16="http://schemas.microsoft.com/office/drawing/2014/main" id="{76E348A9-A499-44CD-87E6-97FD0B750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3488" y="4995863"/>
          <a:ext cx="4781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2247900" imgH="419100" progId="Equation.DSMT4">
                  <p:embed/>
                </p:oleObj>
              </mc:Choice>
              <mc:Fallback>
                <p:oleObj name="Equation" r:id="rId9" imgW="2247900" imgH="419100" progId="Equation.DSMT4">
                  <p:embed/>
                  <p:pic>
                    <p:nvPicPr>
                      <p:cNvPr id="13345" name="Object 33">
                        <a:extLst>
                          <a:ext uri="{FF2B5EF4-FFF2-40B4-BE49-F238E27FC236}">
                            <a16:creationId xmlns:a16="http://schemas.microsoft.com/office/drawing/2014/main" id="{76E348A9-A499-44CD-87E6-97FD0B750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995863"/>
                        <a:ext cx="4781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56" name="Picture 16" descr="t2z25">
            <a:extLst>
              <a:ext uri="{FF2B5EF4-FFF2-40B4-BE49-F238E27FC236}">
                <a16:creationId xmlns:a16="http://schemas.microsoft.com/office/drawing/2014/main" id="{DEF307B1-B171-4017-9CDB-0C487D63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66" b="12289"/>
          <a:stretch>
            <a:fillRect/>
          </a:stretch>
        </p:blipFill>
        <p:spPr bwMode="auto">
          <a:xfrm>
            <a:off x="6748463" y="1063626"/>
            <a:ext cx="18097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7" name="Rectangle 17">
            <a:extLst>
              <a:ext uri="{FF2B5EF4-FFF2-40B4-BE49-F238E27FC236}">
                <a16:creationId xmlns:a16="http://schemas.microsoft.com/office/drawing/2014/main" id="{F1B43094-AEE9-4F1C-8786-4A0C7874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851" y="1890713"/>
            <a:ext cx="665163" cy="1416050"/>
          </a:xfrm>
          <a:prstGeom prst="rect">
            <a:avLst/>
          </a:prstGeom>
          <a:solidFill>
            <a:srgbClr val="FFFFFF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13358" name="Line 18">
            <a:extLst>
              <a:ext uri="{FF2B5EF4-FFF2-40B4-BE49-F238E27FC236}">
                <a16:creationId xmlns:a16="http://schemas.microsoft.com/office/drawing/2014/main" id="{76D7CF14-BFB5-4808-826B-DDD424176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2301" y="2519363"/>
            <a:ext cx="588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Line 19">
            <a:extLst>
              <a:ext uri="{FF2B5EF4-FFF2-40B4-BE49-F238E27FC236}">
                <a16:creationId xmlns:a16="http://schemas.microsoft.com/office/drawing/2014/main" id="{ED2D014F-4542-41B7-9C6F-8EF3CBF97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26" y="2690813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0" name="Line 20">
            <a:extLst>
              <a:ext uri="{FF2B5EF4-FFF2-40B4-BE49-F238E27FC236}">
                <a16:creationId xmlns:a16="http://schemas.microsoft.com/office/drawing/2014/main" id="{922167B3-B244-4F88-981C-49DCC0DE2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6850" y="157797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1" name="Line 21">
            <a:extLst>
              <a:ext uri="{FF2B5EF4-FFF2-40B4-BE49-F238E27FC236}">
                <a16:creationId xmlns:a16="http://schemas.microsoft.com/office/drawing/2014/main" id="{633B1936-123D-4A38-BD05-911605592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50425" y="1584326"/>
            <a:ext cx="0" cy="22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2" name="Line 22">
            <a:extLst>
              <a:ext uri="{FF2B5EF4-FFF2-40B4-BE49-F238E27FC236}">
                <a16:creationId xmlns:a16="http://schemas.microsoft.com/office/drawing/2014/main" id="{D848708B-D3EC-4F7E-9DC6-56AF218E5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2563" y="1697038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3" name="AutoShape 23">
            <a:extLst>
              <a:ext uri="{FF2B5EF4-FFF2-40B4-BE49-F238E27FC236}">
                <a16:creationId xmlns:a16="http://schemas.microsoft.com/office/drawing/2014/main" id="{7E4236FC-86D9-4C71-97D8-6D0A3089F2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4351" y="2500313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13364" name="AutoShape 24">
            <a:extLst>
              <a:ext uri="{FF2B5EF4-FFF2-40B4-BE49-F238E27FC236}">
                <a16:creationId xmlns:a16="http://schemas.microsoft.com/office/drawing/2014/main" id="{186A5D90-808F-4AB8-B049-EFBA7BEA69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404351" y="2662238"/>
            <a:ext cx="47625" cy="42862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13365" name="Line 25">
            <a:extLst>
              <a:ext uri="{FF2B5EF4-FFF2-40B4-BE49-F238E27FC236}">
                <a16:creationId xmlns:a16="http://schemas.microsoft.com/office/drawing/2014/main" id="{2D95F548-7905-43E0-BDB2-C8A98852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5989" y="1450975"/>
            <a:ext cx="5286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Line 26">
            <a:extLst>
              <a:ext uri="{FF2B5EF4-FFF2-40B4-BE49-F238E27FC236}">
                <a16:creationId xmlns:a16="http://schemas.microsoft.com/office/drawing/2014/main" id="{BECB0008-0E8D-459D-A3EB-6C57C2104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3788" y="1484313"/>
            <a:ext cx="12700" cy="1033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7" name="Line 27">
            <a:extLst>
              <a:ext uri="{FF2B5EF4-FFF2-40B4-BE49-F238E27FC236}">
                <a16:creationId xmlns:a16="http://schemas.microsoft.com/office/drawing/2014/main" id="{241ECF29-A88F-4C07-9B26-C464DA6B0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9689" y="1484314"/>
            <a:ext cx="14287" cy="1196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8" name="Text Box 28">
            <a:extLst>
              <a:ext uri="{FF2B5EF4-FFF2-40B4-BE49-F238E27FC236}">
                <a16:creationId xmlns:a16="http://schemas.microsoft.com/office/drawing/2014/main" id="{905B393D-C301-4417-800F-094E8DFE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276475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3369" name="Text Box 29">
            <a:extLst>
              <a:ext uri="{FF2B5EF4-FFF2-40B4-BE49-F238E27FC236}">
                <a16:creationId xmlns:a16="http://schemas.microsoft.com/office/drawing/2014/main" id="{E0190665-9236-42BA-B8AB-F404039A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9" y="263683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3370" name="Text Box 30">
            <a:extLst>
              <a:ext uri="{FF2B5EF4-FFF2-40B4-BE49-F238E27FC236}">
                <a16:creationId xmlns:a16="http://schemas.microsoft.com/office/drawing/2014/main" id="{CB46F322-4BAD-4BAE-850D-4414B0EBA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134143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13371" name="Text Box 31">
            <a:extLst>
              <a:ext uri="{FF2B5EF4-FFF2-40B4-BE49-F238E27FC236}">
                <a16:creationId xmlns:a16="http://schemas.microsoft.com/office/drawing/2014/main" id="{AE5F3B3B-CE6B-4296-9617-C1CE761D322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611519" y="1860828"/>
            <a:ext cx="338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3372" name="Text Box 32">
            <a:extLst>
              <a:ext uri="{FF2B5EF4-FFF2-40B4-BE49-F238E27FC236}">
                <a16:creationId xmlns:a16="http://schemas.microsoft.com/office/drawing/2014/main" id="{2343F266-5FEF-4D3D-BD54-E363DF1A96A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793288" y="1877497"/>
            <a:ext cx="577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13373" name="Line 33">
            <a:extLst>
              <a:ext uri="{FF2B5EF4-FFF2-40B4-BE49-F238E27FC236}">
                <a16:creationId xmlns:a16="http://schemas.microsoft.com/office/drawing/2014/main" id="{06BF726E-CB0F-4E81-BF10-7E8FB5E64A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8538" y="25114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4" name="Line 34">
            <a:extLst>
              <a:ext uri="{FF2B5EF4-FFF2-40B4-BE49-F238E27FC236}">
                <a16:creationId xmlns:a16="http://schemas.microsoft.com/office/drawing/2014/main" id="{F101F3D8-40EB-4A4D-9771-E588A754D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7426" y="1455738"/>
            <a:ext cx="303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5" name="Line 35">
            <a:extLst>
              <a:ext uri="{FF2B5EF4-FFF2-40B4-BE49-F238E27FC236}">
                <a16:creationId xmlns:a16="http://schemas.microsoft.com/office/drawing/2014/main" id="{4363E9D8-5A1A-47E4-8FB5-DD6B5A2A1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6" y="1484313"/>
            <a:ext cx="3175" cy="10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76" name="Text Box 36">
            <a:extLst>
              <a:ext uri="{FF2B5EF4-FFF2-40B4-BE49-F238E27FC236}">
                <a16:creationId xmlns:a16="http://schemas.microsoft.com/office/drawing/2014/main" id="{204DBABE-EEED-4D84-B05E-C6FE2B68B4C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68482" y="1643857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h</a:t>
            </a:r>
            <a:r>
              <a:rPr lang="en-US" altLang="zh-CN" sz="2400" baseline="-25000">
                <a:solidFill>
                  <a:srgbClr val="FF0000"/>
                </a:solidFill>
                <a:ea typeface=""/>
              </a:rPr>
              <a:t>C</a:t>
            </a:r>
          </a:p>
        </p:txBody>
      </p:sp>
      <p:grpSp>
        <p:nvGrpSpPr>
          <p:cNvPr id="13377" name="Group 39">
            <a:extLst>
              <a:ext uri="{FF2B5EF4-FFF2-40B4-BE49-F238E27FC236}">
                <a16:creationId xmlns:a16="http://schemas.microsoft.com/office/drawing/2014/main" id="{53326C14-05E9-435A-AACD-F28B1BBF0547}"/>
              </a:ext>
            </a:extLst>
          </p:cNvPr>
          <p:cNvGrpSpPr>
            <a:grpSpLocks/>
          </p:cNvGrpSpPr>
          <p:nvPr/>
        </p:nvGrpSpPr>
        <p:grpSpPr bwMode="auto">
          <a:xfrm>
            <a:off x="10388601" y="1455738"/>
            <a:ext cx="415925" cy="1008062"/>
            <a:chOff x="5978" y="935"/>
            <a:chExt cx="262" cy="635"/>
          </a:xfrm>
        </p:grpSpPr>
        <p:sp>
          <p:nvSpPr>
            <p:cNvPr id="13380" name="Line 37">
              <a:extLst>
                <a:ext uri="{FF2B5EF4-FFF2-40B4-BE49-F238E27FC236}">
                  <a16:creationId xmlns:a16="http://schemas.microsoft.com/office/drawing/2014/main" id="{69AB8235-9E9A-4565-BD31-4B9C3845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935"/>
              <a:ext cx="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Line 38">
              <a:extLst>
                <a:ext uri="{FF2B5EF4-FFF2-40B4-BE49-F238E27FC236}">
                  <a16:creationId xmlns:a16="http://schemas.microsoft.com/office/drawing/2014/main" id="{BC1C650D-362F-4CA9-8415-288B70715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" y="93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78" name="Text Box 40">
            <a:extLst>
              <a:ext uri="{FF2B5EF4-FFF2-40B4-BE49-F238E27FC236}">
                <a16:creationId xmlns:a16="http://schemas.microsoft.com/office/drawing/2014/main" id="{5B2ECEB6-A001-4EC6-A5E0-CEB52F65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614" y="2349500"/>
            <a:ext cx="142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3379" name="Text Box 41">
            <a:extLst>
              <a:ext uri="{FF2B5EF4-FFF2-40B4-BE49-F238E27FC236}">
                <a16:creationId xmlns:a16="http://schemas.microsoft.com/office/drawing/2014/main" id="{4FADD7F5-3636-43F1-93A0-2B1A4A91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3101" y="1303338"/>
            <a:ext cx="142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">
            <a:extLst>
              <a:ext uri="{FF2B5EF4-FFF2-40B4-BE49-F238E27FC236}">
                <a16:creationId xmlns:a16="http://schemas.microsoft.com/office/drawing/2014/main" id="{48711A25-9B83-44DF-ACBC-1D5F6E2B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6" y="955675"/>
            <a:ext cx="9085263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600" i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357" name="Rectangle 4">
            <a:extLst>
              <a:ext uri="{FF2B5EF4-FFF2-40B4-BE49-F238E27FC236}">
                <a16:creationId xmlns:a16="http://schemas.microsoft.com/office/drawing/2014/main" id="{D616BF7F-A409-46B3-B0D0-CC7211E74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58" name="Text Box 5">
            <a:extLst>
              <a:ext uri="{FF2B5EF4-FFF2-40B4-BE49-F238E27FC236}">
                <a16:creationId xmlns:a16="http://schemas.microsoft.com/office/drawing/2014/main" id="{F2C264B0-8553-4DB8-A69B-F8EC48D72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9" y="3662363"/>
            <a:ext cx="2871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59" name="Text Box 6">
            <a:extLst>
              <a:ext uri="{FF2B5EF4-FFF2-40B4-BE49-F238E27FC236}">
                <a16:creationId xmlns:a16="http://schemas.microsoft.com/office/drawing/2014/main" id="{DA69ABCB-7D49-45DE-8B85-BEF03D1F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997" y="1020764"/>
            <a:ext cx="1847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3600" i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60" name="Text Box 7">
            <a:extLst>
              <a:ext uri="{FF2B5EF4-FFF2-40B4-BE49-F238E27FC236}">
                <a16:creationId xmlns:a16="http://schemas.microsoft.com/office/drawing/2014/main" id="{0D98AD37-B109-42AC-BA8C-454D5B91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6" y="71438"/>
            <a:ext cx="90328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、如图所示，水池壁面设一圆形放水闸门，当闸门关闭时，求作用在圆形闸门上静水总压力和作用点的位置。已知闸门直径</a:t>
            </a:r>
            <a:r>
              <a:rPr lang="en-US" altLang="zh-CN" sz="2800">
                <a:ea typeface="楷体_GB2312" pitchFamily="49" charset="-122"/>
              </a:rPr>
              <a:t>d</a:t>
            </a:r>
            <a:r>
              <a:rPr lang="en-US" altLang="zh-CN" sz="2800" i="0">
                <a:ea typeface="楷体_GB2312" pitchFamily="49" charset="-122"/>
              </a:rPr>
              <a:t> = 0.5m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，距离 </a:t>
            </a:r>
            <a:r>
              <a:rPr lang="en-US" altLang="zh-CN" sz="2800" i="0">
                <a:ea typeface="楷体_GB2312" pitchFamily="49" charset="-122"/>
              </a:rPr>
              <a:t>a= 1.0m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，闸门与自由水面间的倾斜角 </a:t>
            </a:r>
            <a:endParaRPr lang="zh-CN" altLang="el-GR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61" name="Rectangle 8">
            <a:extLst>
              <a:ext uri="{FF2B5EF4-FFF2-40B4-BE49-F238E27FC236}">
                <a16:creationId xmlns:a16="http://schemas.microsoft.com/office/drawing/2014/main" id="{A7763EEB-0EBA-4BD7-BEB9-DC764F1A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62" name="Rectangle 9">
            <a:extLst>
              <a:ext uri="{FF2B5EF4-FFF2-40B4-BE49-F238E27FC236}">
                <a16:creationId xmlns:a16="http://schemas.microsoft.com/office/drawing/2014/main" id="{4D0AA48B-F73E-46E9-BCD4-42D6C7A6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3108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63" name="Rectangle 10">
            <a:extLst>
              <a:ext uri="{FF2B5EF4-FFF2-40B4-BE49-F238E27FC236}">
                <a16:creationId xmlns:a16="http://schemas.microsoft.com/office/drawing/2014/main" id="{1EA50ECF-FBA9-4681-BCAA-33F9FB7E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3108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64" name="Rectangle 11">
            <a:extLst>
              <a:ext uri="{FF2B5EF4-FFF2-40B4-BE49-F238E27FC236}">
                <a16:creationId xmlns:a16="http://schemas.microsoft.com/office/drawing/2014/main" id="{84F368D0-2B86-49F1-937C-FD46D1B3E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D9232558-5496-4955-B496-B9D0B6E26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1362076"/>
          <a:ext cx="12303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14354" name="Object 18">
                        <a:extLst>
                          <a:ext uri="{FF2B5EF4-FFF2-40B4-BE49-F238E27FC236}">
                            <a16:creationId xmlns:a16="http://schemas.microsoft.com/office/drawing/2014/main" id="{D9232558-5496-4955-B496-B9D0B6E26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362076"/>
                        <a:ext cx="12303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>
            <a:extLst>
              <a:ext uri="{FF2B5EF4-FFF2-40B4-BE49-F238E27FC236}">
                <a16:creationId xmlns:a16="http://schemas.microsoft.com/office/drawing/2014/main" id="{D2590B82-E212-4E0D-9881-9F91C5CDB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2178050"/>
          <a:ext cx="7450138" cy="396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AutoCAD Drawing" r:id="rId5" imgW="11382375" imgH="6572250" progId="">
                  <p:embed/>
                </p:oleObj>
              </mc:Choice>
              <mc:Fallback>
                <p:oleObj name="AutoCAD Drawing" r:id="rId5" imgW="11382375" imgH="6572250" progId="">
                  <p:embed/>
                  <p:pic>
                    <p:nvPicPr>
                      <p:cNvPr id="14355" name="Object 19">
                        <a:extLst>
                          <a:ext uri="{FF2B5EF4-FFF2-40B4-BE49-F238E27FC236}">
                            <a16:creationId xmlns:a16="http://schemas.microsoft.com/office/drawing/2014/main" id="{D2590B82-E212-4E0D-9881-9F91C5CDB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178050"/>
                        <a:ext cx="7450138" cy="396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8" name="Text Box 2">
            <a:extLst>
              <a:ext uri="{FF2B5EF4-FFF2-40B4-BE49-F238E27FC236}">
                <a16:creationId xmlns:a16="http://schemas.microsoft.com/office/drawing/2014/main" id="{BF1D9AB9-98F8-47F6-8279-3FB428A9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700213"/>
            <a:ext cx="468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闸门形心点在水下的深度 </a:t>
            </a:r>
          </a:p>
        </p:txBody>
      </p:sp>
      <p:sp>
        <p:nvSpPr>
          <p:cNvPr id="15400" name="Text Box 4">
            <a:extLst>
              <a:ext uri="{FF2B5EF4-FFF2-40B4-BE49-F238E27FC236}">
                <a16:creationId xmlns:a16="http://schemas.microsoft.com/office/drawing/2014/main" id="{D749D380-6F3B-4782-8DE0-A0D84B48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20713"/>
            <a:ext cx="1108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i="0">
                <a:ea typeface="楷体_GB2312" pitchFamily="49" charset="-122"/>
              </a:rPr>
              <a:t>解：</a:t>
            </a:r>
            <a:endParaRPr kumimoji="1" lang="zh-CN" altLang="en-US" sz="2800" b="0" i="0">
              <a:ea typeface="楷体_GB2312" pitchFamily="49" charset="-122"/>
            </a:endParaRPr>
          </a:p>
        </p:txBody>
      </p:sp>
      <p:sp>
        <p:nvSpPr>
          <p:cNvPr id="15401" name="Rectangle 5">
            <a:extLst>
              <a:ext uri="{FF2B5EF4-FFF2-40B4-BE49-F238E27FC236}">
                <a16:creationId xmlns:a16="http://schemas.microsoft.com/office/drawing/2014/main" id="{2D3CF98E-7553-4CCD-B5EB-653BB4F1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3309938"/>
            <a:ext cx="990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2" name="Rectangle 6">
            <a:extLst>
              <a:ext uri="{FF2B5EF4-FFF2-40B4-BE49-F238E27FC236}">
                <a16:creationId xmlns:a16="http://schemas.microsoft.com/office/drawing/2014/main" id="{D503074C-28E4-49CA-8568-F0DEE98FF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3" name="Text Box 7">
            <a:extLst>
              <a:ext uri="{FF2B5EF4-FFF2-40B4-BE49-F238E27FC236}">
                <a16:creationId xmlns:a16="http://schemas.microsoft.com/office/drawing/2014/main" id="{BE686D27-1C06-45C1-A366-F7DC5841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21383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404" name="Rectangle 8">
            <a:extLst>
              <a:ext uri="{FF2B5EF4-FFF2-40B4-BE49-F238E27FC236}">
                <a16:creationId xmlns:a16="http://schemas.microsoft.com/office/drawing/2014/main" id="{CEF5AD14-6199-4C5A-AFEB-5A9530A6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169733"/>
            <a:ext cx="22634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1100" b="0" i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0" i="0"/>
          </a:p>
        </p:txBody>
      </p:sp>
      <p:sp>
        <p:nvSpPr>
          <p:cNvPr id="15405" name="Rectangle 9">
            <a:extLst>
              <a:ext uri="{FF2B5EF4-FFF2-40B4-BE49-F238E27FC236}">
                <a16:creationId xmlns:a16="http://schemas.microsoft.com/office/drawing/2014/main" id="{401B8D91-CB9C-42B0-B55F-EF0C9D05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6" name="Rectangle 10">
            <a:extLst>
              <a:ext uri="{FF2B5EF4-FFF2-40B4-BE49-F238E27FC236}">
                <a16:creationId xmlns:a16="http://schemas.microsoft.com/office/drawing/2014/main" id="{9B6DF2A8-AA5D-4A1E-8F93-E3F57D5F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0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7" name="Rectangle 11">
            <a:extLst>
              <a:ext uri="{FF2B5EF4-FFF2-40B4-BE49-F238E27FC236}">
                <a16:creationId xmlns:a16="http://schemas.microsoft.com/office/drawing/2014/main" id="{34A73D66-DA52-4EFB-8742-FB5568364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8" name="Rectangle 12">
            <a:extLst>
              <a:ext uri="{FF2B5EF4-FFF2-40B4-BE49-F238E27FC236}">
                <a16:creationId xmlns:a16="http://schemas.microsoft.com/office/drawing/2014/main" id="{113DFE3E-3216-4035-9C5E-5E24BA6D2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09" name="Rectangle 13">
            <a:extLst>
              <a:ext uri="{FF2B5EF4-FFF2-40B4-BE49-F238E27FC236}">
                <a16:creationId xmlns:a16="http://schemas.microsoft.com/office/drawing/2014/main" id="{A467E414-C5A7-4954-AE1B-D022CAD4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1347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10" name="Rectangle 14">
            <a:extLst>
              <a:ext uri="{FF2B5EF4-FFF2-40B4-BE49-F238E27FC236}">
                <a16:creationId xmlns:a16="http://schemas.microsoft.com/office/drawing/2014/main" id="{3AFA567E-6480-4C10-9249-156D62A2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3429001"/>
            <a:ext cx="5218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zh-CN" altLang="en-US" sz="2800" i="0">
                <a:latin typeface="楷体_GB2312" pitchFamily="49" charset="-122"/>
                <a:ea typeface="楷体_GB2312" pitchFamily="49" charset="-122"/>
              </a:rPr>
              <a:t>故作用在闸门上的静水总压力</a:t>
            </a:r>
          </a:p>
        </p:txBody>
      </p:sp>
      <p:sp>
        <p:nvSpPr>
          <p:cNvPr id="15411" name="Rectangle 15">
            <a:extLst>
              <a:ext uri="{FF2B5EF4-FFF2-40B4-BE49-F238E27FC236}">
                <a16:creationId xmlns:a16="http://schemas.microsoft.com/office/drawing/2014/main" id="{243C1944-C2E5-4717-8B37-51E26DC4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0300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5394" name="Object 34">
            <a:extLst>
              <a:ext uri="{FF2B5EF4-FFF2-40B4-BE49-F238E27FC236}">
                <a16:creationId xmlns:a16="http://schemas.microsoft.com/office/drawing/2014/main" id="{913DDC12-0E9A-404C-873E-09C7FED98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2420939"/>
          <a:ext cx="38560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3" imgW="1688367" imgH="431613" progId="Equation.3">
                  <p:embed/>
                </p:oleObj>
              </mc:Choice>
              <mc:Fallback>
                <p:oleObj name="公式" r:id="rId3" imgW="1688367" imgH="431613" progId="Equation.3">
                  <p:embed/>
                  <p:pic>
                    <p:nvPicPr>
                      <p:cNvPr id="15394" name="Object 34">
                        <a:extLst>
                          <a:ext uri="{FF2B5EF4-FFF2-40B4-BE49-F238E27FC236}">
                            <a16:creationId xmlns:a16="http://schemas.microsoft.com/office/drawing/2014/main" id="{913DDC12-0E9A-404C-873E-09C7FED98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420939"/>
                        <a:ext cx="38560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>
            <a:extLst>
              <a:ext uri="{FF2B5EF4-FFF2-40B4-BE49-F238E27FC236}">
                <a16:creationId xmlns:a16="http://schemas.microsoft.com/office/drawing/2014/main" id="{5A2B2C29-812D-416A-B3E1-4847D5C9C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005264"/>
          <a:ext cx="19669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5" imgW="889000" imgH="419100" progId="Equation.3">
                  <p:embed/>
                </p:oleObj>
              </mc:Choice>
              <mc:Fallback>
                <p:oleObj name="公式" r:id="rId5" imgW="889000" imgH="419100" progId="Equation.3">
                  <p:embed/>
                  <p:pic>
                    <p:nvPicPr>
                      <p:cNvPr id="15395" name="Object 35">
                        <a:extLst>
                          <a:ext uri="{FF2B5EF4-FFF2-40B4-BE49-F238E27FC236}">
                            <a16:creationId xmlns:a16="http://schemas.microsoft.com/office/drawing/2014/main" id="{5A2B2C29-812D-416A-B3E1-4847D5C9C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05264"/>
                        <a:ext cx="1966912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2" name="Rectangle 18">
            <a:extLst>
              <a:ext uri="{FF2B5EF4-FFF2-40B4-BE49-F238E27FC236}">
                <a16:creationId xmlns:a16="http://schemas.microsoft.com/office/drawing/2014/main" id="{7282B173-970A-4759-A156-DF0EA944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284830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zh-CN" altLang="en-US" sz="2800" i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96" name="Object 36">
            <a:extLst>
              <a:ext uri="{FF2B5EF4-FFF2-40B4-BE49-F238E27FC236}">
                <a16:creationId xmlns:a16="http://schemas.microsoft.com/office/drawing/2014/main" id="{8E9C0DDF-F31C-4442-BCE8-94C58D723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4868863"/>
          <a:ext cx="5026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7" imgW="2590800" imgH="635000" progId="Equation.3">
                  <p:embed/>
                </p:oleObj>
              </mc:Choice>
              <mc:Fallback>
                <p:oleObj name="公式" r:id="rId7" imgW="2590800" imgH="635000" progId="Equation.3">
                  <p:embed/>
                  <p:pic>
                    <p:nvPicPr>
                      <p:cNvPr id="15396" name="Object 36">
                        <a:extLst>
                          <a:ext uri="{FF2B5EF4-FFF2-40B4-BE49-F238E27FC236}">
                            <a16:creationId xmlns:a16="http://schemas.microsoft.com/office/drawing/2014/main" id="{8E9C0DDF-F31C-4442-BCE8-94C58D723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868863"/>
                        <a:ext cx="5026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3" name="Rectangle 20">
            <a:extLst>
              <a:ext uri="{FF2B5EF4-FFF2-40B4-BE49-F238E27FC236}">
                <a16:creationId xmlns:a16="http://schemas.microsoft.com/office/drawing/2014/main" id="{CE8C8C3C-7B60-46E7-86A5-A508D069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5397" name="Object 37">
            <a:extLst>
              <a:ext uri="{FF2B5EF4-FFF2-40B4-BE49-F238E27FC236}">
                <a16:creationId xmlns:a16="http://schemas.microsoft.com/office/drawing/2014/main" id="{E60B90D9-F359-4EC6-8863-673636BA2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981076"/>
          <a:ext cx="6202363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AutoCAD Drawing" r:id="rId9" imgW="11382375" imgH="6572250" progId="">
                  <p:embed/>
                </p:oleObj>
              </mc:Choice>
              <mc:Fallback>
                <p:oleObj name="AutoCAD Drawing" r:id="rId9" imgW="11382375" imgH="6572250" progId="">
                  <p:embed/>
                  <p:pic>
                    <p:nvPicPr>
                      <p:cNvPr id="15397" name="Object 37">
                        <a:extLst>
                          <a:ext uri="{FF2B5EF4-FFF2-40B4-BE49-F238E27FC236}">
                            <a16:creationId xmlns:a16="http://schemas.microsoft.com/office/drawing/2014/main" id="{E60B90D9-F359-4EC6-8863-673636BA2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981076"/>
                        <a:ext cx="6202363" cy="329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4" name="Text Box 22">
            <a:extLst>
              <a:ext uri="{FF2B5EF4-FFF2-40B4-BE49-F238E27FC236}">
                <a16:creationId xmlns:a16="http://schemas.microsoft.com/office/drawing/2014/main" id="{B0F62B0C-F98A-4863-BE7B-6DD49A2E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104" y="765175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800" i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i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）总压力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6087452">
  <a:themeElements>
    <a:clrScheme name="06087452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0608745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6087452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087452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087452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1176</Words>
  <Application>Microsoft Office PowerPoint</Application>
  <PresentationFormat>宽屏</PresentationFormat>
  <Paragraphs>131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等线</vt:lpstr>
      <vt:lpstr>等线 Light</vt:lpstr>
      <vt:lpstr>黑体</vt:lpstr>
      <vt:lpstr>华文细黑</vt:lpstr>
      <vt:lpstr>楷体_GB2312</vt:lpstr>
      <vt:lpstr>宋体</vt:lpstr>
      <vt:lpstr>微软雅黑</vt:lpstr>
      <vt:lpstr>Arial</vt:lpstr>
      <vt:lpstr>Calibri</vt:lpstr>
      <vt:lpstr>Comic Sans MS</vt:lpstr>
      <vt:lpstr>Symbol</vt:lpstr>
      <vt:lpstr>Tahoma</vt:lpstr>
      <vt:lpstr>Times New Roman</vt:lpstr>
      <vt:lpstr>Verdana</vt:lpstr>
      <vt:lpstr>Wingdings</vt:lpstr>
      <vt:lpstr>Office 主题​​</vt:lpstr>
      <vt:lpstr>06087452</vt:lpstr>
      <vt:lpstr>Profile</vt:lpstr>
      <vt:lpstr>MathType 5.0 Equation</vt:lpstr>
      <vt:lpstr>Equation</vt:lpstr>
      <vt:lpstr>公式</vt:lpstr>
      <vt:lpstr>AutoCAD Drawing</vt:lpstr>
      <vt:lpstr>Microsoft 公式 3.0</vt:lpstr>
      <vt:lpstr>流体力学一晚上90+</vt:lpstr>
      <vt:lpstr>大题部分（6题）70分</vt:lpstr>
      <vt:lpstr>第三章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</vt:lpstr>
      <vt:lpstr>多层平壁的一维稳态导热</vt:lpstr>
      <vt:lpstr>6、厚2 cm的壁面由导热系数为                  的材料构成。用导热系数为                   的材料作壁面的隔热层，使每层每平方米热损失不超过1830 W。假设加隔热层后，整个壁的内、外表面的温度分别为1300℃和30℃，试求隔热层的厚度。</vt:lpstr>
      <vt:lpstr>PowerPoint 演示文稿</vt:lpstr>
      <vt:lpstr>PowerPoint 演示文稿</vt:lpstr>
      <vt:lpstr>PowerPoint 演示文稿</vt:lpstr>
      <vt:lpstr>第六章（只考2个平面的）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简答题（30分）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流体力学一晚上90+</dc:title>
  <dc:creator>高 君彬</dc:creator>
  <cp:lastModifiedBy>高 君彬</cp:lastModifiedBy>
  <cp:revision>7</cp:revision>
  <dcterms:created xsi:type="dcterms:W3CDTF">2018-07-09T10:05:09Z</dcterms:created>
  <dcterms:modified xsi:type="dcterms:W3CDTF">2018-07-09T18:12:36Z</dcterms:modified>
</cp:coreProperties>
</file>