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6E380-E769-4959-958D-60FC5A85CE27}" type="datetimeFigureOut">
              <a:rPr lang="zh-CN" altLang="en-US" smtClean="0"/>
              <a:t>2019/4/28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1C231-44D8-4EC2-827B-8ADA8141DD46}" type="slidenum">
              <a:rPr lang="zh-CN" altLang="en-US" smtClean="0"/>
              <a:t>‹#›</a:t>
            </a:fld>
            <a:endParaRPr lang="zh-CN" altLang="en-US"/>
          </a:p>
        </p:txBody>
      </p:sp>
    </p:spTree>
    <p:extLst>
      <p:ext uri="{BB962C8B-B14F-4D97-AF65-F5344CB8AC3E}">
        <p14:creationId xmlns:p14="http://schemas.microsoft.com/office/powerpoint/2010/main" val="2271505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2B4081-DEF0-40E0-8088-128B1CF405F8}" type="slidenum">
              <a:rPr lang="zh-CN" altLang="en-US" smtClean="0"/>
              <a:pPr/>
              <a:t>14</a:t>
            </a:fld>
            <a:endParaRPr lang="zh-CN" altLang="en-US" smtClean="0"/>
          </a:p>
        </p:txBody>
      </p:sp>
    </p:spTree>
    <p:extLst>
      <p:ext uri="{BB962C8B-B14F-4D97-AF65-F5344CB8AC3E}">
        <p14:creationId xmlns:p14="http://schemas.microsoft.com/office/powerpoint/2010/main" val="3096662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7C02BC1-9C0F-45CA-81AA-9477D13EA09F}" type="datetimeFigureOut">
              <a:rPr lang="zh-CN" altLang="en-US" smtClean="0"/>
              <a:t>2019/4/28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E42077-1D7D-4B13-B028-10DA166690BD}" type="slidenum">
              <a:rPr lang="zh-CN" altLang="en-US" smtClean="0"/>
              <a:t>‹#›</a:t>
            </a:fld>
            <a:endParaRPr lang="zh-CN" altLang="en-US"/>
          </a:p>
        </p:txBody>
      </p:sp>
    </p:spTree>
    <p:extLst>
      <p:ext uri="{BB962C8B-B14F-4D97-AF65-F5344CB8AC3E}">
        <p14:creationId xmlns:p14="http://schemas.microsoft.com/office/powerpoint/2010/main" val="1165406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C02BC1-9C0F-45CA-81AA-9477D13EA09F}" type="datetimeFigureOut">
              <a:rPr lang="zh-CN" altLang="en-US" smtClean="0"/>
              <a:t>2019/4/28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E42077-1D7D-4B13-B028-10DA166690BD}" type="slidenum">
              <a:rPr lang="zh-CN" altLang="en-US" smtClean="0"/>
              <a:t>‹#›</a:t>
            </a:fld>
            <a:endParaRPr lang="zh-CN" altLang="en-US"/>
          </a:p>
        </p:txBody>
      </p:sp>
    </p:spTree>
    <p:extLst>
      <p:ext uri="{BB962C8B-B14F-4D97-AF65-F5344CB8AC3E}">
        <p14:creationId xmlns:p14="http://schemas.microsoft.com/office/powerpoint/2010/main" val="835847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C02BC1-9C0F-45CA-81AA-9477D13EA09F}" type="datetimeFigureOut">
              <a:rPr lang="zh-CN" altLang="en-US" smtClean="0"/>
              <a:t>2019/4/28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E42077-1D7D-4B13-B028-10DA166690BD}" type="slidenum">
              <a:rPr lang="zh-CN" altLang="en-US" smtClean="0"/>
              <a:t>‹#›</a:t>
            </a:fld>
            <a:endParaRPr lang="zh-CN" altLang="en-US"/>
          </a:p>
        </p:txBody>
      </p:sp>
    </p:spTree>
    <p:extLst>
      <p:ext uri="{BB962C8B-B14F-4D97-AF65-F5344CB8AC3E}">
        <p14:creationId xmlns:p14="http://schemas.microsoft.com/office/powerpoint/2010/main" val="1003165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C02BC1-9C0F-45CA-81AA-9477D13EA09F}" type="datetimeFigureOut">
              <a:rPr lang="zh-CN" altLang="en-US" smtClean="0"/>
              <a:t>2019/4/28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E42077-1D7D-4B13-B028-10DA166690BD}" type="slidenum">
              <a:rPr lang="zh-CN" altLang="en-US" smtClean="0"/>
              <a:t>‹#›</a:t>
            </a:fld>
            <a:endParaRPr lang="zh-CN" altLang="en-US"/>
          </a:p>
        </p:txBody>
      </p:sp>
    </p:spTree>
    <p:extLst>
      <p:ext uri="{BB962C8B-B14F-4D97-AF65-F5344CB8AC3E}">
        <p14:creationId xmlns:p14="http://schemas.microsoft.com/office/powerpoint/2010/main" val="6797339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7C02BC1-9C0F-45CA-81AA-9477D13EA09F}" type="datetimeFigureOut">
              <a:rPr lang="zh-CN" altLang="en-US" smtClean="0"/>
              <a:t>2019/4/28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E42077-1D7D-4B13-B028-10DA166690BD}" type="slidenum">
              <a:rPr lang="zh-CN" altLang="en-US" smtClean="0"/>
              <a:t>‹#›</a:t>
            </a:fld>
            <a:endParaRPr lang="zh-CN" altLang="en-US"/>
          </a:p>
        </p:txBody>
      </p:sp>
    </p:spTree>
    <p:extLst>
      <p:ext uri="{BB962C8B-B14F-4D97-AF65-F5344CB8AC3E}">
        <p14:creationId xmlns:p14="http://schemas.microsoft.com/office/powerpoint/2010/main" val="62306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7C02BC1-9C0F-45CA-81AA-9477D13EA09F}" type="datetimeFigureOut">
              <a:rPr lang="zh-CN" altLang="en-US" smtClean="0"/>
              <a:t>2019/4/28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E42077-1D7D-4B13-B028-10DA166690BD}" type="slidenum">
              <a:rPr lang="zh-CN" altLang="en-US" smtClean="0"/>
              <a:t>‹#›</a:t>
            </a:fld>
            <a:endParaRPr lang="zh-CN" altLang="en-US"/>
          </a:p>
        </p:txBody>
      </p:sp>
    </p:spTree>
    <p:extLst>
      <p:ext uri="{BB962C8B-B14F-4D97-AF65-F5344CB8AC3E}">
        <p14:creationId xmlns:p14="http://schemas.microsoft.com/office/powerpoint/2010/main" val="280398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7C02BC1-9C0F-45CA-81AA-9477D13EA09F}" type="datetimeFigureOut">
              <a:rPr lang="zh-CN" altLang="en-US" smtClean="0"/>
              <a:t>2019/4/28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BE42077-1D7D-4B13-B028-10DA166690BD}" type="slidenum">
              <a:rPr lang="zh-CN" altLang="en-US" smtClean="0"/>
              <a:t>‹#›</a:t>
            </a:fld>
            <a:endParaRPr lang="zh-CN" altLang="en-US"/>
          </a:p>
        </p:txBody>
      </p:sp>
    </p:spTree>
    <p:extLst>
      <p:ext uri="{BB962C8B-B14F-4D97-AF65-F5344CB8AC3E}">
        <p14:creationId xmlns:p14="http://schemas.microsoft.com/office/powerpoint/2010/main" val="4074171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7C02BC1-9C0F-45CA-81AA-9477D13EA09F}" type="datetimeFigureOut">
              <a:rPr lang="zh-CN" altLang="en-US" smtClean="0"/>
              <a:t>2019/4/28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BE42077-1D7D-4B13-B028-10DA166690BD}" type="slidenum">
              <a:rPr lang="zh-CN" altLang="en-US" smtClean="0"/>
              <a:t>‹#›</a:t>
            </a:fld>
            <a:endParaRPr lang="zh-CN" altLang="en-US"/>
          </a:p>
        </p:txBody>
      </p:sp>
    </p:spTree>
    <p:extLst>
      <p:ext uri="{BB962C8B-B14F-4D97-AF65-F5344CB8AC3E}">
        <p14:creationId xmlns:p14="http://schemas.microsoft.com/office/powerpoint/2010/main" val="9021663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02BC1-9C0F-45CA-81AA-9477D13EA09F}" type="datetimeFigureOut">
              <a:rPr lang="zh-CN" altLang="en-US" smtClean="0"/>
              <a:t>2019/4/28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BE42077-1D7D-4B13-B028-10DA166690BD}" type="slidenum">
              <a:rPr lang="zh-CN" altLang="en-US" smtClean="0"/>
              <a:t>‹#›</a:t>
            </a:fld>
            <a:endParaRPr lang="zh-CN" altLang="en-US"/>
          </a:p>
        </p:txBody>
      </p:sp>
    </p:spTree>
    <p:extLst>
      <p:ext uri="{BB962C8B-B14F-4D97-AF65-F5344CB8AC3E}">
        <p14:creationId xmlns:p14="http://schemas.microsoft.com/office/powerpoint/2010/main" val="316214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7C02BC1-9C0F-45CA-81AA-9477D13EA09F}" type="datetimeFigureOut">
              <a:rPr lang="zh-CN" altLang="en-US" smtClean="0"/>
              <a:t>2019/4/28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E42077-1D7D-4B13-B028-10DA166690BD}" type="slidenum">
              <a:rPr lang="zh-CN" altLang="en-US" smtClean="0"/>
              <a:t>‹#›</a:t>
            </a:fld>
            <a:endParaRPr lang="zh-CN" altLang="en-US"/>
          </a:p>
        </p:txBody>
      </p:sp>
    </p:spTree>
    <p:extLst>
      <p:ext uri="{BB962C8B-B14F-4D97-AF65-F5344CB8AC3E}">
        <p14:creationId xmlns:p14="http://schemas.microsoft.com/office/powerpoint/2010/main" val="197038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7C02BC1-9C0F-45CA-81AA-9477D13EA09F}" type="datetimeFigureOut">
              <a:rPr lang="zh-CN" altLang="en-US" smtClean="0"/>
              <a:t>2019/4/28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E42077-1D7D-4B13-B028-10DA166690BD}" type="slidenum">
              <a:rPr lang="zh-CN" altLang="en-US" smtClean="0"/>
              <a:t>‹#›</a:t>
            </a:fld>
            <a:endParaRPr lang="zh-CN" altLang="en-US"/>
          </a:p>
        </p:txBody>
      </p:sp>
    </p:spTree>
    <p:extLst>
      <p:ext uri="{BB962C8B-B14F-4D97-AF65-F5344CB8AC3E}">
        <p14:creationId xmlns:p14="http://schemas.microsoft.com/office/powerpoint/2010/main" val="3466922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02BC1-9C0F-45CA-81AA-9477D13EA09F}" type="datetimeFigureOut">
              <a:rPr lang="zh-CN" altLang="en-US" smtClean="0"/>
              <a:t>2019/4/28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42077-1D7D-4B13-B028-10DA166690BD}" type="slidenum">
              <a:rPr lang="zh-CN" altLang="en-US" smtClean="0"/>
              <a:t>‹#›</a:t>
            </a:fld>
            <a:endParaRPr lang="zh-CN" altLang="en-US"/>
          </a:p>
        </p:txBody>
      </p:sp>
    </p:spTree>
    <p:extLst>
      <p:ext uri="{BB962C8B-B14F-4D97-AF65-F5344CB8AC3E}">
        <p14:creationId xmlns:p14="http://schemas.microsoft.com/office/powerpoint/2010/main" val="192119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oleObject" Target="../embeddings/oleObject7.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3.bin"/><Relationship Id="rId10" Type="http://schemas.openxmlformats.org/officeDocument/2006/relationships/image" Target="../media/image16.emf"/><Relationship Id="rId4" Type="http://schemas.openxmlformats.org/officeDocument/2006/relationships/image" Target="../media/image13.wmf"/><Relationship Id="rId9"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oleObject" Target="../embeddings/oleObject16.bin"/><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3.wmf"/><Relationship Id="rId5" Type="http://schemas.openxmlformats.org/officeDocument/2006/relationships/oleObject" Target="../embeddings/oleObject19.bin"/><Relationship Id="rId4" Type="http://schemas.openxmlformats.org/officeDocument/2006/relationships/image" Target="../media/image22.wmf"/></Relationships>
</file>

<file path=ppt/slides/_rels/slide23.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658813" y="1238250"/>
            <a:ext cx="7772400" cy="4624388"/>
          </a:xfrm>
        </p:spPr>
        <p:txBody>
          <a:bodyPr/>
          <a:lstStyle/>
          <a:p>
            <a:pPr marL="0" indent="0" eaLnBrk="1" hangingPunct="1">
              <a:buFontTx/>
              <a:buNone/>
              <a:defRPr/>
            </a:pPr>
            <a:r>
              <a:rPr lang="en-US" altLang="zh-CN" b="1" smtClean="0">
                <a:latin typeface="+mn-ea"/>
              </a:rPr>
              <a:t>1</a:t>
            </a:r>
            <a:r>
              <a:rPr lang="zh-CN" altLang="en-US" b="1" smtClean="0">
                <a:latin typeface="+mn-ea"/>
              </a:rPr>
              <a:t>、导热系数、表面传热系数及传热系数的单位各是什么？哪些是物性参数，哪些与过程有关？</a:t>
            </a:r>
            <a:br>
              <a:rPr lang="zh-CN" altLang="en-US" b="1" smtClean="0">
                <a:latin typeface="+mn-ea"/>
              </a:rPr>
            </a:br>
            <a:endParaRPr lang="en-US" altLang="zh-CN" b="1" smtClean="0">
              <a:latin typeface="+mn-ea"/>
            </a:endParaRPr>
          </a:p>
          <a:p>
            <a:pPr marL="0" indent="0" eaLnBrk="1" hangingPunct="1">
              <a:buFontTx/>
              <a:buNone/>
              <a:defRPr/>
            </a:pPr>
            <a:r>
              <a:rPr lang="zh-CN" altLang="en-US" b="1" smtClean="0">
                <a:latin typeface="+mn-ea"/>
              </a:rPr>
              <a:t>答：</a:t>
            </a:r>
            <a:r>
              <a:rPr lang="zh-CN" altLang="en-US" sz="2800" b="1" smtClean="0">
                <a:latin typeface="+mn-ea"/>
              </a:rPr>
              <a:t>导热系数的单位是：</a:t>
            </a:r>
            <a:r>
              <a:rPr lang="en-US" altLang="zh-CN" sz="2800" b="1" smtClean="0">
                <a:latin typeface="+mn-ea"/>
              </a:rPr>
              <a:t>W/(m·K)</a:t>
            </a:r>
            <a:r>
              <a:rPr lang="zh-CN" altLang="en-US" sz="2800" b="1" smtClean="0">
                <a:latin typeface="+mn-ea"/>
              </a:rPr>
              <a:t>，物性参数；表面传热系数的单位是：</a:t>
            </a:r>
            <a:r>
              <a:rPr lang="en-US" altLang="zh-CN" sz="2800" b="1" smtClean="0">
                <a:latin typeface="+mn-ea"/>
              </a:rPr>
              <a:t>W/(m</a:t>
            </a:r>
            <a:r>
              <a:rPr lang="en-US" altLang="zh-CN" sz="2800" b="1" baseline="30000" smtClean="0">
                <a:latin typeface="+mn-ea"/>
              </a:rPr>
              <a:t>2</a:t>
            </a:r>
            <a:r>
              <a:rPr lang="en-US" altLang="zh-CN" sz="2800" b="1" smtClean="0">
                <a:latin typeface="+mn-ea"/>
              </a:rPr>
              <a:t>·K)</a:t>
            </a:r>
            <a:r>
              <a:rPr lang="zh-CN" altLang="en-US" sz="2800" b="1" smtClean="0">
                <a:latin typeface="+mn-ea"/>
              </a:rPr>
              <a:t>，与过程有关，取决于流体的物性，以及换热表面的形状、大小与布置，而且与流速有密切关系；传热系数的单位是：</a:t>
            </a:r>
            <a:r>
              <a:rPr lang="en-US" altLang="zh-CN" sz="2800" b="1" smtClean="0">
                <a:latin typeface="+mn-ea"/>
              </a:rPr>
              <a:t>W/(m</a:t>
            </a:r>
            <a:r>
              <a:rPr lang="en-US" altLang="zh-CN" sz="2800" b="1" baseline="30000" smtClean="0">
                <a:latin typeface="+mn-ea"/>
              </a:rPr>
              <a:t>2</a:t>
            </a:r>
            <a:r>
              <a:rPr lang="en-US" altLang="zh-CN" sz="2800" b="1" smtClean="0">
                <a:latin typeface="+mn-ea"/>
              </a:rPr>
              <a:t>·K)</a:t>
            </a:r>
            <a:r>
              <a:rPr lang="zh-CN" altLang="en-US" sz="2800" b="1" smtClean="0">
                <a:latin typeface="+mn-ea"/>
              </a:rPr>
              <a:t>，与过程有关。</a:t>
            </a:r>
          </a:p>
        </p:txBody>
      </p:sp>
      <p:cxnSp>
        <p:nvCxnSpPr>
          <p:cNvPr id="3" name="直接连接符 2"/>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22336" y="6116472"/>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577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593725" y="1003300"/>
            <a:ext cx="7772400" cy="1947863"/>
          </a:xfrm>
        </p:spPr>
        <p:txBody>
          <a:bodyPr/>
          <a:lstStyle/>
          <a:p>
            <a:pPr marL="0" indent="0" eaLnBrk="1" hangingPunct="1">
              <a:buFontTx/>
              <a:buNone/>
              <a:defRPr/>
            </a:pPr>
            <a:r>
              <a:rPr lang="en-US" altLang="zh-CN" sz="2400" b="1" smtClean="0">
                <a:latin typeface="+mn-ea"/>
              </a:rPr>
              <a:t>8</a:t>
            </a:r>
            <a:r>
              <a:rPr lang="zh-CN" altLang="en-US" sz="2400" b="1" smtClean="0">
                <a:latin typeface="+mn-ea"/>
              </a:rPr>
              <a:t>、</a:t>
            </a:r>
            <a:r>
              <a:rPr lang="en-US" altLang="zh-CN" sz="2400" b="1" smtClean="0">
                <a:latin typeface="+mn-ea"/>
              </a:rPr>
              <a:t> </a:t>
            </a:r>
            <a:r>
              <a:rPr lang="zh-CN" altLang="en-US" sz="2400" b="1" smtClean="0">
                <a:latin typeface="+mn-ea"/>
              </a:rPr>
              <a:t>热电偶常用来测量气流温度。如附图所示，用热电偶来测量管道中高温气流的温度</a:t>
            </a:r>
            <a:r>
              <a:rPr lang="en-US" altLang="zh-CN" sz="2400" b="1" smtClean="0">
                <a:latin typeface="+mn-ea"/>
              </a:rPr>
              <a:t>T</a:t>
            </a:r>
            <a:r>
              <a:rPr lang="en-US" altLang="zh-CN" sz="2400" b="1" baseline="-25000" smtClean="0">
                <a:latin typeface="+mn-ea"/>
              </a:rPr>
              <a:t>f</a:t>
            </a:r>
            <a:r>
              <a:rPr lang="zh-CN" altLang="en-US" sz="2400" b="1" smtClean="0">
                <a:latin typeface="+mn-ea"/>
              </a:rPr>
              <a:t>，管道温度</a:t>
            </a:r>
            <a:r>
              <a:rPr lang="en-US" altLang="zh-CN" sz="2400" b="1" smtClean="0">
                <a:latin typeface="+mn-ea"/>
              </a:rPr>
              <a:t>T</a:t>
            </a:r>
            <a:r>
              <a:rPr lang="en-US" altLang="zh-CN" sz="2400" b="1" baseline="-25000" smtClean="0">
                <a:latin typeface="+mn-ea"/>
              </a:rPr>
              <a:t>w</a:t>
            </a:r>
            <a:r>
              <a:rPr lang="en-US" altLang="zh-CN" sz="2400" b="1" smtClean="0">
                <a:latin typeface="+mn-ea"/>
              </a:rPr>
              <a:t>&lt;T</a:t>
            </a:r>
            <a:r>
              <a:rPr lang="en-US" altLang="zh-CN" sz="2400" b="1" baseline="-25000" smtClean="0">
                <a:latin typeface="+mn-ea"/>
              </a:rPr>
              <a:t>f</a:t>
            </a:r>
            <a:r>
              <a:rPr lang="zh-CN" altLang="en-US" sz="2400" b="1" smtClean="0">
                <a:latin typeface="+mn-ea"/>
              </a:rPr>
              <a:t>。试分析热电偶结点的换热方式。 </a:t>
            </a:r>
          </a:p>
        </p:txBody>
      </p:sp>
      <p:grpSp>
        <p:nvGrpSpPr>
          <p:cNvPr id="13315" name="Group 4"/>
          <p:cNvGrpSpPr>
            <a:grpSpLocks/>
          </p:cNvGrpSpPr>
          <p:nvPr/>
        </p:nvGrpSpPr>
        <p:grpSpPr bwMode="auto">
          <a:xfrm>
            <a:off x="2274888" y="2427288"/>
            <a:ext cx="4175125" cy="1655762"/>
            <a:chOff x="2745" y="13515"/>
            <a:chExt cx="3180" cy="1508"/>
          </a:xfrm>
        </p:grpSpPr>
        <p:sp>
          <p:nvSpPr>
            <p:cNvPr id="15365" name="Line 5"/>
            <p:cNvSpPr>
              <a:spLocks noChangeShapeType="1"/>
            </p:cNvSpPr>
            <p:nvPr/>
          </p:nvSpPr>
          <p:spPr bwMode="auto">
            <a:xfrm>
              <a:off x="2745" y="14250"/>
              <a:ext cx="3180" cy="0"/>
            </a:xfrm>
            <a:prstGeom prst="line">
              <a:avLst/>
            </a:prstGeom>
            <a:noFill/>
            <a:ln w="9525">
              <a:solidFill>
                <a:srgbClr val="00FFFF"/>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6" name="Rectangle 6" descr="浅色下对角线"/>
            <p:cNvSpPr>
              <a:spLocks noChangeArrowheads="1"/>
            </p:cNvSpPr>
            <p:nvPr/>
          </p:nvSpPr>
          <p:spPr bwMode="auto">
            <a:xfrm>
              <a:off x="2925" y="13515"/>
              <a:ext cx="2685" cy="143"/>
            </a:xfrm>
            <a:prstGeom prst="rect">
              <a:avLst/>
            </a:prstGeom>
            <a:pattFill prst="ltDnDiag">
              <a:fgClr>
                <a:srgbClr val="00FFFF"/>
              </a:fgClr>
              <a:bgClr>
                <a:schemeClr val="bg1"/>
              </a:bgClr>
            </a:pattFill>
            <a:ln w="28575">
              <a:solidFill>
                <a:srgbClr val="00FFFF"/>
              </a:solidFill>
              <a:miter lim="800000"/>
              <a:headEnd/>
              <a:tailEnd/>
            </a:ln>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solidFill>
                  <a:schemeClr val="tx1"/>
                </a:solidFill>
              </a:endParaRPr>
            </a:p>
          </p:txBody>
        </p:sp>
        <p:sp>
          <p:nvSpPr>
            <p:cNvPr id="15367" name="Rectangle 7" descr="浅色下对角线"/>
            <p:cNvSpPr>
              <a:spLocks noChangeArrowheads="1"/>
            </p:cNvSpPr>
            <p:nvPr/>
          </p:nvSpPr>
          <p:spPr bwMode="auto">
            <a:xfrm>
              <a:off x="2910" y="14880"/>
              <a:ext cx="2685" cy="143"/>
            </a:xfrm>
            <a:prstGeom prst="rect">
              <a:avLst/>
            </a:prstGeom>
            <a:pattFill prst="ltDnDiag">
              <a:fgClr>
                <a:srgbClr val="00FFFF"/>
              </a:fgClr>
              <a:bgClr>
                <a:schemeClr val="bg1"/>
              </a:bgClr>
            </a:pattFill>
            <a:ln w="28575">
              <a:solidFill>
                <a:srgbClr val="00FFFF"/>
              </a:solidFill>
              <a:miter lim="800000"/>
              <a:headEnd/>
              <a:tailEnd/>
            </a:ln>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solidFill>
                  <a:schemeClr val="tx1"/>
                </a:solidFill>
              </a:endParaRPr>
            </a:p>
          </p:txBody>
        </p:sp>
        <p:sp>
          <p:nvSpPr>
            <p:cNvPr id="15368" name="Freeform 8"/>
            <p:cNvSpPr>
              <a:spLocks/>
            </p:cNvSpPr>
            <p:nvPr/>
          </p:nvSpPr>
          <p:spPr bwMode="auto">
            <a:xfrm>
              <a:off x="2875" y="13545"/>
              <a:ext cx="173" cy="1335"/>
            </a:xfrm>
            <a:custGeom>
              <a:avLst/>
              <a:gdLst>
                <a:gd name="T0" fmla="*/ 50 w 173"/>
                <a:gd name="T1" fmla="*/ 0 h 1335"/>
                <a:gd name="T2" fmla="*/ 20 w 173"/>
                <a:gd name="T3" fmla="*/ 645 h 1335"/>
                <a:gd name="T4" fmla="*/ 170 w 173"/>
                <a:gd name="T5" fmla="*/ 1155 h 1335"/>
                <a:gd name="T6" fmla="*/ 35 w 173"/>
                <a:gd name="T7" fmla="*/ 1335 h 1335"/>
                <a:gd name="T8" fmla="*/ 0 60000 65536"/>
                <a:gd name="T9" fmla="*/ 0 60000 65536"/>
                <a:gd name="T10" fmla="*/ 0 60000 65536"/>
                <a:gd name="T11" fmla="*/ 0 60000 65536"/>
                <a:gd name="T12" fmla="*/ 0 w 173"/>
                <a:gd name="T13" fmla="*/ 0 h 1335"/>
                <a:gd name="T14" fmla="*/ 173 w 173"/>
                <a:gd name="T15" fmla="*/ 1335 h 1335"/>
              </a:gdLst>
              <a:ahLst/>
              <a:cxnLst>
                <a:cxn ang="T8">
                  <a:pos x="T0" y="T1"/>
                </a:cxn>
                <a:cxn ang="T9">
                  <a:pos x="T2" y="T3"/>
                </a:cxn>
                <a:cxn ang="T10">
                  <a:pos x="T4" y="T5"/>
                </a:cxn>
                <a:cxn ang="T11">
                  <a:pos x="T6" y="T7"/>
                </a:cxn>
              </a:cxnLst>
              <a:rect l="T12" t="T13" r="T14" b="T15"/>
              <a:pathLst>
                <a:path w="173" h="1335">
                  <a:moveTo>
                    <a:pt x="50" y="0"/>
                  </a:moveTo>
                  <a:cubicBezTo>
                    <a:pt x="25" y="226"/>
                    <a:pt x="0" y="453"/>
                    <a:pt x="20" y="645"/>
                  </a:cubicBezTo>
                  <a:cubicBezTo>
                    <a:pt x="40" y="837"/>
                    <a:pt x="167" y="1040"/>
                    <a:pt x="170" y="1155"/>
                  </a:cubicBezTo>
                  <a:cubicBezTo>
                    <a:pt x="173" y="1270"/>
                    <a:pt x="104" y="1302"/>
                    <a:pt x="35" y="1335"/>
                  </a:cubicBezTo>
                </a:path>
              </a:pathLst>
            </a:custGeom>
            <a:noFill/>
            <a:ln w="952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9" name="Freeform 9"/>
            <p:cNvSpPr>
              <a:spLocks/>
            </p:cNvSpPr>
            <p:nvPr/>
          </p:nvSpPr>
          <p:spPr bwMode="auto">
            <a:xfrm>
              <a:off x="5595" y="13665"/>
              <a:ext cx="150" cy="1215"/>
            </a:xfrm>
            <a:custGeom>
              <a:avLst/>
              <a:gdLst>
                <a:gd name="T0" fmla="*/ 15 w 150"/>
                <a:gd name="T1" fmla="*/ 0 h 1215"/>
                <a:gd name="T2" fmla="*/ 90 w 150"/>
                <a:gd name="T3" fmla="*/ 330 h 1215"/>
                <a:gd name="T4" fmla="*/ 135 w 150"/>
                <a:gd name="T5" fmla="*/ 855 h 1215"/>
                <a:gd name="T6" fmla="*/ 0 w 150"/>
                <a:gd name="T7" fmla="*/ 1215 h 1215"/>
                <a:gd name="T8" fmla="*/ 0 60000 65536"/>
                <a:gd name="T9" fmla="*/ 0 60000 65536"/>
                <a:gd name="T10" fmla="*/ 0 60000 65536"/>
                <a:gd name="T11" fmla="*/ 0 60000 65536"/>
                <a:gd name="T12" fmla="*/ 0 w 150"/>
                <a:gd name="T13" fmla="*/ 0 h 1215"/>
                <a:gd name="T14" fmla="*/ 150 w 150"/>
                <a:gd name="T15" fmla="*/ 1215 h 1215"/>
              </a:gdLst>
              <a:ahLst/>
              <a:cxnLst>
                <a:cxn ang="T8">
                  <a:pos x="T0" y="T1"/>
                </a:cxn>
                <a:cxn ang="T9">
                  <a:pos x="T2" y="T3"/>
                </a:cxn>
                <a:cxn ang="T10">
                  <a:pos x="T4" y="T5"/>
                </a:cxn>
                <a:cxn ang="T11">
                  <a:pos x="T6" y="T7"/>
                </a:cxn>
              </a:cxnLst>
              <a:rect l="T12" t="T13" r="T14" b="T15"/>
              <a:pathLst>
                <a:path w="150" h="1215">
                  <a:moveTo>
                    <a:pt x="15" y="0"/>
                  </a:moveTo>
                  <a:cubicBezTo>
                    <a:pt x="42" y="94"/>
                    <a:pt x="70" y="188"/>
                    <a:pt x="90" y="330"/>
                  </a:cubicBezTo>
                  <a:cubicBezTo>
                    <a:pt x="110" y="472"/>
                    <a:pt x="150" y="708"/>
                    <a:pt x="135" y="855"/>
                  </a:cubicBezTo>
                  <a:cubicBezTo>
                    <a:pt x="120" y="1002"/>
                    <a:pt x="22" y="1160"/>
                    <a:pt x="0" y="1215"/>
                  </a:cubicBezTo>
                </a:path>
              </a:pathLst>
            </a:custGeom>
            <a:noFill/>
            <a:ln w="952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 name="Rectangle 10"/>
            <p:cNvSpPr>
              <a:spLocks noChangeArrowheads="1"/>
            </p:cNvSpPr>
            <p:nvPr/>
          </p:nvSpPr>
          <p:spPr bwMode="auto">
            <a:xfrm>
              <a:off x="4425" y="14400"/>
              <a:ext cx="143" cy="465"/>
            </a:xfrm>
            <a:prstGeom prst="rect">
              <a:avLst/>
            </a:prstGeom>
            <a:gradFill rotWithShape="0">
              <a:gsLst>
                <a:gs pos="0">
                  <a:srgbClr val="333333"/>
                </a:gs>
                <a:gs pos="50000">
                  <a:srgbClr val="FFFFFF"/>
                </a:gs>
                <a:gs pos="100000">
                  <a:srgbClr val="333333"/>
                </a:gs>
              </a:gsLst>
              <a:lin ang="0" scaled="1"/>
            </a:gradFill>
            <a:ln w="9525">
              <a:solidFill>
                <a:srgbClr val="00FFFF"/>
              </a:solidFill>
              <a:miter lim="800000"/>
              <a:headEnd/>
              <a:tailEnd/>
            </a:ln>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solidFill>
                  <a:schemeClr val="tx1"/>
                </a:solidFill>
              </a:endParaRPr>
            </a:p>
          </p:txBody>
        </p:sp>
        <p:sp>
          <p:nvSpPr>
            <p:cNvPr id="15371" name="Oval 11"/>
            <p:cNvSpPr>
              <a:spLocks noChangeArrowheads="1"/>
            </p:cNvSpPr>
            <p:nvPr/>
          </p:nvSpPr>
          <p:spPr bwMode="auto">
            <a:xfrm>
              <a:off x="4425" y="14235"/>
              <a:ext cx="143" cy="150"/>
            </a:xfrm>
            <a:prstGeom prst="ellipse">
              <a:avLst/>
            </a:prstGeom>
            <a:gradFill rotWithShape="0">
              <a:gsLst>
                <a:gs pos="0">
                  <a:srgbClr val="FFFFFF"/>
                </a:gs>
                <a:gs pos="100000">
                  <a:srgbClr val="767676"/>
                </a:gs>
              </a:gsLst>
              <a:path path="shape">
                <a:fillToRect l="50000" t="50000" r="50000" b="50000"/>
              </a:path>
            </a:gradFill>
            <a:ln w="9525">
              <a:solidFill>
                <a:srgbClr val="00FFFF"/>
              </a:solidFill>
              <a:round/>
              <a:headEnd/>
              <a:tailEnd/>
            </a:ln>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solidFill>
                  <a:schemeClr val="tx1"/>
                </a:solidFill>
              </a:endParaRPr>
            </a:p>
          </p:txBody>
        </p:sp>
        <p:sp>
          <p:nvSpPr>
            <p:cNvPr id="15372" name="Line 12"/>
            <p:cNvSpPr>
              <a:spLocks noChangeShapeType="1"/>
            </p:cNvSpPr>
            <p:nvPr/>
          </p:nvSpPr>
          <p:spPr bwMode="auto">
            <a:xfrm>
              <a:off x="3105" y="14085"/>
              <a:ext cx="735"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3" name="Text Box 13"/>
            <p:cNvSpPr txBox="1">
              <a:spLocks noChangeArrowheads="1"/>
            </p:cNvSpPr>
            <p:nvPr/>
          </p:nvSpPr>
          <p:spPr bwMode="auto">
            <a:xfrm>
              <a:off x="3165" y="13710"/>
              <a:ext cx="76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000">
                  <a:solidFill>
                    <a:schemeClr val="tx1"/>
                  </a:solidFill>
                  <a:latin typeface="Times New Roman" panose="02020603050405020304" pitchFamily="18" charset="0"/>
                </a:rPr>
                <a:t>T</a:t>
              </a:r>
              <a:r>
                <a:rPr lang="en-US" altLang="zh-CN" sz="2000" baseline="-25000">
                  <a:solidFill>
                    <a:schemeClr val="tx1"/>
                  </a:solidFill>
                  <a:latin typeface="Times New Roman" panose="02020603050405020304" pitchFamily="18" charset="0"/>
                </a:rPr>
                <a:t>f</a:t>
              </a:r>
              <a:endParaRPr lang="en-US" altLang="zh-CN" sz="2000">
                <a:solidFill>
                  <a:schemeClr val="tx1"/>
                </a:solidFill>
              </a:endParaRPr>
            </a:p>
          </p:txBody>
        </p:sp>
        <p:sp>
          <p:nvSpPr>
            <p:cNvPr id="15374" name="Text Box 14"/>
            <p:cNvSpPr txBox="1">
              <a:spLocks noChangeArrowheads="1"/>
            </p:cNvSpPr>
            <p:nvPr/>
          </p:nvSpPr>
          <p:spPr bwMode="auto">
            <a:xfrm>
              <a:off x="4200" y="13605"/>
              <a:ext cx="735"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000">
                  <a:solidFill>
                    <a:schemeClr val="tx1"/>
                  </a:solidFill>
                  <a:latin typeface="Times New Roman" panose="02020603050405020304" pitchFamily="18" charset="0"/>
                </a:rPr>
                <a:t>T</a:t>
              </a:r>
              <a:r>
                <a:rPr lang="en-US" altLang="zh-CN" sz="2000" baseline="-25000">
                  <a:solidFill>
                    <a:schemeClr val="tx1"/>
                  </a:solidFill>
                  <a:latin typeface="Times New Roman" panose="02020603050405020304" pitchFamily="18" charset="0"/>
                </a:rPr>
                <a:t>w</a:t>
              </a:r>
              <a:endParaRPr lang="en-US" altLang="zh-CN" sz="2000">
                <a:solidFill>
                  <a:schemeClr val="tx1"/>
                </a:solidFill>
              </a:endParaRPr>
            </a:p>
          </p:txBody>
        </p:sp>
        <p:sp>
          <p:nvSpPr>
            <p:cNvPr id="15375" name="Text Box 15"/>
            <p:cNvSpPr txBox="1">
              <a:spLocks noChangeArrowheads="1"/>
            </p:cNvSpPr>
            <p:nvPr/>
          </p:nvSpPr>
          <p:spPr bwMode="auto">
            <a:xfrm>
              <a:off x="4395" y="13860"/>
              <a:ext cx="1425"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zh-CN" altLang="en-US" sz="2000">
                  <a:solidFill>
                    <a:schemeClr val="tx1"/>
                  </a:solidFill>
                  <a:latin typeface="Times New Roman" panose="02020603050405020304" pitchFamily="18" charset="0"/>
                </a:rPr>
                <a:t>热电偶结点</a:t>
              </a:r>
              <a:endParaRPr lang="zh-CN" altLang="en-US" sz="2000">
                <a:solidFill>
                  <a:schemeClr val="tx1"/>
                </a:solidFill>
              </a:endParaRPr>
            </a:p>
          </p:txBody>
        </p:sp>
      </p:grpSp>
      <p:sp>
        <p:nvSpPr>
          <p:cNvPr id="15" name="Rectangle 3"/>
          <p:cNvSpPr txBox="1">
            <a:spLocks noChangeArrowheads="1"/>
          </p:cNvSpPr>
          <p:nvPr/>
        </p:nvSpPr>
        <p:spPr bwMode="auto">
          <a:xfrm>
            <a:off x="687388" y="4408488"/>
            <a:ext cx="7772400" cy="189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20000"/>
              </a:spcBef>
              <a:spcAft>
                <a:spcPct val="0"/>
              </a:spcAft>
              <a:buClr>
                <a:schemeClr val="accent2"/>
              </a:buClr>
              <a:buChar char="•"/>
              <a:defRPr sz="3200">
                <a:solidFill>
                  <a:schemeClr val="bg2"/>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bg2"/>
                </a:solidFill>
                <a:effectLst/>
                <a:latin typeface="+mn-lt"/>
                <a:ea typeface="+mn-ea"/>
              </a:defRPr>
            </a:lvl2pPr>
            <a:lvl3pPr marL="1143000" indent="-228600" algn="l" rtl="0" eaLnBrk="0" fontAlgn="base" hangingPunct="0">
              <a:spcBef>
                <a:spcPct val="20000"/>
              </a:spcBef>
              <a:spcAft>
                <a:spcPct val="0"/>
              </a:spcAft>
              <a:buClr>
                <a:schemeClr val="tx2"/>
              </a:buClr>
              <a:buChar char="•"/>
              <a:defRPr sz="2400">
                <a:solidFill>
                  <a:schemeClr val="bg2"/>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bg2"/>
                </a:solidFill>
                <a:effectLst/>
                <a:latin typeface="+mn-lt"/>
                <a:ea typeface="+mn-ea"/>
              </a:defRPr>
            </a:lvl4pPr>
            <a:lvl5pPr marL="2057400" indent="-228600" algn="l" rtl="0" eaLnBrk="0" fontAlgn="base" hangingPunct="0">
              <a:spcBef>
                <a:spcPct val="20000"/>
              </a:spcBef>
              <a:spcAft>
                <a:spcPct val="0"/>
              </a:spcAft>
              <a:buClr>
                <a:schemeClr val="tx2"/>
              </a:buClr>
              <a:buChar char="•"/>
              <a:defRPr sz="2000">
                <a:solidFill>
                  <a:schemeClr val="bg2"/>
                </a:solidFill>
                <a:effectLst/>
                <a:latin typeface="+mn-lt"/>
                <a:ea typeface="+mn-ea"/>
              </a:defRPr>
            </a:lvl5pPr>
            <a:lvl6pPr marL="25146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9pPr>
          </a:lstStyle>
          <a:p>
            <a:pPr marL="0" indent="0" eaLnBrk="1" hangingPunct="1">
              <a:buFontTx/>
              <a:buNone/>
              <a:defRPr/>
            </a:pPr>
            <a:r>
              <a:rPr lang="zh-CN" altLang="en-US" sz="2400" b="1" kern="0" smtClean="0">
                <a:solidFill>
                  <a:schemeClr val="tx1"/>
                </a:solidFill>
                <a:latin typeface="+mn-ea"/>
              </a:rPr>
              <a:t>答：热电偶与高温气流间的对流换热，热辐射换热；热电偶管壁的导热和热辐射换热。 </a:t>
            </a:r>
          </a:p>
        </p:txBody>
      </p:sp>
      <p:cxnSp>
        <p:nvCxnSpPr>
          <p:cNvPr id="16" name="直接连接符 15"/>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22336" y="5870813"/>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852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arn(inVertical)">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barn(inVertical)">
                                      <p:cBhvr>
                                        <p:cTn id="12" dur="500"/>
                                        <p:tgtEl>
                                          <p:spTgt spid="13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812800" y="1006475"/>
            <a:ext cx="5181600" cy="2400300"/>
          </a:xfrm>
        </p:spPr>
        <p:txBody>
          <a:bodyPr>
            <a:noAutofit/>
          </a:bodyPr>
          <a:lstStyle/>
          <a:p>
            <a:pPr marL="0" indent="0" eaLnBrk="1" hangingPunct="1">
              <a:lnSpc>
                <a:spcPct val="110000"/>
              </a:lnSpc>
              <a:spcBef>
                <a:spcPts val="600"/>
              </a:spcBef>
              <a:buNone/>
              <a:defRPr/>
            </a:pPr>
            <a:r>
              <a:rPr lang="en-US" altLang="zh-CN" sz="2400" b="1" smtClean="0">
                <a:latin typeface="+mn-ea"/>
              </a:rPr>
              <a:t>9</a:t>
            </a:r>
            <a:r>
              <a:rPr lang="zh-CN" altLang="en-US" sz="2400" b="1" smtClean="0">
                <a:latin typeface="+mn-ea"/>
              </a:rPr>
              <a:t>、</a:t>
            </a:r>
            <a:r>
              <a:rPr lang="en-US" altLang="zh-CN" sz="2400" b="1" smtClean="0">
                <a:latin typeface="+mn-ea"/>
              </a:rPr>
              <a:t> </a:t>
            </a:r>
            <a:r>
              <a:rPr lang="zh-CN" altLang="en-US" sz="2400" b="1" smtClean="0">
                <a:latin typeface="+mn-ea"/>
              </a:rPr>
              <a:t>热水瓶瓶胆剖面的示意图如附图所示。</a:t>
            </a:r>
            <a:r>
              <a:rPr lang="zh-CN" altLang="en-US" sz="2400" b="1" smtClean="0">
                <a:solidFill>
                  <a:srgbClr val="FF0000"/>
                </a:solidFill>
                <a:latin typeface="+mn-ea"/>
              </a:rPr>
              <a:t>瓶胆的两层玻璃之间抽成真空，内胆外壁及外胆内壁涂了发射率很低（约</a:t>
            </a:r>
            <a:r>
              <a:rPr lang="en-US" altLang="zh-CN" sz="2400" b="1" smtClean="0">
                <a:solidFill>
                  <a:srgbClr val="FF0000"/>
                </a:solidFill>
                <a:latin typeface="+mn-ea"/>
              </a:rPr>
              <a:t>0.05</a:t>
            </a:r>
            <a:r>
              <a:rPr lang="zh-CN" altLang="en-US" sz="2400" b="1" smtClean="0">
                <a:solidFill>
                  <a:srgbClr val="FF0000"/>
                </a:solidFill>
                <a:latin typeface="+mn-ea"/>
              </a:rPr>
              <a:t>）的银</a:t>
            </a:r>
            <a:r>
              <a:rPr lang="zh-CN" altLang="en-US" sz="2400" b="1" smtClean="0">
                <a:latin typeface="+mn-ea"/>
              </a:rPr>
              <a:t>。试分析热水瓶具有保温作用的原因。如果不小心破坏了瓶胆上抽气口处的密封，这会影响保温效果吗？</a:t>
            </a:r>
            <a:br>
              <a:rPr lang="zh-CN" altLang="en-US" sz="2400" b="1" smtClean="0">
                <a:latin typeface="+mn-ea"/>
              </a:rPr>
            </a:br>
            <a:r>
              <a:rPr lang="zh-CN" altLang="en-US" sz="2400" b="1" smtClean="0">
                <a:latin typeface="+mn-ea"/>
              </a:rPr>
              <a:t/>
            </a:r>
            <a:br>
              <a:rPr lang="zh-CN" altLang="en-US" sz="2400" b="1" smtClean="0">
                <a:latin typeface="+mn-ea"/>
              </a:rPr>
            </a:br>
            <a:endParaRPr lang="zh-CN" altLang="en-US" sz="2400" b="1" smtClean="0">
              <a:latin typeface="+mn-ea"/>
            </a:endParaRPr>
          </a:p>
        </p:txBody>
      </p:sp>
      <p:pic>
        <p:nvPicPr>
          <p:cNvPr id="16387" name="Picture 5" descr="Part2"/>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627813" y="1006475"/>
            <a:ext cx="1693862"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AutoShape 6"/>
          <p:cNvSpPr>
            <a:spLocks noChangeArrowheads="1"/>
          </p:cNvSpPr>
          <p:nvPr/>
        </p:nvSpPr>
        <p:spPr bwMode="auto">
          <a:xfrm>
            <a:off x="6804025" y="4383088"/>
            <a:ext cx="1339850" cy="504825"/>
          </a:xfrm>
          <a:prstGeom prst="wedgeRoundRectCallout">
            <a:avLst>
              <a:gd name="adj1" fmla="val 35259"/>
              <a:gd name="adj2" fmla="val -109671"/>
              <a:gd name="adj3" fmla="val 16667"/>
            </a:avLst>
          </a:prstGeom>
          <a:solidFill>
            <a:srgbClr val="FFFFFF"/>
          </a:solidFill>
          <a:ln w="9525">
            <a:solidFill>
              <a:srgbClr val="000000"/>
            </a:solidFill>
            <a:miter lim="800000"/>
            <a:headEnd/>
            <a:tailEnd/>
          </a:ln>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zh-CN" altLang="en-US" sz="2400" b="1">
                <a:solidFill>
                  <a:schemeClr val="accent1"/>
                </a:solidFill>
                <a:latin typeface="Times New Roman" panose="02020603050405020304" pitchFamily="18" charset="0"/>
              </a:rPr>
              <a:t>抽气口</a:t>
            </a:r>
            <a:endParaRPr lang="zh-CN" altLang="en-US" sz="2400" b="1">
              <a:solidFill>
                <a:schemeClr val="accent1"/>
              </a:solidFill>
            </a:endParaRPr>
          </a:p>
        </p:txBody>
      </p:sp>
      <p:sp>
        <p:nvSpPr>
          <p:cNvPr id="5" name="Rectangle 3"/>
          <p:cNvSpPr txBox="1">
            <a:spLocks noChangeArrowheads="1"/>
          </p:cNvSpPr>
          <p:nvPr/>
        </p:nvSpPr>
        <p:spPr bwMode="auto">
          <a:xfrm>
            <a:off x="958849" y="4055826"/>
            <a:ext cx="5141699"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20000"/>
              </a:spcBef>
              <a:spcAft>
                <a:spcPct val="0"/>
              </a:spcAft>
              <a:buClr>
                <a:schemeClr val="accent2"/>
              </a:buClr>
              <a:buChar char="•"/>
              <a:defRPr sz="3200">
                <a:solidFill>
                  <a:schemeClr val="bg2"/>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bg2"/>
                </a:solidFill>
                <a:effectLst/>
                <a:latin typeface="+mn-lt"/>
                <a:ea typeface="+mn-ea"/>
              </a:defRPr>
            </a:lvl2pPr>
            <a:lvl3pPr marL="1143000" indent="-228600" algn="l" rtl="0" eaLnBrk="0" fontAlgn="base" hangingPunct="0">
              <a:spcBef>
                <a:spcPct val="20000"/>
              </a:spcBef>
              <a:spcAft>
                <a:spcPct val="0"/>
              </a:spcAft>
              <a:buClr>
                <a:schemeClr val="tx2"/>
              </a:buClr>
              <a:buChar char="•"/>
              <a:defRPr sz="2400">
                <a:solidFill>
                  <a:schemeClr val="bg2"/>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bg2"/>
                </a:solidFill>
                <a:effectLst/>
                <a:latin typeface="+mn-lt"/>
                <a:ea typeface="+mn-ea"/>
              </a:defRPr>
            </a:lvl4pPr>
            <a:lvl5pPr marL="2057400" indent="-228600" algn="l" rtl="0" eaLnBrk="0" fontAlgn="base" hangingPunct="0">
              <a:spcBef>
                <a:spcPct val="20000"/>
              </a:spcBef>
              <a:spcAft>
                <a:spcPct val="0"/>
              </a:spcAft>
              <a:buClr>
                <a:schemeClr val="tx2"/>
              </a:buClr>
              <a:buChar char="•"/>
              <a:defRPr sz="2000">
                <a:solidFill>
                  <a:schemeClr val="bg2"/>
                </a:solidFill>
                <a:effectLst/>
                <a:latin typeface="+mn-lt"/>
                <a:ea typeface="+mn-ea"/>
              </a:defRPr>
            </a:lvl5pPr>
            <a:lvl6pPr marL="25146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9pPr>
          </a:lstStyle>
          <a:p>
            <a:pPr marL="0" indent="0" eaLnBrk="1" hangingPunct="1">
              <a:buFontTx/>
              <a:buNone/>
              <a:defRPr/>
            </a:pPr>
            <a:r>
              <a:rPr lang="zh-CN" altLang="en-US" sz="2400" b="1" kern="0" smtClean="0">
                <a:solidFill>
                  <a:schemeClr val="tx1"/>
                </a:solidFill>
                <a:latin typeface="+mn-ea"/>
              </a:rPr>
              <a:t>答：由于瓶胆的两层玻璃间抽成真空，真空使通过导热的热损失降到最低，真空情况下不存在对流换热。涂了反射率很高的银，减少了热辐射换热。 </a:t>
            </a:r>
            <a:br>
              <a:rPr lang="zh-CN" altLang="en-US" sz="2400" b="1" kern="0" smtClean="0">
                <a:solidFill>
                  <a:schemeClr val="tx1"/>
                </a:solidFill>
                <a:latin typeface="+mn-ea"/>
              </a:rPr>
            </a:br>
            <a:r>
              <a:rPr lang="zh-CN" altLang="en-US" sz="2400" b="1" kern="0" smtClean="0">
                <a:solidFill>
                  <a:schemeClr val="tx1"/>
                </a:solidFill>
                <a:latin typeface="+mn-ea"/>
              </a:rPr>
              <a:t>抽气口破坏极大地影响保温效果。</a:t>
            </a:r>
          </a:p>
        </p:txBody>
      </p:sp>
      <p:cxnSp>
        <p:nvCxnSpPr>
          <p:cNvPr id="6" name="直接连接符 5"/>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88384" y="6321189"/>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059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arn(inVertical)">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6579" name="Rectangle 3"/>
          <p:cNvSpPr>
            <a:spLocks noGrp="1" noRot="1" noChangeArrowheads="1"/>
          </p:cNvSpPr>
          <p:nvPr>
            <p:ph type="body" idx="1"/>
          </p:nvPr>
        </p:nvSpPr>
        <p:spPr>
          <a:xfrm>
            <a:off x="585788" y="927661"/>
            <a:ext cx="7643812" cy="1116012"/>
          </a:xfrm>
          <a:extLst>
            <a:ext uri="{909E8E84-426E-40DD-AFC4-6F175D3DCCD1}">
              <a14:hiddenFill xmlns:a14="http://schemas.microsoft.com/office/drawing/2010/main">
                <a:solidFill>
                  <a:schemeClr val="bg1"/>
                </a:solidFill>
              </a14:hiddenFill>
            </a:ext>
          </a:extLst>
        </p:spPr>
        <p:txBody>
          <a:bodyPr/>
          <a:lstStyle/>
          <a:p>
            <a:pPr>
              <a:lnSpc>
                <a:spcPct val="110000"/>
              </a:lnSpc>
              <a:spcBef>
                <a:spcPct val="0"/>
              </a:spcBef>
              <a:buClrTx/>
              <a:buFontTx/>
              <a:buNone/>
            </a:pPr>
            <a:r>
              <a:rPr kumimoji="1" lang="en-US" altLang="zh-CN" sz="2400" b="1" smtClean="0">
                <a:latin typeface="楷体_GB2312" pitchFamily="49" charset="-122"/>
                <a:ea typeface="楷体_GB2312" pitchFamily="49" charset="-122"/>
              </a:rPr>
              <a:t>10</a:t>
            </a:r>
            <a:r>
              <a:rPr kumimoji="1" lang="zh-CN" altLang="en-US" sz="2400" b="1" smtClean="0">
                <a:latin typeface="楷体_GB2312" pitchFamily="49" charset="-122"/>
                <a:ea typeface="楷体_GB2312" pitchFamily="49" charset="-122"/>
              </a:rPr>
              <a:t>、</a:t>
            </a:r>
            <a:r>
              <a:rPr kumimoji="1" lang="zh-CN" altLang="en-US" sz="2400" b="1" smtClean="0"/>
              <a:t>北方寒冷地区，建筑房屋都是双层玻璃，以利于保温。如何解释其道理？</a:t>
            </a:r>
          </a:p>
        </p:txBody>
      </p:sp>
      <p:sp>
        <p:nvSpPr>
          <p:cNvPr id="536580" name="Rectangle 4"/>
          <p:cNvSpPr>
            <a:spLocks noChangeArrowheads="1"/>
          </p:cNvSpPr>
          <p:nvPr/>
        </p:nvSpPr>
        <p:spPr bwMode="auto">
          <a:xfrm>
            <a:off x="950913" y="1857375"/>
            <a:ext cx="7400925"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nSpc>
                <a:spcPct val="110000"/>
              </a:lnSpc>
              <a:spcBef>
                <a:spcPct val="0"/>
              </a:spcBef>
              <a:buClrTx/>
              <a:buFontTx/>
              <a:buNone/>
            </a:pPr>
            <a:r>
              <a:rPr kumimoji="1" lang="zh-CN" altLang="en-US" sz="2400" b="1">
                <a:solidFill>
                  <a:schemeClr val="tx1"/>
                </a:solidFill>
                <a:latin typeface="宋体" panose="02010600030101010101" pitchFamily="2" charset="-122"/>
              </a:rPr>
              <a:t>解：热量的传递过程：</a:t>
            </a:r>
          </a:p>
          <a:p>
            <a:pPr>
              <a:lnSpc>
                <a:spcPct val="110000"/>
              </a:lnSpc>
              <a:spcBef>
                <a:spcPct val="0"/>
              </a:spcBef>
              <a:buClrTx/>
              <a:buFontTx/>
              <a:buNone/>
            </a:pPr>
            <a:r>
              <a:rPr kumimoji="1" lang="zh-CN" altLang="en-US" sz="2400" b="1">
                <a:solidFill>
                  <a:schemeClr val="tx1"/>
                </a:solidFill>
                <a:latin typeface="宋体" panose="02010600030101010101" pitchFamily="2" charset="-122"/>
              </a:rPr>
              <a:t>室内</a:t>
            </a:r>
            <a:r>
              <a:rPr kumimoji="1" lang="zh-CN" altLang="en-US" sz="2400" b="1">
                <a:solidFill>
                  <a:schemeClr val="tx1"/>
                </a:solidFill>
              </a:rPr>
              <a:t>→里层玻璃外壁→里层玻璃内壁→夹层空气→外层玻璃内壁→外层玻璃外壁→室外</a:t>
            </a:r>
            <a:r>
              <a:rPr kumimoji="1" lang="zh-CN" altLang="en-US" sz="2400" b="1">
                <a:solidFill>
                  <a:schemeClr val="tx1"/>
                </a:solidFill>
                <a:latin typeface="Times New Roman" panose="02020603050405020304" pitchFamily="18" charset="0"/>
                <a:cs typeface="Times New Roman" panose="02020603050405020304" pitchFamily="18" charset="0"/>
              </a:rPr>
              <a:t>         </a:t>
            </a:r>
          </a:p>
        </p:txBody>
      </p:sp>
      <p:sp>
        <p:nvSpPr>
          <p:cNvPr id="536585" name="Text Box 9"/>
          <p:cNvSpPr txBox="1">
            <a:spLocks noChangeArrowheads="1"/>
          </p:cNvSpPr>
          <p:nvPr/>
        </p:nvSpPr>
        <p:spPr bwMode="auto">
          <a:xfrm>
            <a:off x="1595438" y="3929063"/>
            <a:ext cx="547211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latin typeface="+mn-ea"/>
                <a:ea typeface="+mn-ea"/>
              </a:rPr>
              <a:t>夹层空气不流动，只起导热作用。</a:t>
            </a:r>
          </a:p>
        </p:txBody>
      </p:sp>
      <p:grpSp>
        <p:nvGrpSpPr>
          <p:cNvPr id="536589" name="Group 13"/>
          <p:cNvGrpSpPr>
            <a:grpSpLocks/>
          </p:cNvGrpSpPr>
          <p:nvPr/>
        </p:nvGrpSpPr>
        <p:grpSpPr bwMode="auto">
          <a:xfrm>
            <a:off x="1595438" y="3297238"/>
            <a:ext cx="3249612" cy="496887"/>
            <a:chOff x="476" y="2568"/>
            <a:chExt cx="1792" cy="372"/>
          </a:xfrm>
        </p:grpSpPr>
        <p:graphicFrame>
          <p:nvGraphicFramePr>
            <p:cNvPr id="17415" name="Object 11"/>
            <p:cNvGraphicFramePr>
              <a:graphicFrameLocks noChangeAspect="1"/>
            </p:cNvGraphicFramePr>
            <p:nvPr/>
          </p:nvGraphicFramePr>
          <p:xfrm>
            <a:off x="476" y="2568"/>
            <a:ext cx="333" cy="372"/>
          </p:xfrm>
          <a:graphic>
            <a:graphicData uri="http://schemas.openxmlformats.org/presentationml/2006/ole">
              <mc:AlternateContent xmlns:mc="http://schemas.openxmlformats.org/markup-compatibility/2006">
                <mc:Choice xmlns:v="urn:schemas-microsoft-com:vml" Requires="v">
                  <p:oleObj spid="_x0000_s1033" name="Equation" r:id="rId3" imgW="139579" imgH="177646" progId="Equation.DSMT4">
                    <p:embed/>
                  </p:oleObj>
                </mc:Choice>
                <mc:Fallback>
                  <p:oleObj name="Equation" r:id="rId3" imgW="139579" imgH="17764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2568"/>
                          <a:ext cx="333"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6588" name="Text Box 12"/>
            <p:cNvSpPr txBox="1">
              <a:spLocks noChangeArrowheads="1"/>
            </p:cNvSpPr>
            <p:nvPr/>
          </p:nvSpPr>
          <p:spPr bwMode="auto">
            <a:xfrm>
              <a:off x="748" y="2591"/>
              <a:ext cx="152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a:latin typeface="+mn-ea"/>
                  <a:ea typeface="+mn-ea"/>
                </a:rPr>
                <a:t>：</a:t>
              </a:r>
              <a:r>
                <a:rPr lang="zh-CN" altLang="en-US" sz="2400" b="1">
                  <a:latin typeface="+mn-ea"/>
                  <a:ea typeface="+mn-ea"/>
                </a:rPr>
                <a:t>气体﹤玻璃</a:t>
              </a:r>
            </a:p>
          </p:txBody>
        </p:sp>
      </p:grpSp>
      <p:sp>
        <p:nvSpPr>
          <p:cNvPr id="536590" name="Text Box 14"/>
          <p:cNvSpPr txBox="1">
            <a:spLocks noChangeArrowheads="1"/>
          </p:cNvSpPr>
          <p:nvPr/>
        </p:nvSpPr>
        <p:spPr bwMode="auto">
          <a:xfrm>
            <a:off x="1046163" y="4587875"/>
            <a:ext cx="71834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latin typeface="+mn-ea"/>
                <a:ea typeface="+mn-ea"/>
              </a:rPr>
              <a:t>    同样厚度下通过夹层空气向外散失的热量比通过玻璃向外散失的热量小，所以为了更好地保温采用双层玻璃代替一层厚玻璃。</a:t>
            </a:r>
          </a:p>
        </p:txBody>
      </p:sp>
      <p:cxnSp>
        <p:nvCxnSpPr>
          <p:cNvPr id="9" name="直接连接符 8"/>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22336" y="6061881"/>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175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36579">
                                            <p:txEl>
                                              <p:pRg st="0" end="0"/>
                                            </p:txEl>
                                          </p:spTgt>
                                        </p:tgtEl>
                                        <p:attrNameLst>
                                          <p:attrName>style.visibility</p:attrName>
                                        </p:attrNameLst>
                                      </p:cBhvr>
                                      <p:to>
                                        <p:strVal val="visible"/>
                                      </p:to>
                                    </p:set>
                                    <p:animEffect transition="in" filter="barn(inVertical)">
                                      <p:cBhvr>
                                        <p:cTn id="7" dur="500"/>
                                        <p:tgtEl>
                                          <p:spTgt spid="536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36580"/>
                                        </p:tgtEl>
                                        <p:attrNameLst>
                                          <p:attrName>style.visibility</p:attrName>
                                        </p:attrNameLst>
                                      </p:cBhvr>
                                      <p:to>
                                        <p:strVal val="visible"/>
                                      </p:to>
                                    </p:set>
                                    <p:anim calcmode="lin" valueType="num">
                                      <p:cBhvr additive="base">
                                        <p:cTn id="12" dur="500" fill="hold"/>
                                        <p:tgtEl>
                                          <p:spTgt spid="536580"/>
                                        </p:tgtEl>
                                        <p:attrNameLst>
                                          <p:attrName>ppt_x</p:attrName>
                                        </p:attrNameLst>
                                      </p:cBhvr>
                                      <p:tavLst>
                                        <p:tav tm="0">
                                          <p:val>
                                            <p:strVal val="#ppt_x"/>
                                          </p:val>
                                        </p:tav>
                                        <p:tav tm="100000">
                                          <p:val>
                                            <p:strVal val="#ppt_x"/>
                                          </p:val>
                                        </p:tav>
                                      </p:tavLst>
                                    </p:anim>
                                    <p:anim calcmode="lin" valueType="num">
                                      <p:cBhvr additive="base">
                                        <p:cTn id="13" dur="500" fill="hold"/>
                                        <p:tgtEl>
                                          <p:spTgt spid="53658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36589"/>
                                        </p:tgtEl>
                                        <p:attrNameLst>
                                          <p:attrName>style.visibility</p:attrName>
                                        </p:attrNameLst>
                                      </p:cBhvr>
                                      <p:to>
                                        <p:strVal val="visible"/>
                                      </p:to>
                                    </p:set>
                                    <p:anim calcmode="lin" valueType="num">
                                      <p:cBhvr additive="base">
                                        <p:cTn id="18" dur="500" fill="hold"/>
                                        <p:tgtEl>
                                          <p:spTgt spid="536589"/>
                                        </p:tgtEl>
                                        <p:attrNameLst>
                                          <p:attrName>ppt_x</p:attrName>
                                        </p:attrNameLst>
                                      </p:cBhvr>
                                      <p:tavLst>
                                        <p:tav tm="0">
                                          <p:val>
                                            <p:strVal val="#ppt_x"/>
                                          </p:val>
                                        </p:tav>
                                        <p:tav tm="100000">
                                          <p:val>
                                            <p:strVal val="#ppt_x"/>
                                          </p:val>
                                        </p:tav>
                                      </p:tavLst>
                                    </p:anim>
                                    <p:anim calcmode="lin" valueType="num">
                                      <p:cBhvr additive="base">
                                        <p:cTn id="19" dur="500" fill="hold"/>
                                        <p:tgtEl>
                                          <p:spTgt spid="53658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6585"/>
                                        </p:tgtEl>
                                        <p:attrNameLst>
                                          <p:attrName>style.visibility</p:attrName>
                                        </p:attrNameLst>
                                      </p:cBhvr>
                                      <p:to>
                                        <p:strVal val="visible"/>
                                      </p:to>
                                    </p:set>
                                    <p:animEffect transition="in" filter="barn(inVertical)">
                                      <p:cBhvr>
                                        <p:cTn id="24" dur="500"/>
                                        <p:tgtEl>
                                          <p:spTgt spid="53658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36590"/>
                                        </p:tgtEl>
                                        <p:attrNameLst>
                                          <p:attrName>style.visibility</p:attrName>
                                        </p:attrNameLst>
                                      </p:cBhvr>
                                      <p:to>
                                        <p:strVal val="visible"/>
                                      </p:to>
                                    </p:set>
                                    <p:anim calcmode="lin" valueType="num">
                                      <p:cBhvr additive="base">
                                        <p:cTn id="29" dur="500" fill="hold"/>
                                        <p:tgtEl>
                                          <p:spTgt spid="536590"/>
                                        </p:tgtEl>
                                        <p:attrNameLst>
                                          <p:attrName>ppt_x</p:attrName>
                                        </p:attrNameLst>
                                      </p:cBhvr>
                                      <p:tavLst>
                                        <p:tav tm="0">
                                          <p:val>
                                            <p:strVal val="#ppt_x"/>
                                          </p:val>
                                        </p:tav>
                                        <p:tav tm="100000">
                                          <p:val>
                                            <p:strVal val="#ppt_x"/>
                                          </p:val>
                                        </p:tav>
                                      </p:tavLst>
                                    </p:anim>
                                    <p:anim calcmode="lin" valueType="num">
                                      <p:cBhvr additive="base">
                                        <p:cTn id="30" dur="500" fill="hold"/>
                                        <p:tgtEl>
                                          <p:spTgt spid="536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p:bldP spid="536580" grpId="0"/>
      <p:bldP spid="536585" grpId="0"/>
      <p:bldP spid="5365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p:cNvSpPr>
            <a:spLocks noGrp="1" noRot="1" noChangeArrowheads="1"/>
          </p:cNvSpPr>
          <p:nvPr>
            <p:ph type="body" idx="1"/>
          </p:nvPr>
        </p:nvSpPr>
        <p:spPr>
          <a:xfrm>
            <a:off x="403225" y="490538"/>
            <a:ext cx="7702550" cy="1273175"/>
          </a:xfrm>
        </p:spPr>
        <p:txBody>
          <a:bodyPr>
            <a:normAutofit fontScale="92500" lnSpcReduction="20000"/>
          </a:bodyPr>
          <a:lstStyle/>
          <a:p>
            <a:pPr>
              <a:lnSpc>
                <a:spcPct val="90000"/>
              </a:lnSpc>
              <a:defRPr/>
            </a:pPr>
            <a:r>
              <a:rPr lang="zh-CN" altLang="en-US" sz="2800" b="1" smtClean="0">
                <a:solidFill>
                  <a:schemeClr val="hlink"/>
                </a:solidFill>
                <a:latin typeface="+mn-ea"/>
              </a:rPr>
              <a:t>试</a:t>
            </a:r>
            <a:r>
              <a:rPr lang="zh-CN" altLang="en-US" sz="2800" b="1">
                <a:solidFill>
                  <a:schemeClr val="hlink"/>
                </a:solidFill>
                <a:latin typeface="+mn-ea"/>
              </a:rPr>
              <a:t>解释下列名词</a:t>
            </a:r>
          </a:p>
          <a:p>
            <a:pPr>
              <a:lnSpc>
                <a:spcPct val="90000"/>
              </a:lnSpc>
              <a:buFont typeface="Wingdings" panose="05000000000000000000" pitchFamily="2" charset="2"/>
              <a:buNone/>
              <a:defRPr/>
            </a:pPr>
            <a:r>
              <a:rPr lang="zh-CN" altLang="en-US" sz="2800" b="1">
                <a:solidFill>
                  <a:schemeClr val="hlink"/>
                </a:solidFill>
                <a:latin typeface="+mn-ea"/>
              </a:rPr>
              <a:t>  </a:t>
            </a:r>
            <a:r>
              <a:rPr lang="zh-CN" altLang="en-US" sz="2800" b="1" smtClean="0">
                <a:solidFill>
                  <a:schemeClr val="hlink"/>
                </a:solidFill>
                <a:latin typeface="+mn-ea"/>
              </a:rPr>
              <a:t> （</a:t>
            </a:r>
            <a:r>
              <a:rPr lang="en-US" altLang="zh-CN" sz="2800" b="1">
                <a:solidFill>
                  <a:schemeClr val="hlink"/>
                </a:solidFill>
                <a:latin typeface="+mn-ea"/>
              </a:rPr>
              <a:t>1</a:t>
            </a:r>
            <a:r>
              <a:rPr lang="zh-CN" altLang="en-US" sz="2800" b="1">
                <a:solidFill>
                  <a:schemeClr val="hlink"/>
                </a:solidFill>
                <a:latin typeface="+mn-ea"/>
              </a:rPr>
              <a:t>）有效辐射；（</a:t>
            </a:r>
            <a:r>
              <a:rPr lang="en-US" altLang="zh-CN" sz="2800" b="1">
                <a:solidFill>
                  <a:schemeClr val="hlink"/>
                </a:solidFill>
                <a:latin typeface="+mn-ea"/>
              </a:rPr>
              <a:t>2</a:t>
            </a:r>
            <a:r>
              <a:rPr lang="zh-CN" altLang="en-US" sz="2800" b="1">
                <a:solidFill>
                  <a:schemeClr val="hlink"/>
                </a:solidFill>
                <a:latin typeface="+mn-ea"/>
              </a:rPr>
              <a:t>）表面辐射热阻</a:t>
            </a:r>
            <a:r>
              <a:rPr lang="zh-CN" altLang="en-US" sz="2800" b="1" smtClean="0">
                <a:solidFill>
                  <a:schemeClr val="hlink"/>
                </a:solidFill>
                <a:latin typeface="+mn-ea"/>
              </a:rPr>
              <a:t>；</a:t>
            </a:r>
            <a:endParaRPr lang="en-US" altLang="zh-CN" sz="2800" b="1" smtClean="0">
              <a:solidFill>
                <a:schemeClr val="hlink"/>
              </a:solidFill>
              <a:latin typeface="+mn-ea"/>
            </a:endParaRPr>
          </a:p>
          <a:p>
            <a:pPr>
              <a:lnSpc>
                <a:spcPct val="90000"/>
              </a:lnSpc>
              <a:buFont typeface="Wingdings" panose="05000000000000000000" pitchFamily="2" charset="2"/>
              <a:buNone/>
              <a:defRPr/>
            </a:pPr>
            <a:r>
              <a:rPr lang="en-US" altLang="zh-CN" sz="2800" b="1">
                <a:solidFill>
                  <a:schemeClr val="hlink"/>
                </a:solidFill>
                <a:latin typeface="+mn-ea"/>
              </a:rPr>
              <a:t> </a:t>
            </a:r>
            <a:r>
              <a:rPr lang="en-US" altLang="zh-CN" sz="2800" b="1" smtClean="0">
                <a:solidFill>
                  <a:schemeClr val="hlink"/>
                </a:solidFill>
                <a:latin typeface="+mn-ea"/>
              </a:rPr>
              <a:t>  </a:t>
            </a:r>
            <a:r>
              <a:rPr lang="zh-CN" altLang="en-US" sz="2800" b="1" smtClean="0">
                <a:solidFill>
                  <a:schemeClr val="hlink"/>
                </a:solidFill>
                <a:latin typeface="+mn-ea"/>
              </a:rPr>
              <a:t>（</a:t>
            </a:r>
            <a:r>
              <a:rPr lang="en-US" altLang="zh-CN" sz="2800" b="1">
                <a:solidFill>
                  <a:schemeClr val="hlink"/>
                </a:solidFill>
                <a:latin typeface="+mn-ea"/>
              </a:rPr>
              <a:t>3</a:t>
            </a:r>
            <a:r>
              <a:rPr lang="zh-CN" altLang="en-US" sz="2800" b="1">
                <a:solidFill>
                  <a:schemeClr val="hlink"/>
                </a:solidFill>
                <a:latin typeface="+mn-ea"/>
              </a:rPr>
              <a:t>）重辐射面；（</a:t>
            </a:r>
            <a:r>
              <a:rPr lang="en-US" altLang="zh-CN" sz="2800" b="1">
                <a:solidFill>
                  <a:schemeClr val="hlink"/>
                </a:solidFill>
                <a:latin typeface="+mn-ea"/>
              </a:rPr>
              <a:t>4</a:t>
            </a:r>
            <a:r>
              <a:rPr lang="zh-CN" altLang="en-US" sz="2800" b="1">
                <a:solidFill>
                  <a:schemeClr val="hlink"/>
                </a:solidFill>
                <a:latin typeface="+mn-ea"/>
              </a:rPr>
              <a:t>）遮热板</a:t>
            </a:r>
            <a:r>
              <a:rPr lang="zh-CN" altLang="en-US" sz="2800" b="1" smtClean="0">
                <a:solidFill>
                  <a:schemeClr val="hlink"/>
                </a:solidFill>
                <a:latin typeface="+mn-ea"/>
              </a:rPr>
              <a:t>。</a:t>
            </a:r>
            <a:endParaRPr lang="zh-CN" altLang="en-US" sz="2800" b="1">
              <a:solidFill>
                <a:schemeClr val="hlink"/>
              </a:solidFill>
              <a:latin typeface="+mn-ea"/>
            </a:endParaRPr>
          </a:p>
        </p:txBody>
      </p:sp>
      <p:sp>
        <p:nvSpPr>
          <p:cNvPr id="18435" name="Rectangle 8"/>
          <p:cNvSpPr>
            <a:spLocks noChangeArrowheads="1"/>
          </p:cNvSpPr>
          <p:nvPr/>
        </p:nvSpPr>
        <p:spPr bwMode="auto">
          <a:xfrm>
            <a:off x="479425" y="2424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spcBef>
                <a:spcPct val="0"/>
              </a:spcBef>
              <a:buClrTx/>
              <a:buFontTx/>
              <a:buNone/>
            </a:pPr>
            <a:endParaRPr lang="zh-CN" altLang="en-US" sz="1800">
              <a:solidFill>
                <a:schemeClr val="tx1"/>
              </a:solidFill>
            </a:endParaRPr>
          </a:p>
        </p:txBody>
      </p:sp>
      <p:sp>
        <p:nvSpPr>
          <p:cNvPr id="18436" name="Rectangle 1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spcBef>
                <a:spcPct val="0"/>
              </a:spcBef>
              <a:buClrTx/>
              <a:buFontTx/>
              <a:buNone/>
            </a:pPr>
            <a:endParaRPr lang="zh-CN" altLang="en-US" sz="1800">
              <a:solidFill>
                <a:schemeClr val="tx1"/>
              </a:solidFill>
            </a:endParaRPr>
          </a:p>
        </p:txBody>
      </p:sp>
      <p:sp>
        <p:nvSpPr>
          <p:cNvPr id="18437" name="矩形 1"/>
          <p:cNvSpPr>
            <a:spLocks noChangeArrowheads="1"/>
          </p:cNvSpPr>
          <p:nvPr/>
        </p:nvSpPr>
        <p:spPr bwMode="auto">
          <a:xfrm>
            <a:off x="733425" y="2159000"/>
            <a:ext cx="768985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spcBef>
                <a:spcPts val="600"/>
              </a:spcBef>
              <a:buClrTx/>
              <a:buFontTx/>
              <a:buNone/>
            </a:pPr>
            <a:r>
              <a:rPr lang="zh-CN" altLang="en-US" sz="2400" b="1" smtClean="0">
                <a:solidFill>
                  <a:schemeClr val="tx1"/>
                </a:solidFill>
                <a:latin typeface="+mn-ea"/>
                <a:ea typeface="+mn-ea"/>
                <a:cs typeface="Times New Roman" panose="02020603050405020304" pitchFamily="18" charset="0"/>
              </a:rPr>
              <a:t>解</a:t>
            </a:r>
            <a:r>
              <a:rPr lang="en-US" altLang="zh-CN" sz="2400" b="1" smtClean="0">
                <a:solidFill>
                  <a:schemeClr val="tx1"/>
                </a:solidFill>
                <a:latin typeface="+mn-ea"/>
                <a:ea typeface="+mn-ea"/>
                <a:cs typeface="Times New Roman" panose="02020603050405020304" pitchFamily="18" charset="0"/>
              </a:rPr>
              <a:t>:(</a:t>
            </a:r>
            <a:r>
              <a:rPr lang="en-US" altLang="zh-CN" sz="2400" b="1">
                <a:solidFill>
                  <a:schemeClr val="tx1"/>
                </a:solidFill>
                <a:latin typeface="+mn-ea"/>
                <a:ea typeface="+mn-ea"/>
                <a:cs typeface="Times New Roman" panose="02020603050405020304" pitchFamily="18" charset="0"/>
              </a:rPr>
              <a:t>1)</a:t>
            </a:r>
            <a:r>
              <a:rPr lang="zh-CN" altLang="en-US" sz="2400" b="1">
                <a:solidFill>
                  <a:srgbClr val="FF0000"/>
                </a:solidFill>
                <a:latin typeface="+mn-ea"/>
                <a:ea typeface="+mn-ea"/>
                <a:cs typeface="Times New Roman" panose="02020603050405020304" pitchFamily="18" charset="0"/>
              </a:rPr>
              <a:t>有效辐射</a:t>
            </a:r>
            <a:r>
              <a:rPr lang="zh-CN" altLang="en-US" sz="2400" b="1">
                <a:solidFill>
                  <a:schemeClr val="tx1"/>
                </a:solidFill>
                <a:latin typeface="+mn-ea"/>
                <a:ea typeface="+mn-ea"/>
                <a:cs typeface="Times New Roman" panose="02020603050405020304" pitchFamily="18" charset="0"/>
              </a:rPr>
              <a:t>：包括辐射表面的自身辐射</a:t>
            </a:r>
            <a:r>
              <a:rPr lang="en-US" altLang="zh-CN" sz="2400" b="1" i="1">
                <a:solidFill>
                  <a:schemeClr val="tx1"/>
                </a:solidFill>
                <a:latin typeface="+mn-ea"/>
                <a:ea typeface="+mn-ea"/>
                <a:cs typeface="Times New Roman" panose="02020603050405020304" pitchFamily="18" charset="0"/>
              </a:rPr>
              <a:t>E</a:t>
            </a:r>
            <a:r>
              <a:rPr lang="zh-CN" altLang="en-US" sz="2400" b="1">
                <a:solidFill>
                  <a:schemeClr val="tx1"/>
                </a:solidFill>
                <a:latin typeface="+mn-ea"/>
                <a:ea typeface="+mn-ea"/>
                <a:cs typeface="Times New Roman" panose="02020603050405020304" pitchFamily="18" charset="0"/>
              </a:rPr>
              <a:t>和该表面对投入辐射的反射辐射  ：                 。</a:t>
            </a:r>
          </a:p>
          <a:p>
            <a:pPr>
              <a:spcBef>
                <a:spcPts val="600"/>
              </a:spcBef>
              <a:buClrTx/>
              <a:buFont typeface="Wingdings" panose="05000000000000000000" pitchFamily="2" charset="2"/>
              <a:buNone/>
            </a:pPr>
            <a:r>
              <a:rPr lang="zh-CN" altLang="en-US" sz="2400" b="1">
                <a:solidFill>
                  <a:schemeClr val="tx1"/>
                </a:solidFill>
                <a:latin typeface="+mn-ea"/>
                <a:ea typeface="+mn-ea"/>
                <a:cs typeface="Times New Roman" panose="02020603050405020304" pitchFamily="18" charset="0"/>
              </a:rPr>
              <a:t>   </a:t>
            </a:r>
            <a:r>
              <a:rPr lang="en-US" altLang="zh-CN" sz="2400" b="1" smtClean="0">
                <a:solidFill>
                  <a:schemeClr val="tx1"/>
                </a:solidFill>
                <a:latin typeface="+mn-ea"/>
                <a:ea typeface="+mn-ea"/>
                <a:cs typeface="Times New Roman" panose="02020603050405020304" pitchFamily="18" charset="0"/>
              </a:rPr>
              <a:t>(</a:t>
            </a:r>
            <a:r>
              <a:rPr lang="en-US" altLang="zh-CN" sz="2400" b="1">
                <a:solidFill>
                  <a:schemeClr val="tx1"/>
                </a:solidFill>
                <a:latin typeface="+mn-ea"/>
                <a:ea typeface="+mn-ea"/>
                <a:cs typeface="Times New Roman" panose="02020603050405020304" pitchFamily="18" charset="0"/>
              </a:rPr>
              <a:t>2)</a:t>
            </a:r>
            <a:r>
              <a:rPr lang="zh-CN" altLang="en-US" sz="2400" b="1">
                <a:solidFill>
                  <a:srgbClr val="FF0000"/>
                </a:solidFill>
                <a:latin typeface="+mn-ea"/>
                <a:ea typeface="+mn-ea"/>
                <a:cs typeface="Times New Roman" panose="02020603050405020304" pitchFamily="18" charset="0"/>
              </a:rPr>
              <a:t>表面辐射热阻</a:t>
            </a:r>
            <a:r>
              <a:rPr lang="zh-CN" altLang="en-US" sz="2400" b="1">
                <a:solidFill>
                  <a:schemeClr val="tx1"/>
                </a:solidFill>
                <a:latin typeface="+mn-ea"/>
                <a:ea typeface="+mn-ea"/>
                <a:cs typeface="Times New Roman" panose="02020603050405020304" pitchFamily="18" charset="0"/>
              </a:rPr>
              <a:t>：当物体表面不是黑体表面或表面面积不是无限大时，该表面不能全部吸收外来投射辐射能量，这相当于表面存在热阻。该热阻称为表面辐射热阻，取决于表面辐射特性。</a:t>
            </a:r>
          </a:p>
          <a:p>
            <a:pPr>
              <a:spcBef>
                <a:spcPts val="600"/>
              </a:spcBef>
              <a:buClrTx/>
              <a:buFont typeface="Wingdings" panose="05000000000000000000" pitchFamily="2" charset="2"/>
              <a:buNone/>
            </a:pPr>
            <a:r>
              <a:rPr lang="zh-CN" altLang="en-US" sz="2400" b="1">
                <a:solidFill>
                  <a:schemeClr val="tx1"/>
                </a:solidFill>
                <a:latin typeface="+mn-ea"/>
                <a:ea typeface="+mn-ea"/>
                <a:cs typeface="Times New Roman" panose="02020603050405020304" pitchFamily="18" charset="0"/>
              </a:rPr>
              <a:t>   </a:t>
            </a:r>
            <a:r>
              <a:rPr lang="en-US" altLang="zh-CN" sz="2400" b="1" smtClean="0">
                <a:solidFill>
                  <a:schemeClr val="tx1"/>
                </a:solidFill>
                <a:latin typeface="+mn-ea"/>
                <a:ea typeface="+mn-ea"/>
                <a:cs typeface="Times New Roman" panose="02020603050405020304" pitchFamily="18" charset="0"/>
              </a:rPr>
              <a:t>(</a:t>
            </a:r>
            <a:r>
              <a:rPr lang="en-US" altLang="zh-CN" sz="2400" b="1">
                <a:solidFill>
                  <a:schemeClr val="tx1"/>
                </a:solidFill>
                <a:latin typeface="+mn-ea"/>
                <a:ea typeface="+mn-ea"/>
                <a:cs typeface="Times New Roman" panose="02020603050405020304" pitchFamily="18" charset="0"/>
              </a:rPr>
              <a:t>3)</a:t>
            </a:r>
            <a:r>
              <a:rPr lang="zh-CN" altLang="en-US" sz="2400" b="1">
                <a:solidFill>
                  <a:srgbClr val="FF0000"/>
                </a:solidFill>
                <a:latin typeface="+mn-ea"/>
                <a:ea typeface="+mn-ea"/>
                <a:cs typeface="Times New Roman" panose="02020603050405020304" pitchFamily="18" charset="0"/>
              </a:rPr>
              <a:t>重辐射面</a:t>
            </a:r>
            <a:r>
              <a:rPr lang="zh-CN" altLang="en-US" sz="2400" b="1">
                <a:solidFill>
                  <a:schemeClr val="tx1"/>
                </a:solidFill>
                <a:latin typeface="+mn-ea"/>
                <a:ea typeface="+mn-ea"/>
                <a:cs typeface="Times New Roman" panose="02020603050405020304" pitchFamily="18" charset="0"/>
              </a:rPr>
              <a:t>：辐射换热中系统中，表面的净辐射换热量为零的表面</a:t>
            </a:r>
          </a:p>
          <a:p>
            <a:pPr>
              <a:spcBef>
                <a:spcPts val="600"/>
              </a:spcBef>
              <a:buClrTx/>
              <a:buFont typeface="Wingdings" panose="05000000000000000000" pitchFamily="2" charset="2"/>
              <a:buNone/>
            </a:pPr>
            <a:r>
              <a:rPr lang="zh-CN" altLang="en-US" sz="2400" b="1">
                <a:solidFill>
                  <a:schemeClr val="tx1"/>
                </a:solidFill>
                <a:latin typeface="+mn-ea"/>
                <a:ea typeface="+mn-ea"/>
                <a:cs typeface="Times New Roman" panose="02020603050405020304" pitchFamily="18" charset="0"/>
              </a:rPr>
              <a:t>   </a:t>
            </a:r>
            <a:r>
              <a:rPr lang="en-US" altLang="zh-CN" sz="2400" b="1" smtClean="0">
                <a:solidFill>
                  <a:schemeClr val="tx1"/>
                </a:solidFill>
                <a:latin typeface="+mn-ea"/>
                <a:ea typeface="+mn-ea"/>
                <a:cs typeface="Times New Roman" panose="02020603050405020304" pitchFamily="18" charset="0"/>
              </a:rPr>
              <a:t>(</a:t>
            </a:r>
            <a:r>
              <a:rPr lang="en-US" altLang="zh-CN" sz="2400" b="1">
                <a:solidFill>
                  <a:schemeClr val="tx1"/>
                </a:solidFill>
                <a:latin typeface="+mn-ea"/>
                <a:ea typeface="+mn-ea"/>
                <a:cs typeface="Times New Roman" panose="02020603050405020304" pitchFamily="18" charset="0"/>
              </a:rPr>
              <a:t>4)</a:t>
            </a:r>
            <a:r>
              <a:rPr lang="zh-CN" altLang="en-US" sz="2400" b="1">
                <a:solidFill>
                  <a:srgbClr val="FF0000"/>
                </a:solidFill>
                <a:latin typeface="+mn-ea"/>
                <a:ea typeface="+mn-ea"/>
                <a:cs typeface="Times New Roman" panose="02020603050405020304" pitchFamily="18" charset="0"/>
              </a:rPr>
              <a:t>遮热板</a:t>
            </a:r>
            <a:r>
              <a:rPr lang="zh-CN" altLang="en-US" sz="2400" b="1">
                <a:solidFill>
                  <a:schemeClr val="tx1"/>
                </a:solidFill>
                <a:latin typeface="+mn-ea"/>
                <a:ea typeface="+mn-ea"/>
                <a:cs typeface="Times New Roman" panose="02020603050405020304" pitchFamily="18" charset="0"/>
              </a:rPr>
              <a:t>：插入两个换热表面之间用以削弱辐射换热的薄板。</a:t>
            </a:r>
          </a:p>
        </p:txBody>
      </p:sp>
      <p:graphicFrame>
        <p:nvGraphicFramePr>
          <p:cNvPr id="18438" name="Object 9"/>
          <p:cNvGraphicFramePr>
            <a:graphicFrameLocks noChangeAspect="1"/>
          </p:cNvGraphicFramePr>
          <p:nvPr/>
        </p:nvGraphicFramePr>
        <p:xfrm>
          <a:off x="4254500" y="2595563"/>
          <a:ext cx="1403350" cy="373062"/>
        </p:xfrm>
        <a:graphic>
          <a:graphicData uri="http://schemas.openxmlformats.org/presentationml/2006/ole">
            <mc:AlternateContent xmlns:mc="http://schemas.openxmlformats.org/markup-compatibility/2006">
              <mc:Choice xmlns:v="urn:schemas-microsoft-com:vml" Requires="v">
                <p:oleObj spid="_x0000_s2057" name="Equation" r:id="rId3" imgW="748975" imgH="203112" progId="Equation.DSMT4">
                  <p:embed/>
                </p:oleObj>
              </mc:Choice>
              <mc:Fallback>
                <p:oleObj name="Equation" r:id="rId3" imgW="748975"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4500" y="2595563"/>
                        <a:ext cx="14033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直接连接符 6"/>
          <p:cNvCxnSpPr/>
          <p:nvPr/>
        </p:nvCxnSpPr>
        <p:spPr>
          <a:xfrm>
            <a:off x="479425" y="1763713"/>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90575" y="6202671"/>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14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barn(inVertical)">
                                      <p:cBhvr>
                                        <p:cTn id="7" dur="500"/>
                                        <p:tgtEl>
                                          <p:spTgt spid="259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9075">
                                            <p:txEl>
                                              <p:pRg st="1" end="1"/>
                                            </p:txEl>
                                          </p:spTgt>
                                        </p:tgtEl>
                                        <p:attrNameLst>
                                          <p:attrName>style.visibility</p:attrName>
                                        </p:attrNameLst>
                                      </p:cBhvr>
                                      <p:to>
                                        <p:strVal val="visible"/>
                                      </p:to>
                                    </p:set>
                                    <p:animEffect transition="in" filter="barn(inVertical)">
                                      <p:cBhvr>
                                        <p:cTn id="12" dur="500"/>
                                        <p:tgtEl>
                                          <p:spTgt spid="259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9075">
                                            <p:txEl>
                                              <p:pRg st="2" end="2"/>
                                            </p:txEl>
                                          </p:spTgt>
                                        </p:tgtEl>
                                        <p:attrNameLst>
                                          <p:attrName>style.visibility</p:attrName>
                                        </p:attrNameLst>
                                      </p:cBhvr>
                                      <p:to>
                                        <p:strVal val="visible"/>
                                      </p:to>
                                    </p:set>
                                    <p:animEffect transition="in" filter="barn(inVertical)">
                                      <p:cBhvr>
                                        <p:cTn id="17" dur="500"/>
                                        <p:tgtEl>
                                          <p:spTgt spid="259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8437"/>
                                        </p:tgtEl>
                                        <p:attrNameLst>
                                          <p:attrName>style.visibility</p:attrName>
                                        </p:attrNameLst>
                                      </p:cBhvr>
                                      <p:to>
                                        <p:strVal val="visible"/>
                                      </p:to>
                                    </p:set>
                                    <p:animEffect transition="in" filter="barn(inVertical)">
                                      <p:cBhvr>
                                        <p:cTn id="22"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P spid="184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Rot="1" noChangeArrowheads="1"/>
          </p:cNvSpPr>
          <p:nvPr>
            <p:ph type="title"/>
          </p:nvPr>
        </p:nvSpPr>
        <p:spPr>
          <a:xfrm>
            <a:off x="582613" y="1060450"/>
            <a:ext cx="7978775" cy="2268538"/>
          </a:xfrm>
          <a:extLst>
            <a:ext uri="{909E8E84-426E-40DD-AFC4-6F175D3DCCD1}">
              <a14:hiddenFill xmlns:a14="http://schemas.microsoft.com/office/drawing/2010/main">
                <a:solidFill>
                  <a:srgbClr val="CC3300"/>
                </a:solidFill>
              </a14:hiddenFill>
            </a:ext>
          </a:extLst>
        </p:spPr>
        <p:txBody>
          <a:bodyPr/>
          <a:lstStyle/>
          <a:p>
            <a:pPr>
              <a:lnSpc>
                <a:spcPct val="120000"/>
              </a:lnSpc>
            </a:pPr>
            <a:r>
              <a:rPr lang="en-US" altLang="zh-CN" sz="2400" b="1" smtClean="0">
                <a:latin typeface="Times New Roman" panose="02020603050405020304" pitchFamily="18" charset="0"/>
                <a:cs typeface="Times New Roman" panose="02020603050405020304" pitchFamily="18" charset="0"/>
              </a:rPr>
              <a:t>1</a:t>
            </a:r>
            <a:r>
              <a:rPr lang="zh-CN" altLang="en-US" sz="2400" b="1" smtClean="0">
                <a:latin typeface="Times New Roman" panose="02020603050405020304" pitchFamily="18" charset="0"/>
                <a:cs typeface="Times New Roman" panose="02020603050405020304" pitchFamily="18" charset="0"/>
              </a:rPr>
              <a:t>、面积相同的两平行黑体表面，其相隔距离与表面的宽和高相比甚小，通过两表面边缘外射的能量可以忽略，表面温度分别为</a:t>
            </a:r>
            <a:r>
              <a:rPr lang="en-US" altLang="zh-CN" sz="2400" b="1" smtClean="0">
                <a:latin typeface="Times New Roman" panose="02020603050405020304" pitchFamily="18" charset="0"/>
                <a:cs typeface="Times New Roman" panose="02020603050405020304" pitchFamily="18" charset="0"/>
              </a:rPr>
              <a:t>527 </a:t>
            </a:r>
            <a:r>
              <a:rPr lang="zh-CN" altLang="en-US" sz="2400" b="1" smtClean="0">
                <a:latin typeface="Times New Roman" panose="02020603050405020304" pitchFamily="18" charset="0"/>
                <a:cs typeface="Times New Roman" panose="02020603050405020304" pitchFamily="18" charset="0"/>
              </a:rPr>
              <a:t>℃</a:t>
            </a:r>
            <a:r>
              <a:rPr lang="en-US" altLang="zh-CN" sz="2400" b="1" smtClean="0">
                <a:latin typeface="Times New Roman" panose="02020603050405020304" pitchFamily="18" charset="0"/>
                <a:cs typeface="Times New Roman" panose="02020603050405020304" pitchFamily="18" charset="0"/>
              </a:rPr>
              <a:t> </a:t>
            </a:r>
            <a:r>
              <a:rPr lang="zh-CN" altLang="en-US" sz="2400" b="1" smtClean="0">
                <a:latin typeface="Times New Roman" panose="02020603050405020304" pitchFamily="18" charset="0"/>
                <a:cs typeface="Times New Roman" panose="02020603050405020304" pitchFamily="18" charset="0"/>
              </a:rPr>
              <a:t>和</a:t>
            </a:r>
            <a:r>
              <a:rPr lang="en-US" altLang="zh-CN" sz="2400" b="1" smtClean="0">
                <a:latin typeface="Times New Roman" panose="02020603050405020304" pitchFamily="18" charset="0"/>
                <a:cs typeface="Times New Roman" panose="02020603050405020304" pitchFamily="18" charset="0"/>
              </a:rPr>
              <a:t>27 </a:t>
            </a:r>
            <a:r>
              <a:rPr lang="zh-CN" altLang="en-US" sz="2400" b="1" smtClean="0">
                <a:latin typeface="Times New Roman" panose="02020603050405020304" pitchFamily="18" charset="0"/>
                <a:cs typeface="Times New Roman" panose="02020603050405020304" pitchFamily="18" charset="0"/>
              </a:rPr>
              <a:t>℃</a:t>
            </a:r>
            <a:r>
              <a:rPr lang="en-US" altLang="zh-CN" sz="2400" b="1" smtClean="0">
                <a:latin typeface="Times New Roman" panose="02020603050405020304" pitchFamily="18" charset="0"/>
                <a:cs typeface="Times New Roman" panose="02020603050405020304" pitchFamily="18" charset="0"/>
              </a:rPr>
              <a:t> </a:t>
            </a:r>
            <a:r>
              <a:rPr lang="zh-CN" altLang="en-US" sz="2400" b="1" smtClean="0">
                <a:latin typeface="Times New Roman" panose="02020603050405020304" pitchFamily="18" charset="0"/>
                <a:cs typeface="Times New Roman" panose="02020603050405020304" pitchFamily="18" charset="0"/>
              </a:rPr>
              <a:t>。试求两表面间单位面积的辐射换热量。</a:t>
            </a:r>
          </a:p>
        </p:txBody>
      </p:sp>
      <p:sp>
        <p:nvSpPr>
          <p:cNvPr id="510979" name="Rectangle 3"/>
          <p:cNvSpPr>
            <a:spLocks noGrp="1" noRot="1" noChangeArrowheads="1"/>
          </p:cNvSpPr>
          <p:nvPr>
            <p:ph type="body" idx="1"/>
          </p:nvPr>
        </p:nvSpPr>
        <p:spPr>
          <a:xfrm>
            <a:off x="676275" y="3195638"/>
            <a:ext cx="7978775" cy="711200"/>
          </a:xfrm>
        </p:spPr>
        <p:txBody>
          <a:bodyPr/>
          <a:lstStyle/>
          <a:p>
            <a:pPr>
              <a:buFont typeface="Wingdings" panose="05000000000000000000" pitchFamily="2" charset="2"/>
              <a:buNone/>
            </a:pPr>
            <a:r>
              <a:rPr lang="zh-CN" altLang="en-US" sz="2400" b="1" smtClean="0"/>
              <a:t>解</a:t>
            </a:r>
            <a:r>
              <a:rPr lang="zh-CN" altLang="en-US" sz="2400" smtClean="0"/>
              <a:t>：</a:t>
            </a:r>
            <a:r>
              <a:rPr lang="zh-CN" altLang="en-US" sz="2400" b="1" smtClean="0"/>
              <a:t>辐射换热量公式： </a:t>
            </a:r>
          </a:p>
        </p:txBody>
      </p:sp>
      <p:sp>
        <p:nvSpPr>
          <p:cNvPr id="19460" name="Rectangle 5"/>
          <p:cNvSpPr>
            <a:spLocks noChangeArrowheads="1"/>
          </p:cNvSpPr>
          <p:nvPr/>
        </p:nvSpPr>
        <p:spPr bwMode="auto">
          <a:xfrm>
            <a:off x="0" y="3068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spcBef>
                <a:spcPct val="0"/>
              </a:spcBef>
              <a:buClrTx/>
              <a:buFontTx/>
              <a:buNone/>
            </a:pPr>
            <a:endParaRPr lang="zh-CN" altLang="en-US" sz="1800">
              <a:solidFill>
                <a:schemeClr val="tx1"/>
              </a:solidFill>
            </a:endParaRPr>
          </a:p>
        </p:txBody>
      </p:sp>
      <p:graphicFrame>
        <p:nvGraphicFramePr>
          <p:cNvPr id="510980" name="Object 4"/>
          <p:cNvGraphicFramePr>
            <a:graphicFrameLocks noChangeAspect="1"/>
          </p:cNvGraphicFramePr>
          <p:nvPr/>
        </p:nvGraphicFramePr>
        <p:xfrm>
          <a:off x="911225" y="3906838"/>
          <a:ext cx="7264400" cy="1446212"/>
        </p:xfrm>
        <a:graphic>
          <a:graphicData uri="http://schemas.openxmlformats.org/presentationml/2006/ole">
            <mc:AlternateContent xmlns:mc="http://schemas.openxmlformats.org/markup-compatibility/2006">
              <mc:Choice xmlns:v="urn:schemas-microsoft-com:vml" Requires="v">
                <p:oleObj spid="_x0000_s3081" r:id="rId4" imgW="3873500" imgH="635000" progId="Equation.DSMT4">
                  <p:embed/>
                </p:oleObj>
              </mc:Choice>
              <mc:Fallback>
                <p:oleObj r:id="rId4" imgW="3873500" imgH="635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225" y="3906838"/>
                        <a:ext cx="72644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spcBef>
                <a:spcPct val="0"/>
              </a:spcBef>
              <a:buClrTx/>
              <a:buFontTx/>
              <a:buNone/>
            </a:pPr>
            <a:endParaRPr lang="zh-CN" altLang="en-US" sz="1800">
              <a:solidFill>
                <a:schemeClr val="tx1"/>
              </a:solidFill>
            </a:endParaRPr>
          </a:p>
        </p:txBody>
      </p:sp>
      <p:sp>
        <p:nvSpPr>
          <p:cNvPr id="19463" name="Rectangle 1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spcBef>
                <a:spcPct val="0"/>
              </a:spcBef>
              <a:buClrTx/>
              <a:buFontTx/>
              <a:buNone/>
            </a:pPr>
            <a:endParaRPr lang="zh-CN" altLang="en-US" sz="1800">
              <a:solidFill>
                <a:schemeClr val="tx1"/>
              </a:solidFill>
            </a:endParaRPr>
          </a:p>
        </p:txBody>
      </p:sp>
      <p:sp>
        <p:nvSpPr>
          <p:cNvPr id="10" name="Rectangle 2"/>
          <p:cNvSpPr txBox="1">
            <a:spLocks noChangeArrowheads="1"/>
          </p:cNvSpPr>
          <p:nvPr/>
        </p:nvSpPr>
        <p:spPr bwMode="auto">
          <a:xfrm>
            <a:off x="549275" y="18732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rtl="0" eaLnBrk="0" fontAlgn="base" hangingPunct="0">
              <a:spcBef>
                <a:spcPct val="0"/>
              </a:spcBef>
              <a:spcAft>
                <a:spcPct val="0"/>
              </a:spcAft>
              <a:defRPr sz="4400">
                <a:solidFill>
                  <a:schemeClr val="bg2"/>
                </a:solidFill>
                <a:latin typeface="+mj-lt"/>
                <a:ea typeface="+mj-ea"/>
                <a:cs typeface="+mj-cs"/>
              </a:defRPr>
            </a:lvl1pPr>
            <a:lvl2pPr algn="l" rtl="0" eaLnBrk="0" fontAlgn="base" hangingPunct="0">
              <a:spcBef>
                <a:spcPct val="0"/>
              </a:spcBef>
              <a:spcAft>
                <a:spcPct val="0"/>
              </a:spcAft>
              <a:defRPr sz="4400">
                <a:solidFill>
                  <a:schemeClr val="bg2"/>
                </a:solidFill>
                <a:effectLst>
                  <a:outerShdw blurRad="38100" dist="38100" dir="2700000" algn="tl">
                    <a:srgbClr val="FFFFFF"/>
                  </a:outerShdw>
                </a:effectLst>
                <a:latin typeface="Arial" pitchFamily="34" charset="0"/>
                <a:ea typeface="宋体" pitchFamily="2" charset="-122"/>
              </a:defRPr>
            </a:lvl2pPr>
            <a:lvl3pPr algn="l" rtl="0" eaLnBrk="0" fontAlgn="base" hangingPunct="0">
              <a:spcBef>
                <a:spcPct val="0"/>
              </a:spcBef>
              <a:spcAft>
                <a:spcPct val="0"/>
              </a:spcAft>
              <a:defRPr sz="4400">
                <a:solidFill>
                  <a:schemeClr val="bg2"/>
                </a:solidFill>
                <a:effectLst>
                  <a:outerShdw blurRad="38100" dist="38100" dir="2700000" algn="tl">
                    <a:srgbClr val="FFFFFF"/>
                  </a:outerShdw>
                </a:effectLst>
                <a:latin typeface="Arial" pitchFamily="34" charset="0"/>
                <a:ea typeface="宋体" pitchFamily="2" charset="-122"/>
              </a:defRPr>
            </a:lvl3pPr>
            <a:lvl4pPr algn="l" rtl="0" eaLnBrk="0" fontAlgn="base" hangingPunct="0">
              <a:spcBef>
                <a:spcPct val="0"/>
              </a:spcBef>
              <a:spcAft>
                <a:spcPct val="0"/>
              </a:spcAft>
              <a:defRPr sz="4400">
                <a:solidFill>
                  <a:schemeClr val="bg2"/>
                </a:solidFill>
                <a:effectLst>
                  <a:outerShdw blurRad="38100" dist="38100" dir="2700000" algn="tl">
                    <a:srgbClr val="FFFFFF"/>
                  </a:outerShdw>
                </a:effectLst>
                <a:latin typeface="Arial" pitchFamily="34" charset="0"/>
                <a:ea typeface="宋体" pitchFamily="2" charset="-122"/>
              </a:defRPr>
            </a:lvl4pPr>
            <a:lvl5pPr algn="l" rtl="0" eaLnBrk="0" fontAlgn="base" hangingPunct="0">
              <a:spcBef>
                <a:spcPct val="0"/>
              </a:spcBef>
              <a:spcAft>
                <a:spcPct val="0"/>
              </a:spcAft>
              <a:defRPr sz="4400">
                <a:solidFill>
                  <a:schemeClr val="bg2"/>
                </a:solidFill>
                <a:effectLst>
                  <a:outerShdw blurRad="38100" dist="38100" dir="2700000" algn="tl">
                    <a:srgbClr val="FFFFFF"/>
                  </a:outerShdw>
                </a:effectLst>
                <a:latin typeface="Arial" pitchFamily="34" charset="0"/>
                <a:ea typeface="宋体" pitchFamily="2" charset="-122"/>
              </a:defRPr>
            </a:lvl5pPr>
            <a:lvl6pPr marL="457200" algn="l" rtl="0" fontAlgn="base">
              <a:spcBef>
                <a:spcPct val="0"/>
              </a:spcBef>
              <a:spcAft>
                <a:spcPct val="0"/>
              </a:spcAft>
              <a:defRPr sz="4400">
                <a:solidFill>
                  <a:schemeClr val="tx2"/>
                </a:solidFill>
                <a:effectLst>
                  <a:outerShdw blurRad="38100" dist="38100" dir="2700000" algn="tl">
                    <a:srgbClr val="FFFFFF"/>
                  </a:outerShdw>
                </a:effectLst>
                <a:latin typeface="Arial" pitchFamily="34" charset="0"/>
                <a:ea typeface="宋体" pitchFamily="2" charset="-122"/>
              </a:defRPr>
            </a:lvl6pPr>
            <a:lvl7pPr marL="914400" algn="l" rtl="0" fontAlgn="base">
              <a:spcBef>
                <a:spcPct val="0"/>
              </a:spcBef>
              <a:spcAft>
                <a:spcPct val="0"/>
              </a:spcAft>
              <a:defRPr sz="4400">
                <a:solidFill>
                  <a:schemeClr val="tx2"/>
                </a:solidFill>
                <a:effectLst>
                  <a:outerShdw blurRad="38100" dist="38100" dir="2700000" algn="tl">
                    <a:srgbClr val="FFFFFF"/>
                  </a:outerShdw>
                </a:effectLst>
                <a:latin typeface="Arial" pitchFamily="34" charset="0"/>
                <a:ea typeface="宋体" pitchFamily="2" charset="-122"/>
              </a:defRPr>
            </a:lvl7pPr>
            <a:lvl8pPr marL="1371600" algn="l" rtl="0" fontAlgn="base">
              <a:spcBef>
                <a:spcPct val="0"/>
              </a:spcBef>
              <a:spcAft>
                <a:spcPct val="0"/>
              </a:spcAft>
              <a:defRPr sz="4400">
                <a:solidFill>
                  <a:schemeClr val="tx2"/>
                </a:solidFill>
                <a:effectLst>
                  <a:outerShdw blurRad="38100" dist="38100" dir="2700000" algn="tl">
                    <a:srgbClr val="FFFFFF"/>
                  </a:outerShdw>
                </a:effectLst>
                <a:latin typeface="Arial" pitchFamily="34" charset="0"/>
                <a:ea typeface="宋体" pitchFamily="2" charset="-122"/>
              </a:defRPr>
            </a:lvl8pPr>
            <a:lvl9pPr marL="1828800" algn="l" rtl="0" fontAlgn="base">
              <a:spcBef>
                <a:spcPct val="0"/>
              </a:spcBef>
              <a:spcAft>
                <a:spcPct val="0"/>
              </a:spcAft>
              <a:defRPr sz="4400">
                <a:solidFill>
                  <a:schemeClr val="tx2"/>
                </a:solidFill>
                <a:effectLst>
                  <a:outerShdw blurRad="38100" dist="38100" dir="2700000" algn="tl">
                    <a:srgbClr val="FFFFFF"/>
                  </a:outerShdw>
                </a:effectLst>
                <a:latin typeface="Arial" pitchFamily="34" charset="0"/>
                <a:ea typeface="宋体" pitchFamily="2" charset="-122"/>
              </a:defRPr>
            </a:lvl9pPr>
          </a:lstStyle>
          <a:p>
            <a:pPr eaLnBrk="1" hangingPunct="1">
              <a:defRPr/>
            </a:pPr>
            <a:r>
              <a:rPr lang="zh-CN" altLang="en-US" kern="0" smtClean="0">
                <a:solidFill>
                  <a:schemeClr val="tx1"/>
                </a:solidFill>
              </a:rPr>
              <a:t>习题</a:t>
            </a:r>
          </a:p>
        </p:txBody>
      </p:sp>
      <p:cxnSp>
        <p:nvCxnSpPr>
          <p:cNvPr id="9" name="直接连接符 8"/>
          <p:cNvCxnSpPr/>
          <p:nvPr/>
        </p:nvCxnSpPr>
        <p:spPr>
          <a:xfrm>
            <a:off x="549275" y="1101394"/>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856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0978"/>
                                        </p:tgtEl>
                                        <p:attrNameLst>
                                          <p:attrName>style.visibility</p:attrName>
                                        </p:attrNameLst>
                                      </p:cBhvr>
                                      <p:to>
                                        <p:strVal val="visible"/>
                                      </p:to>
                                    </p:set>
                                    <p:animEffect transition="in" filter="barn(inVertical)">
                                      <p:cBhvr>
                                        <p:cTn id="7" dur="500"/>
                                        <p:tgtEl>
                                          <p:spTgt spid="51097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10979">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510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8" grpId="0"/>
      <p:bldP spid="51097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779463" y="1255713"/>
            <a:ext cx="7772400" cy="2511425"/>
          </a:xfrm>
        </p:spPr>
        <p:txBody>
          <a:bodyPr/>
          <a:lstStyle/>
          <a:p>
            <a:pPr marL="0" indent="0" eaLnBrk="1" hangingPunct="1">
              <a:buFontTx/>
              <a:buNone/>
            </a:pPr>
            <a:r>
              <a:rPr lang="en-US" altLang="zh-CN" sz="2800" b="1" smtClean="0">
                <a:latin typeface="Times New Roman" panose="02020603050405020304" pitchFamily="18" charset="0"/>
                <a:cs typeface="Times New Roman" panose="02020603050405020304" pitchFamily="18" charset="0"/>
              </a:rPr>
              <a:t>2</a:t>
            </a:r>
            <a:r>
              <a:rPr lang="zh-CN" altLang="en-US" sz="2800" b="1" smtClean="0">
                <a:latin typeface="Times New Roman" panose="02020603050405020304" pitchFamily="18" charset="0"/>
                <a:cs typeface="Times New Roman" panose="02020603050405020304" pitchFamily="18" charset="0"/>
              </a:rPr>
              <a:t>、</a:t>
            </a:r>
            <a:r>
              <a:rPr lang="en-US" altLang="zh-CN" sz="2800" b="1" smtClean="0">
                <a:latin typeface="Times New Roman" panose="02020603050405020304" pitchFamily="18" charset="0"/>
                <a:cs typeface="Times New Roman" panose="02020603050405020304" pitchFamily="18" charset="0"/>
              </a:rPr>
              <a:t> </a:t>
            </a:r>
            <a:r>
              <a:rPr lang="zh-CN" altLang="en-US" sz="2800" b="1" smtClean="0">
                <a:latin typeface="Times New Roman" panose="02020603050405020304" pitchFamily="18" charset="0"/>
                <a:cs typeface="Times New Roman" panose="02020603050405020304" pitchFamily="18" charset="0"/>
              </a:rPr>
              <a:t>一砖墙的表面积为</a:t>
            </a:r>
            <a:r>
              <a:rPr lang="en-US" altLang="zh-CN" sz="2800" b="1" smtClean="0">
                <a:latin typeface="Times New Roman" panose="02020603050405020304" pitchFamily="18" charset="0"/>
                <a:cs typeface="Times New Roman" panose="02020603050405020304" pitchFamily="18" charset="0"/>
              </a:rPr>
              <a:t>12㎡</a:t>
            </a:r>
            <a:r>
              <a:rPr lang="zh-CN" altLang="en-US" sz="2800" b="1" smtClean="0">
                <a:latin typeface="Times New Roman" panose="02020603050405020304" pitchFamily="18" charset="0"/>
                <a:cs typeface="Times New Roman" panose="02020603050405020304" pitchFamily="18" charset="0"/>
              </a:rPr>
              <a:t>，厚为</a:t>
            </a:r>
            <a:r>
              <a:rPr lang="en-US" altLang="zh-CN" sz="2800" b="1" smtClean="0">
                <a:latin typeface="Times New Roman" panose="02020603050405020304" pitchFamily="18" charset="0"/>
                <a:cs typeface="Times New Roman" panose="02020603050405020304" pitchFamily="18" charset="0"/>
              </a:rPr>
              <a:t>260㎜</a:t>
            </a:r>
            <a:r>
              <a:rPr lang="zh-CN" altLang="en-US" sz="2800" b="1" smtClean="0">
                <a:latin typeface="Times New Roman" panose="02020603050405020304" pitchFamily="18" charset="0"/>
                <a:cs typeface="Times New Roman" panose="02020603050405020304" pitchFamily="18" charset="0"/>
              </a:rPr>
              <a:t>，平均导热系数为</a:t>
            </a:r>
            <a:r>
              <a:rPr lang="en-US" altLang="zh-CN" sz="2800" b="1" smtClean="0">
                <a:latin typeface="Times New Roman" panose="02020603050405020304" pitchFamily="18" charset="0"/>
                <a:cs typeface="Times New Roman" panose="02020603050405020304" pitchFamily="18" charset="0"/>
              </a:rPr>
              <a:t>1.5W/(m·K)</a:t>
            </a:r>
            <a:r>
              <a:rPr lang="zh-CN" altLang="en-US" sz="2800" b="1" smtClean="0">
                <a:latin typeface="Times New Roman" panose="02020603050405020304" pitchFamily="18" charset="0"/>
                <a:cs typeface="Times New Roman" panose="02020603050405020304" pitchFamily="18" charset="0"/>
              </a:rPr>
              <a:t>。设面向室内的表面温度为</a:t>
            </a:r>
            <a:r>
              <a:rPr lang="en-US" altLang="zh-CN" sz="2800" b="1" smtClean="0">
                <a:latin typeface="Times New Roman" panose="02020603050405020304" pitchFamily="18" charset="0"/>
                <a:cs typeface="Times New Roman" panose="02020603050405020304" pitchFamily="18" charset="0"/>
              </a:rPr>
              <a:t>25℃</a:t>
            </a:r>
            <a:r>
              <a:rPr lang="zh-CN" altLang="en-US" sz="2800" b="1" smtClean="0">
                <a:latin typeface="Times New Roman" panose="02020603050405020304" pitchFamily="18" charset="0"/>
                <a:cs typeface="Times New Roman" panose="02020603050405020304" pitchFamily="18" charset="0"/>
              </a:rPr>
              <a:t>，而外表面温度为</a:t>
            </a:r>
            <a:r>
              <a:rPr lang="en-US" altLang="zh-CN" sz="2800" b="1" smtClean="0">
                <a:latin typeface="Times New Roman" panose="02020603050405020304" pitchFamily="18" charset="0"/>
                <a:cs typeface="Times New Roman" panose="02020603050405020304" pitchFamily="18" charset="0"/>
              </a:rPr>
              <a:t>-5℃</a:t>
            </a:r>
            <a:r>
              <a:rPr lang="zh-CN" altLang="en-US" sz="2800" b="1" smtClean="0">
                <a:latin typeface="Times New Roman" panose="02020603050405020304" pitchFamily="18" charset="0"/>
                <a:cs typeface="Times New Roman" panose="02020603050405020304" pitchFamily="18" charset="0"/>
              </a:rPr>
              <a:t>，试确定此砖墙向外散失的热量。</a:t>
            </a:r>
          </a:p>
          <a:p>
            <a:pPr marL="0" indent="0" eaLnBrk="1" hangingPunct="1">
              <a:buFontTx/>
              <a:buNone/>
            </a:pPr>
            <a:r>
              <a:rPr lang="zh-CN" altLang="en-US" sz="2800" b="1" smtClean="0">
                <a:latin typeface="Times New Roman" panose="02020603050405020304" pitchFamily="18" charset="0"/>
                <a:cs typeface="Times New Roman" panose="02020603050405020304" pitchFamily="18" charset="0"/>
              </a:rPr>
              <a:t>解： </a:t>
            </a:r>
          </a:p>
          <a:p>
            <a:pPr marL="0" indent="0" eaLnBrk="1" hangingPunct="1">
              <a:buFontTx/>
              <a:buNone/>
            </a:pPr>
            <a:endParaRPr lang="en-US" altLang="zh-CN" sz="2800" b="1" smtClean="0">
              <a:latin typeface="Times New Roman" panose="02020603050405020304" pitchFamily="18" charset="0"/>
              <a:cs typeface="Times New Roman" panose="02020603050405020304" pitchFamily="18" charset="0"/>
            </a:endParaRPr>
          </a:p>
        </p:txBody>
      </p:sp>
      <p:graphicFrame>
        <p:nvGraphicFramePr>
          <p:cNvPr id="17411" name="Object 6"/>
          <p:cNvGraphicFramePr>
            <a:graphicFrameLocks noChangeAspect="1"/>
          </p:cNvGraphicFramePr>
          <p:nvPr>
            <p:extLst>
              <p:ext uri="{D42A27DB-BD31-4B8C-83A1-F6EECF244321}">
                <p14:modId xmlns:p14="http://schemas.microsoft.com/office/powerpoint/2010/main" val="662032140"/>
              </p:ext>
            </p:extLst>
          </p:nvPr>
        </p:nvGraphicFramePr>
        <p:xfrm>
          <a:off x="1749425" y="3767138"/>
          <a:ext cx="5834063" cy="854075"/>
        </p:xfrm>
        <a:graphic>
          <a:graphicData uri="http://schemas.openxmlformats.org/presentationml/2006/ole">
            <mc:AlternateContent xmlns:mc="http://schemas.openxmlformats.org/markup-compatibility/2006">
              <mc:Choice xmlns:v="urn:schemas-microsoft-com:vml" Requires="v">
                <p:oleObj spid="_x0000_s4105" name="Equation" r:id="rId3" imgW="2793960" imgH="393480" progId="Equation.DSMT4">
                  <p:embed/>
                </p:oleObj>
              </mc:Choice>
              <mc:Fallback>
                <p:oleObj name="Equation" r:id="rId3" imgW="2793960" imgH="393480" progId="Equation.DSMT4">
                  <p:embed/>
                  <p:pic>
                    <p:nvPicPr>
                      <p:cNvPr id="0" name=""/>
                      <p:cNvPicPr>
                        <a:picLocks noChangeAspect="1" noChangeArrowheads="1"/>
                      </p:cNvPicPr>
                      <p:nvPr/>
                    </p:nvPicPr>
                    <p:blipFill>
                      <a:blip r:embed="rId4"/>
                      <a:srcRect/>
                      <a:stretch>
                        <a:fillRect/>
                      </a:stretch>
                    </p:blipFill>
                    <p:spPr bwMode="auto">
                      <a:xfrm>
                        <a:off x="1749425" y="3767138"/>
                        <a:ext cx="58340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 name="直接连接符 3"/>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22336" y="5952699"/>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201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arn(inVertical)">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barn(inVertical)">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7411"/>
                                        </p:tgtEl>
                                        <p:attrNameLst>
                                          <p:attrName>style.visibility</p:attrName>
                                        </p:attrNameLst>
                                      </p:cBhvr>
                                      <p:to>
                                        <p:strVal val="visible"/>
                                      </p:to>
                                    </p:set>
                                    <p:animEffect transition="in" filter="barn(inVertical)">
                                      <p:cBhvr>
                                        <p:cTn id="17"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685800" y="1168400"/>
            <a:ext cx="7772400" cy="4114800"/>
          </a:xfrm>
        </p:spPr>
        <p:txBody>
          <a:bodyPr>
            <a:normAutofit fontScale="92500" lnSpcReduction="20000"/>
          </a:bodyPr>
          <a:lstStyle/>
          <a:p>
            <a:pPr marL="0" indent="0" algn="just" eaLnBrk="1" hangingPunct="1">
              <a:lnSpc>
                <a:spcPct val="110000"/>
              </a:lnSpc>
              <a:spcBef>
                <a:spcPts val="600"/>
              </a:spcBef>
              <a:buFontTx/>
              <a:buNone/>
            </a:pPr>
            <a:r>
              <a:rPr lang="en-US" altLang="zh-CN" sz="2800" b="1" smtClean="0">
                <a:latin typeface="Times New Roman" panose="02020603050405020304" pitchFamily="18" charset="0"/>
                <a:cs typeface="Times New Roman" panose="02020603050405020304" pitchFamily="18" charset="0"/>
              </a:rPr>
              <a:t>3</a:t>
            </a:r>
            <a:r>
              <a:rPr lang="zh-CN" altLang="en-US" sz="2800" b="1" smtClean="0">
                <a:latin typeface="Times New Roman" panose="02020603050405020304" pitchFamily="18" charset="0"/>
                <a:cs typeface="Times New Roman" panose="02020603050405020304" pitchFamily="18" charset="0"/>
              </a:rPr>
              <a:t>、</a:t>
            </a:r>
            <a:r>
              <a:rPr lang="en-US" altLang="zh-CN" sz="2800" b="1" smtClean="0">
                <a:latin typeface="Times New Roman" panose="02020603050405020304" pitchFamily="18" charset="0"/>
                <a:cs typeface="Times New Roman" panose="02020603050405020304" pitchFamily="18" charset="0"/>
              </a:rPr>
              <a:t> </a:t>
            </a:r>
            <a:r>
              <a:rPr lang="zh-CN" altLang="en-US" sz="2800" b="1" smtClean="0">
                <a:latin typeface="Times New Roman" panose="02020603050405020304" pitchFamily="18" charset="0"/>
                <a:cs typeface="Times New Roman" panose="02020603050405020304" pitchFamily="18" charset="0"/>
              </a:rPr>
              <a:t>在一次测定空气横向流过单根圆管的</a:t>
            </a:r>
            <a:r>
              <a:rPr lang="zh-CN" altLang="en-US" sz="2800" b="1" smtClean="0">
                <a:solidFill>
                  <a:srgbClr val="FF0000"/>
                </a:solidFill>
                <a:latin typeface="Times New Roman" panose="02020603050405020304" pitchFamily="18" charset="0"/>
                <a:cs typeface="Times New Roman" panose="02020603050405020304" pitchFamily="18" charset="0"/>
              </a:rPr>
              <a:t>对流换热试验中</a:t>
            </a:r>
            <a:r>
              <a:rPr lang="zh-CN" altLang="en-US" sz="2800" b="1" smtClean="0">
                <a:latin typeface="Times New Roman" panose="02020603050405020304" pitchFamily="18" charset="0"/>
                <a:cs typeface="Times New Roman" panose="02020603050405020304" pitchFamily="18" charset="0"/>
              </a:rPr>
              <a:t>，得到下列数据：管壁平均温度</a:t>
            </a:r>
            <a:r>
              <a:rPr lang="en-US" altLang="zh-CN" sz="2800" b="1" smtClean="0">
                <a:latin typeface="Times New Roman" panose="02020603050405020304" pitchFamily="18" charset="0"/>
                <a:cs typeface="Times New Roman" panose="02020603050405020304" pitchFamily="18" charset="0"/>
              </a:rPr>
              <a:t>t</a:t>
            </a:r>
            <a:r>
              <a:rPr lang="en-US" altLang="zh-CN" sz="2800" b="1" baseline="-25000" smtClean="0">
                <a:latin typeface="Times New Roman" panose="02020603050405020304" pitchFamily="18" charset="0"/>
                <a:cs typeface="Times New Roman" panose="02020603050405020304" pitchFamily="18" charset="0"/>
              </a:rPr>
              <a:t>w</a:t>
            </a:r>
            <a:r>
              <a:rPr lang="en-US" altLang="zh-CN" sz="2800" b="1" smtClean="0">
                <a:latin typeface="Times New Roman" panose="02020603050405020304" pitchFamily="18" charset="0"/>
                <a:cs typeface="Times New Roman" panose="02020603050405020304" pitchFamily="18" charset="0"/>
              </a:rPr>
              <a:t>=69℃</a:t>
            </a:r>
            <a:r>
              <a:rPr lang="zh-CN" altLang="en-US" sz="2800" b="1" smtClean="0">
                <a:latin typeface="Times New Roman" panose="02020603050405020304" pitchFamily="18" charset="0"/>
                <a:cs typeface="Times New Roman" panose="02020603050405020304" pitchFamily="18" charset="0"/>
              </a:rPr>
              <a:t>，空气温度</a:t>
            </a:r>
            <a:r>
              <a:rPr lang="en-US" altLang="zh-CN" sz="2800" b="1" smtClean="0">
                <a:latin typeface="Times New Roman" panose="02020603050405020304" pitchFamily="18" charset="0"/>
                <a:cs typeface="Times New Roman" panose="02020603050405020304" pitchFamily="18" charset="0"/>
              </a:rPr>
              <a:t>t</a:t>
            </a:r>
            <a:r>
              <a:rPr lang="en-US" altLang="zh-CN" sz="2800" b="1" baseline="-25000" smtClean="0">
                <a:latin typeface="Times New Roman" panose="02020603050405020304" pitchFamily="18" charset="0"/>
                <a:cs typeface="Times New Roman" panose="02020603050405020304" pitchFamily="18" charset="0"/>
              </a:rPr>
              <a:t>f</a:t>
            </a:r>
            <a:r>
              <a:rPr lang="en-US" altLang="zh-CN" sz="2800" b="1" smtClean="0">
                <a:latin typeface="Times New Roman" panose="02020603050405020304" pitchFamily="18" charset="0"/>
                <a:cs typeface="Times New Roman" panose="02020603050405020304" pitchFamily="18" charset="0"/>
              </a:rPr>
              <a:t>=20℃</a:t>
            </a:r>
            <a:r>
              <a:rPr lang="zh-CN" altLang="en-US" sz="2800" b="1" smtClean="0">
                <a:latin typeface="Times New Roman" panose="02020603050405020304" pitchFamily="18" charset="0"/>
                <a:cs typeface="Times New Roman" panose="02020603050405020304" pitchFamily="18" charset="0"/>
              </a:rPr>
              <a:t>，管子外径</a:t>
            </a:r>
            <a:r>
              <a:rPr lang="en-US" altLang="zh-CN" sz="2800" b="1" smtClean="0">
                <a:latin typeface="Times New Roman" panose="02020603050405020304" pitchFamily="18" charset="0"/>
                <a:cs typeface="Times New Roman" panose="02020603050405020304" pitchFamily="18" charset="0"/>
              </a:rPr>
              <a:t>d=14㎜</a:t>
            </a:r>
            <a:r>
              <a:rPr lang="zh-CN" altLang="en-US" sz="2800" b="1" smtClean="0">
                <a:latin typeface="Times New Roman" panose="02020603050405020304" pitchFamily="18" charset="0"/>
                <a:cs typeface="Times New Roman" panose="02020603050405020304" pitchFamily="18" charset="0"/>
              </a:rPr>
              <a:t>，加热段长</a:t>
            </a:r>
            <a:r>
              <a:rPr lang="en-US" altLang="zh-CN" sz="2800" b="1" smtClean="0">
                <a:latin typeface="Times New Roman" panose="02020603050405020304" pitchFamily="18" charset="0"/>
                <a:cs typeface="Times New Roman" panose="02020603050405020304" pitchFamily="18" charset="0"/>
              </a:rPr>
              <a:t>80㎜</a:t>
            </a:r>
            <a:r>
              <a:rPr lang="zh-CN" altLang="en-US" sz="2800" b="1" smtClean="0">
                <a:latin typeface="Times New Roman" panose="02020603050405020304" pitchFamily="18" charset="0"/>
                <a:cs typeface="Times New Roman" panose="02020603050405020304" pitchFamily="18" charset="0"/>
              </a:rPr>
              <a:t>，输入加热段的</a:t>
            </a:r>
            <a:r>
              <a:rPr lang="zh-CN" altLang="en-US" sz="2800" b="1" smtClean="0">
                <a:solidFill>
                  <a:srgbClr val="FF0000"/>
                </a:solidFill>
                <a:latin typeface="Times New Roman" panose="02020603050405020304" pitchFamily="18" charset="0"/>
                <a:cs typeface="Times New Roman" panose="02020603050405020304" pitchFamily="18" charset="0"/>
              </a:rPr>
              <a:t>功率为</a:t>
            </a:r>
            <a:r>
              <a:rPr lang="en-US" altLang="zh-CN" sz="2800" b="1" smtClean="0">
                <a:solidFill>
                  <a:srgbClr val="FF0000"/>
                </a:solidFill>
                <a:latin typeface="Times New Roman" panose="02020603050405020304" pitchFamily="18" charset="0"/>
                <a:cs typeface="Times New Roman" panose="02020603050405020304" pitchFamily="18" charset="0"/>
              </a:rPr>
              <a:t>8.5W</a:t>
            </a:r>
            <a:r>
              <a:rPr lang="zh-CN" altLang="en-US" sz="2800" b="1" smtClean="0">
                <a:latin typeface="Times New Roman" panose="02020603050405020304" pitchFamily="18" charset="0"/>
                <a:cs typeface="Times New Roman" panose="02020603050405020304" pitchFamily="18" charset="0"/>
              </a:rPr>
              <a:t>。如</a:t>
            </a:r>
            <a:r>
              <a:rPr lang="zh-CN" altLang="en-US" sz="2800" b="1" smtClean="0">
                <a:solidFill>
                  <a:srgbClr val="FF0000"/>
                </a:solidFill>
                <a:latin typeface="Times New Roman" panose="02020603050405020304" pitchFamily="18" charset="0"/>
                <a:cs typeface="Times New Roman" panose="02020603050405020304" pitchFamily="18" charset="0"/>
              </a:rPr>
              <a:t>全部热量通过对流换热传给空气</a:t>
            </a:r>
            <a:r>
              <a:rPr lang="zh-CN" altLang="en-US" sz="2800" b="1" smtClean="0">
                <a:latin typeface="Times New Roman" panose="02020603050405020304" pitchFamily="18" charset="0"/>
                <a:cs typeface="Times New Roman" panose="02020603050405020304" pitchFamily="18" charset="0"/>
              </a:rPr>
              <a:t>，试问此时的对流换热表面传热系数为多大？</a:t>
            </a:r>
            <a:endParaRPr lang="en-US" altLang="zh-CN" sz="2800" b="1" smtClean="0">
              <a:latin typeface="Times New Roman" panose="02020603050405020304" pitchFamily="18" charset="0"/>
              <a:cs typeface="Times New Roman" panose="02020603050405020304" pitchFamily="18" charset="0"/>
            </a:endParaRPr>
          </a:p>
          <a:p>
            <a:pPr marL="0" indent="0" algn="just" eaLnBrk="1" hangingPunct="1">
              <a:lnSpc>
                <a:spcPct val="110000"/>
              </a:lnSpc>
              <a:spcBef>
                <a:spcPts val="600"/>
              </a:spcBef>
              <a:buFontTx/>
              <a:buNone/>
            </a:pPr>
            <a:r>
              <a:rPr lang="zh-CN" altLang="en-US" sz="2800" b="1" smtClean="0">
                <a:latin typeface="Times New Roman" panose="02020603050405020304" pitchFamily="18" charset="0"/>
                <a:cs typeface="Times New Roman" panose="02020603050405020304" pitchFamily="18" charset="0"/>
              </a:rPr>
              <a:t/>
            </a:r>
            <a:br>
              <a:rPr lang="zh-CN" altLang="en-US" sz="2800" b="1" smtClean="0">
                <a:latin typeface="Times New Roman" panose="02020603050405020304" pitchFamily="18" charset="0"/>
                <a:cs typeface="Times New Roman" panose="02020603050405020304" pitchFamily="18" charset="0"/>
              </a:rPr>
            </a:br>
            <a:r>
              <a:rPr lang="zh-CN" altLang="en-US" sz="2800" b="1" smtClean="0">
                <a:latin typeface="Times New Roman" panose="02020603050405020304" pitchFamily="18" charset="0"/>
                <a:cs typeface="Times New Roman" panose="02020603050405020304" pitchFamily="18" charset="0"/>
              </a:rPr>
              <a:t>解：</a:t>
            </a:r>
            <a:endParaRPr lang="en-US" altLang="zh-CN" sz="2800" b="1" smtClean="0">
              <a:latin typeface="Times New Roman" panose="02020603050405020304" pitchFamily="18" charset="0"/>
              <a:cs typeface="Times New Roman" panose="02020603050405020304" pitchFamily="18" charset="0"/>
            </a:endParaRPr>
          </a:p>
          <a:p>
            <a:pPr marL="0" indent="0" algn="just" eaLnBrk="1" hangingPunct="1">
              <a:lnSpc>
                <a:spcPct val="110000"/>
              </a:lnSpc>
              <a:spcBef>
                <a:spcPts val="600"/>
              </a:spcBef>
              <a:buFontTx/>
              <a:buNone/>
            </a:pPr>
            <a:r>
              <a:rPr lang="zh-CN" altLang="en-US" sz="2800" b="1" smtClean="0">
                <a:latin typeface="Times New Roman" panose="02020603050405020304" pitchFamily="18" charset="0"/>
                <a:cs typeface="Times New Roman" panose="02020603050405020304" pitchFamily="18" charset="0"/>
              </a:rPr>
              <a:t/>
            </a:r>
            <a:br>
              <a:rPr lang="zh-CN" altLang="en-US" sz="2800" b="1" smtClean="0">
                <a:latin typeface="Times New Roman" panose="02020603050405020304" pitchFamily="18" charset="0"/>
                <a:cs typeface="Times New Roman" panose="02020603050405020304" pitchFamily="18" charset="0"/>
              </a:rPr>
            </a:br>
            <a:endParaRPr lang="zh-CN" altLang="en-US" sz="2800" b="1" smtClean="0">
              <a:latin typeface="Times New Roman" panose="02020603050405020304" pitchFamily="18" charset="0"/>
              <a:cs typeface="Times New Roman" panose="02020603050405020304" pitchFamily="18" charset="0"/>
            </a:endParaRPr>
          </a:p>
        </p:txBody>
      </p:sp>
      <p:graphicFrame>
        <p:nvGraphicFramePr>
          <p:cNvPr id="2" name="Object 4"/>
          <p:cNvGraphicFramePr>
            <a:graphicFrameLocks noChangeAspect="1"/>
          </p:cNvGraphicFramePr>
          <p:nvPr>
            <p:extLst>
              <p:ext uri="{D42A27DB-BD31-4B8C-83A1-F6EECF244321}">
                <p14:modId xmlns:p14="http://schemas.microsoft.com/office/powerpoint/2010/main" val="360626895"/>
              </p:ext>
            </p:extLst>
          </p:nvPr>
        </p:nvGraphicFramePr>
        <p:xfrm>
          <a:off x="1412875" y="3852863"/>
          <a:ext cx="7045325" cy="1538287"/>
        </p:xfrm>
        <a:graphic>
          <a:graphicData uri="http://schemas.openxmlformats.org/presentationml/2006/ole">
            <mc:AlternateContent xmlns:mc="http://schemas.openxmlformats.org/markup-compatibility/2006">
              <mc:Choice xmlns:v="urn:schemas-microsoft-com:vml" Requires="v">
                <p:oleObj spid="_x0000_s5129" name="Equation" r:id="rId3" imgW="3962160" imgH="761760" progId="Equation.DSMT4">
                  <p:embed/>
                </p:oleObj>
              </mc:Choice>
              <mc:Fallback>
                <p:oleObj name="Equation" r:id="rId3" imgW="3962160" imgH="761760" progId="Equation.DSMT4">
                  <p:embed/>
                  <p:pic>
                    <p:nvPicPr>
                      <p:cNvPr id="0" name=""/>
                      <p:cNvPicPr>
                        <a:picLocks noChangeAspect="1" noChangeArrowheads="1"/>
                      </p:cNvPicPr>
                      <p:nvPr/>
                    </p:nvPicPr>
                    <p:blipFill>
                      <a:blip r:embed="rId4"/>
                      <a:srcRect/>
                      <a:stretch>
                        <a:fillRect/>
                      </a:stretch>
                    </p:blipFill>
                    <p:spPr bwMode="auto">
                      <a:xfrm>
                        <a:off x="1412875" y="3852863"/>
                        <a:ext cx="7045325"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 name="直接连接符 3"/>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37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arn(inVertical)">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arn(inVertical)">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arn(inVertical)">
                                      <p:cBhvr>
                                        <p:cTn id="17" dur="500"/>
                                        <p:tgtEl>
                                          <p:spTgt spid="22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808133" y="1188090"/>
            <a:ext cx="7640638" cy="3097212"/>
          </a:xfrm>
        </p:spPr>
        <p:txBody>
          <a:bodyPr/>
          <a:lstStyle/>
          <a:p>
            <a:pPr marL="0" indent="0" algn="just" eaLnBrk="1" hangingPunct="1">
              <a:lnSpc>
                <a:spcPct val="100000"/>
              </a:lnSpc>
              <a:spcBef>
                <a:spcPts val="600"/>
              </a:spcBef>
              <a:buNone/>
            </a:pPr>
            <a:r>
              <a:rPr lang="en-US" altLang="zh-CN" sz="2800" b="1" smtClean="0">
                <a:latin typeface="Times New Roman" panose="02020603050405020304" pitchFamily="18" charset="0"/>
                <a:cs typeface="Times New Roman" panose="02020603050405020304" pitchFamily="18" charset="0"/>
              </a:rPr>
              <a:t>4</a:t>
            </a:r>
            <a:r>
              <a:rPr lang="zh-CN" altLang="en-US" sz="2800" b="1" smtClean="0">
                <a:latin typeface="Times New Roman" panose="02020603050405020304" pitchFamily="18" charset="0"/>
                <a:cs typeface="Times New Roman" panose="02020603050405020304" pitchFamily="18" charset="0"/>
              </a:rPr>
              <a:t>、有一台气体冷却器，气侧表面传热系数</a:t>
            </a:r>
            <a:r>
              <a:rPr lang="en-US" altLang="zh-CN" sz="2800" b="1" smtClean="0">
                <a:latin typeface="Times New Roman" panose="02020603050405020304" pitchFamily="18" charset="0"/>
                <a:cs typeface="Times New Roman" panose="02020603050405020304" pitchFamily="18" charset="0"/>
              </a:rPr>
              <a:t>h</a:t>
            </a:r>
            <a:r>
              <a:rPr lang="en-US" altLang="zh-CN" sz="2800" b="1" baseline="-25000" smtClean="0">
                <a:latin typeface="Times New Roman" panose="02020603050405020304" pitchFamily="18" charset="0"/>
                <a:cs typeface="Times New Roman" panose="02020603050405020304" pitchFamily="18" charset="0"/>
              </a:rPr>
              <a:t>1</a:t>
            </a:r>
            <a:r>
              <a:rPr lang="en-US" altLang="zh-CN" sz="2800" b="1" smtClean="0">
                <a:latin typeface="Times New Roman" panose="02020603050405020304" pitchFamily="18" charset="0"/>
                <a:cs typeface="Times New Roman" panose="02020603050405020304" pitchFamily="18" charset="0"/>
              </a:rPr>
              <a:t>=95W/(㎡·K)</a:t>
            </a:r>
            <a:r>
              <a:rPr lang="zh-CN" altLang="en-US" sz="2800" b="1" smtClean="0">
                <a:latin typeface="Times New Roman" panose="02020603050405020304" pitchFamily="18" charset="0"/>
                <a:cs typeface="Times New Roman" panose="02020603050405020304" pitchFamily="18" charset="0"/>
              </a:rPr>
              <a:t>，壁面厚</a:t>
            </a:r>
            <a:r>
              <a:rPr lang="en-US" altLang="zh-CN" sz="2800" b="1" smtClean="0">
                <a:latin typeface="Times New Roman" panose="02020603050405020304" pitchFamily="18" charset="0"/>
                <a:cs typeface="Times New Roman" panose="02020603050405020304" pitchFamily="18" charset="0"/>
              </a:rPr>
              <a:t>δ=2.5㎜</a:t>
            </a:r>
            <a:r>
              <a:rPr lang="zh-CN" altLang="en-US" sz="2800" b="1" smtClean="0">
                <a:latin typeface="Times New Roman" panose="02020603050405020304" pitchFamily="18" charset="0"/>
                <a:cs typeface="Times New Roman" panose="02020603050405020304" pitchFamily="18" charset="0"/>
              </a:rPr>
              <a:t>，</a:t>
            </a:r>
            <a:r>
              <a:rPr lang="en-US" altLang="zh-CN" sz="2800" b="1" smtClean="0">
                <a:latin typeface="Times New Roman" panose="02020603050405020304" pitchFamily="18" charset="0"/>
                <a:cs typeface="Times New Roman" panose="02020603050405020304" pitchFamily="18" charset="0"/>
              </a:rPr>
              <a:t>λ=46.5W/(m·K)</a:t>
            </a:r>
            <a:r>
              <a:rPr lang="zh-CN" altLang="en-US" sz="2800" b="1" smtClean="0">
                <a:latin typeface="Times New Roman" panose="02020603050405020304" pitchFamily="18" charset="0"/>
                <a:cs typeface="Times New Roman" panose="02020603050405020304" pitchFamily="18" charset="0"/>
              </a:rPr>
              <a:t>，水侧表面传热系数</a:t>
            </a:r>
            <a:r>
              <a:rPr lang="en-US" altLang="zh-CN" sz="2800" b="1" smtClean="0">
                <a:latin typeface="Times New Roman" panose="02020603050405020304" pitchFamily="18" charset="0"/>
                <a:cs typeface="Times New Roman" panose="02020603050405020304" pitchFamily="18" charset="0"/>
              </a:rPr>
              <a:t>h</a:t>
            </a:r>
            <a:r>
              <a:rPr lang="en-US" altLang="zh-CN" sz="2800" b="1" baseline="-25000" smtClean="0">
                <a:latin typeface="Times New Roman" panose="02020603050405020304" pitchFamily="18" charset="0"/>
                <a:cs typeface="Times New Roman" panose="02020603050405020304" pitchFamily="18" charset="0"/>
              </a:rPr>
              <a:t>2</a:t>
            </a:r>
            <a:r>
              <a:rPr lang="en-US" altLang="zh-CN" sz="2800" b="1" smtClean="0">
                <a:latin typeface="Times New Roman" panose="02020603050405020304" pitchFamily="18" charset="0"/>
                <a:cs typeface="Times New Roman" panose="02020603050405020304" pitchFamily="18" charset="0"/>
              </a:rPr>
              <a:t>=5800W/(㎡·K)</a:t>
            </a:r>
            <a:r>
              <a:rPr lang="zh-CN" altLang="en-US" sz="2800" b="1" smtClean="0">
                <a:latin typeface="Times New Roman" panose="02020603050405020304" pitchFamily="18" charset="0"/>
                <a:cs typeface="Times New Roman" panose="02020603050405020304" pitchFamily="18" charset="0"/>
              </a:rPr>
              <a:t>。设</a:t>
            </a:r>
            <a:r>
              <a:rPr lang="zh-CN" altLang="en-US" sz="2800" b="1" smtClean="0">
                <a:solidFill>
                  <a:srgbClr val="FF0000"/>
                </a:solidFill>
                <a:latin typeface="Times New Roman" panose="02020603050405020304" pitchFamily="18" charset="0"/>
                <a:cs typeface="Times New Roman" panose="02020603050405020304" pitchFamily="18" charset="0"/>
              </a:rPr>
              <a:t>传热壁可以看作平壁</a:t>
            </a:r>
            <a:r>
              <a:rPr lang="zh-CN" altLang="en-US" sz="2800" b="1" smtClean="0">
                <a:latin typeface="Times New Roman" panose="02020603050405020304" pitchFamily="18" charset="0"/>
                <a:cs typeface="Times New Roman" panose="02020603050405020304" pitchFamily="18" charset="0"/>
              </a:rPr>
              <a:t>，试计算各个环节</a:t>
            </a:r>
            <a:r>
              <a:rPr lang="zh-CN" altLang="en-US" sz="2800" b="1" smtClean="0">
                <a:solidFill>
                  <a:srgbClr val="FF0000"/>
                </a:solidFill>
                <a:latin typeface="Times New Roman" panose="02020603050405020304" pitchFamily="18" charset="0"/>
                <a:cs typeface="Times New Roman" panose="02020603050405020304" pitchFamily="18" charset="0"/>
              </a:rPr>
              <a:t>单位面积的热阻及从气到水的总传热系数</a:t>
            </a:r>
            <a:r>
              <a:rPr lang="zh-CN" altLang="en-US" sz="2800" b="1" smtClean="0">
                <a:latin typeface="Times New Roman" panose="02020603050405020304" pitchFamily="18" charset="0"/>
                <a:cs typeface="Times New Roman" panose="02020603050405020304" pitchFamily="18" charset="0"/>
              </a:rPr>
              <a:t>。你能否指出，为了</a:t>
            </a:r>
            <a:r>
              <a:rPr lang="zh-CN" altLang="en-US" sz="2800" b="1" smtClean="0">
                <a:solidFill>
                  <a:srgbClr val="FF0000"/>
                </a:solidFill>
                <a:latin typeface="Times New Roman" panose="02020603050405020304" pitchFamily="18" charset="0"/>
                <a:cs typeface="Times New Roman" panose="02020603050405020304" pitchFamily="18" charset="0"/>
              </a:rPr>
              <a:t>强化</a:t>
            </a:r>
            <a:r>
              <a:rPr lang="zh-CN" altLang="en-US" sz="2800" b="1" smtClean="0">
                <a:latin typeface="Times New Roman" panose="02020603050405020304" pitchFamily="18" charset="0"/>
                <a:cs typeface="Times New Roman" panose="02020603050405020304" pitchFamily="18" charset="0"/>
              </a:rPr>
              <a:t>这一传热过程，应首先从</a:t>
            </a:r>
            <a:r>
              <a:rPr lang="zh-CN" altLang="en-US" sz="2800" b="1" smtClean="0">
                <a:solidFill>
                  <a:srgbClr val="FF0000"/>
                </a:solidFill>
                <a:latin typeface="Times New Roman" panose="02020603050405020304" pitchFamily="18" charset="0"/>
                <a:cs typeface="Times New Roman" panose="02020603050405020304" pitchFamily="18" charset="0"/>
              </a:rPr>
              <a:t>哪一环节</a:t>
            </a:r>
            <a:r>
              <a:rPr lang="zh-CN" altLang="en-US" sz="2800" b="1" smtClean="0">
                <a:latin typeface="Times New Roman" panose="02020603050405020304" pitchFamily="18" charset="0"/>
                <a:cs typeface="Times New Roman" panose="02020603050405020304" pitchFamily="18" charset="0"/>
              </a:rPr>
              <a:t>着手？</a:t>
            </a:r>
          </a:p>
        </p:txBody>
      </p:sp>
      <p:cxnSp>
        <p:nvCxnSpPr>
          <p:cNvPr id="3" name="直接连接符 2"/>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22336" y="5679744"/>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343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609600" y="1350963"/>
            <a:ext cx="6350000" cy="493712"/>
          </a:xfrm>
        </p:spPr>
        <p:txBody>
          <a:bodyPr>
            <a:noAutofit/>
          </a:bodyPr>
          <a:lstStyle/>
          <a:p>
            <a:pPr marL="0" indent="0" eaLnBrk="1" hangingPunct="1">
              <a:buFontTx/>
              <a:buNone/>
              <a:defRPr/>
            </a:pPr>
            <a:r>
              <a:rPr lang="zh-CN" altLang="en-US" b="1" smtClean="0">
                <a:latin typeface="+mn-ea"/>
              </a:rPr>
              <a:t>解：气侧单位面积热阻：</a:t>
            </a:r>
            <a:br>
              <a:rPr lang="zh-CN" altLang="en-US" b="1" smtClean="0">
                <a:latin typeface="+mn-ea"/>
              </a:rPr>
            </a:br>
            <a:r>
              <a:rPr lang="zh-CN" altLang="en-US" b="1" smtClean="0">
                <a:latin typeface="+mn-ea"/>
              </a:rPr>
              <a:t> </a:t>
            </a:r>
            <a:endParaRPr lang="en-US" altLang="zh-CN" b="1" smtClean="0">
              <a:latin typeface="+mn-ea"/>
            </a:endParaRPr>
          </a:p>
        </p:txBody>
      </p:sp>
      <p:graphicFrame>
        <p:nvGraphicFramePr>
          <p:cNvPr id="20483" name="Object 6"/>
          <p:cNvGraphicFramePr>
            <a:graphicFrameLocks noChangeAspect="1"/>
          </p:cNvGraphicFramePr>
          <p:nvPr>
            <p:extLst>
              <p:ext uri="{D42A27DB-BD31-4B8C-83A1-F6EECF244321}">
                <p14:modId xmlns:p14="http://schemas.microsoft.com/office/powerpoint/2010/main" val="1250298873"/>
              </p:ext>
            </p:extLst>
          </p:nvPr>
        </p:nvGraphicFramePr>
        <p:xfrm>
          <a:off x="4715716" y="1158628"/>
          <a:ext cx="3660775" cy="798513"/>
        </p:xfrm>
        <a:graphic>
          <a:graphicData uri="http://schemas.openxmlformats.org/presentationml/2006/ole">
            <mc:AlternateContent xmlns:mc="http://schemas.openxmlformats.org/markup-compatibility/2006">
              <mc:Choice xmlns:v="urn:schemas-microsoft-com:vml" Requires="v">
                <p:oleObj spid="_x0000_s6174" name="Equation" r:id="rId3" imgW="1955520" imgH="431640" progId="Equation.DSMT4">
                  <p:embed/>
                </p:oleObj>
              </mc:Choice>
              <mc:Fallback>
                <p:oleObj name="Equation" r:id="rId3" imgW="1955520" imgH="431640" progId="Equation.DSMT4">
                  <p:embed/>
                  <p:pic>
                    <p:nvPicPr>
                      <p:cNvPr id="0" name=""/>
                      <p:cNvPicPr>
                        <a:picLocks noChangeAspect="1" noChangeArrowheads="1"/>
                      </p:cNvPicPr>
                      <p:nvPr/>
                    </p:nvPicPr>
                    <p:blipFill>
                      <a:blip r:embed="rId4"/>
                      <a:srcRect/>
                      <a:stretch>
                        <a:fillRect/>
                      </a:stretch>
                    </p:blipFill>
                    <p:spPr bwMode="auto">
                      <a:xfrm>
                        <a:off x="4715716" y="1158628"/>
                        <a:ext cx="3660775"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4" name="Object 9"/>
          <p:cNvGraphicFramePr>
            <a:graphicFrameLocks noChangeAspect="1"/>
          </p:cNvGraphicFramePr>
          <p:nvPr>
            <p:extLst>
              <p:ext uri="{D42A27DB-BD31-4B8C-83A1-F6EECF244321}">
                <p14:modId xmlns:p14="http://schemas.microsoft.com/office/powerpoint/2010/main" val="3435922162"/>
              </p:ext>
            </p:extLst>
          </p:nvPr>
        </p:nvGraphicFramePr>
        <p:xfrm>
          <a:off x="4462463" y="2089150"/>
          <a:ext cx="3600450" cy="720725"/>
        </p:xfrm>
        <a:graphic>
          <a:graphicData uri="http://schemas.openxmlformats.org/presentationml/2006/ole">
            <mc:AlternateContent xmlns:mc="http://schemas.openxmlformats.org/markup-compatibility/2006">
              <mc:Choice xmlns:v="urn:schemas-microsoft-com:vml" Requires="v">
                <p:oleObj spid="_x0000_s6175" name="Equation" r:id="rId5" imgW="2133360" imgH="431640" progId="Equation.DSMT4">
                  <p:embed/>
                </p:oleObj>
              </mc:Choice>
              <mc:Fallback>
                <p:oleObj name="Equation" r:id="rId5" imgW="2133360" imgH="431640" progId="Equation.DSMT4">
                  <p:embed/>
                  <p:pic>
                    <p:nvPicPr>
                      <p:cNvPr id="0" name=""/>
                      <p:cNvPicPr>
                        <a:picLocks noChangeAspect="1" noChangeArrowheads="1"/>
                      </p:cNvPicPr>
                      <p:nvPr/>
                    </p:nvPicPr>
                    <p:blipFill>
                      <a:blip r:embed="rId6"/>
                      <a:srcRect/>
                      <a:stretch>
                        <a:fillRect/>
                      </a:stretch>
                    </p:blipFill>
                    <p:spPr bwMode="auto">
                      <a:xfrm>
                        <a:off x="4462463" y="2089150"/>
                        <a:ext cx="36004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Object 12"/>
          <p:cNvGraphicFramePr>
            <a:graphicFrameLocks noChangeAspect="1"/>
          </p:cNvGraphicFramePr>
          <p:nvPr>
            <p:extLst>
              <p:ext uri="{D42A27DB-BD31-4B8C-83A1-F6EECF244321}">
                <p14:modId xmlns:p14="http://schemas.microsoft.com/office/powerpoint/2010/main" val="2531740421"/>
              </p:ext>
            </p:extLst>
          </p:nvPr>
        </p:nvGraphicFramePr>
        <p:xfrm>
          <a:off x="4349750" y="3052763"/>
          <a:ext cx="4271963" cy="752475"/>
        </p:xfrm>
        <a:graphic>
          <a:graphicData uri="http://schemas.openxmlformats.org/presentationml/2006/ole">
            <mc:AlternateContent xmlns:mc="http://schemas.openxmlformats.org/markup-compatibility/2006">
              <mc:Choice xmlns:v="urn:schemas-microsoft-com:vml" Requires="v">
                <p:oleObj spid="_x0000_s6176" name="Equation" r:id="rId7" imgW="2222280" imgH="393480" progId="Equation.DSMT4">
                  <p:embed/>
                </p:oleObj>
              </mc:Choice>
              <mc:Fallback>
                <p:oleObj name="Equation" r:id="rId7" imgW="2222280" imgH="393480" progId="Equation.DSMT4">
                  <p:embed/>
                  <p:pic>
                    <p:nvPicPr>
                      <p:cNvPr id="0" name=""/>
                      <p:cNvPicPr>
                        <a:picLocks noChangeAspect="1" noChangeArrowheads="1"/>
                      </p:cNvPicPr>
                      <p:nvPr/>
                    </p:nvPicPr>
                    <p:blipFill>
                      <a:blip r:embed="rId8"/>
                      <a:srcRect/>
                      <a:stretch>
                        <a:fillRect/>
                      </a:stretch>
                    </p:blipFill>
                    <p:spPr bwMode="auto">
                      <a:xfrm>
                        <a:off x="4349750" y="3052763"/>
                        <a:ext cx="42719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6" name="Object 15"/>
          <p:cNvGraphicFramePr>
            <a:graphicFrameLocks noChangeAspect="1"/>
          </p:cNvGraphicFramePr>
          <p:nvPr>
            <p:extLst>
              <p:ext uri="{D42A27DB-BD31-4B8C-83A1-F6EECF244321}">
                <p14:modId xmlns:p14="http://schemas.microsoft.com/office/powerpoint/2010/main" val="3586235522"/>
              </p:ext>
            </p:extLst>
          </p:nvPr>
        </p:nvGraphicFramePr>
        <p:xfrm>
          <a:off x="3587750" y="3856038"/>
          <a:ext cx="4851400" cy="1296987"/>
        </p:xfrm>
        <a:graphic>
          <a:graphicData uri="http://schemas.openxmlformats.org/presentationml/2006/ole">
            <mc:AlternateContent xmlns:mc="http://schemas.openxmlformats.org/markup-compatibility/2006">
              <mc:Choice xmlns:v="urn:schemas-microsoft-com:vml" Requires="v">
                <p:oleObj spid="_x0000_s6177" name="Equation" r:id="rId9" imgW="2273040" imgH="622080" progId="Equation.DSMT4">
                  <p:embed/>
                </p:oleObj>
              </mc:Choice>
              <mc:Fallback>
                <p:oleObj name="Equation" r:id="rId9" imgW="2273040" imgH="622080" progId="Equation.DSMT4">
                  <p:embed/>
                  <p:pic>
                    <p:nvPicPr>
                      <p:cNvPr id="0" name=""/>
                      <p:cNvPicPr>
                        <a:picLocks noChangeAspect="1" noChangeArrowheads="1"/>
                      </p:cNvPicPr>
                      <p:nvPr/>
                    </p:nvPicPr>
                    <p:blipFill>
                      <a:blip r:embed="rId10"/>
                      <a:srcRect/>
                      <a:stretch>
                        <a:fillRect/>
                      </a:stretch>
                    </p:blipFill>
                    <p:spPr bwMode="auto">
                      <a:xfrm>
                        <a:off x="3587750" y="3856038"/>
                        <a:ext cx="48514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1262063" y="2322513"/>
            <a:ext cx="2970212" cy="461962"/>
          </a:xfrm>
          <a:prstGeom prst="rect">
            <a:avLst/>
          </a:prstGeom>
        </p:spPr>
        <p:txBody>
          <a:bodyPr wrap="none">
            <a:spAutoFit/>
          </a:bodyPr>
          <a:lstStyle/>
          <a:p>
            <a:pPr>
              <a:defRPr/>
            </a:pPr>
            <a:r>
              <a:rPr lang="zh-CN" altLang="en-US" sz="2400" b="1">
                <a:latin typeface="+mn-ea"/>
              </a:rPr>
              <a:t>水侧单位面积热阻：</a:t>
            </a:r>
            <a:endParaRPr lang="zh-CN" altLang="en-US" sz="2400"/>
          </a:p>
        </p:txBody>
      </p:sp>
      <p:sp>
        <p:nvSpPr>
          <p:cNvPr id="3" name="矩形 2"/>
          <p:cNvSpPr/>
          <p:nvPr/>
        </p:nvSpPr>
        <p:spPr>
          <a:xfrm>
            <a:off x="1352550" y="4022725"/>
            <a:ext cx="2041525" cy="461963"/>
          </a:xfrm>
          <a:prstGeom prst="rect">
            <a:avLst/>
          </a:prstGeom>
        </p:spPr>
        <p:txBody>
          <a:bodyPr wrap="none">
            <a:spAutoFit/>
          </a:bodyPr>
          <a:lstStyle/>
          <a:p>
            <a:pPr>
              <a:defRPr/>
            </a:pPr>
            <a:r>
              <a:rPr lang="zh-CN" altLang="en-US" sz="2400" b="1">
                <a:latin typeface="+mn-ea"/>
              </a:rPr>
              <a:t>总传热系数：</a:t>
            </a:r>
            <a:endParaRPr lang="zh-CN" altLang="en-US" sz="2400"/>
          </a:p>
        </p:txBody>
      </p:sp>
      <p:sp>
        <p:nvSpPr>
          <p:cNvPr id="4" name="矩形 3"/>
          <p:cNvSpPr/>
          <p:nvPr/>
        </p:nvSpPr>
        <p:spPr>
          <a:xfrm>
            <a:off x="958897" y="5240125"/>
            <a:ext cx="7513638" cy="461963"/>
          </a:xfrm>
          <a:prstGeom prst="rect">
            <a:avLst/>
          </a:prstGeom>
        </p:spPr>
        <p:txBody>
          <a:bodyPr>
            <a:spAutoFit/>
          </a:bodyPr>
          <a:lstStyle/>
          <a:p>
            <a:pPr>
              <a:defRPr/>
            </a:pPr>
            <a:r>
              <a:rPr lang="zh-CN" altLang="en-US" sz="2400" b="1">
                <a:solidFill>
                  <a:srgbClr val="FF0000"/>
                </a:solidFill>
                <a:latin typeface="+mn-ea"/>
              </a:rPr>
              <a:t> 因气侧热阻大，应从气侧传热入手，强化气侧传热。</a:t>
            </a:r>
            <a:endParaRPr lang="zh-CN" altLang="en-US" sz="2400">
              <a:solidFill>
                <a:srgbClr val="FF0000"/>
              </a:solidFill>
            </a:endParaRPr>
          </a:p>
        </p:txBody>
      </p:sp>
      <p:sp>
        <p:nvSpPr>
          <p:cNvPr id="5" name="矩形 4"/>
          <p:cNvSpPr/>
          <p:nvPr/>
        </p:nvSpPr>
        <p:spPr>
          <a:xfrm>
            <a:off x="1262063" y="3190875"/>
            <a:ext cx="3200400" cy="460375"/>
          </a:xfrm>
          <a:prstGeom prst="rect">
            <a:avLst/>
          </a:prstGeom>
        </p:spPr>
        <p:txBody>
          <a:bodyPr>
            <a:spAutoFit/>
          </a:bodyPr>
          <a:lstStyle/>
          <a:p>
            <a:pPr>
              <a:defRPr/>
            </a:pPr>
            <a:r>
              <a:rPr lang="zh-CN" altLang="en-US" sz="2400" b="1">
                <a:latin typeface="Times New Roman" panose="02020603050405020304" pitchFamily="18" charset="0"/>
                <a:cs typeface="Times New Roman" panose="02020603050405020304" pitchFamily="18" charset="0"/>
              </a:rPr>
              <a:t>平壁</a:t>
            </a:r>
            <a:r>
              <a:rPr lang="zh-CN" altLang="en-US" sz="2400" b="1">
                <a:latin typeface="+mn-ea"/>
              </a:rPr>
              <a:t>单位面积热阻</a:t>
            </a:r>
            <a:endParaRPr lang="zh-CN" altLang="en-US" sz="2400"/>
          </a:p>
        </p:txBody>
      </p:sp>
      <p:cxnSp>
        <p:nvCxnSpPr>
          <p:cNvPr id="11" name="直接连接符 10"/>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09600" y="5939051"/>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201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barn(inVertical)">
                                      <p:cBhvr>
                                        <p:cTn id="7" dur="500"/>
                                        <p:tgtEl>
                                          <p:spTgt spid="2048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0483"/>
                                        </p:tgtEl>
                                        <p:attrNameLst>
                                          <p:attrName>style.visibility</p:attrName>
                                        </p:attrNameLst>
                                      </p:cBhvr>
                                      <p:to>
                                        <p:strVal val="visible"/>
                                      </p:to>
                                    </p:set>
                                    <p:animEffect transition="in" filter="barn(inVertical)">
                                      <p:cBhvr>
                                        <p:cTn id="10" dur="500"/>
                                        <p:tgtEl>
                                          <p:spTgt spid="2048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20484"/>
                                        </p:tgtEl>
                                        <p:attrNameLst>
                                          <p:attrName>style.visibility</p:attrName>
                                        </p:attrNameLst>
                                      </p:cBhvr>
                                      <p:to>
                                        <p:strVal val="visible"/>
                                      </p:to>
                                    </p:set>
                                    <p:animEffect transition="in" filter="barn(inVertical)">
                                      <p:cBhvr>
                                        <p:cTn id="20" dur="500"/>
                                        <p:tgtEl>
                                          <p:spTgt spid="204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nodeType="clickEffect">
                                  <p:stCondLst>
                                    <p:cond delay="0"/>
                                  </p:stCondLst>
                                  <p:childTnLst>
                                    <p:set>
                                      <p:cBhvr>
                                        <p:cTn id="29" dur="1" fill="hold">
                                          <p:stCondLst>
                                            <p:cond delay="0"/>
                                          </p:stCondLst>
                                        </p:cTn>
                                        <p:tgtEl>
                                          <p:spTgt spid="20485"/>
                                        </p:tgtEl>
                                        <p:attrNameLst>
                                          <p:attrName>style.visibility</p:attrName>
                                        </p:attrNameLst>
                                      </p:cBhvr>
                                      <p:to>
                                        <p:strVal val="visible"/>
                                      </p:to>
                                    </p:set>
                                    <p:animEffect transition="in" filter="barn(inVertical)">
                                      <p:cBhvr>
                                        <p:cTn id="30" dur="500"/>
                                        <p:tgtEl>
                                          <p:spTgt spid="2048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arn(inVertical)">
                                      <p:cBhvr>
                                        <p:cTn id="35" dur="500"/>
                                        <p:tgtEl>
                                          <p:spTgt spid="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nodeType="clickEffect">
                                  <p:stCondLst>
                                    <p:cond delay="0"/>
                                  </p:stCondLst>
                                  <p:childTnLst>
                                    <p:set>
                                      <p:cBhvr>
                                        <p:cTn id="39" dur="1" fill="hold">
                                          <p:stCondLst>
                                            <p:cond delay="0"/>
                                          </p:stCondLst>
                                        </p:cTn>
                                        <p:tgtEl>
                                          <p:spTgt spid="20486"/>
                                        </p:tgtEl>
                                        <p:attrNameLst>
                                          <p:attrName>style.visibility</p:attrName>
                                        </p:attrNameLst>
                                      </p:cBhvr>
                                      <p:to>
                                        <p:strVal val="visible"/>
                                      </p:to>
                                    </p:set>
                                    <p:animEffect transition="in" filter="barn(inVertical)">
                                      <p:cBhvr>
                                        <p:cTn id="40" dur="500"/>
                                        <p:tgtEl>
                                          <p:spTgt spid="2048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arn(inVertic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P spid="2" grpId="0"/>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873125" y="994724"/>
            <a:ext cx="7891463" cy="1775772"/>
          </a:xfrm>
        </p:spPr>
        <p:txBody>
          <a:bodyPr>
            <a:normAutofit/>
          </a:bodyPr>
          <a:lstStyle/>
          <a:p>
            <a:pPr marL="0" indent="0" eaLnBrk="1" hangingPunct="1">
              <a:lnSpc>
                <a:spcPct val="110000"/>
              </a:lnSpc>
              <a:spcBef>
                <a:spcPts val="600"/>
              </a:spcBef>
              <a:buFontTx/>
              <a:buNone/>
            </a:pPr>
            <a:r>
              <a:rPr lang="en-US" altLang="zh-CN" sz="2400" b="1" smtClean="0">
                <a:latin typeface="Times New Roman" panose="02020603050405020304" pitchFamily="18" charset="0"/>
                <a:cs typeface="Times New Roman" panose="02020603050405020304" pitchFamily="18" charset="0"/>
              </a:rPr>
              <a:t>5</a:t>
            </a:r>
            <a:r>
              <a:rPr lang="zh-CN" altLang="en-US" sz="2400" b="1" smtClean="0">
                <a:latin typeface="Times New Roman" panose="02020603050405020304" pitchFamily="18" charset="0"/>
                <a:cs typeface="Times New Roman" panose="02020603050405020304" pitchFamily="18" charset="0"/>
              </a:rPr>
              <a:t>、有一台传热面积为</a:t>
            </a:r>
            <a:r>
              <a:rPr lang="en-US" altLang="zh-CN" sz="2400" b="1" smtClean="0">
                <a:latin typeface="Times New Roman" panose="02020603050405020304" pitchFamily="18" charset="0"/>
                <a:cs typeface="Times New Roman" panose="02020603050405020304" pitchFamily="18" charset="0"/>
              </a:rPr>
              <a:t>12㎡</a:t>
            </a:r>
            <a:r>
              <a:rPr lang="zh-CN" altLang="en-US" sz="2400" b="1" smtClean="0">
                <a:latin typeface="Times New Roman" panose="02020603050405020304" pitchFamily="18" charset="0"/>
                <a:cs typeface="Times New Roman" panose="02020603050405020304" pitchFamily="18" charset="0"/>
              </a:rPr>
              <a:t>的氨蒸发器，氨液的蒸发温度为</a:t>
            </a:r>
            <a:r>
              <a:rPr lang="en-US" altLang="zh-CN" sz="2400" b="1" smtClean="0">
                <a:latin typeface="Times New Roman" panose="02020603050405020304" pitchFamily="18" charset="0"/>
                <a:cs typeface="Times New Roman" panose="02020603050405020304" pitchFamily="18" charset="0"/>
              </a:rPr>
              <a:t>0℃</a:t>
            </a:r>
            <a:r>
              <a:rPr lang="zh-CN" altLang="en-US" sz="2400" b="1" smtClean="0">
                <a:latin typeface="Times New Roman" panose="02020603050405020304" pitchFamily="18" charset="0"/>
                <a:cs typeface="Times New Roman" panose="02020603050405020304" pitchFamily="18" charset="0"/>
              </a:rPr>
              <a:t>，被冷却水的进口温度为</a:t>
            </a:r>
            <a:r>
              <a:rPr lang="en-US" altLang="zh-CN" sz="2400" b="1" smtClean="0">
                <a:latin typeface="Times New Roman" panose="02020603050405020304" pitchFamily="18" charset="0"/>
                <a:cs typeface="Times New Roman" panose="02020603050405020304" pitchFamily="18" charset="0"/>
              </a:rPr>
              <a:t>9.7℃</a:t>
            </a:r>
            <a:r>
              <a:rPr lang="zh-CN" altLang="en-US" sz="2400" b="1" smtClean="0">
                <a:latin typeface="Times New Roman" panose="02020603050405020304" pitchFamily="18" charset="0"/>
                <a:cs typeface="Times New Roman" panose="02020603050405020304" pitchFamily="18" charset="0"/>
              </a:rPr>
              <a:t>，出口温度为</a:t>
            </a:r>
            <a:r>
              <a:rPr lang="en-US" altLang="zh-CN" sz="2400" b="1" smtClean="0">
                <a:latin typeface="Times New Roman" panose="02020603050405020304" pitchFamily="18" charset="0"/>
                <a:cs typeface="Times New Roman" panose="02020603050405020304" pitchFamily="18" charset="0"/>
              </a:rPr>
              <a:t>5℃</a:t>
            </a:r>
            <a:r>
              <a:rPr lang="zh-CN" altLang="en-US" sz="2400" b="1" smtClean="0">
                <a:latin typeface="Times New Roman" panose="02020603050405020304" pitchFamily="18" charset="0"/>
                <a:cs typeface="Times New Roman" panose="02020603050405020304" pitchFamily="18" charset="0"/>
              </a:rPr>
              <a:t>，蒸发器中的传热量为</a:t>
            </a:r>
            <a:r>
              <a:rPr lang="en-US" altLang="zh-CN" sz="2400" b="1" smtClean="0">
                <a:latin typeface="Times New Roman" panose="02020603050405020304" pitchFamily="18" charset="0"/>
                <a:cs typeface="Times New Roman" panose="02020603050405020304" pitchFamily="18" charset="0"/>
              </a:rPr>
              <a:t>69000W</a:t>
            </a:r>
            <a:r>
              <a:rPr lang="zh-CN" altLang="en-US" sz="2400" b="1" smtClean="0">
                <a:latin typeface="Times New Roman" panose="02020603050405020304" pitchFamily="18" charset="0"/>
                <a:cs typeface="Times New Roman" panose="02020603050405020304" pitchFamily="18" charset="0"/>
              </a:rPr>
              <a:t>，试计算总传热系数。</a:t>
            </a:r>
            <a:br>
              <a:rPr lang="zh-CN" altLang="en-US" sz="2400" b="1" smtClean="0">
                <a:latin typeface="Times New Roman" panose="02020603050405020304" pitchFamily="18" charset="0"/>
                <a:cs typeface="Times New Roman" panose="02020603050405020304" pitchFamily="18" charset="0"/>
              </a:rPr>
            </a:br>
            <a:endParaRPr lang="zh-CN" altLang="en-US" sz="2400" b="1" smtClean="0">
              <a:latin typeface="Times New Roman" panose="02020603050405020304" pitchFamily="18" charset="0"/>
              <a:cs typeface="Times New Roman" panose="02020603050405020304" pitchFamily="18" charset="0"/>
            </a:endParaRPr>
          </a:p>
        </p:txBody>
      </p:sp>
      <p:graphicFrame>
        <p:nvGraphicFramePr>
          <p:cNvPr id="21507" name="Object 4"/>
          <p:cNvGraphicFramePr>
            <a:graphicFrameLocks noChangeAspect="1"/>
          </p:cNvGraphicFramePr>
          <p:nvPr>
            <p:extLst>
              <p:ext uri="{D42A27DB-BD31-4B8C-83A1-F6EECF244321}">
                <p14:modId xmlns:p14="http://schemas.microsoft.com/office/powerpoint/2010/main" val="1663880726"/>
              </p:ext>
            </p:extLst>
          </p:nvPr>
        </p:nvGraphicFramePr>
        <p:xfrm>
          <a:off x="1833563" y="3459163"/>
          <a:ext cx="3148012" cy="931862"/>
        </p:xfrm>
        <a:graphic>
          <a:graphicData uri="http://schemas.openxmlformats.org/presentationml/2006/ole">
            <mc:AlternateContent xmlns:mc="http://schemas.openxmlformats.org/markup-compatibility/2006">
              <mc:Choice xmlns:v="urn:schemas-microsoft-com:vml" Requires="v">
                <p:oleObj spid="_x0000_s7184" name="Equation" r:id="rId3" imgW="1384200" imgH="393480" progId="Equation.DSMT4">
                  <p:embed/>
                </p:oleObj>
              </mc:Choice>
              <mc:Fallback>
                <p:oleObj name="Equation" r:id="rId3" imgW="1384200" imgH="393480" progId="Equation.DSMT4">
                  <p:embed/>
                  <p:pic>
                    <p:nvPicPr>
                      <p:cNvPr id="0" name=""/>
                      <p:cNvPicPr>
                        <a:picLocks noChangeAspect="1" noChangeArrowheads="1"/>
                      </p:cNvPicPr>
                      <p:nvPr/>
                    </p:nvPicPr>
                    <p:blipFill>
                      <a:blip r:embed="rId4"/>
                      <a:srcRect/>
                      <a:stretch>
                        <a:fillRect/>
                      </a:stretch>
                    </p:blipFill>
                    <p:spPr bwMode="auto">
                      <a:xfrm>
                        <a:off x="1833563" y="3459163"/>
                        <a:ext cx="3148012"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8" name="Object 6"/>
          <p:cNvGraphicFramePr>
            <a:graphicFrameLocks noChangeAspect="1"/>
          </p:cNvGraphicFramePr>
          <p:nvPr>
            <p:extLst>
              <p:ext uri="{D42A27DB-BD31-4B8C-83A1-F6EECF244321}">
                <p14:modId xmlns:p14="http://schemas.microsoft.com/office/powerpoint/2010/main" val="1881201023"/>
              </p:ext>
            </p:extLst>
          </p:nvPr>
        </p:nvGraphicFramePr>
        <p:xfrm>
          <a:off x="1581150" y="4457700"/>
          <a:ext cx="6729413" cy="1066800"/>
        </p:xfrm>
        <a:graphic>
          <a:graphicData uri="http://schemas.openxmlformats.org/presentationml/2006/ole">
            <mc:AlternateContent xmlns:mc="http://schemas.openxmlformats.org/markup-compatibility/2006">
              <mc:Choice xmlns:v="urn:schemas-microsoft-com:vml" Requires="v">
                <p:oleObj spid="_x0000_s7185" name="Equation" r:id="rId5" imgW="2616120" imgH="393480" progId="Equation.DSMT4">
                  <p:embed/>
                </p:oleObj>
              </mc:Choice>
              <mc:Fallback>
                <p:oleObj name="Equation" r:id="rId5" imgW="2616120" imgH="393480" progId="Equation.DSMT4">
                  <p:embed/>
                  <p:pic>
                    <p:nvPicPr>
                      <p:cNvPr id="0" name=""/>
                      <p:cNvPicPr>
                        <a:picLocks noChangeAspect="1" noChangeArrowheads="1"/>
                      </p:cNvPicPr>
                      <p:nvPr/>
                    </p:nvPicPr>
                    <p:blipFill>
                      <a:blip r:embed="rId6"/>
                      <a:srcRect/>
                      <a:stretch>
                        <a:fillRect/>
                      </a:stretch>
                    </p:blipFill>
                    <p:spPr bwMode="auto">
                      <a:xfrm>
                        <a:off x="1581150" y="4457700"/>
                        <a:ext cx="67294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a:spLocks noChangeArrowheads="1"/>
          </p:cNvSpPr>
          <p:nvPr/>
        </p:nvSpPr>
        <p:spPr bwMode="auto">
          <a:xfrm>
            <a:off x="976313" y="2271713"/>
            <a:ext cx="72009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b="1">
                <a:solidFill>
                  <a:schemeClr val="tx1"/>
                </a:solidFill>
                <a:latin typeface="Times New Roman" panose="02020603050405020304" pitchFamily="18" charset="0"/>
                <a:cs typeface="Times New Roman" panose="02020603050405020304" pitchFamily="18" charset="0"/>
              </a:rPr>
              <a:t>解：冷却水和氨液在进口处的温差为</a:t>
            </a:r>
            <a:r>
              <a:rPr lang="en-US" altLang="zh-CN" sz="2400" b="1">
                <a:solidFill>
                  <a:schemeClr val="tx1"/>
                </a:solidFill>
                <a:latin typeface="Times New Roman" panose="02020603050405020304" pitchFamily="18" charset="0"/>
                <a:cs typeface="Times New Roman" panose="02020603050405020304" pitchFamily="18" charset="0"/>
              </a:rPr>
              <a:t>9.7℃</a:t>
            </a:r>
            <a:r>
              <a:rPr lang="zh-CN" altLang="en-US" sz="2400" b="1">
                <a:solidFill>
                  <a:schemeClr val="tx1"/>
                </a:solidFill>
                <a:latin typeface="Times New Roman" panose="02020603050405020304" pitchFamily="18" charset="0"/>
                <a:cs typeface="Times New Roman" panose="02020603050405020304" pitchFamily="18" charset="0"/>
              </a:rPr>
              <a:t>，冷却水和氨液在出口处的温差为</a:t>
            </a:r>
            <a:r>
              <a:rPr lang="en-US" altLang="zh-CN" sz="2400" b="1">
                <a:solidFill>
                  <a:schemeClr val="tx1"/>
                </a:solidFill>
                <a:latin typeface="Times New Roman" panose="02020603050405020304" pitchFamily="18" charset="0"/>
                <a:cs typeface="Times New Roman" panose="02020603050405020304" pitchFamily="18" charset="0"/>
              </a:rPr>
              <a:t>5℃</a:t>
            </a:r>
            <a:r>
              <a:rPr lang="zh-CN" altLang="en-US" sz="2400" b="1">
                <a:solidFill>
                  <a:schemeClr val="tx1"/>
                </a:solidFill>
                <a:latin typeface="Times New Roman" panose="02020603050405020304" pitchFamily="18" charset="0"/>
                <a:cs typeface="Times New Roman" panose="02020603050405020304" pitchFamily="18" charset="0"/>
              </a:rPr>
              <a:t>。由于两个温差相差不大，取平均温差作为计算温差： </a:t>
            </a:r>
          </a:p>
        </p:txBody>
      </p:sp>
      <p:cxnSp>
        <p:nvCxnSpPr>
          <p:cNvPr id="6" name="直接连接符 5"/>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52356" y="5843517"/>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183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arn(inVertical)">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1507"/>
                                        </p:tgtEl>
                                        <p:attrNameLst>
                                          <p:attrName>style.visibility</p:attrName>
                                        </p:attrNameLst>
                                      </p:cBhvr>
                                      <p:to>
                                        <p:strVal val="visible"/>
                                      </p:to>
                                    </p:set>
                                    <p:animEffect transition="in" filter="barn(inVertical)">
                                      <p:cBhvr>
                                        <p:cTn id="17" dur="500"/>
                                        <p:tgtEl>
                                          <p:spTgt spid="215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21508"/>
                                        </p:tgtEl>
                                        <p:attrNameLst>
                                          <p:attrName>style.visibility</p:attrName>
                                        </p:attrNameLst>
                                      </p:cBhvr>
                                      <p:to>
                                        <p:strVal val="visible"/>
                                      </p:to>
                                    </p:set>
                                    <p:animEffect transition="in" filter="barn(inVertical)">
                                      <p:cBhvr>
                                        <p:cTn id="22"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165100" y="1000125"/>
            <a:ext cx="8640763" cy="2562225"/>
          </a:xfrm>
        </p:spPr>
        <p:txBody>
          <a:bodyPr/>
          <a:lstStyle/>
          <a:p>
            <a:pPr marL="609600" indent="-609600" eaLnBrk="1" hangingPunct="1">
              <a:spcBef>
                <a:spcPct val="0"/>
              </a:spcBef>
            </a:pPr>
            <a:r>
              <a:rPr lang="en-US" altLang="zh-CN" sz="2400" b="1" smtClean="0">
                <a:latin typeface="宋体" panose="02010600030101010101" pitchFamily="2" charset="-122"/>
                <a:ea typeface="Arial Unicode MS" panose="020B0604020202020204" pitchFamily="34" charset="-122"/>
                <a:cs typeface="Arial Unicode MS" panose="020B0604020202020204" pitchFamily="34" charset="-122"/>
              </a:rPr>
              <a:t>2</a:t>
            </a:r>
            <a:r>
              <a:rPr lang="zh-CN" altLang="en-US" sz="2400" b="1" smtClean="0">
                <a:latin typeface="宋体" panose="02010600030101010101" pitchFamily="2" charset="-122"/>
                <a:ea typeface="Arial Unicode MS" panose="020B0604020202020204" pitchFamily="34" charset="-122"/>
                <a:cs typeface="Arial Unicode MS" panose="020B0604020202020204" pitchFamily="34" charset="-122"/>
              </a:rPr>
              <a:t>、</a:t>
            </a:r>
            <a:r>
              <a:rPr lang="zh-CN" altLang="en-US" sz="2400" b="1" smtClean="0">
                <a:latin typeface="宋体" panose="02010600030101010101" pitchFamily="2" charset="-122"/>
              </a:rPr>
              <a:t>当热量从壁面一侧的流体穿过壁面传给另一侧的流体时，冷、热流体之间的换热量可以通过其中任何一个环节来计算（过程是稳态的），但七章中又引入了传热方程式，并说它是“换热器热工计算的基本公式”。试分析引入传热方程式的工程实用意义。</a:t>
            </a:r>
            <a:br>
              <a:rPr lang="zh-CN" altLang="en-US" sz="2400" b="1" smtClean="0">
                <a:latin typeface="宋体" panose="02010600030101010101" pitchFamily="2" charset="-122"/>
              </a:rPr>
            </a:br>
            <a:endParaRPr lang="zh-CN" altLang="en-US" sz="2400" b="1" smtClean="0">
              <a:latin typeface="宋体" panose="02010600030101010101" pitchFamily="2" charset="-122"/>
            </a:endParaRPr>
          </a:p>
        </p:txBody>
      </p:sp>
      <p:sp>
        <p:nvSpPr>
          <p:cNvPr id="2" name="矩形 1"/>
          <p:cNvSpPr>
            <a:spLocks noChangeArrowheads="1"/>
          </p:cNvSpPr>
          <p:nvPr/>
        </p:nvSpPr>
        <p:spPr bwMode="auto">
          <a:xfrm>
            <a:off x="694709" y="3194050"/>
            <a:ext cx="775325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09600" indent="-609600">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b="1">
                <a:solidFill>
                  <a:schemeClr val="tx1"/>
                </a:solidFill>
                <a:latin typeface="宋体" panose="02010600030101010101" pitchFamily="2" charset="-122"/>
              </a:rPr>
              <a:t>答：传热方程是把热量从壁面一侧的流体穿过壁面传给另一侧的流体的对流、导热、对流三个过程联合起来消去单独计算时未知的壁面温度，得到的传热方程的参数均为已知，能确保工程计算的准确性。</a:t>
            </a:r>
          </a:p>
        </p:txBody>
      </p:sp>
      <p:cxnSp>
        <p:nvCxnSpPr>
          <p:cNvPr id="4" name="直接连接符 3"/>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22336" y="5734334"/>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727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arn(inVertical)">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647700" y="1262063"/>
            <a:ext cx="6096000" cy="4838700"/>
          </a:xfrm>
        </p:spPr>
        <p:txBody>
          <a:bodyPr>
            <a:normAutofit fontScale="92500" lnSpcReduction="10000"/>
          </a:bodyPr>
          <a:lstStyle/>
          <a:p>
            <a:pPr marL="0" indent="0" algn="just" eaLnBrk="1" hangingPunct="1">
              <a:lnSpc>
                <a:spcPct val="110000"/>
              </a:lnSpc>
              <a:spcBef>
                <a:spcPts val="600"/>
              </a:spcBef>
              <a:spcAft>
                <a:spcPts val="600"/>
              </a:spcAft>
              <a:buFontTx/>
              <a:buNone/>
            </a:pPr>
            <a:r>
              <a:rPr lang="en-US" altLang="zh-CN" sz="2800" b="1" smtClean="0">
                <a:latin typeface="Times New Roman" panose="02020603050405020304" pitchFamily="18" charset="0"/>
                <a:cs typeface="Times New Roman" panose="02020603050405020304" pitchFamily="18" charset="0"/>
              </a:rPr>
              <a:t>6</a:t>
            </a:r>
            <a:r>
              <a:rPr lang="zh-CN" altLang="en-US" sz="2800" b="1" smtClean="0">
                <a:latin typeface="Times New Roman" panose="02020603050405020304" pitchFamily="18" charset="0"/>
                <a:cs typeface="Times New Roman" panose="02020603050405020304" pitchFamily="18" charset="0"/>
              </a:rPr>
              <a:t>、</a:t>
            </a:r>
            <a:r>
              <a:rPr lang="en-US" altLang="zh-CN" sz="2800" b="1" smtClean="0">
                <a:latin typeface="Times New Roman" panose="02020603050405020304" pitchFamily="18" charset="0"/>
                <a:cs typeface="Times New Roman" panose="02020603050405020304" pitchFamily="18" charset="0"/>
              </a:rPr>
              <a:t> </a:t>
            </a:r>
            <a:r>
              <a:rPr lang="zh-CN" altLang="en-US" sz="2800" b="1" smtClean="0">
                <a:latin typeface="Times New Roman" panose="02020603050405020304" pitchFamily="18" charset="0"/>
                <a:cs typeface="Times New Roman" panose="02020603050405020304" pitchFamily="18" charset="0"/>
              </a:rPr>
              <a:t>一烘箱的炉门由</a:t>
            </a:r>
            <a:r>
              <a:rPr lang="zh-CN" altLang="en-US" sz="2800" b="1" smtClean="0">
                <a:solidFill>
                  <a:srgbClr val="FF0000"/>
                </a:solidFill>
                <a:latin typeface="Times New Roman" panose="02020603050405020304" pitchFamily="18" charset="0"/>
                <a:cs typeface="Times New Roman" panose="02020603050405020304" pitchFamily="18" charset="0"/>
              </a:rPr>
              <a:t>两种保温材料</a:t>
            </a:r>
            <a:r>
              <a:rPr lang="en-US" altLang="zh-CN" sz="2800" b="1" smtClean="0">
                <a:solidFill>
                  <a:srgbClr val="FF0000"/>
                </a:solidFill>
                <a:latin typeface="Times New Roman" panose="02020603050405020304" pitchFamily="18" charset="0"/>
                <a:cs typeface="Times New Roman" panose="02020603050405020304" pitchFamily="18" charset="0"/>
              </a:rPr>
              <a:t>A</a:t>
            </a:r>
            <a:r>
              <a:rPr lang="zh-CN" altLang="en-US" sz="2800" b="1" smtClean="0">
                <a:solidFill>
                  <a:srgbClr val="FF0000"/>
                </a:solidFill>
                <a:latin typeface="Times New Roman" panose="02020603050405020304" pitchFamily="18" charset="0"/>
                <a:cs typeface="Times New Roman" panose="02020603050405020304" pitchFamily="18" charset="0"/>
              </a:rPr>
              <a:t>及</a:t>
            </a:r>
            <a:r>
              <a:rPr lang="en-US" altLang="zh-CN" sz="2800" b="1" smtClean="0">
                <a:solidFill>
                  <a:srgbClr val="FF0000"/>
                </a:solidFill>
                <a:latin typeface="Times New Roman" panose="02020603050405020304" pitchFamily="18" charset="0"/>
                <a:cs typeface="Times New Roman" panose="02020603050405020304" pitchFamily="18" charset="0"/>
              </a:rPr>
              <a:t>B</a:t>
            </a:r>
            <a:r>
              <a:rPr lang="zh-CN" altLang="en-US" sz="2800" b="1" smtClean="0">
                <a:latin typeface="Times New Roman" panose="02020603050405020304" pitchFamily="18" charset="0"/>
                <a:cs typeface="Times New Roman" panose="02020603050405020304" pitchFamily="18" charset="0"/>
              </a:rPr>
              <a:t>做成，且     。已知</a:t>
            </a:r>
            <a:br>
              <a:rPr lang="zh-CN" altLang="en-US" sz="2800" b="1" smtClean="0">
                <a:latin typeface="Times New Roman" panose="02020603050405020304" pitchFamily="18" charset="0"/>
                <a:cs typeface="Times New Roman" panose="02020603050405020304" pitchFamily="18" charset="0"/>
              </a:rPr>
            </a:br>
            <a:r>
              <a:rPr lang="zh-CN" altLang="en-US" sz="2800" b="1" smtClean="0">
                <a:latin typeface="Times New Roman" panose="02020603050405020304" pitchFamily="18" charset="0"/>
                <a:cs typeface="Times New Roman" panose="02020603050405020304" pitchFamily="18" charset="0"/>
              </a:rPr>
              <a:t>                                                              ，            烘箱内空气温度</a:t>
            </a:r>
            <a:r>
              <a:rPr lang="en-US" altLang="zh-CN" sz="2800" b="1" smtClean="0">
                <a:latin typeface="Times New Roman" panose="02020603050405020304" pitchFamily="18" charset="0"/>
                <a:cs typeface="Times New Roman" panose="02020603050405020304" pitchFamily="18" charset="0"/>
              </a:rPr>
              <a:t>t</a:t>
            </a:r>
            <a:r>
              <a:rPr lang="en-US" altLang="zh-CN" sz="2800" b="1" baseline="-25000" smtClean="0">
                <a:latin typeface="Times New Roman" panose="02020603050405020304" pitchFamily="18" charset="0"/>
                <a:cs typeface="Times New Roman" panose="02020603050405020304" pitchFamily="18" charset="0"/>
              </a:rPr>
              <a:t>f1</a:t>
            </a:r>
            <a:r>
              <a:rPr lang="en-US" altLang="zh-CN" sz="2800" b="1" smtClean="0">
                <a:latin typeface="Times New Roman" panose="02020603050405020304" pitchFamily="18" charset="0"/>
                <a:cs typeface="Times New Roman" panose="02020603050405020304" pitchFamily="18" charset="0"/>
              </a:rPr>
              <a:t>=400℃</a:t>
            </a:r>
            <a:r>
              <a:rPr lang="zh-CN" altLang="en-US" sz="2800" b="1" smtClean="0">
                <a:latin typeface="Times New Roman" panose="02020603050405020304" pitchFamily="18" charset="0"/>
                <a:cs typeface="Times New Roman" panose="02020603050405020304" pitchFamily="18" charset="0"/>
              </a:rPr>
              <a:t>，内壁面的总表面传热系数                                   。为安全起见，希望</a:t>
            </a:r>
            <a:r>
              <a:rPr lang="zh-CN" altLang="en-US" sz="2800" b="1" smtClean="0">
                <a:solidFill>
                  <a:srgbClr val="FF0000"/>
                </a:solidFill>
                <a:latin typeface="Times New Roman" panose="02020603050405020304" pitchFamily="18" charset="0"/>
                <a:cs typeface="Times New Roman" panose="02020603050405020304" pitchFamily="18" charset="0"/>
              </a:rPr>
              <a:t>烘箱炉门的外表面温度不得高于</a:t>
            </a:r>
            <a:r>
              <a:rPr lang="en-US" altLang="zh-CN" sz="2800" b="1" smtClean="0">
                <a:solidFill>
                  <a:srgbClr val="FF0000"/>
                </a:solidFill>
                <a:latin typeface="Times New Roman" panose="02020603050405020304" pitchFamily="18" charset="0"/>
                <a:cs typeface="Times New Roman" panose="02020603050405020304" pitchFamily="18" charset="0"/>
              </a:rPr>
              <a:t>50℃</a:t>
            </a:r>
            <a:r>
              <a:rPr lang="zh-CN" altLang="en-US" sz="2800" b="1" smtClean="0">
                <a:latin typeface="Times New Roman" panose="02020603050405020304" pitchFamily="18" charset="0"/>
                <a:cs typeface="Times New Roman" panose="02020603050405020304" pitchFamily="18" charset="0"/>
              </a:rPr>
              <a:t>。设可把炉门导热作为一维问题处理，试决定所需保温材料的厚度。环境温度</a:t>
            </a:r>
            <a:r>
              <a:rPr lang="en-US" altLang="zh-CN" sz="2800" b="1" smtClean="0">
                <a:latin typeface="Times New Roman" panose="02020603050405020304" pitchFamily="18" charset="0"/>
                <a:cs typeface="Times New Roman" panose="02020603050405020304" pitchFamily="18" charset="0"/>
              </a:rPr>
              <a:t>t</a:t>
            </a:r>
            <a:r>
              <a:rPr lang="en-US" altLang="zh-CN" sz="2800" b="1" baseline="-25000" smtClean="0">
                <a:latin typeface="Times New Roman" panose="02020603050405020304" pitchFamily="18" charset="0"/>
                <a:cs typeface="Times New Roman" panose="02020603050405020304" pitchFamily="18" charset="0"/>
              </a:rPr>
              <a:t>f2</a:t>
            </a:r>
            <a:r>
              <a:rPr lang="en-US" altLang="zh-CN" sz="2800" b="1" smtClean="0">
                <a:latin typeface="Times New Roman" panose="02020603050405020304" pitchFamily="18" charset="0"/>
                <a:cs typeface="Times New Roman" panose="02020603050405020304" pitchFamily="18" charset="0"/>
              </a:rPr>
              <a:t>=25℃</a:t>
            </a:r>
            <a:r>
              <a:rPr lang="zh-CN" altLang="en-US" sz="2800" b="1" smtClean="0">
                <a:latin typeface="Times New Roman" panose="02020603050405020304" pitchFamily="18" charset="0"/>
                <a:cs typeface="Times New Roman" panose="02020603050405020304" pitchFamily="18" charset="0"/>
              </a:rPr>
              <a:t>，外表面总表面传热系数。</a:t>
            </a:r>
            <a:endParaRPr lang="en-US" altLang="zh-CN" sz="2800" b="1" smtClean="0">
              <a:latin typeface="Times New Roman" panose="02020603050405020304" pitchFamily="18" charset="0"/>
              <a:cs typeface="Times New Roman" panose="02020603050405020304" pitchFamily="18" charset="0"/>
            </a:endParaRPr>
          </a:p>
          <a:p>
            <a:pPr marL="0" indent="0" algn="just" eaLnBrk="1" hangingPunct="1">
              <a:lnSpc>
                <a:spcPct val="110000"/>
              </a:lnSpc>
              <a:spcBef>
                <a:spcPts val="600"/>
              </a:spcBef>
              <a:spcAft>
                <a:spcPts val="600"/>
              </a:spcAft>
              <a:buFontTx/>
              <a:buNone/>
            </a:pPr>
            <a:r>
              <a:rPr lang="zh-CN" altLang="en-US" sz="2800" b="1" smtClean="0">
                <a:latin typeface="Times New Roman" panose="02020603050405020304" pitchFamily="18" charset="0"/>
                <a:cs typeface="Times New Roman" panose="02020603050405020304" pitchFamily="18" charset="0"/>
              </a:rPr>
              <a:t> </a:t>
            </a:r>
          </a:p>
        </p:txBody>
      </p:sp>
      <p:grpSp>
        <p:nvGrpSpPr>
          <p:cNvPr id="26627" name="Group 41"/>
          <p:cNvGrpSpPr>
            <a:grpSpLocks/>
          </p:cNvGrpSpPr>
          <p:nvPr/>
        </p:nvGrpSpPr>
        <p:grpSpPr bwMode="auto">
          <a:xfrm>
            <a:off x="6797675" y="1341438"/>
            <a:ext cx="2346325" cy="5040312"/>
            <a:chOff x="4150" y="845"/>
            <a:chExt cx="1478" cy="3175"/>
          </a:xfrm>
        </p:grpSpPr>
        <p:sp>
          <p:nvSpPr>
            <p:cNvPr id="26633" name="AutoShape 24"/>
            <p:cNvSpPr>
              <a:spLocks noChangeAspect="1" noChangeArrowheads="1"/>
            </p:cNvSpPr>
            <p:nvPr/>
          </p:nvSpPr>
          <p:spPr bwMode="auto">
            <a:xfrm>
              <a:off x="4150" y="845"/>
              <a:ext cx="143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1">
                <a:solidFill>
                  <a:schemeClr val="tx1"/>
                </a:solidFill>
              </a:endParaRPr>
            </a:p>
          </p:txBody>
        </p:sp>
        <p:sp>
          <p:nvSpPr>
            <p:cNvPr id="26634" name="Rectangle 25" descr="实心菱形"/>
            <p:cNvSpPr>
              <a:spLocks noChangeArrowheads="1"/>
            </p:cNvSpPr>
            <p:nvPr/>
          </p:nvSpPr>
          <p:spPr bwMode="auto">
            <a:xfrm>
              <a:off x="4574" y="1511"/>
              <a:ext cx="297" cy="2503"/>
            </a:xfrm>
            <a:prstGeom prst="rect">
              <a:avLst/>
            </a:prstGeom>
            <a:pattFill prst="solidDmnd">
              <a:fgClr>
                <a:srgbClr val="0000FF"/>
              </a:fgClr>
              <a:bgClr>
                <a:srgbClr val="FFFFFF"/>
              </a:bgClr>
            </a:pattFill>
            <a:ln w="9525">
              <a:solidFill>
                <a:srgbClr val="000000"/>
              </a:solidFill>
              <a:miter lim="800000"/>
              <a:headEnd/>
              <a:tailEnd/>
            </a:ln>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1">
                <a:solidFill>
                  <a:schemeClr val="tx1"/>
                </a:solidFill>
              </a:endParaRPr>
            </a:p>
          </p:txBody>
        </p:sp>
        <p:sp>
          <p:nvSpPr>
            <p:cNvPr id="26635" name="Rectangle 26" descr="宽下对角线"/>
            <p:cNvSpPr>
              <a:spLocks noChangeArrowheads="1"/>
            </p:cNvSpPr>
            <p:nvPr/>
          </p:nvSpPr>
          <p:spPr bwMode="auto">
            <a:xfrm>
              <a:off x="4871" y="1511"/>
              <a:ext cx="190" cy="2503"/>
            </a:xfrm>
            <a:prstGeom prst="rect">
              <a:avLst/>
            </a:prstGeom>
            <a:pattFill prst="lgConfetti">
              <a:fgClr>
                <a:srgbClr val="0000FF"/>
              </a:fgClr>
              <a:bgClr>
                <a:srgbClr val="FFFFFF"/>
              </a:bgClr>
            </a:pattFill>
            <a:ln w="9525">
              <a:solidFill>
                <a:srgbClr val="000000"/>
              </a:solidFill>
              <a:miter lim="800000"/>
              <a:headEnd/>
              <a:tailEnd/>
            </a:ln>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1">
                <a:solidFill>
                  <a:schemeClr val="tx1"/>
                </a:solidFill>
              </a:endParaRPr>
            </a:p>
          </p:txBody>
        </p:sp>
        <p:sp>
          <p:nvSpPr>
            <p:cNvPr id="26636" name="Line 27"/>
            <p:cNvSpPr>
              <a:spLocks noChangeShapeType="1"/>
            </p:cNvSpPr>
            <p:nvPr/>
          </p:nvSpPr>
          <p:spPr bwMode="auto">
            <a:xfrm flipV="1">
              <a:off x="4572" y="1088"/>
              <a:ext cx="1" cy="414"/>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sz="2400" b="1"/>
            </a:p>
          </p:txBody>
        </p:sp>
        <p:sp>
          <p:nvSpPr>
            <p:cNvPr id="26637" name="Line 28"/>
            <p:cNvSpPr>
              <a:spLocks noChangeShapeType="1"/>
            </p:cNvSpPr>
            <p:nvPr/>
          </p:nvSpPr>
          <p:spPr bwMode="auto">
            <a:xfrm flipV="1">
              <a:off x="4869" y="1078"/>
              <a:ext cx="1" cy="424"/>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sz="2400" b="1"/>
            </a:p>
          </p:txBody>
        </p:sp>
        <p:sp>
          <p:nvSpPr>
            <p:cNvPr id="26638" name="Line 29"/>
            <p:cNvSpPr>
              <a:spLocks noChangeShapeType="1"/>
            </p:cNvSpPr>
            <p:nvPr/>
          </p:nvSpPr>
          <p:spPr bwMode="auto">
            <a:xfrm flipV="1">
              <a:off x="5060" y="1099"/>
              <a:ext cx="1" cy="413"/>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sz="2400" b="1"/>
            </a:p>
          </p:txBody>
        </p:sp>
        <p:sp>
          <p:nvSpPr>
            <p:cNvPr id="26639" name="Line 30"/>
            <p:cNvSpPr>
              <a:spLocks noChangeShapeType="1"/>
            </p:cNvSpPr>
            <p:nvPr/>
          </p:nvSpPr>
          <p:spPr bwMode="auto">
            <a:xfrm flipH="1">
              <a:off x="4265" y="1268"/>
              <a:ext cx="307" cy="1"/>
            </a:xfrm>
            <a:prstGeom prst="line">
              <a:avLst/>
            </a:prstGeom>
            <a:noFill/>
            <a:ln w="28575">
              <a:solidFill>
                <a:srgbClr val="0070C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sz="2400" b="1"/>
            </a:p>
          </p:txBody>
        </p:sp>
        <p:sp>
          <p:nvSpPr>
            <p:cNvPr id="26640" name="Line 31"/>
            <p:cNvSpPr>
              <a:spLocks noChangeShapeType="1"/>
            </p:cNvSpPr>
            <p:nvPr/>
          </p:nvSpPr>
          <p:spPr bwMode="auto">
            <a:xfrm flipH="1">
              <a:off x="5039" y="1268"/>
              <a:ext cx="308" cy="1"/>
            </a:xfrm>
            <a:prstGeom prst="line">
              <a:avLst/>
            </a:prstGeom>
            <a:noFill/>
            <a:ln w="38100">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p>
          </p:txBody>
        </p:sp>
        <p:sp>
          <p:nvSpPr>
            <p:cNvPr id="26641" name="Line 32"/>
            <p:cNvSpPr>
              <a:spLocks noChangeShapeType="1"/>
            </p:cNvSpPr>
            <p:nvPr/>
          </p:nvSpPr>
          <p:spPr bwMode="auto">
            <a:xfrm flipH="1">
              <a:off x="4572" y="1268"/>
              <a:ext cx="477" cy="1"/>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sz="2400" b="1"/>
            </a:p>
          </p:txBody>
        </p:sp>
        <p:sp>
          <p:nvSpPr>
            <p:cNvPr id="26642" name="Text Box 33"/>
            <p:cNvSpPr txBox="1">
              <a:spLocks noChangeArrowheads="1"/>
            </p:cNvSpPr>
            <p:nvPr/>
          </p:nvSpPr>
          <p:spPr bwMode="auto">
            <a:xfrm>
              <a:off x="4468" y="856"/>
              <a:ext cx="456"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400" b="1">
                  <a:solidFill>
                    <a:schemeClr val="tx1"/>
                  </a:solidFill>
                  <a:latin typeface="Times New Roman" panose="02020603050405020304" pitchFamily="18" charset="0"/>
                </a:rPr>
                <a:t>δ</a:t>
              </a:r>
              <a:r>
                <a:rPr lang="en-US" altLang="zh-CN" sz="2400" b="1" baseline="-25000">
                  <a:solidFill>
                    <a:schemeClr val="tx1"/>
                  </a:solidFill>
                  <a:latin typeface="Times New Roman" panose="02020603050405020304" pitchFamily="18" charset="0"/>
                </a:rPr>
                <a:t>A</a:t>
              </a:r>
              <a:endParaRPr lang="en-US" altLang="zh-CN" sz="2400" b="1">
                <a:solidFill>
                  <a:schemeClr val="tx1"/>
                </a:solidFill>
              </a:endParaRPr>
            </a:p>
          </p:txBody>
        </p:sp>
        <p:sp>
          <p:nvSpPr>
            <p:cNvPr id="26643" name="Text Box 34"/>
            <p:cNvSpPr txBox="1">
              <a:spLocks noChangeArrowheads="1"/>
            </p:cNvSpPr>
            <p:nvPr/>
          </p:nvSpPr>
          <p:spPr bwMode="auto">
            <a:xfrm>
              <a:off x="4744" y="845"/>
              <a:ext cx="455"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400" b="1">
                  <a:solidFill>
                    <a:schemeClr val="tx1"/>
                  </a:solidFill>
                  <a:latin typeface="Times New Roman" panose="02020603050405020304" pitchFamily="18" charset="0"/>
                </a:rPr>
                <a:t>δ</a:t>
              </a:r>
              <a:r>
                <a:rPr lang="en-US" altLang="zh-CN" sz="2400" b="1" baseline="-25000">
                  <a:solidFill>
                    <a:schemeClr val="tx1"/>
                  </a:solidFill>
                  <a:latin typeface="Times New Roman" panose="02020603050405020304" pitchFamily="18" charset="0"/>
                </a:rPr>
                <a:t>B</a:t>
              </a:r>
              <a:endParaRPr lang="en-US" altLang="zh-CN" sz="2400" b="1">
                <a:solidFill>
                  <a:schemeClr val="tx1"/>
                </a:solidFill>
              </a:endParaRPr>
            </a:p>
          </p:txBody>
        </p:sp>
        <p:sp>
          <p:nvSpPr>
            <p:cNvPr id="26644" name="Freeform 35"/>
            <p:cNvSpPr>
              <a:spLocks/>
            </p:cNvSpPr>
            <p:nvPr/>
          </p:nvSpPr>
          <p:spPr bwMode="auto">
            <a:xfrm>
              <a:off x="4391" y="2213"/>
              <a:ext cx="135" cy="1199"/>
            </a:xfrm>
            <a:custGeom>
              <a:avLst/>
              <a:gdLst>
                <a:gd name="T0" fmla="*/ 6 w 297"/>
                <a:gd name="T1" fmla="*/ 424 h 1695"/>
                <a:gd name="T2" fmla="*/ 1 w 297"/>
                <a:gd name="T3" fmla="*/ 282 h 1695"/>
                <a:gd name="T4" fmla="*/ 11 w 297"/>
                <a:gd name="T5" fmla="*/ 117 h 1695"/>
                <a:gd name="T6" fmla="*/ 10 w 297"/>
                <a:gd name="T7" fmla="*/ 0 h 1695"/>
                <a:gd name="T8" fmla="*/ 0 60000 65536"/>
                <a:gd name="T9" fmla="*/ 0 60000 65536"/>
                <a:gd name="T10" fmla="*/ 0 60000 65536"/>
                <a:gd name="T11" fmla="*/ 0 60000 65536"/>
                <a:gd name="T12" fmla="*/ 0 w 297"/>
                <a:gd name="T13" fmla="*/ 0 h 1695"/>
                <a:gd name="T14" fmla="*/ 297 w 297"/>
                <a:gd name="T15" fmla="*/ 1695 h 1695"/>
              </a:gdLst>
              <a:ahLst/>
              <a:cxnLst>
                <a:cxn ang="T8">
                  <a:pos x="T0" y="T1"/>
                </a:cxn>
                <a:cxn ang="T9">
                  <a:pos x="T2" y="T3"/>
                </a:cxn>
                <a:cxn ang="T10">
                  <a:pos x="T4" y="T5"/>
                </a:cxn>
                <a:cxn ang="T11">
                  <a:pos x="T6" y="T7"/>
                </a:cxn>
              </a:cxnLst>
              <a:rect l="T12" t="T13" r="T14" b="T15"/>
              <a:pathLst>
                <a:path w="297" h="1695">
                  <a:moveTo>
                    <a:pt x="140" y="1695"/>
                  </a:moveTo>
                  <a:cubicBezTo>
                    <a:pt x="70" y="1512"/>
                    <a:pt x="0" y="1330"/>
                    <a:pt x="20" y="1125"/>
                  </a:cubicBezTo>
                  <a:cubicBezTo>
                    <a:pt x="40" y="920"/>
                    <a:pt x="223" y="652"/>
                    <a:pt x="260" y="465"/>
                  </a:cubicBezTo>
                  <a:cubicBezTo>
                    <a:pt x="297" y="278"/>
                    <a:pt x="271" y="139"/>
                    <a:pt x="245" y="0"/>
                  </a:cubicBezTo>
                </a:path>
              </a:pathLst>
            </a:custGeom>
            <a:noFill/>
            <a:ln w="9525">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2400" b="1"/>
            </a:p>
          </p:txBody>
        </p:sp>
        <p:sp>
          <p:nvSpPr>
            <p:cNvPr id="26645" name="Text Box 36"/>
            <p:cNvSpPr txBox="1">
              <a:spLocks noChangeArrowheads="1"/>
            </p:cNvSpPr>
            <p:nvPr/>
          </p:nvSpPr>
          <p:spPr bwMode="auto">
            <a:xfrm>
              <a:off x="5193" y="2387"/>
              <a:ext cx="435" cy="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400" b="1">
                  <a:solidFill>
                    <a:schemeClr val="tx1"/>
                  </a:solidFill>
                  <a:latin typeface="Times New Roman" panose="02020603050405020304" pitchFamily="18" charset="0"/>
                </a:rPr>
                <a:t>h</a:t>
              </a:r>
              <a:r>
                <a:rPr lang="en-US" altLang="zh-CN" sz="2400" b="1" baseline="-25000">
                  <a:solidFill>
                    <a:schemeClr val="tx1"/>
                  </a:solidFill>
                  <a:latin typeface="Times New Roman" panose="02020603050405020304" pitchFamily="18" charset="0"/>
                </a:rPr>
                <a:t>2</a:t>
              </a:r>
              <a:endParaRPr lang="en-US" altLang="zh-CN" sz="2400" b="1">
                <a:solidFill>
                  <a:schemeClr val="tx1"/>
                </a:solidFill>
                <a:latin typeface="Times New Roman" panose="02020603050405020304" pitchFamily="18" charset="0"/>
              </a:endParaRPr>
            </a:p>
            <a:p>
              <a:pPr algn="just" eaLnBrk="1" hangingPunct="1">
                <a:spcBef>
                  <a:spcPct val="0"/>
                </a:spcBef>
                <a:buClrTx/>
                <a:buFontTx/>
                <a:buNone/>
              </a:pPr>
              <a:endParaRPr lang="en-US" altLang="zh-CN" sz="2400" b="1">
                <a:solidFill>
                  <a:schemeClr val="tx1"/>
                </a:solidFill>
                <a:latin typeface="Times New Roman" panose="02020603050405020304" pitchFamily="18" charset="0"/>
              </a:endParaRPr>
            </a:p>
            <a:p>
              <a:pPr algn="just" eaLnBrk="1" hangingPunct="1">
                <a:spcBef>
                  <a:spcPct val="0"/>
                </a:spcBef>
                <a:buClrTx/>
                <a:buFontTx/>
                <a:buNone/>
              </a:pPr>
              <a:r>
                <a:rPr lang="en-US" altLang="zh-CN" sz="2400" b="1">
                  <a:solidFill>
                    <a:schemeClr val="tx1"/>
                  </a:solidFill>
                  <a:latin typeface="Times New Roman" panose="02020603050405020304" pitchFamily="18" charset="0"/>
                </a:rPr>
                <a:t>t</a:t>
              </a:r>
              <a:r>
                <a:rPr lang="en-US" altLang="zh-CN" sz="2400" b="1" baseline="-25000">
                  <a:solidFill>
                    <a:schemeClr val="tx1"/>
                  </a:solidFill>
                  <a:latin typeface="Times New Roman" panose="02020603050405020304" pitchFamily="18" charset="0"/>
                </a:rPr>
                <a:t>f2</a:t>
              </a:r>
              <a:endParaRPr lang="en-US" altLang="zh-CN" sz="2400" b="1">
                <a:solidFill>
                  <a:schemeClr val="tx1"/>
                </a:solidFill>
              </a:endParaRPr>
            </a:p>
          </p:txBody>
        </p:sp>
        <p:sp>
          <p:nvSpPr>
            <p:cNvPr id="26646" name="Text Box 37"/>
            <p:cNvSpPr txBox="1">
              <a:spLocks noChangeArrowheads="1"/>
            </p:cNvSpPr>
            <p:nvPr/>
          </p:nvSpPr>
          <p:spPr bwMode="auto">
            <a:xfrm>
              <a:off x="4150" y="2319"/>
              <a:ext cx="434" cy="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400" b="1">
                  <a:solidFill>
                    <a:schemeClr val="tx1"/>
                  </a:solidFill>
                  <a:latin typeface="Times New Roman" panose="02020603050405020304" pitchFamily="18" charset="0"/>
                </a:rPr>
                <a:t>h</a:t>
              </a:r>
              <a:r>
                <a:rPr lang="en-US" altLang="zh-CN" sz="2400" b="1" baseline="-25000">
                  <a:solidFill>
                    <a:schemeClr val="tx1"/>
                  </a:solidFill>
                  <a:latin typeface="Times New Roman" panose="02020603050405020304" pitchFamily="18" charset="0"/>
                </a:rPr>
                <a:t>1</a:t>
              </a:r>
              <a:endParaRPr lang="en-US" altLang="zh-CN" sz="2400" b="1">
                <a:solidFill>
                  <a:schemeClr val="tx1"/>
                </a:solidFill>
                <a:latin typeface="Times New Roman" panose="02020603050405020304" pitchFamily="18" charset="0"/>
              </a:endParaRPr>
            </a:p>
            <a:p>
              <a:pPr algn="just" eaLnBrk="1" hangingPunct="1">
                <a:spcBef>
                  <a:spcPct val="0"/>
                </a:spcBef>
                <a:buClrTx/>
                <a:buFontTx/>
                <a:buNone/>
              </a:pPr>
              <a:endParaRPr lang="en-US" altLang="zh-CN" sz="2400" b="1">
                <a:solidFill>
                  <a:schemeClr val="tx1"/>
                </a:solidFill>
                <a:latin typeface="Times New Roman" panose="02020603050405020304" pitchFamily="18" charset="0"/>
              </a:endParaRPr>
            </a:p>
            <a:p>
              <a:pPr algn="just" eaLnBrk="1" hangingPunct="1">
                <a:spcBef>
                  <a:spcPct val="0"/>
                </a:spcBef>
                <a:buClrTx/>
                <a:buFontTx/>
                <a:buNone/>
              </a:pPr>
              <a:r>
                <a:rPr lang="en-US" altLang="zh-CN" sz="2400" b="1">
                  <a:solidFill>
                    <a:schemeClr val="tx1"/>
                  </a:solidFill>
                  <a:latin typeface="Times New Roman" panose="02020603050405020304" pitchFamily="18" charset="0"/>
                </a:rPr>
                <a:t>t</a:t>
              </a:r>
              <a:r>
                <a:rPr lang="en-US" altLang="zh-CN" sz="2400" b="1" baseline="-25000">
                  <a:solidFill>
                    <a:schemeClr val="tx1"/>
                  </a:solidFill>
                  <a:latin typeface="Times New Roman" panose="02020603050405020304" pitchFamily="18" charset="0"/>
                </a:rPr>
                <a:t>f1</a:t>
              </a:r>
              <a:endParaRPr lang="en-US" altLang="zh-CN" sz="2400" b="1">
                <a:solidFill>
                  <a:schemeClr val="tx1"/>
                </a:solidFill>
              </a:endParaRPr>
            </a:p>
          </p:txBody>
        </p:sp>
        <p:sp>
          <p:nvSpPr>
            <p:cNvPr id="26647" name="Freeform 38"/>
            <p:cNvSpPr>
              <a:spLocks/>
            </p:cNvSpPr>
            <p:nvPr/>
          </p:nvSpPr>
          <p:spPr bwMode="auto">
            <a:xfrm>
              <a:off x="5101" y="2139"/>
              <a:ext cx="135" cy="1199"/>
            </a:xfrm>
            <a:custGeom>
              <a:avLst/>
              <a:gdLst>
                <a:gd name="T0" fmla="*/ 6 w 297"/>
                <a:gd name="T1" fmla="*/ 424 h 1695"/>
                <a:gd name="T2" fmla="*/ 1 w 297"/>
                <a:gd name="T3" fmla="*/ 282 h 1695"/>
                <a:gd name="T4" fmla="*/ 11 w 297"/>
                <a:gd name="T5" fmla="*/ 117 h 1695"/>
                <a:gd name="T6" fmla="*/ 10 w 297"/>
                <a:gd name="T7" fmla="*/ 0 h 1695"/>
                <a:gd name="T8" fmla="*/ 0 60000 65536"/>
                <a:gd name="T9" fmla="*/ 0 60000 65536"/>
                <a:gd name="T10" fmla="*/ 0 60000 65536"/>
                <a:gd name="T11" fmla="*/ 0 60000 65536"/>
                <a:gd name="T12" fmla="*/ 0 w 297"/>
                <a:gd name="T13" fmla="*/ 0 h 1695"/>
                <a:gd name="T14" fmla="*/ 297 w 297"/>
                <a:gd name="T15" fmla="*/ 1695 h 1695"/>
              </a:gdLst>
              <a:ahLst/>
              <a:cxnLst>
                <a:cxn ang="T8">
                  <a:pos x="T0" y="T1"/>
                </a:cxn>
                <a:cxn ang="T9">
                  <a:pos x="T2" y="T3"/>
                </a:cxn>
                <a:cxn ang="T10">
                  <a:pos x="T4" y="T5"/>
                </a:cxn>
                <a:cxn ang="T11">
                  <a:pos x="T6" y="T7"/>
                </a:cxn>
              </a:cxnLst>
              <a:rect l="T12" t="T13" r="T14" b="T15"/>
              <a:pathLst>
                <a:path w="297" h="1695">
                  <a:moveTo>
                    <a:pt x="140" y="1695"/>
                  </a:moveTo>
                  <a:cubicBezTo>
                    <a:pt x="70" y="1512"/>
                    <a:pt x="0" y="1330"/>
                    <a:pt x="20" y="1125"/>
                  </a:cubicBezTo>
                  <a:cubicBezTo>
                    <a:pt x="40" y="920"/>
                    <a:pt x="223" y="652"/>
                    <a:pt x="260" y="465"/>
                  </a:cubicBezTo>
                  <a:cubicBezTo>
                    <a:pt x="297" y="278"/>
                    <a:pt x="271" y="139"/>
                    <a:pt x="245" y="0"/>
                  </a:cubicBezTo>
                </a:path>
              </a:pathLst>
            </a:custGeom>
            <a:noFill/>
            <a:ln w="9525">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2400" b="1"/>
            </a:p>
          </p:txBody>
        </p:sp>
        <p:sp>
          <p:nvSpPr>
            <p:cNvPr id="26648" name="Text Box 39"/>
            <p:cNvSpPr txBox="1">
              <a:spLocks noChangeArrowheads="1"/>
            </p:cNvSpPr>
            <p:nvPr/>
          </p:nvSpPr>
          <p:spPr bwMode="auto">
            <a:xfrm>
              <a:off x="5167" y="1747"/>
              <a:ext cx="382"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400" b="1">
                  <a:solidFill>
                    <a:schemeClr val="tx1"/>
                  </a:solidFill>
                  <a:latin typeface="Times New Roman" panose="02020603050405020304" pitchFamily="18" charset="0"/>
                </a:rPr>
                <a:t>t</a:t>
              </a:r>
              <a:r>
                <a:rPr lang="en-US" altLang="zh-CN" sz="2400" b="1" baseline="-25000">
                  <a:solidFill>
                    <a:schemeClr val="tx1"/>
                  </a:solidFill>
                  <a:latin typeface="Times New Roman" panose="02020603050405020304" pitchFamily="18" charset="0"/>
                </a:rPr>
                <a:t>w</a:t>
              </a:r>
              <a:endParaRPr lang="en-US" altLang="zh-CN" sz="2400" b="1">
                <a:solidFill>
                  <a:schemeClr val="tx1"/>
                </a:solidFill>
              </a:endParaRPr>
            </a:p>
          </p:txBody>
        </p:sp>
        <p:sp>
          <p:nvSpPr>
            <p:cNvPr id="26649" name="Line 40"/>
            <p:cNvSpPr>
              <a:spLocks noChangeShapeType="1"/>
            </p:cNvSpPr>
            <p:nvPr/>
          </p:nvSpPr>
          <p:spPr bwMode="auto">
            <a:xfrm flipH="1">
              <a:off x="5072" y="1927"/>
              <a:ext cx="170" cy="85"/>
            </a:xfrm>
            <a:prstGeom prst="line">
              <a:avLst/>
            </a:prstGeom>
            <a:noFill/>
            <a:ln w="28575">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b="1"/>
            </a:p>
          </p:txBody>
        </p:sp>
      </p:grpSp>
      <p:graphicFrame>
        <p:nvGraphicFramePr>
          <p:cNvPr id="26628" name="Object 45"/>
          <p:cNvGraphicFramePr>
            <a:graphicFrameLocks noChangeAspect="1"/>
          </p:cNvGraphicFramePr>
          <p:nvPr>
            <p:extLst>
              <p:ext uri="{D42A27DB-BD31-4B8C-83A1-F6EECF244321}">
                <p14:modId xmlns:p14="http://schemas.microsoft.com/office/powerpoint/2010/main" val="1541395313"/>
              </p:ext>
            </p:extLst>
          </p:nvPr>
        </p:nvGraphicFramePr>
        <p:xfrm>
          <a:off x="3557588" y="1647530"/>
          <a:ext cx="1062038" cy="436562"/>
        </p:xfrm>
        <a:graphic>
          <a:graphicData uri="http://schemas.openxmlformats.org/presentationml/2006/ole">
            <mc:AlternateContent xmlns:mc="http://schemas.openxmlformats.org/markup-compatibility/2006">
              <mc:Choice xmlns:v="urn:schemas-microsoft-com:vml" Requires="v">
                <p:oleObj spid="_x0000_s8222" name="Equation" r:id="rId3" imgW="571320" imgH="228600" progId="Equation.DSMT4">
                  <p:embed/>
                </p:oleObj>
              </mc:Choice>
              <mc:Fallback>
                <p:oleObj name="Equation" r:id="rId3" imgW="571320" imgH="228600" progId="Equation.DSMT4">
                  <p:embed/>
                  <p:pic>
                    <p:nvPicPr>
                      <p:cNvPr id="0" name=""/>
                      <p:cNvPicPr>
                        <a:picLocks noChangeAspect="1" noChangeArrowheads="1"/>
                      </p:cNvPicPr>
                      <p:nvPr/>
                    </p:nvPicPr>
                    <p:blipFill>
                      <a:blip r:embed="rId4"/>
                      <a:srcRect/>
                      <a:stretch>
                        <a:fillRect/>
                      </a:stretch>
                    </p:blipFill>
                    <p:spPr bwMode="auto">
                      <a:xfrm>
                        <a:off x="3557588" y="1647530"/>
                        <a:ext cx="1062038"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Object 44"/>
          <p:cNvGraphicFramePr>
            <a:graphicFrameLocks noChangeAspect="1"/>
          </p:cNvGraphicFramePr>
          <p:nvPr>
            <p:extLst>
              <p:ext uri="{D42A27DB-BD31-4B8C-83A1-F6EECF244321}">
                <p14:modId xmlns:p14="http://schemas.microsoft.com/office/powerpoint/2010/main" val="2610953635"/>
              </p:ext>
            </p:extLst>
          </p:nvPr>
        </p:nvGraphicFramePr>
        <p:xfrm>
          <a:off x="738983" y="2049629"/>
          <a:ext cx="5154612" cy="528637"/>
        </p:xfrm>
        <a:graphic>
          <a:graphicData uri="http://schemas.openxmlformats.org/presentationml/2006/ole">
            <mc:AlternateContent xmlns:mc="http://schemas.openxmlformats.org/markup-compatibility/2006">
              <mc:Choice xmlns:v="urn:schemas-microsoft-com:vml" Requires="v">
                <p:oleObj spid="_x0000_s8223" name="Equation" r:id="rId5" imgW="2577960" imgH="253800" progId="Equation.DSMT4">
                  <p:embed/>
                </p:oleObj>
              </mc:Choice>
              <mc:Fallback>
                <p:oleObj name="Equation" r:id="rId5" imgW="2577960" imgH="253800" progId="Equation.DSMT4">
                  <p:embed/>
                  <p:pic>
                    <p:nvPicPr>
                      <p:cNvPr id="0" name=""/>
                      <p:cNvPicPr>
                        <a:picLocks noChangeAspect="1" noChangeArrowheads="1"/>
                      </p:cNvPicPr>
                      <p:nvPr/>
                    </p:nvPicPr>
                    <p:blipFill>
                      <a:blip r:embed="rId6"/>
                      <a:srcRect/>
                      <a:stretch>
                        <a:fillRect/>
                      </a:stretch>
                    </p:blipFill>
                    <p:spPr bwMode="auto">
                      <a:xfrm>
                        <a:off x="738983" y="2049629"/>
                        <a:ext cx="515461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43"/>
          <p:cNvGraphicFramePr>
            <a:graphicFrameLocks noChangeAspect="1"/>
          </p:cNvGraphicFramePr>
          <p:nvPr>
            <p:extLst>
              <p:ext uri="{D42A27DB-BD31-4B8C-83A1-F6EECF244321}">
                <p14:modId xmlns:p14="http://schemas.microsoft.com/office/powerpoint/2010/main" val="2792183362"/>
              </p:ext>
            </p:extLst>
          </p:nvPr>
        </p:nvGraphicFramePr>
        <p:xfrm>
          <a:off x="3071812" y="2827337"/>
          <a:ext cx="2547938" cy="598487"/>
        </p:xfrm>
        <a:graphic>
          <a:graphicData uri="http://schemas.openxmlformats.org/presentationml/2006/ole">
            <mc:AlternateContent xmlns:mc="http://schemas.openxmlformats.org/markup-compatibility/2006">
              <mc:Choice xmlns:v="urn:schemas-microsoft-com:vml" Requires="v">
                <p:oleObj spid="_x0000_s8224" name="Equation" r:id="rId7" imgW="1231560" imgH="279360" progId="Equation.DSMT4">
                  <p:embed/>
                </p:oleObj>
              </mc:Choice>
              <mc:Fallback>
                <p:oleObj name="Equation" r:id="rId7" imgW="1231560" imgH="279360" progId="Equation.DSMT4">
                  <p:embed/>
                  <p:pic>
                    <p:nvPicPr>
                      <p:cNvPr id="0" name=""/>
                      <p:cNvPicPr>
                        <a:picLocks noChangeAspect="1" noChangeArrowheads="1"/>
                      </p:cNvPicPr>
                      <p:nvPr/>
                    </p:nvPicPr>
                    <p:blipFill>
                      <a:blip r:embed="rId8"/>
                      <a:srcRect/>
                      <a:stretch>
                        <a:fillRect/>
                      </a:stretch>
                    </p:blipFill>
                    <p:spPr bwMode="auto">
                      <a:xfrm>
                        <a:off x="3071812" y="2827337"/>
                        <a:ext cx="2547938"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1" name="Object 42"/>
          <p:cNvGraphicFramePr>
            <a:graphicFrameLocks noChangeAspect="1"/>
          </p:cNvGraphicFramePr>
          <p:nvPr/>
        </p:nvGraphicFramePr>
        <p:xfrm>
          <a:off x="2490788" y="5168900"/>
          <a:ext cx="2749550" cy="620713"/>
        </p:xfrm>
        <a:graphic>
          <a:graphicData uri="http://schemas.openxmlformats.org/presentationml/2006/ole">
            <mc:AlternateContent xmlns:mc="http://schemas.openxmlformats.org/markup-compatibility/2006">
              <mc:Choice xmlns:v="urn:schemas-microsoft-com:vml" Requires="v">
                <p:oleObj spid="_x0000_s8225" name="Equation" r:id="rId9" imgW="1282680" imgH="279360" progId="Equation.DSMT4">
                  <p:embed/>
                </p:oleObj>
              </mc:Choice>
              <mc:Fallback>
                <p:oleObj name="Equation" r:id="rId9" imgW="1282680" imgH="2793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0788" y="5168900"/>
                        <a:ext cx="274955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2" name="Rectangle 50"/>
          <p:cNvSpPr>
            <a:spLocks noChangeArrowheads="1"/>
          </p:cNvSpPr>
          <p:nvPr/>
        </p:nvSpPr>
        <p:spPr bwMode="auto">
          <a:xfrm>
            <a:off x="-196850" y="4235450"/>
            <a:ext cx="3492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000">
                <a:solidFill>
                  <a:schemeClr val="tx1"/>
                </a:solidFill>
                <a:cs typeface="Times New Roman" panose="02020603050405020304" pitchFamily="18" charset="0"/>
              </a:rPr>
              <a:t>。</a:t>
            </a:r>
            <a:r>
              <a:rPr lang="zh-CN" altLang="en-US" sz="1100">
                <a:solidFill>
                  <a:schemeClr val="tx1"/>
                </a:solidFill>
              </a:rPr>
              <a:t> </a:t>
            </a:r>
            <a:endParaRPr lang="zh-CN" altLang="en-US" sz="1800">
              <a:solidFill>
                <a:schemeClr val="tx1"/>
              </a:solidFill>
            </a:endParaRPr>
          </a:p>
        </p:txBody>
      </p:sp>
      <p:cxnSp>
        <p:nvCxnSpPr>
          <p:cNvPr id="26" name="直接连接符 25"/>
          <p:cNvCxnSpPr/>
          <p:nvPr/>
        </p:nvCxnSpPr>
        <p:spPr>
          <a:xfrm>
            <a:off x="513510" y="1009935"/>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13510" y="6523630"/>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4654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765175" y="393700"/>
            <a:ext cx="7772400" cy="709613"/>
          </a:xfrm>
        </p:spPr>
        <p:txBody>
          <a:bodyPr/>
          <a:lstStyle/>
          <a:p>
            <a:pPr eaLnBrk="1" hangingPunct="1">
              <a:defRPr/>
            </a:pPr>
            <a:r>
              <a:rPr lang="zh-CN" altLang="en-US" sz="2400" b="1" smtClean="0">
                <a:latin typeface="+mn-ea"/>
                <a:cs typeface="Times New Roman" panose="02020603050405020304" pitchFamily="18" charset="0"/>
              </a:rPr>
              <a:t>解：</a:t>
            </a:r>
            <a:r>
              <a:rPr lang="en-US" altLang="zh-CN" sz="2400" b="1" smtClean="0">
                <a:latin typeface="+mn-ea"/>
                <a:cs typeface="Times New Roman" panose="02020603050405020304" pitchFamily="18" charset="0"/>
              </a:rPr>
              <a:t>t</a:t>
            </a:r>
            <a:r>
              <a:rPr lang="en-US" altLang="zh-CN" sz="2400" b="1" baseline="-25000" smtClean="0">
                <a:latin typeface="+mn-ea"/>
                <a:cs typeface="Times New Roman" panose="02020603050405020304" pitchFamily="18" charset="0"/>
              </a:rPr>
              <a:t>w</a:t>
            </a:r>
            <a:r>
              <a:rPr lang="en-US" altLang="zh-CN" sz="2400" b="1" smtClean="0">
                <a:latin typeface="+mn-ea"/>
                <a:cs typeface="Times New Roman" panose="02020603050405020304" pitchFamily="18" charset="0"/>
              </a:rPr>
              <a:t>=50℃</a:t>
            </a:r>
            <a:r>
              <a:rPr lang="zh-CN" altLang="en-US" sz="2400" b="1" smtClean="0">
                <a:latin typeface="+mn-ea"/>
                <a:cs typeface="Times New Roman" panose="02020603050405020304" pitchFamily="18" charset="0"/>
              </a:rPr>
              <a:t>，通过炉门的热流密度为：</a:t>
            </a:r>
          </a:p>
        </p:txBody>
      </p:sp>
      <p:graphicFrame>
        <p:nvGraphicFramePr>
          <p:cNvPr id="23555" name="Object 4"/>
          <p:cNvGraphicFramePr>
            <a:graphicFrameLocks noChangeAspect="1"/>
          </p:cNvGraphicFramePr>
          <p:nvPr>
            <p:extLst>
              <p:ext uri="{D42A27DB-BD31-4B8C-83A1-F6EECF244321}">
                <p14:modId xmlns:p14="http://schemas.microsoft.com/office/powerpoint/2010/main" val="141628008"/>
              </p:ext>
            </p:extLst>
          </p:nvPr>
        </p:nvGraphicFramePr>
        <p:xfrm>
          <a:off x="2332038" y="1235075"/>
          <a:ext cx="4410075" cy="592138"/>
        </p:xfrm>
        <a:graphic>
          <a:graphicData uri="http://schemas.openxmlformats.org/presentationml/2006/ole">
            <mc:AlternateContent xmlns:mc="http://schemas.openxmlformats.org/markup-compatibility/2006">
              <mc:Choice xmlns:v="urn:schemas-microsoft-com:vml" Requires="v">
                <p:oleObj spid="_x0000_s9232" name="Equation" r:id="rId3" imgW="1803240" imgH="279360" progId="Equation.DSMT4">
                  <p:embed/>
                </p:oleObj>
              </mc:Choice>
              <mc:Fallback>
                <p:oleObj name="Equation" r:id="rId3" imgW="1803240" imgH="279360" progId="Equation.DSMT4">
                  <p:embed/>
                  <p:pic>
                    <p:nvPicPr>
                      <p:cNvPr id="0" name=""/>
                      <p:cNvPicPr>
                        <a:picLocks noChangeAspect="1" noChangeArrowheads="1"/>
                      </p:cNvPicPr>
                      <p:nvPr/>
                    </p:nvPicPr>
                    <p:blipFill>
                      <a:blip r:embed="rId4"/>
                      <a:srcRect/>
                      <a:stretch>
                        <a:fillRect/>
                      </a:stretch>
                    </p:blipFill>
                    <p:spPr bwMode="auto">
                      <a:xfrm>
                        <a:off x="2332038" y="1235075"/>
                        <a:ext cx="441007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585173853"/>
              </p:ext>
            </p:extLst>
          </p:nvPr>
        </p:nvGraphicFramePr>
        <p:xfrm>
          <a:off x="2159794" y="2018343"/>
          <a:ext cx="4754562" cy="1358900"/>
        </p:xfrm>
        <a:graphic>
          <a:graphicData uri="http://schemas.openxmlformats.org/presentationml/2006/ole">
            <mc:AlternateContent xmlns:mc="http://schemas.openxmlformats.org/markup-compatibility/2006">
              <mc:Choice xmlns:v="urn:schemas-microsoft-com:vml" Requires="v">
                <p:oleObj spid="_x0000_s9233" name="Equation" r:id="rId5" imgW="2234880" imgH="660240" progId="Equation.DSMT4">
                  <p:embed/>
                </p:oleObj>
              </mc:Choice>
              <mc:Fallback>
                <p:oleObj name="Equation" r:id="rId5" imgW="2234880" imgH="660240" progId="Equation.DSMT4">
                  <p:embed/>
                  <p:pic>
                    <p:nvPicPr>
                      <p:cNvPr id="0" name=""/>
                      <p:cNvPicPr>
                        <a:picLocks noChangeAspect="1" noChangeArrowheads="1"/>
                      </p:cNvPicPr>
                      <p:nvPr/>
                    </p:nvPicPr>
                    <p:blipFill>
                      <a:blip r:embed="rId6"/>
                      <a:srcRect/>
                      <a:stretch>
                        <a:fillRect/>
                      </a:stretch>
                    </p:blipFill>
                    <p:spPr bwMode="auto">
                      <a:xfrm>
                        <a:off x="2159794" y="2018343"/>
                        <a:ext cx="4754562"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a:spLocks noRot="1" noChangeAspect="1" noMove="1" noResize="1" noEditPoints="1" noAdjustHandles="1" noChangeArrowheads="1" noChangeShapeType="1" noTextEdit="1"/>
          </p:cNvSpPr>
          <p:nvPr/>
        </p:nvSpPr>
        <p:spPr>
          <a:xfrm>
            <a:off x="1958714" y="3542366"/>
            <a:ext cx="5192713" cy="940642"/>
          </a:xfrm>
          <a:prstGeom prst="rect">
            <a:avLst/>
          </a:prstGeom>
          <a:blipFill rotWithShape="0">
            <a:blip r:embed="rId7"/>
            <a:stretch>
              <a:fillRect/>
            </a:stretch>
          </a:blipFill>
        </p:spPr>
        <p:txBody>
          <a:bodyPr/>
          <a:lstStyle/>
          <a:p>
            <a:pPr>
              <a:defRPr/>
            </a:pPr>
            <a:r>
              <a:rPr lang="zh-CN" altLang="en-US">
                <a:noFill/>
              </a:rPr>
              <a:t> </a:t>
            </a:r>
          </a:p>
        </p:txBody>
      </p:sp>
      <p:sp>
        <p:nvSpPr>
          <p:cNvPr id="7" name="矩形 6"/>
          <p:cNvSpPr>
            <a:spLocks noRot="1" noChangeAspect="1" noMove="1" noResize="1" noEditPoints="1" noAdjustHandles="1" noChangeArrowheads="1" noChangeShapeType="1" noTextEdit="1"/>
          </p:cNvSpPr>
          <p:nvPr/>
        </p:nvSpPr>
        <p:spPr>
          <a:xfrm>
            <a:off x="2468515" y="4627694"/>
            <a:ext cx="3945932" cy="369332"/>
          </a:xfrm>
          <a:prstGeom prst="rect">
            <a:avLst/>
          </a:prstGeom>
          <a:blipFill rotWithShape="0">
            <a:blip r:embed="rId8"/>
            <a:stretch>
              <a:fillRect t="-114754" r="-5255" b="-177049"/>
            </a:stretch>
          </a:blipFill>
        </p:spPr>
        <p:txBody>
          <a:bodyPr/>
          <a:lstStyle/>
          <a:p>
            <a:pPr>
              <a:defRPr/>
            </a:pPr>
            <a:r>
              <a:rPr lang="zh-CN" altLang="en-US">
                <a:noFill/>
              </a:rPr>
              <a:t> </a:t>
            </a:r>
          </a:p>
        </p:txBody>
      </p:sp>
      <p:sp>
        <p:nvSpPr>
          <p:cNvPr id="10" name="矩形 9"/>
          <p:cNvSpPr>
            <a:spLocks noRot="1" noChangeAspect="1" noMove="1" noResize="1" noEditPoints="1" noAdjustHandles="1" noChangeArrowheads="1" noChangeShapeType="1" noTextEdit="1"/>
          </p:cNvSpPr>
          <p:nvPr/>
        </p:nvSpPr>
        <p:spPr>
          <a:xfrm>
            <a:off x="1257846" y="5207717"/>
            <a:ext cx="7012698" cy="848374"/>
          </a:xfrm>
          <a:prstGeom prst="rect">
            <a:avLst/>
          </a:prstGeom>
          <a:blipFill rotWithShape="0">
            <a:blip r:embed="rId9"/>
            <a:stretch>
              <a:fillRect/>
            </a:stretch>
          </a:blipFill>
        </p:spPr>
        <p:txBody>
          <a:bodyPr/>
          <a:lstStyle/>
          <a:p>
            <a:pPr>
              <a:defRPr/>
            </a:pPr>
            <a:r>
              <a:rPr lang="zh-CN" altLang="en-US">
                <a:noFill/>
              </a:rPr>
              <a:t> </a:t>
            </a:r>
          </a:p>
        </p:txBody>
      </p:sp>
      <p:cxnSp>
        <p:nvCxnSpPr>
          <p:cNvPr id="9" name="直接连接符 8"/>
          <p:cNvCxnSpPr/>
          <p:nvPr/>
        </p:nvCxnSpPr>
        <p:spPr>
          <a:xfrm>
            <a:off x="658933" y="982639"/>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58933" y="6305266"/>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498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barn(inVertical)">
                                      <p:cBhvr>
                                        <p:cTn id="7" dur="500"/>
                                        <p:tgtEl>
                                          <p:spTgt spid="23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barn(inVertical)">
                                      <p:cBhvr>
                                        <p:cTn id="12" dur="500"/>
                                        <p:tgtEl>
                                          <p:spTgt spid="2355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512763" y="1214438"/>
            <a:ext cx="8208962" cy="2674937"/>
          </a:xfrm>
        </p:spPr>
        <p:txBody>
          <a:bodyPr/>
          <a:lstStyle/>
          <a:p>
            <a:pPr marL="0" indent="0" eaLnBrk="1" hangingPunct="1">
              <a:lnSpc>
                <a:spcPct val="100000"/>
              </a:lnSpc>
              <a:spcBef>
                <a:spcPts val="600"/>
              </a:spcBef>
              <a:spcAft>
                <a:spcPts val="600"/>
              </a:spcAft>
              <a:buNone/>
            </a:pPr>
            <a:r>
              <a:rPr lang="en-US" altLang="zh-CN" sz="2400" b="1" smtClean="0">
                <a:latin typeface="Times New Roman" panose="02020603050405020304" pitchFamily="18" charset="0"/>
                <a:cs typeface="Times New Roman" panose="02020603050405020304" pitchFamily="18" charset="0"/>
              </a:rPr>
              <a:t>7</a:t>
            </a:r>
            <a:r>
              <a:rPr lang="zh-CN" altLang="en-US" sz="2400" b="1" smtClean="0">
                <a:latin typeface="Times New Roman" panose="02020603050405020304" pitchFamily="18" charset="0"/>
                <a:cs typeface="Times New Roman" panose="02020603050405020304" pitchFamily="18" charset="0"/>
              </a:rPr>
              <a:t>、</a:t>
            </a:r>
            <a:r>
              <a:rPr lang="en-US" altLang="zh-CN" sz="2400" b="1" smtClean="0">
                <a:latin typeface="Times New Roman" panose="02020603050405020304" pitchFamily="18" charset="0"/>
                <a:cs typeface="Times New Roman" panose="02020603050405020304" pitchFamily="18" charset="0"/>
              </a:rPr>
              <a:t>  </a:t>
            </a:r>
            <a:r>
              <a:rPr lang="zh-CN" altLang="en-US" sz="2400" b="1" smtClean="0">
                <a:latin typeface="Times New Roman" panose="02020603050405020304" pitchFamily="18" charset="0"/>
                <a:cs typeface="Times New Roman" panose="02020603050405020304" pitchFamily="18" charset="0"/>
              </a:rPr>
              <a:t>在一根外径为</a:t>
            </a:r>
            <a:r>
              <a:rPr lang="en-US" altLang="zh-CN" sz="2400" b="1" smtClean="0">
                <a:latin typeface="Times New Roman" panose="02020603050405020304" pitchFamily="18" charset="0"/>
                <a:cs typeface="Times New Roman" panose="02020603050405020304" pitchFamily="18" charset="0"/>
              </a:rPr>
              <a:t>100㎜</a:t>
            </a:r>
            <a:r>
              <a:rPr lang="zh-CN" altLang="en-US" sz="2400" b="1" smtClean="0">
                <a:latin typeface="Times New Roman" panose="02020603050405020304" pitchFamily="18" charset="0"/>
                <a:cs typeface="Times New Roman" panose="02020603050405020304" pitchFamily="18" charset="0"/>
              </a:rPr>
              <a:t>的热力管道外拟</a:t>
            </a:r>
            <a:r>
              <a:rPr lang="zh-CN" altLang="en-US" sz="2400" b="1" smtClean="0">
                <a:solidFill>
                  <a:srgbClr val="FF0000"/>
                </a:solidFill>
                <a:latin typeface="Times New Roman" panose="02020603050405020304" pitchFamily="18" charset="0"/>
                <a:cs typeface="Times New Roman" panose="02020603050405020304" pitchFamily="18" charset="0"/>
              </a:rPr>
              <a:t>包覆两层绝热材料</a:t>
            </a:r>
            <a:r>
              <a:rPr lang="zh-CN" altLang="en-US" sz="2400" b="1" smtClean="0">
                <a:latin typeface="Times New Roman" panose="02020603050405020304" pitchFamily="18" charset="0"/>
                <a:cs typeface="Times New Roman" panose="02020603050405020304" pitchFamily="18" charset="0"/>
              </a:rPr>
              <a:t>，一种材料的导热系数为                            ，另一种为                           ，两种材料的厚度都取为</a:t>
            </a:r>
            <a:r>
              <a:rPr lang="en-US" altLang="zh-CN" sz="2400" b="1" smtClean="0">
                <a:latin typeface="Times New Roman" panose="02020603050405020304" pitchFamily="18" charset="0"/>
                <a:cs typeface="Times New Roman" panose="02020603050405020304" pitchFamily="18" charset="0"/>
              </a:rPr>
              <a:t>75㎜</a:t>
            </a:r>
            <a:r>
              <a:rPr lang="zh-CN" altLang="en-US" sz="2400" b="1" smtClean="0">
                <a:latin typeface="Times New Roman" panose="02020603050405020304" pitchFamily="18" charset="0"/>
                <a:cs typeface="Times New Roman" panose="02020603050405020304" pitchFamily="18" charset="0"/>
              </a:rPr>
              <a:t>。试比较把导热系数小的材料紧贴管壁，及把导热系数大的材料紧贴管壁这两种方法对保温效果的影响，这种影响对于平壁的情形是否存在？假设在两种做法中，绝热层内、外表面的总温差保持不变。</a:t>
            </a:r>
          </a:p>
        </p:txBody>
      </p:sp>
      <p:graphicFrame>
        <p:nvGraphicFramePr>
          <p:cNvPr id="28675" name="Object 5"/>
          <p:cNvGraphicFramePr>
            <a:graphicFrameLocks noChangeAspect="1"/>
          </p:cNvGraphicFramePr>
          <p:nvPr>
            <p:extLst>
              <p:ext uri="{D42A27DB-BD31-4B8C-83A1-F6EECF244321}">
                <p14:modId xmlns:p14="http://schemas.microsoft.com/office/powerpoint/2010/main" val="2210269471"/>
              </p:ext>
            </p:extLst>
          </p:nvPr>
        </p:nvGraphicFramePr>
        <p:xfrm>
          <a:off x="3799528" y="1557243"/>
          <a:ext cx="1957388" cy="504825"/>
        </p:xfrm>
        <a:graphic>
          <a:graphicData uri="http://schemas.openxmlformats.org/presentationml/2006/ole">
            <mc:AlternateContent xmlns:mc="http://schemas.openxmlformats.org/markup-compatibility/2006">
              <mc:Choice xmlns:v="urn:schemas-microsoft-com:vml" Requires="v">
                <p:oleObj spid="_x0000_s10256" name="Equation" r:id="rId3" imgW="1015920" imgH="253800" progId="Equation.DSMT4">
                  <p:embed/>
                </p:oleObj>
              </mc:Choice>
              <mc:Fallback>
                <p:oleObj name="Equation" r:id="rId3" imgW="1015920" imgH="253800" progId="Equation.DSMT4">
                  <p:embed/>
                  <p:pic>
                    <p:nvPicPr>
                      <p:cNvPr id="0" name=""/>
                      <p:cNvPicPr>
                        <a:picLocks noChangeAspect="1" noChangeArrowheads="1"/>
                      </p:cNvPicPr>
                      <p:nvPr/>
                    </p:nvPicPr>
                    <p:blipFill>
                      <a:blip r:embed="rId4"/>
                      <a:srcRect/>
                      <a:stretch>
                        <a:fillRect/>
                      </a:stretch>
                    </p:blipFill>
                    <p:spPr bwMode="auto">
                      <a:xfrm>
                        <a:off x="3799528" y="1557243"/>
                        <a:ext cx="195738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6" name="Object 4"/>
          <p:cNvGraphicFramePr>
            <a:graphicFrameLocks noChangeAspect="1"/>
          </p:cNvGraphicFramePr>
          <p:nvPr>
            <p:extLst>
              <p:ext uri="{D42A27DB-BD31-4B8C-83A1-F6EECF244321}">
                <p14:modId xmlns:p14="http://schemas.microsoft.com/office/powerpoint/2010/main" val="3101227077"/>
              </p:ext>
            </p:extLst>
          </p:nvPr>
        </p:nvGraphicFramePr>
        <p:xfrm>
          <a:off x="1118714" y="1948348"/>
          <a:ext cx="2074863" cy="536575"/>
        </p:xfrm>
        <a:graphic>
          <a:graphicData uri="http://schemas.openxmlformats.org/presentationml/2006/ole">
            <mc:AlternateContent xmlns:mc="http://schemas.openxmlformats.org/markup-compatibility/2006">
              <mc:Choice xmlns:v="urn:schemas-microsoft-com:vml" Requires="v">
                <p:oleObj spid="_x0000_s10257" name="Equation" r:id="rId5" imgW="1015920" imgH="253800" progId="Equation.DSMT4">
                  <p:embed/>
                </p:oleObj>
              </mc:Choice>
              <mc:Fallback>
                <p:oleObj name="Equation" r:id="rId5" imgW="1015920" imgH="253800" progId="Equation.DSMT4">
                  <p:embed/>
                  <p:pic>
                    <p:nvPicPr>
                      <p:cNvPr id="0" name=""/>
                      <p:cNvPicPr>
                        <a:picLocks noChangeAspect="1" noChangeArrowheads="1"/>
                      </p:cNvPicPr>
                      <p:nvPr/>
                    </p:nvPicPr>
                    <p:blipFill>
                      <a:blip r:embed="rId6"/>
                      <a:srcRect/>
                      <a:stretch>
                        <a:fillRect/>
                      </a:stretch>
                    </p:blipFill>
                    <p:spPr bwMode="auto">
                      <a:xfrm>
                        <a:off x="1118714" y="1948348"/>
                        <a:ext cx="20748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 name="直接连接符 4"/>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22336" y="5966347"/>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46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493713" y="965200"/>
            <a:ext cx="7217272" cy="960438"/>
          </a:xfrm>
        </p:spPr>
        <p:txBody>
          <a:bodyPr/>
          <a:lstStyle/>
          <a:p>
            <a:pPr marL="0" indent="0" eaLnBrk="1" hangingPunct="1">
              <a:lnSpc>
                <a:spcPct val="90000"/>
              </a:lnSpc>
              <a:buFontTx/>
              <a:buNone/>
              <a:defRPr/>
            </a:pPr>
            <a:r>
              <a:rPr lang="zh-CN" altLang="en-US" sz="2400" b="1" smtClean="0">
                <a:latin typeface="+mn-ea"/>
              </a:rPr>
              <a:t>解：对圆筒体： </a:t>
            </a:r>
            <a:br>
              <a:rPr lang="zh-CN" altLang="en-US" sz="2400" b="1" smtClean="0">
                <a:latin typeface="+mn-ea"/>
              </a:rPr>
            </a:br>
            <a:r>
              <a:rPr lang="zh-CN" altLang="en-US" sz="2400" b="1" smtClean="0">
                <a:latin typeface="+mn-ea"/>
              </a:rPr>
              <a:t>导热系数小的放内层的导热热流量： </a:t>
            </a:r>
            <a:endParaRPr lang="en-US" altLang="zh-CN" sz="2400" b="1">
              <a:latin typeface="+mn-ea"/>
            </a:endParaRPr>
          </a:p>
        </p:txBody>
      </p:sp>
      <p:graphicFrame>
        <p:nvGraphicFramePr>
          <p:cNvPr id="25604" name="Object 6"/>
          <p:cNvGraphicFramePr>
            <a:graphicFrameLocks noChangeAspect="1"/>
          </p:cNvGraphicFramePr>
          <p:nvPr>
            <p:extLst>
              <p:ext uri="{D42A27DB-BD31-4B8C-83A1-F6EECF244321}">
                <p14:modId xmlns:p14="http://schemas.microsoft.com/office/powerpoint/2010/main" val="1165833733"/>
              </p:ext>
            </p:extLst>
          </p:nvPr>
        </p:nvGraphicFramePr>
        <p:xfrm>
          <a:off x="927100" y="1876425"/>
          <a:ext cx="7386638" cy="1252538"/>
        </p:xfrm>
        <a:graphic>
          <a:graphicData uri="http://schemas.openxmlformats.org/presentationml/2006/ole">
            <mc:AlternateContent xmlns:mc="http://schemas.openxmlformats.org/markup-compatibility/2006">
              <mc:Choice xmlns:v="urn:schemas-microsoft-com:vml" Requires="v">
                <p:oleObj spid="_x0000_s11287" name="Equation" r:id="rId3" imgW="4228920" imgH="609480" progId="Equation.DSMT4">
                  <p:embed/>
                </p:oleObj>
              </mc:Choice>
              <mc:Fallback>
                <p:oleObj name="Equation" r:id="rId3" imgW="4228920" imgH="609480" progId="Equation.DSMT4">
                  <p:embed/>
                  <p:pic>
                    <p:nvPicPr>
                      <p:cNvPr id="0" name=""/>
                      <p:cNvPicPr>
                        <a:picLocks noChangeAspect="1" noChangeArrowheads="1"/>
                      </p:cNvPicPr>
                      <p:nvPr/>
                    </p:nvPicPr>
                    <p:blipFill>
                      <a:blip r:embed="rId4"/>
                      <a:srcRect/>
                      <a:stretch>
                        <a:fillRect/>
                      </a:stretch>
                    </p:blipFill>
                    <p:spPr bwMode="auto">
                      <a:xfrm>
                        <a:off x="927100" y="1876425"/>
                        <a:ext cx="7386638"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0" name="Rectangle 9"/>
          <p:cNvSpPr>
            <a:spLocks noChangeArrowheads="1"/>
          </p:cNvSpPr>
          <p:nvPr/>
        </p:nvSpPr>
        <p:spPr bwMode="auto">
          <a:xfrm>
            <a:off x="0" y="2909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solidFill>
                <a:schemeClr val="tx1"/>
              </a:solidFill>
            </a:endParaRPr>
          </a:p>
        </p:txBody>
      </p:sp>
      <p:graphicFrame>
        <p:nvGraphicFramePr>
          <p:cNvPr id="25606" name="Object 8"/>
          <p:cNvGraphicFramePr>
            <a:graphicFrameLocks noChangeAspect="1"/>
          </p:cNvGraphicFramePr>
          <p:nvPr>
            <p:extLst>
              <p:ext uri="{D42A27DB-BD31-4B8C-83A1-F6EECF244321}">
                <p14:modId xmlns:p14="http://schemas.microsoft.com/office/powerpoint/2010/main" val="1176912952"/>
              </p:ext>
            </p:extLst>
          </p:nvPr>
        </p:nvGraphicFramePr>
        <p:xfrm>
          <a:off x="1100824" y="3894139"/>
          <a:ext cx="7627938" cy="1920875"/>
        </p:xfrm>
        <a:graphic>
          <a:graphicData uri="http://schemas.openxmlformats.org/presentationml/2006/ole">
            <mc:AlternateContent xmlns:mc="http://schemas.openxmlformats.org/markup-compatibility/2006">
              <mc:Choice xmlns:v="urn:schemas-microsoft-com:vml" Requires="v">
                <p:oleObj spid="_x0000_s11288" name="Equation" r:id="rId5" imgW="4267080" imgH="1066680" progId="Equation.DSMT4">
                  <p:embed/>
                </p:oleObj>
              </mc:Choice>
              <mc:Fallback>
                <p:oleObj name="Equation" r:id="rId5" imgW="4267080" imgH="1066680" progId="Equation.DSMT4">
                  <p:embed/>
                  <p:pic>
                    <p:nvPicPr>
                      <p:cNvPr id="0" name=""/>
                      <p:cNvPicPr>
                        <a:picLocks noChangeAspect="1" noChangeArrowheads="1"/>
                      </p:cNvPicPr>
                      <p:nvPr/>
                    </p:nvPicPr>
                    <p:blipFill>
                      <a:blip r:embed="rId6"/>
                      <a:srcRect/>
                      <a:stretch>
                        <a:fillRect/>
                      </a:stretch>
                    </p:blipFill>
                    <p:spPr bwMode="auto">
                      <a:xfrm>
                        <a:off x="1100824" y="3894139"/>
                        <a:ext cx="762793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
          <p:cNvGraphicFramePr>
            <a:graphicFrameLocks noChangeAspect="1"/>
          </p:cNvGraphicFramePr>
          <p:nvPr/>
        </p:nvGraphicFramePr>
        <p:xfrm>
          <a:off x="2979738" y="965200"/>
          <a:ext cx="4171950" cy="496888"/>
        </p:xfrm>
        <a:graphic>
          <a:graphicData uri="http://schemas.openxmlformats.org/presentationml/2006/ole">
            <mc:AlternateContent xmlns:mc="http://schemas.openxmlformats.org/markup-compatibility/2006">
              <mc:Choice xmlns:v="urn:schemas-microsoft-com:vml" Requires="v">
                <p:oleObj spid="_x0000_s11289" name="Equation" r:id="rId7" imgW="1981096" imgH="219186" progId="Equation.DSMT4">
                  <p:embed/>
                </p:oleObj>
              </mc:Choice>
              <mc:Fallback>
                <p:oleObj name="Equation" r:id="rId7" imgW="1981096" imgH="21918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9738" y="965200"/>
                        <a:ext cx="41719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927100" y="2940050"/>
            <a:ext cx="5937250" cy="757238"/>
          </a:xfrm>
          <a:prstGeom prst="rect">
            <a:avLst/>
          </a:prstGeom>
        </p:spPr>
        <p:txBody>
          <a:bodyPr>
            <a:spAutoFit/>
          </a:bodyPr>
          <a:lstStyle/>
          <a:p>
            <a:pPr eaLnBrk="1" hangingPunct="1">
              <a:lnSpc>
                <a:spcPct val="90000"/>
              </a:lnSpc>
              <a:defRPr/>
            </a:pPr>
            <a:endParaRPr lang="en-US" altLang="zh-CN" sz="2400" b="1">
              <a:latin typeface="+mn-ea"/>
            </a:endParaRPr>
          </a:p>
          <a:p>
            <a:pPr eaLnBrk="1" hangingPunct="1">
              <a:lnSpc>
                <a:spcPct val="90000"/>
              </a:lnSpc>
              <a:defRPr/>
            </a:pPr>
            <a:r>
              <a:rPr lang="zh-CN" altLang="en-US" sz="2400" b="1">
                <a:latin typeface="+mn-ea"/>
              </a:rPr>
              <a:t>导热系数大的放内层的导热热流量： </a:t>
            </a:r>
            <a:endParaRPr lang="zh-CN" altLang="en-US" sz="2400"/>
          </a:p>
        </p:txBody>
      </p:sp>
      <p:sp>
        <p:nvSpPr>
          <p:cNvPr id="3" name="矩形 2"/>
          <p:cNvSpPr/>
          <p:nvPr/>
        </p:nvSpPr>
        <p:spPr>
          <a:xfrm>
            <a:off x="1305281" y="5815014"/>
            <a:ext cx="5443537" cy="423863"/>
          </a:xfrm>
          <a:prstGeom prst="rect">
            <a:avLst/>
          </a:prstGeom>
        </p:spPr>
        <p:txBody>
          <a:bodyPr wrap="none">
            <a:spAutoFit/>
          </a:bodyPr>
          <a:lstStyle/>
          <a:p>
            <a:pPr eaLnBrk="1" hangingPunct="1">
              <a:lnSpc>
                <a:spcPct val="90000"/>
              </a:lnSpc>
              <a:defRPr/>
            </a:pPr>
            <a:r>
              <a:rPr lang="zh-CN" altLang="en-US" sz="2400" b="1">
                <a:solidFill>
                  <a:srgbClr val="FF0000"/>
                </a:solidFill>
                <a:latin typeface="+mn-ea"/>
              </a:rPr>
              <a:t>导热系数小的材料放内层保温效果好。</a:t>
            </a:r>
          </a:p>
        </p:txBody>
      </p:sp>
      <p:cxnSp>
        <p:nvCxnSpPr>
          <p:cNvPr id="9" name="直接连接符 8"/>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93713" y="6238877"/>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469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arn(inVertical)">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5604"/>
                                        </p:tgtEl>
                                        <p:attrNameLst>
                                          <p:attrName>style.visibility</p:attrName>
                                        </p:attrNameLst>
                                      </p:cBhvr>
                                      <p:to>
                                        <p:strVal val="visible"/>
                                      </p:to>
                                    </p:set>
                                    <p:animEffect transition="in" filter="barn(inVertical)">
                                      <p:cBhvr>
                                        <p:cTn id="17" dur="500"/>
                                        <p:tgtEl>
                                          <p:spTgt spid="256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25606"/>
                                        </p:tgtEl>
                                        <p:attrNameLst>
                                          <p:attrName>style.visibility</p:attrName>
                                        </p:attrNameLst>
                                      </p:cBhvr>
                                      <p:to>
                                        <p:strVal val="visible"/>
                                      </p:to>
                                    </p:set>
                                    <p:animEffect transition="in" filter="barn(inVertical)">
                                      <p:cBhvr>
                                        <p:cTn id="27" dur="500"/>
                                        <p:tgtEl>
                                          <p:spTgt spid="256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700088" y="1196975"/>
            <a:ext cx="7772400" cy="1573213"/>
          </a:xfrm>
        </p:spPr>
        <p:txBody>
          <a:bodyPr>
            <a:normAutofit lnSpcReduction="10000"/>
          </a:bodyPr>
          <a:lstStyle/>
          <a:p>
            <a:pPr marL="0" indent="0" eaLnBrk="1" hangingPunct="1">
              <a:buFontTx/>
              <a:buNone/>
            </a:pPr>
            <a:r>
              <a:rPr lang="en-US" altLang="zh-CN" sz="2800" b="1" smtClean="0">
                <a:latin typeface="Times New Roman" panose="02020603050405020304" pitchFamily="18" charset="0"/>
                <a:cs typeface="Times New Roman" panose="02020603050405020304" pitchFamily="18" charset="0"/>
              </a:rPr>
              <a:t>3</a:t>
            </a:r>
            <a:r>
              <a:rPr lang="zh-CN" altLang="en-US" sz="2800" b="1" smtClean="0">
                <a:latin typeface="Times New Roman" panose="02020603050405020304" pitchFamily="18" charset="0"/>
                <a:cs typeface="Times New Roman" panose="02020603050405020304" pitchFamily="18" charset="0"/>
              </a:rPr>
              <a:t>、用一只手握盛有热水的杯子，另一只手用筷子快速搅拌热水，握住杯子的手会显著地感到热。试分析其原因。</a:t>
            </a:r>
            <a:br>
              <a:rPr lang="zh-CN" altLang="en-US" sz="2800" b="1" smtClean="0">
                <a:latin typeface="Times New Roman" panose="02020603050405020304" pitchFamily="18" charset="0"/>
                <a:cs typeface="Times New Roman" panose="02020603050405020304" pitchFamily="18" charset="0"/>
              </a:rPr>
            </a:br>
            <a:endParaRPr lang="zh-CN" altLang="en-US" sz="2800" b="1" smtClean="0">
              <a:latin typeface="Times New Roman" panose="02020603050405020304" pitchFamily="18" charset="0"/>
              <a:cs typeface="Times New Roman" panose="02020603050405020304" pitchFamily="18" charset="0"/>
            </a:endParaRPr>
          </a:p>
        </p:txBody>
      </p:sp>
      <p:sp>
        <p:nvSpPr>
          <p:cNvPr id="2" name="矩形 1"/>
          <p:cNvSpPr>
            <a:spLocks noChangeArrowheads="1"/>
          </p:cNvSpPr>
          <p:nvPr/>
        </p:nvSpPr>
        <p:spPr bwMode="auto">
          <a:xfrm>
            <a:off x="700088" y="2673350"/>
            <a:ext cx="7772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400" b="1">
                <a:solidFill>
                  <a:schemeClr val="tx1"/>
                </a:solidFill>
                <a:latin typeface="Times New Roman" panose="02020603050405020304" pitchFamily="18" charset="0"/>
                <a:cs typeface="Times New Roman" panose="02020603050405020304" pitchFamily="18" charset="0"/>
              </a:rPr>
              <a:t>答：其原因为：不用筷子搅拌时，热水在杯子内是</a:t>
            </a:r>
            <a:r>
              <a:rPr lang="zh-CN" altLang="en-US" sz="2400" b="1">
                <a:solidFill>
                  <a:srgbClr val="FF0000"/>
                </a:solidFill>
                <a:latin typeface="Times New Roman" panose="02020603050405020304" pitchFamily="18" charset="0"/>
                <a:cs typeface="Times New Roman" panose="02020603050405020304" pitchFamily="18" charset="0"/>
              </a:rPr>
              <a:t>自然对流</a:t>
            </a:r>
            <a:r>
              <a:rPr lang="zh-CN" altLang="en-US" sz="2400" b="1">
                <a:solidFill>
                  <a:schemeClr val="tx1"/>
                </a:solidFill>
                <a:latin typeface="Times New Roman" panose="02020603050405020304" pitchFamily="18" charset="0"/>
                <a:cs typeface="Times New Roman" panose="02020603050405020304" pitchFamily="18" charset="0"/>
              </a:rPr>
              <a:t>，其表面传热系数小，水的表面传热系数为</a:t>
            </a:r>
            <a:r>
              <a:rPr lang="en-US" altLang="zh-CN" sz="2400" b="1">
                <a:solidFill>
                  <a:schemeClr val="tx1"/>
                </a:solidFill>
                <a:latin typeface="Times New Roman" panose="02020603050405020304" pitchFamily="18" charset="0"/>
                <a:cs typeface="Times New Roman" panose="02020603050405020304" pitchFamily="18" charset="0"/>
              </a:rPr>
              <a:t>200</a:t>
            </a:r>
            <a:r>
              <a:rPr lang="zh-CN" altLang="en-US" sz="2400" b="1">
                <a:solidFill>
                  <a:schemeClr val="tx1"/>
                </a:solidFill>
                <a:latin typeface="Times New Roman" panose="02020603050405020304" pitchFamily="18" charset="0"/>
                <a:cs typeface="Times New Roman" panose="02020603050405020304" pitchFamily="18" charset="0"/>
              </a:rPr>
              <a:t>～</a:t>
            </a:r>
            <a:r>
              <a:rPr lang="en-US" altLang="zh-CN" sz="2400" b="1">
                <a:solidFill>
                  <a:schemeClr val="tx1"/>
                </a:solidFill>
                <a:latin typeface="Times New Roman" panose="02020603050405020304" pitchFamily="18" charset="0"/>
                <a:cs typeface="Times New Roman" panose="02020603050405020304" pitchFamily="18" charset="0"/>
              </a:rPr>
              <a:t>1000 W/(m</a:t>
            </a:r>
            <a:r>
              <a:rPr lang="en-US" altLang="zh-CN" sz="2400" b="1" baseline="30000">
                <a:solidFill>
                  <a:schemeClr val="tx1"/>
                </a:solidFill>
                <a:latin typeface="Times New Roman" panose="02020603050405020304" pitchFamily="18" charset="0"/>
                <a:cs typeface="Times New Roman" panose="02020603050405020304" pitchFamily="18" charset="0"/>
              </a:rPr>
              <a:t>2</a:t>
            </a:r>
            <a:r>
              <a:rPr lang="en-US" altLang="zh-CN" sz="2400" b="1">
                <a:solidFill>
                  <a:schemeClr val="tx1"/>
                </a:solidFill>
                <a:latin typeface="Times New Roman" panose="02020603050405020304" pitchFamily="18" charset="0"/>
                <a:cs typeface="Times New Roman" panose="02020603050405020304" pitchFamily="18" charset="0"/>
              </a:rPr>
              <a:t>·K)</a:t>
            </a:r>
            <a:r>
              <a:rPr lang="zh-CN" altLang="en-US" sz="2400" b="1">
                <a:solidFill>
                  <a:schemeClr val="tx1"/>
                </a:solidFill>
                <a:latin typeface="Times New Roman" panose="02020603050405020304" pitchFamily="18" charset="0"/>
                <a:cs typeface="Times New Roman" panose="02020603050405020304" pitchFamily="18" charset="0"/>
              </a:rPr>
              <a:t>；而搅拌时为</a:t>
            </a:r>
            <a:r>
              <a:rPr lang="zh-CN" altLang="en-US" sz="2400" b="1">
                <a:solidFill>
                  <a:srgbClr val="FF0000"/>
                </a:solidFill>
                <a:latin typeface="Times New Roman" panose="02020603050405020304" pitchFamily="18" charset="0"/>
                <a:cs typeface="Times New Roman" panose="02020603050405020304" pitchFamily="18" charset="0"/>
              </a:rPr>
              <a:t>强制对流</a:t>
            </a:r>
            <a:r>
              <a:rPr lang="zh-CN" altLang="en-US" sz="2400" b="1">
                <a:solidFill>
                  <a:schemeClr val="tx1"/>
                </a:solidFill>
                <a:latin typeface="Times New Roman" panose="02020603050405020304" pitchFamily="18" charset="0"/>
                <a:cs typeface="Times New Roman" panose="02020603050405020304" pitchFamily="18" charset="0"/>
              </a:rPr>
              <a:t>其表面传热系数为</a:t>
            </a:r>
            <a:r>
              <a:rPr lang="en-US" altLang="zh-CN" sz="2400" b="1">
                <a:solidFill>
                  <a:schemeClr val="tx1"/>
                </a:solidFill>
                <a:latin typeface="Times New Roman" panose="02020603050405020304" pitchFamily="18" charset="0"/>
                <a:cs typeface="Times New Roman" panose="02020603050405020304" pitchFamily="18" charset="0"/>
              </a:rPr>
              <a:t>1000</a:t>
            </a:r>
            <a:r>
              <a:rPr lang="zh-CN" altLang="en-US" sz="2400" b="1">
                <a:solidFill>
                  <a:schemeClr val="tx1"/>
                </a:solidFill>
                <a:latin typeface="Times New Roman" panose="02020603050405020304" pitchFamily="18" charset="0"/>
                <a:cs typeface="Times New Roman" panose="02020603050405020304" pitchFamily="18" charset="0"/>
              </a:rPr>
              <a:t>～</a:t>
            </a:r>
            <a:r>
              <a:rPr lang="en-US" altLang="zh-CN" sz="2400" b="1">
                <a:solidFill>
                  <a:schemeClr val="tx1"/>
                </a:solidFill>
                <a:latin typeface="Times New Roman" panose="02020603050405020304" pitchFamily="18" charset="0"/>
                <a:cs typeface="Times New Roman" panose="02020603050405020304" pitchFamily="18" charset="0"/>
              </a:rPr>
              <a:t>15000 W/(m</a:t>
            </a:r>
            <a:r>
              <a:rPr lang="en-US" altLang="zh-CN" sz="2400" b="1" baseline="30000">
                <a:solidFill>
                  <a:schemeClr val="tx1"/>
                </a:solidFill>
                <a:latin typeface="Times New Roman" panose="02020603050405020304" pitchFamily="18" charset="0"/>
                <a:cs typeface="Times New Roman" panose="02020603050405020304" pitchFamily="18" charset="0"/>
              </a:rPr>
              <a:t>2</a:t>
            </a:r>
            <a:r>
              <a:rPr lang="en-US" altLang="zh-CN" sz="2400" b="1">
                <a:solidFill>
                  <a:schemeClr val="tx1"/>
                </a:solidFill>
                <a:latin typeface="Times New Roman" panose="02020603050405020304" pitchFamily="18" charset="0"/>
                <a:cs typeface="Times New Roman" panose="02020603050405020304" pitchFamily="18" charset="0"/>
              </a:rPr>
              <a:t>·K)</a:t>
            </a:r>
            <a:r>
              <a:rPr lang="zh-CN" altLang="en-US" sz="2400" b="1">
                <a:solidFill>
                  <a:schemeClr val="tx1"/>
                </a:solidFill>
                <a:latin typeface="Times New Roman" panose="02020603050405020304" pitchFamily="18" charset="0"/>
                <a:cs typeface="Times New Roman" panose="02020603050405020304" pitchFamily="18" charset="0"/>
              </a:rPr>
              <a:t>。再根据牛顿冷却公式可知，搅拌时热流密度与表面传热系数成正比。因此在搅拌时握杯子的手显著地感到热。</a:t>
            </a:r>
          </a:p>
        </p:txBody>
      </p:sp>
      <p:cxnSp>
        <p:nvCxnSpPr>
          <p:cNvPr id="4" name="直接连接符 3"/>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22336" y="5857165"/>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815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barn(inVertical)">
                                      <p:cBhvr>
                                        <p:cTn id="7" dur="500"/>
                                        <p:tgtEl>
                                          <p:spTgt spid="7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397752" y="1017588"/>
            <a:ext cx="8104803" cy="1493837"/>
          </a:xfrm>
        </p:spPr>
        <p:txBody>
          <a:bodyPr>
            <a:normAutofit lnSpcReduction="10000"/>
          </a:bodyPr>
          <a:lstStyle/>
          <a:p>
            <a:pPr marL="0" indent="0" eaLnBrk="1" hangingPunct="1">
              <a:buNone/>
              <a:defRPr/>
            </a:pPr>
            <a:r>
              <a:rPr lang="en-US" altLang="zh-CN" sz="2800" b="1" smtClean="0">
                <a:latin typeface="+mn-ea"/>
              </a:rPr>
              <a:t>4</a:t>
            </a:r>
            <a:r>
              <a:rPr lang="zh-CN" altLang="en-US" sz="2800" b="1" smtClean="0">
                <a:latin typeface="+mn-ea"/>
              </a:rPr>
              <a:t>、什么是串联热阻叠加原则，它在什么前提下成立？以固体中的导热为例，试讨论有哪些情况可能使热量传递方向上不同截面的热流量不相等。</a:t>
            </a:r>
            <a:br>
              <a:rPr lang="zh-CN" altLang="en-US" sz="2800" b="1" smtClean="0">
                <a:latin typeface="+mn-ea"/>
              </a:rPr>
            </a:br>
            <a:endParaRPr lang="zh-CN" altLang="en-US" sz="2800" b="1" smtClean="0">
              <a:latin typeface="+mn-ea"/>
            </a:endParaRPr>
          </a:p>
        </p:txBody>
      </p:sp>
      <p:sp>
        <p:nvSpPr>
          <p:cNvPr id="2" name="矩形 1"/>
          <p:cNvSpPr/>
          <p:nvPr/>
        </p:nvSpPr>
        <p:spPr>
          <a:xfrm>
            <a:off x="620617" y="2402243"/>
            <a:ext cx="7881938" cy="3416300"/>
          </a:xfrm>
          <a:prstGeom prst="rect">
            <a:avLst/>
          </a:prstGeom>
        </p:spPr>
        <p:txBody>
          <a:bodyPr>
            <a:spAutoFit/>
          </a:bodyPr>
          <a:lstStyle/>
          <a:p>
            <a:pPr marL="609600" indent="-609600" eaLnBrk="1" hangingPunct="1">
              <a:defRPr/>
            </a:pPr>
            <a:r>
              <a:rPr lang="zh-CN" altLang="en-US" sz="2400" b="1">
                <a:latin typeface="+mn-ea"/>
              </a:rPr>
              <a:t>答：串联热阻叠加原则：在一个串联的热量传递过程中，如果</a:t>
            </a:r>
            <a:r>
              <a:rPr lang="zh-CN" altLang="en-US" sz="2400" b="1">
                <a:solidFill>
                  <a:srgbClr val="FF0000"/>
                </a:solidFill>
                <a:latin typeface="+mn-ea"/>
              </a:rPr>
              <a:t>通过各个环节的热流量都相同</a:t>
            </a:r>
            <a:r>
              <a:rPr lang="zh-CN" altLang="en-US" sz="2400" b="1">
                <a:latin typeface="+mn-ea"/>
              </a:rPr>
              <a:t>，则各串联环节的总热阻等于各串于各串联环节热阻的和。</a:t>
            </a:r>
            <a:br>
              <a:rPr lang="zh-CN" altLang="en-US" sz="2400" b="1">
                <a:latin typeface="+mn-ea"/>
              </a:rPr>
            </a:br>
            <a:r>
              <a:rPr lang="zh-CN" altLang="en-US" sz="2400" b="1">
                <a:solidFill>
                  <a:srgbClr val="FF0000"/>
                </a:solidFill>
                <a:latin typeface="+mn-ea"/>
              </a:rPr>
              <a:t>成立的前提</a:t>
            </a:r>
            <a:r>
              <a:rPr lang="zh-CN" altLang="en-US" sz="2400" b="1">
                <a:latin typeface="+mn-ea"/>
              </a:rPr>
              <a:t>是：传热过程为串联热量传递，通过各个环节的热流量都相同。</a:t>
            </a:r>
            <a:br>
              <a:rPr lang="zh-CN" altLang="en-US" sz="2400" b="1">
                <a:latin typeface="+mn-ea"/>
              </a:rPr>
            </a:br>
            <a:r>
              <a:rPr lang="zh-CN" altLang="en-US" sz="2400" b="1">
                <a:solidFill>
                  <a:srgbClr val="FF0000"/>
                </a:solidFill>
                <a:latin typeface="+mn-ea"/>
              </a:rPr>
              <a:t>固体非稳态导热</a:t>
            </a:r>
            <a:r>
              <a:rPr lang="zh-CN" altLang="en-US" sz="2400" b="1">
                <a:latin typeface="+mn-ea"/>
              </a:rPr>
              <a:t>，在热量传递方向上不同截面上的热流量随时间变化，不相等。有扩展表面的传热，在扩展表面的每一垂直于扩展表面的截面上的热流量，由于沿扩展表面的换热而不相同。</a:t>
            </a:r>
          </a:p>
        </p:txBody>
      </p:sp>
      <p:cxnSp>
        <p:nvCxnSpPr>
          <p:cNvPr id="4" name="直接连接符 3"/>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22336" y="6130119"/>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150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arn(inVertical)">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Rot="1" noChangeArrowheads="1"/>
          </p:cNvSpPr>
          <p:nvPr>
            <p:ph type="title"/>
          </p:nvPr>
        </p:nvSpPr>
        <p:spPr>
          <a:xfrm>
            <a:off x="928688" y="1025525"/>
            <a:ext cx="7588250" cy="1498600"/>
          </a:xfrm>
        </p:spPr>
        <p:txBody>
          <a:bodyPr/>
          <a:lstStyle/>
          <a:p>
            <a:r>
              <a:rPr kumimoji="1" lang="en-US" altLang="zh-CN" sz="2800" b="1" smtClean="0">
                <a:latin typeface="楷体_GB2312" pitchFamily="49" charset="-122"/>
                <a:ea typeface="楷体_GB2312" pitchFamily="49" charset="-122"/>
              </a:rPr>
              <a:t>5</a:t>
            </a:r>
            <a:r>
              <a:rPr kumimoji="1" lang="zh-CN" altLang="en-US" sz="2800" b="1" smtClean="0">
                <a:latin typeface="楷体_GB2312" pitchFamily="49" charset="-122"/>
                <a:ea typeface="楷体_GB2312" pitchFamily="49" charset="-122"/>
              </a:rPr>
              <a:t>、</a:t>
            </a:r>
            <a:r>
              <a:rPr kumimoji="1" lang="zh-CN" altLang="en-US" sz="2800" b="1" smtClean="0">
                <a:latin typeface="Times New Roman" panose="02020603050405020304" pitchFamily="18" charset="0"/>
              </a:rPr>
              <a:t>有人将一碗热稀饭置于一盆凉水中进行冷却。为使稀饭凉得更快一些，你认为它应该搅拌碗中的稀饭还是盆中的水？</a:t>
            </a:r>
            <a:r>
              <a:rPr lang="zh-CN" altLang="en-US" sz="2800" smtClean="0"/>
              <a:t> </a:t>
            </a:r>
          </a:p>
        </p:txBody>
      </p:sp>
      <p:sp>
        <p:nvSpPr>
          <p:cNvPr id="540675" name="Rectangle 3"/>
          <p:cNvSpPr>
            <a:spLocks noGrp="1" noRot="1" noChangeArrowheads="1"/>
          </p:cNvSpPr>
          <p:nvPr>
            <p:ph type="body" idx="1"/>
          </p:nvPr>
        </p:nvSpPr>
        <p:spPr>
          <a:xfrm>
            <a:off x="865981" y="2745759"/>
            <a:ext cx="7713663" cy="2562225"/>
          </a:xfrm>
        </p:spPr>
        <p:txBody>
          <a:bodyPr/>
          <a:lstStyle/>
          <a:p>
            <a:pPr marL="0" indent="0">
              <a:buNone/>
            </a:pPr>
            <a:r>
              <a:rPr lang="zh-CN" altLang="en-US" sz="2800" b="1" smtClean="0"/>
              <a:t>解：从稀饭到凉水是一个传热过程。显然这种换热在不搅拌时属</a:t>
            </a:r>
            <a:r>
              <a:rPr lang="zh-CN" altLang="en-US" sz="2800" b="1" smtClean="0">
                <a:solidFill>
                  <a:srgbClr val="FF0000"/>
                </a:solidFill>
              </a:rPr>
              <a:t>自然对流</a:t>
            </a:r>
            <a:r>
              <a:rPr lang="zh-CN" altLang="en-US" sz="2800" b="1" smtClean="0"/>
              <a:t>。热稀饭的换热比水要差。因此要强化传热，增加散热量，应该用搅拌的方式强化稀饭侧的传热。 </a:t>
            </a:r>
          </a:p>
        </p:txBody>
      </p:sp>
      <p:cxnSp>
        <p:nvCxnSpPr>
          <p:cNvPr id="4" name="直接连接符 3"/>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79450" y="552961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609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40674"/>
                                        </p:tgtEl>
                                        <p:attrNameLst>
                                          <p:attrName>style.visibility</p:attrName>
                                        </p:attrNameLst>
                                      </p:cBhvr>
                                      <p:to>
                                        <p:strVal val="visible"/>
                                      </p:to>
                                    </p:set>
                                    <p:animEffect transition="in" filter="barn(inVertical)">
                                      <p:cBhvr>
                                        <p:cTn id="7" dur="500"/>
                                        <p:tgtEl>
                                          <p:spTgt spid="540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40675">
                                            <p:txEl>
                                              <p:pRg st="0" end="0"/>
                                            </p:txEl>
                                          </p:spTgt>
                                        </p:tgtEl>
                                        <p:attrNameLst>
                                          <p:attrName>style.visibility</p:attrName>
                                        </p:attrNameLst>
                                      </p:cBhvr>
                                      <p:to>
                                        <p:strVal val="visible"/>
                                      </p:to>
                                    </p:set>
                                    <p:animEffect transition="in" filter="strips(downRight)">
                                      <p:cBhvr>
                                        <p:cTn id="12" dur="500"/>
                                        <p:tgtEl>
                                          <p:spTgt spid="5406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4" grpId="0"/>
      <p:bldP spid="5406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579298" y="1752600"/>
            <a:ext cx="4462462" cy="4114800"/>
          </a:xfrm>
        </p:spPr>
        <p:txBody>
          <a:bodyPr/>
          <a:lstStyle/>
          <a:p>
            <a:pPr marL="0" indent="0" eaLnBrk="1" hangingPunct="1">
              <a:buFontTx/>
              <a:buNone/>
              <a:defRPr/>
            </a:pPr>
            <a:r>
              <a:rPr lang="en-US" altLang="zh-CN" sz="2800" b="1" smtClean="0">
                <a:latin typeface="+mn-ea"/>
              </a:rPr>
              <a:t>6</a:t>
            </a:r>
            <a:r>
              <a:rPr lang="zh-CN" altLang="en-US" sz="2800" b="1" smtClean="0">
                <a:latin typeface="+mn-ea"/>
              </a:rPr>
              <a:t>、对于附图所示的两种水平夹层，试分析冷、热表面间热量交换的方式有何不同？如果要通过实验来测定夹层中流体的导热系数，应采用哪一种布置？ </a:t>
            </a:r>
          </a:p>
        </p:txBody>
      </p:sp>
      <p:grpSp>
        <p:nvGrpSpPr>
          <p:cNvPr id="2" name="Group 19"/>
          <p:cNvGrpSpPr>
            <a:grpSpLocks/>
          </p:cNvGrpSpPr>
          <p:nvPr/>
        </p:nvGrpSpPr>
        <p:grpSpPr bwMode="auto">
          <a:xfrm>
            <a:off x="5041760" y="1785582"/>
            <a:ext cx="3403600" cy="3306762"/>
            <a:chOff x="3282" y="1253"/>
            <a:chExt cx="2144" cy="2083"/>
          </a:xfrm>
        </p:grpSpPr>
        <p:sp>
          <p:nvSpPr>
            <p:cNvPr id="11270" name="Rectangle 5" descr="宽下对角线"/>
            <p:cNvSpPr>
              <a:spLocks noChangeArrowheads="1"/>
            </p:cNvSpPr>
            <p:nvPr/>
          </p:nvSpPr>
          <p:spPr bwMode="auto">
            <a:xfrm>
              <a:off x="3294" y="1577"/>
              <a:ext cx="2099" cy="359"/>
            </a:xfrm>
            <a:prstGeom prst="rect">
              <a:avLst/>
            </a:prstGeom>
            <a:pattFill prst="wdDn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solidFill>
                  <a:schemeClr val="tx1"/>
                </a:solidFill>
              </a:endParaRPr>
            </a:p>
          </p:txBody>
        </p:sp>
        <p:sp>
          <p:nvSpPr>
            <p:cNvPr id="11271" name="Rectangle 6" descr="横虚线"/>
            <p:cNvSpPr>
              <a:spLocks noChangeArrowheads="1"/>
            </p:cNvSpPr>
            <p:nvPr/>
          </p:nvSpPr>
          <p:spPr bwMode="auto">
            <a:xfrm>
              <a:off x="3282" y="1686"/>
              <a:ext cx="2099" cy="179"/>
            </a:xfrm>
            <a:prstGeom prst="rect">
              <a:avLst/>
            </a:prstGeom>
            <a:pattFill prst="dashHorz">
              <a:fgClr>
                <a:srgbClr val="000000"/>
              </a:fgClr>
              <a:bgClr>
                <a:srgbClr val="FFFFFF"/>
              </a:bgClr>
            </a:pattFill>
            <a:ln w="9525">
              <a:solidFill>
                <a:srgbClr val="000000"/>
              </a:solidFill>
              <a:miter lim="800000"/>
              <a:headEnd/>
              <a:tailEnd/>
            </a:ln>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solidFill>
                  <a:schemeClr val="tx1"/>
                </a:solidFill>
              </a:endParaRPr>
            </a:p>
          </p:txBody>
        </p:sp>
        <p:sp>
          <p:nvSpPr>
            <p:cNvPr id="11272" name="Text Box 7"/>
            <p:cNvSpPr txBox="1">
              <a:spLocks noChangeArrowheads="1"/>
            </p:cNvSpPr>
            <p:nvPr/>
          </p:nvSpPr>
          <p:spPr bwMode="auto">
            <a:xfrm>
              <a:off x="3425" y="1901"/>
              <a:ext cx="6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zh-CN" altLang="en-US" sz="2000">
                  <a:solidFill>
                    <a:schemeClr val="tx1"/>
                  </a:solidFill>
                  <a:latin typeface="Times New Roman" panose="02020603050405020304" pitchFamily="18" charset="0"/>
                </a:rPr>
                <a:t>冷面</a:t>
              </a:r>
              <a:endParaRPr lang="zh-CN" altLang="en-US" sz="2000">
                <a:solidFill>
                  <a:schemeClr val="tx1"/>
                </a:solidFill>
              </a:endParaRPr>
            </a:p>
          </p:txBody>
        </p:sp>
        <p:sp>
          <p:nvSpPr>
            <p:cNvPr id="11273" name="Text Box 8"/>
            <p:cNvSpPr txBox="1">
              <a:spLocks noChangeArrowheads="1"/>
            </p:cNvSpPr>
            <p:nvPr/>
          </p:nvSpPr>
          <p:spPr bwMode="auto">
            <a:xfrm>
              <a:off x="4377" y="2251"/>
              <a:ext cx="6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zh-CN" altLang="en-US" sz="2000">
                  <a:solidFill>
                    <a:schemeClr val="tx1"/>
                  </a:solidFill>
                  <a:latin typeface="Times New Roman" panose="02020603050405020304" pitchFamily="18" charset="0"/>
                </a:rPr>
                <a:t>冷面</a:t>
              </a:r>
              <a:endParaRPr lang="zh-CN" altLang="en-US" sz="2000">
                <a:solidFill>
                  <a:schemeClr val="tx1"/>
                </a:solidFill>
              </a:endParaRPr>
            </a:p>
          </p:txBody>
        </p:sp>
        <p:sp>
          <p:nvSpPr>
            <p:cNvPr id="11274" name="Text Box 9"/>
            <p:cNvSpPr txBox="1">
              <a:spLocks noChangeArrowheads="1"/>
            </p:cNvSpPr>
            <p:nvPr/>
          </p:nvSpPr>
          <p:spPr bwMode="auto">
            <a:xfrm>
              <a:off x="3515" y="2886"/>
              <a:ext cx="6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zh-CN" altLang="en-US" sz="2000">
                  <a:solidFill>
                    <a:schemeClr val="tx1"/>
                  </a:solidFill>
                  <a:latin typeface="Times New Roman" panose="02020603050405020304" pitchFamily="18" charset="0"/>
                </a:rPr>
                <a:t>热面</a:t>
              </a:r>
              <a:endParaRPr lang="zh-CN" altLang="en-US" sz="2000">
                <a:solidFill>
                  <a:schemeClr val="tx1"/>
                </a:solidFill>
              </a:endParaRPr>
            </a:p>
          </p:txBody>
        </p:sp>
        <p:sp>
          <p:nvSpPr>
            <p:cNvPr id="11275" name="Text Box 10"/>
            <p:cNvSpPr txBox="1">
              <a:spLocks noChangeArrowheads="1"/>
            </p:cNvSpPr>
            <p:nvPr/>
          </p:nvSpPr>
          <p:spPr bwMode="auto">
            <a:xfrm>
              <a:off x="4105" y="1253"/>
              <a:ext cx="6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zh-CN" altLang="en-US" sz="2000">
                  <a:solidFill>
                    <a:schemeClr val="tx1"/>
                  </a:solidFill>
                  <a:latin typeface="Times New Roman" panose="02020603050405020304" pitchFamily="18" charset="0"/>
                </a:rPr>
                <a:t>热面</a:t>
              </a:r>
              <a:endParaRPr lang="zh-CN" altLang="en-US" sz="2000">
                <a:solidFill>
                  <a:schemeClr val="tx1"/>
                </a:solidFill>
              </a:endParaRPr>
            </a:p>
          </p:txBody>
        </p:sp>
        <p:sp>
          <p:nvSpPr>
            <p:cNvPr id="11276" name="Text Box 11"/>
            <p:cNvSpPr txBox="1">
              <a:spLocks noChangeArrowheads="1"/>
            </p:cNvSpPr>
            <p:nvPr/>
          </p:nvSpPr>
          <p:spPr bwMode="auto">
            <a:xfrm>
              <a:off x="4694" y="2886"/>
              <a:ext cx="65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zh-CN" altLang="en-US" sz="2000">
                  <a:solidFill>
                    <a:schemeClr val="tx1"/>
                  </a:solidFill>
                  <a:latin typeface="Times New Roman" panose="02020603050405020304" pitchFamily="18" charset="0"/>
                </a:rPr>
                <a:t>液体</a:t>
              </a:r>
              <a:endParaRPr lang="zh-CN" altLang="en-US" sz="2000">
                <a:solidFill>
                  <a:schemeClr val="tx1"/>
                </a:solidFill>
              </a:endParaRPr>
            </a:p>
          </p:txBody>
        </p:sp>
        <p:sp>
          <p:nvSpPr>
            <p:cNvPr id="11277" name="Text Box 12"/>
            <p:cNvSpPr txBox="1">
              <a:spLocks noChangeArrowheads="1"/>
            </p:cNvSpPr>
            <p:nvPr/>
          </p:nvSpPr>
          <p:spPr bwMode="auto">
            <a:xfrm>
              <a:off x="4759" y="1931"/>
              <a:ext cx="6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zh-CN" altLang="en-US" sz="2000">
                  <a:solidFill>
                    <a:schemeClr val="tx1"/>
                  </a:solidFill>
                  <a:latin typeface="Times New Roman" panose="02020603050405020304" pitchFamily="18" charset="0"/>
                </a:rPr>
                <a:t>液体</a:t>
              </a:r>
              <a:endParaRPr lang="zh-CN" altLang="en-US" sz="2000">
                <a:solidFill>
                  <a:schemeClr val="tx1"/>
                </a:solidFill>
              </a:endParaRPr>
            </a:p>
          </p:txBody>
        </p:sp>
        <p:sp>
          <p:nvSpPr>
            <p:cNvPr id="11278" name="Rectangle 13" descr="宽下对角线"/>
            <p:cNvSpPr>
              <a:spLocks noChangeArrowheads="1"/>
            </p:cNvSpPr>
            <p:nvPr/>
          </p:nvSpPr>
          <p:spPr bwMode="auto">
            <a:xfrm>
              <a:off x="3327" y="2518"/>
              <a:ext cx="2099" cy="359"/>
            </a:xfrm>
            <a:prstGeom prst="rect">
              <a:avLst/>
            </a:prstGeom>
            <a:pattFill prst="wdDnDiag">
              <a:fgClr>
                <a:srgbClr val="00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solidFill>
                  <a:schemeClr val="tx1"/>
                </a:solidFill>
              </a:endParaRPr>
            </a:p>
          </p:txBody>
        </p:sp>
        <p:sp>
          <p:nvSpPr>
            <p:cNvPr id="11279" name="Rectangle 14" descr="横虚线"/>
            <p:cNvSpPr>
              <a:spLocks noChangeArrowheads="1"/>
            </p:cNvSpPr>
            <p:nvPr/>
          </p:nvSpPr>
          <p:spPr bwMode="auto">
            <a:xfrm>
              <a:off x="3327" y="2608"/>
              <a:ext cx="2099" cy="179"/>
            </a:xfrm>
            <a:prstGeom prst="rect">
              <a:avLst/>
            </a:prstGeom>
            <a:pattFill prst="dashHorz">
              <a:fgClr>
                <a:srgbClr val="000000"/>
              </a:fgClr>
              <a:bgClr>
                <a:srgbClr val="FFFFFF"/>
              </a:bgClr>
            </a:pattFill>
            <a:ln w="9525">
              <a:solidFill>
                <a:srgbClr val="000000"/>
              </a:solidFill>
              <a:miter lim="800000"/>
              <a:headEnd/>
              <a:tailEnd/>
            </a:ln>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solidFill>
                  <a:schemeClr val="tx1"/>
                </a:solidFill>
              </a:endParaRPr>
            </a:p>
          </p:txBody>
        </p:sp>
        <p:sp>
          <p:nvSpPr>
            <p:cNvPr id="11280" name="Text Box 15"/>
            <p:cNvSpPr txBox="1">
              <a:spLocks noChangeArrowheads="1"/>
            </p:cNvSpPr>
            <p:nvPr/>
          </p:nvSpPr>
          <p:spPr bwMode="auto">
            <a:xfrm>
              <a:off x="4059" y="2024"/>
              <a:ext cx="54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000">
                  <a:solidFill>
                    <a:schemeClr val="tx1"/>
                  </a:solidFill>
                  <a:latin typeface="Times New Roman" panose="02020603050405020304" pitchFamily="18" charset="0"/>
                </a:rPr>
                <a:t>(a)</a:t>
              </a:r>
              <a:endParaRPr lang="en-US" altLang="zh-CN" sz="2000">
                <a:solidFill>
                  <a:schemeClr val="tx1"/>
                </a:solidFill>
              </a:endParaRPr>
            </a:p>
          </p:txBody>
        </p:sp>
        <p:sp>
          <p:nvSpPr>
            <p:cNvPr id="11281" name="Text Box 16"/>
            <p:cNvSpPr txBox="1">
              <a:spLocks noChangeArrowheads="1"/>
            </p:cNvSpPr>
            <p:nvPr/>
          </p:nvSpPr>
          <p:spPr bwMode="auto">
            <a:xfrm>
              <a:off x="4105" y="3067"/>
              <a:ext cx="39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000">
                  <a:solidFill>
                    <a:schemeClr val="tx1"/>
                  </a:solidFill>
                  <a:latin typeface="Times New Roman" panose="02020603050405020304" pitchFamily="18" charset="0"/>
                </a:rPr>
                <a:t>(b)</a:t>
              </a:r>
              <a:endParaRPr lang="en-US" altLang="zh-CN" sz="2000">
                <a:solidFill>
                  <a:schemeClr val="tx1"/>
                </a:solidFill>
              </a:endParaRPr>
            </a:p>
          </p:txBody>
        </p:sp>
        <p:sp>
          <p:nvSpPr>
            <p:cNvPr id="11282" name="Line 17"/>
            <p:cNvSpPr>
              <a:spLocks noChangeShapeType="1"/>
            </p:cNvSpPr>
            <p:nvPr/>
          </p:nvSpPr>
          <p:spPr bwMode="auto">
            <a:xfrm flipV="1">
              <a:off x="4989" y="2718"/>
              <a:ext cx="131" cy="18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3" name="Line 18"/>
            <p:cNvSpPr>
              <a:spLocks noChangeShapeType="1"/>
            </p:cNvSpPr>
            <p:nvPr/>
          </p:nvSpPr>
          <p:spPr bwMode="auto">
            <a:xfrm flipV="1">
              <a:off x="4967" y="1788"/>
              <a:ext cx="131" cy="18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cxnSp>
        <p:nvCxnSpPr>
          <p:cNvPr id="20" name="直接连接符 19"/>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22336" y="5896970"/>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491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647441" y="1091821"/>
            <a:ext cx="7772400" cy="5184775"/>
          </a:xfrm>
        </p:spPr>
        <p:txBody>
          <a:bodyPr/>
          <a:lstStyle/>
          <a:p>
            <a:pPr marL="0" indent="0" eaLnBrk="1" hangingPunct="1">
              <a:buNone/>
              <a:defRPr/>
            </a:pPr>
            <a:r>
              <a:rPr lang="zh-CN" altLang="en-US" sz="2800" b="1" smtClean="0">
                <a:latin typeface="+mn-ea"/>
              </a:rPr>
              <a:t>答：</a:t>
            </a:r>
            <a:r>
              <a:rPr lang="en-US" altLang="zh-CN" sz="2800" b="1" smtClean="0">
                <a:latin typeface="+mn-ea"/>
              </a:rPr>
              <a:t>(a)</a:t>
            </a:r>
            <a:r>
              <a:rPr lang="zh-CN" altLang="en-US" sz="2800" b="1" smtClean="0">
                <a:latin typeface="+mn-ea"/>
              </a:rPr>
              <a:t>图热面在上面，冷面在下面，靠近热面的流体，由于被加热，密度减小，仍保持在上部。流体在水平夹层内不流动，属导热问题。</a:t>
            </a:r>
            <a:br>
              <a:rPr lang="zh-CN" altLang="en-US" sz="2800" b="1" smtClean="0">
                <a:latin typeface="+mn-ea"/>
              </a:rPr>
            </a:br>
            <a:r>
              <a:rPr lang="en-US" altLang="zh-CN" sz="2800" b="1" smtClean="0">
                <a:latin typeface="+mn-ea"/>
              </a:rPr>
              <a:t>(b)</a:t>
            </a:r>
            <a:r>
              <a:rPr lang="zh-CN" altLang="en-US" sz="2800" b="1" smtClean="0">
                <a:latin typeface="+mn-ea"/>
              </a:rPr>
              <a:t>图热面在下面，冷面在上面，靠近热面的流体被加热，密度减小，产生向上的浮力，使流体向上运动。靠近冷面的流体密度大向下运动，产生自然对流。流体在水平夹层内流动，属自然对流换热。</a:t>
            </a:r>
            <a:br>
              <a:rPr lang="zh-CN" altLang="en-US" sz="2800" b="1" smtClean="0">
                <a:latin typeface="+mn-ea"/>
              </a:rPr>
            </a:br>
            <a:r>
              <a:rPr lang="zh-CN" altLang="en-US" sz="2800" b="1" smtClean="0">
                <a:latin typeface="+mn-ea"/>
              </a:rPr>
              <a:t>通过实验来测定夹层中流体的导热系数，应采用</a:t>
            </a:r>
            <a:r>
              <a:rPr lang="en-US" altLang="zh-CN" sz="2800" b="1" smtClean="0">
                <a:latin typeface="+mn-ea"/>
              </a:rPr>
              <a:t>(a)</a:t>
            </a:r>
            <a:r>
              <a:rPr lang="zh-CN" altLang="en-US" sz="2800" b="1" smtClean="0">
                <a:latin typeface="+mn-ea"/>
              </a:rPr>
              <a:t>图的布置。</a:t>
            </a:r>
          </a:p>
        </p:txBody>
      </p:sp>
      <p:cxnSp>
        <p:nvCxnSpPr>
          <p:cNvPr id="3" name="直接连接符 2"/>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47441" y="5788926"/>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231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682625" y="1139825"/>
            <a:ext cx="7772400" cy="4114800"/>
          </a:xfrm>
        </p:spPr>
        <p:txBody>
          <a:bodyPr/>
          <a:lstStyle/>
          <a:p>
            <a:pPr marL="0" indent="0" eaLnBrk="1" hangingPunct="1">
              <a:buFontTx/>
              <a:buNone/>
              <a:defRPr/>
            </a:pPr>
            <a:r>
              <a:rPr lang="en-US" altLang="zh-CN" sz="2400" b="1" smtClean="0">
                <a:latin typeface="+mn-ea"/>
              </a:rPr>
              <a:t>7</a:t>
            </a:r>
            <a:r>
              <a:rPr lang="zh-CN" altLang="en-US" sz="2400" b="1" smtClean="0">
                <a:latin typeface="+mn-ea"/>
              </a:rPr>
              <a:t>、一宇宙飞船的外形示于附图中，其中外遮光罩是凸出于飞船船体之外的一个光学窗口，其表面的温度状态直接影响到飞船的光学遥感器。船体表面各部分的表面温度与遮光罩的表面温度不同。试分析，飞船在太空中飞行时与遮光罩表面发生热交换的对象可能有哪些？换热的方式是什么？</a:t>
            </a:r>
            <a:br>
              <a:rPr lang="zh-CN" altLang="en-US" sz="2400" b="1" smtClean="0">
                <a:latin typeface="+mn-ea"/>
              </a:rPr>
            </a:br>
            <a:r>
              <a:rPr lang="zh-CN" altLang="en-US" sz="2400" b="1" smtClean="0">
                <a:latin typeface="+mn-ea"/>
              </a:rPr>
              <a:t/>
            </a:r>
            <a:br>
              <a:rPr lang="zh-CN" altLang="en-US" sz="2400" b="1" smtClean="0">
                <a:latin typeface="+mn-ea"/>
              </a:rPr>
            </a:br>
            <a:endParaRPr lang="zh-CN" altLang="en-US" sz="2400" b="1" smtClean="0">
              <a:latin typeface="+mn-ea"/>
            </a:endParaRPr>
          </a:p>
        </p:txBody>
      </p:sp>
      <p:grpSp>
        <p:nvGrpSpPr>
          <p:cNvPr id="13315" name="Group 18"/>
          <p:cNvGrpSpPr>
            <a:grpSpLocks/>
          </p:cNvGrpSpPr>
          <p:nvPr/>
        </p:nvGrpSpPr>
        <p:grpSpPr bwMode="auto">
          <a:xfrm>
            <a:off x="2843213" y="3151188"/>
            <a:ext cx="4032250" cy="1587500"/>
            <a:chOff x="1706" y="2976"/>
            <a:chExt cx="2540" cy="1000"/>
          </a:xfrm>
        </p:grpSpPr>
        <p:sp>
          <p:nvSpPr>
            <p:cNvPr id="13316" name="AutoShape 5"/>
            <p:cNvSpPr>
              <a:spLocks noChangeArrowheads="1"/>
            </p:cNvSpPr>
            <p:nvPr/>
          </p:nvSpPr>
          <p:spPr bwMode="auto">
            <a:xfrm rot="5400000">
              <a:off x="3742" y="3407"/>
              <a:ext cx="650" cy="12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323 w 21600"/>
                <a:gd name="T13" fmla="*/ 3349 h 21600"/>
                <a:gd name="T14" fmla="*/ 18277 w 21600"/>
                <a:gd name="T15" fmla="*/ 18251 h 21600"/>
              </a:gdLst>
              <a:ahLst/>
              <a:cxnLst>
                <a:cxn ang="T8">
                  <a:pos x="T0" y="T1"/>
                </a:cxn>
                <a:cxn ang="T9">
                  <a:pos x="T2" y="T3"/>
                </a:cxn>
                <a:cxn ang="T10">
                  <a:pos x="T4" y="T5"/>
                </a:cxn>
                <a:cxn ang="T11">
                  <a:pos x="T6" y="T7"/>
                </a:cxn>
              </a:cxnLst>
              <a:rect l="T12" t="T13" r="T14" b="T15"/>
              <a:pathLst>
                <a:path w="21600" h="21600">
                  <a:moveTo>
                    <a:pt x="0" y="0"/>
                  </a:moveTo>
                  <a:lnTo>
                    <a:pt x="3024" y="21600"/>
                  </a:lnTo>
                  <a:lnTo>
                    <a:pt x="18576" y="21600"/>
                  </a:lnTo>
                  <a:lnTo>
                    <a:pt x="21600" y="0"/>
                  </a:lnTo>
                  <a:lnTo>
                    <a:pt x="0" y="0"/>
                  </a:lnTo>
                  <a:close/>
                </a:path>
              </a:pathLst>
            </a:cu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7" name="AutoShape 6"/>
            <p:cNvSpPr>
              <a:spLocks noChangeArrowheads="1"/>
            </p:cNvSpPr>
            <p:nvPr/>
          </p:nvSpPr>
          <p:spPr bwMode="auto">
            <a:xfrm rot="5400000">
              <a:off x="1617" y="3399"/>
              <a:ext cx="514" cy="1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6 w 21600"/>
                <a:gd name="T13" fmla="*/ 4438 h 21600"/>
                <a:gd name="T14" fmla="*/ 17104 w 21600"/>
                <a:gd name="T15" fmla="*/ 1716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8" name="AutoShape 7"/>
            <p:cNvSpPr>
              <a:spLocks noChangeArrowheads="1"/>
            </p:cNvSpPr>
            <p:nvPr/>
          </p:nvSpPr>
          <p:spPr bwMode="auto">
            <a:xfrm rot="5400000" flipV="1">
              <a:off x="2140" y="3398"/>
              <a:ext cx="514" cy="1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96 w 21600"/>
                <a:gd name="T13" fmla="*/ 4555 h 21600"/>
                <a:gd name="T14" fmla="*/ 17104 w 21600"/>
                <a:gd name="T15" fmla="*/ 17045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9" name="Rectangle 8"/>
            <p:cNvSpPr>
              <a:spLocks noChangeArrowheads="1"/>
            </p:cNvSpPr>
            <p:nvPr/>
          </p:nvSpPr>
          <p:spPr bwMode="auto">
            <a:xfrm rot="5400000">
              <a:off x="1877" y="3275"/>
              <a:ext cx="515" cy="390"/>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solidFill>
                  <a:schemeClr val="tx1"/>
                </a:solidFill>
              </a:endParaRPr>
            </a:p>
          </p:txBody>
        </p:sp>
        <p:sp>
          <p:nvSpPr>
            <p:cNvPr id="13320" name="Oval 9"/>
            <p:cNvSpPr>
              <a:spLocks noChangeArrowheads="1"/>
            </p:cNvSpPr>
            <p:nvPr/>
          </p:nvSpPr>
          <p:spPr bwMode="auto">
            <a:xfrm rot="5400000">
              <a:off x="2522" y="3285"/>
              <a:ext cx="383" cy="369"/>
            </a:xfrm>
            <a:prstGeom prst="ellipse">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solidFill>
                  <a:schemeClr val="tx1"/>
                </a:solidFill>
              </a:endParaRPr>
            </a:p>
          </p:txBody>
        </p:sp>
        <p:sp>
          <p:nvSpPr>
            <p:cNvPr id="13321" name="Rectangle 10"/>
            <p:cNvSpPr>
              <a:spLocks noChangeArrowheads="1"/>
            </p:cNvSpPr>
            <p:nvPr/>
          </p:nvSpPr>
          <p:spPr bwMode="auto">
            <a:xfrm rot="5400000">
              <a:off x="2395" y="3419"/>
              <a:ext cx="262" cy="106"/>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solidFill>
                  <a:schemeClr val="tx1"/>
                </a:solidFill>
              </a:endParaRPr>
            </a:p>
          </p:txBody>
        </p:sp>
        <p:sp>
          <p:nvSpPr>
            <p:cNvPr id="13322" name="Rectangle 11"/>
            <p:cNvSpPr>
              <a:spLocks noChangeArrowheads="1"/>
            </p:cNvSpPr>
            <p:nvPr/>
          </p:nvSpPr>
          <p:spPr bwMode="auto">
            <a:xfrm rot="5400000">
              <a:off x="3343" y="3043"/>
              <a:ext cx="469" cy="857"/>
            </a:xfrm>
            <a:prstGeom prst="rect">
              <a:avLst/>
            </a:pr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solidFill>
                  <a:schemeClr val="tx1"/>
                </a:solidFill>
              </a:endParaRPr>
            </a:p>
          </p:txBody>
        </p:sp>
        <p:sp>
          <p:nvSpPr>
            <p:cNvPr id="13323" name="AutoShape 12"/>
            <p:cNvSpPr>
              <a:spLocks noChangeArrowheads="1"/>
            </p:cNvSpPr>
            <p:nvPr/>
          </p:nvSpPr>
          <p:spPr bwMode="auto">
            <a:xfrm rot="5400000">
              <a:off x="2702" y="3238"/>
              <a:ext cx="469" cy="4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717 w 21600"/>
                <a:gd name="T13" fmla="*/ 2683 h 21600"/>
                <a:gd name="T14" fmla="*/ 18883 w 21600"/>
                <a:gd name="T15" fmla="*/ 18917 h 21600"/>
              </a:gdLst>
              <a:ahLst/>
              <a:cxnLst>
                <a:cxn ang="T8">
                  <a:pos x="T0" y="T1"/>
                </a:cxn>
                <a:cxn ang="T9">
                  <a:pos x="T2" y="T3"/>
                </a:cxn>
                <a:cxn ang="T10">
                  <a:pos x="T4" y="T5"/>
                </a:cxn>
                <a:cxn ang="T11">
                  <a:pos x="T6" y="T7"/>
                </a:cxn>
              </a:cxnLst>
              <a:rect l="T12" t="T13" r="T14" b="T15"/>
              <a:pathLst>
                <a:path w="21600" h="21600">
                  <a:moveTo>
                    <a:pt x="0" y="0"/>
                  </a:moveTo>
                  <a:lnTo>
                    <a:pt x="1807" y="21600"/>
                  </a:lnTo>
                  <a:lnTo>
                    <a:pt x="19793" y="21600"/>
                  </a:lnTo>
                  <a:lnTo>
                    <a:pt x="21600" y="0"/>
                  </a:lnTo>
                  <a:lnTo>
                    <a:pt x="0" y="0"/>
                  </a:lnTo>
                  <a:close/>
                </a:path>
              </a:pathLst>
            </a:custGeom>
            <a:gradFill rotWithShape="0">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24" name="Line 13"/>
            <p:cNvSpPr>
              <a:spLocks noChangeShapeType="1"/>
            </p:cNvSpPr>
            <p:nvPr/>
          </p:nvSpPr>
          <p:spPr bwMode="auto">
            <a:xfrm rot="5400000">
              <a:off x="2976" y="2202"/>
              <a:ext cx="0" cy="254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5" name="Rectangle 14"/>
            <p:cNvSpPr>
              <a:spLocks noChangeArrowheads="1"/>
            </p:cNvSpPr>
            <p:nvPr/>
          </p:nvSpPr>
          <p:spPr bwMode="auto">
            <a:xfrm rot="5400000">
              <a:off x="2035" y="3753"/>
              <a:ext cx="176" cy="100"/>
            </a:xfrm>
            <a:prstGeom prst="rect">
              <a:avLst/>
            </a:prstGeom>
            <a:gradFill rotWithShape="0">
              <a:gsLst>
                <a:gs pos="0">
                  <a:srgbClr val="767676"/>
                </a:gs>
                <a:gs pos="50000">
                  <a:srgbClr val="FFFFFF"/>
                </a:gs>
                <a:gs pos="100000">
                  <a:srgbClr val="76767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solidFill>
                  <a:schemeClr val="tx1"/>
                </a:solidFill>
              </a:endParaRPr>
            </a:p>
          </p:txBody>
        </p:sp>
        <p:sp>
          <p:nvSpPr>
            <p:cNvPr id="13326" name="Text Box 15"/>
            <p:cNvSpPr txBox="1">
              <a:spLocks noChangeArrowheads="1"/>
            </p:cNvSpPr>
            <p:nvPr/>
          </p:nvSpPr>
          <p:spPr bwMode="auto">
            <a:xfrm>
              <a:off x="2789" y="2976"/>
              <a:ext cx="84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zh-CN" altLang="en-US" sz="2000">
                  <a:solidFill>
                    <a:schemeClr val="tx1"/>
                  </a:solidFill>
                  <a:latin typeface="Times New Roman" panose="02020603050405020304" pitchFamily="18" charset="0"/>
                </a:rPr>
                <a:t>飞船船体</a:t>
              </a:r>
              <a:endParaRPr lang="zh-CN" altLang="en-US" sz="2000">
                <a:solidFill>
                  <a:schemeClr val="tx1"/>
                </a:solidFill>
              </a:endParaRPr>
            </a:p>
          </p:txBody>
        </p:sp>
        <p:sp>
          <p:nvSpPr>
            <p:cNvPr id="13327" name="AutoShape 16"/>
            <p:cNvSpPr>
              <a:spLocks/>
            </p:cNvSpPr>
            <p:nvPr/>
          </p:nvSpPr>
          <p:spPr bwMode="auto">
            <a:xfrm>
              <a:off x="2426" y="3793"/>
              <a:ext cx="889" cy="183"/>
            </a:xfrm>
            <a:prstGeom prst="callout2">
              <a:avLst>
                <a:gd name="adj1" fmla="val 39343"/>
                <a:gd name="adj2" fmla="val -5398"/>
                <a:gd name="adj3" fmla="val 39343"/>
                <a:gd name="adj4" fmla="val -11023"/>
                <a:gd name="adj5" fmla="val 2731"/>
                <a:gd name="adj6" fmla="val -318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Char char="•"/>
                <a:defRPr sz="3200">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tx1"/>
                </a:buClr>
                <a:buChar char="•"/>
                <a:defRPr sz="2800">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tx2"/>
                </a:buClr>
                <a:buChar char="•"/>
                <a:defRPr sz="2400">
                  <a:solidFill>
                    <a:schemeClr val="bg2"/>
                  </a:solidFill>
                  <a:latin typeface="Arial" panose="020B0604020202020204" pitchFamily="34" charset="0"/>
                  <a:ea typeface="宋体" panose="02010600030101010101" pitchFamily="2" charset="-122"/>
                </a:defRPr>
              </a:lvl3pPr>
              <a:lvl4pPr marL="1600200" indent="-228600">
                <a:spcBef>
                  <a:spcPct val="20000"/>
                </a:spcBef>
                <a:buClr>
                  <a:schemeClr val="tx1"/>
                </a:buClr>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0000"/>
                </a:spcBef>
                <a:buClr>
                  <a:schemeClr val="tx2"/>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Char char="•"/>
                <a:defRPr sz="2000">
                  <a:solidFill>
                    <a:schemeClr val="bg2"/>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zh-CN" altLang="en-US" sz="2000">
                  <a:solidFill>
                    <a:schemeClr val="tx1"/>
                  </a:solidFill>
                  <a:latin typeface="Times New Roman" panose="02020603050405020304" pitchFamily="18" charset="0"/>
                </a:rPr>
                <a:t>外遮光罩</a:t>
              </a:r>
              <a:endParaRPr lang="zh-CN" altLang="en-US" sz="2000">
                <a:solidFill>
                  <a:schemeClr val="tx1"/>
                </a:solidFill>
              </a:endParaRPr>
            </a:p>
          </p:txBody>
        </p:sp>
      </p:grpSp>
      <p:cxnSp>
        <p:nvCxnSpPr>
          <p:cNvPr id="16" name="直接连接符 15"/>
          <p:cNvCxnSpPr/>
          <p:nvPr/>
        </p:nvCxnSpPr>
        <p:spPr>
          <a:xfrm>
            <a:off x="522336" y="928048"/>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22336" y="5925404"/>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456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685800" y="1638300"/>
            <a:ext cx="7772400" cy="4114800"/>
          </a:xfrm>
        </p:spPr>
        <p:txBody>
          <a:bodyPr/>
          <a:lstStyle/>
          <a:p>
            <a:pPr marL="0" indent="0" eaLnBrk="1" hangingPunct="1">
              <a:buFontTx/>
              <a:buNone/>
              <a:defRPr/>
            </a:pPr>
            <a:r>
              <a:rPr lang="zh-CN" altLang="en-US" b="1" smtClean="0">
                <a:latin typeface="+mn-ea"/>
              </a:rPr>
              <a:t>答：</a:t>
            </a:r>
            <a:endParaRPr lang="en-US" altLang="zh-CN" b="1" smtClean="0">
              <a:latin typeface="+mn-ea"/>
            </a:endParaRPr>
          </a:p>
          <a:p>
            <a:pPr marL="0" indent="0" eaLnBrk="1" hangingPunct="1">
              <a:buFontTx/>
              <a:buNone/>
              <a:defRPr/>
            </a:pPr>
            <a:r>
              <a:rPr lang="zh-CN" altLang="en-US" b="1" smtClean="0">
                <a:latin typeface="+mn-ea"/>
              </a:rPr>
              <a:t>（</a:t>
            </a:r>
            <a:r>
              <a:rPr lang="en-US" altLang="zh-CN" b="1" smtClean="0">
                <a:latin typeface="+mn-ea"/>
              </a:rPr>
              <a:t>1</a:t>
            </a:r>
            <a:r>
              <a:rPr lang="zh-CN" altLang="en-US" b="1" smtClean="0">
                <a:latin typeface="+mn-ea"/>
              </a:rPr>
              <a:t>）对象：船体、遮光罩外的太空。</a:t>
            </a:r>
            <a:br>
              <a:rPr lang="zh-CN" altLang="en-US" b="1" smtClean="0">
                <a:latin typeface="+mn-ea"/>
              </a:rPr>
            </a:br>
            <a:r>
              <a:rPr lang="zh-CN" altLang="en-US" b="1" smtClean="0">
                <a:latin typeface="+mn-ea"/>
              </a:rPr>
              <a:t>（</a:t>
            </a:r>
            <a:r>
              <a:rPr lang="en-US" altLang="zh-CN" b="1" smtClean="0">
                <a:latin typeface="+mn-ea"/>
              </a:rPr>
              <a:t>2</a:t>
            </a:r>
            <a:r>
              <a:rPr lang="zh-CN" altLang="en-US" b="1" smtClean="0">
                <a:latin typeface="+mn-ea"/>
              </a:rPr>
              <a:t>）遮光罩与船体间有导热、热辐射；遮光罩与太空的热辐射。</a:t>
            </a:r>
          </a:p>
        </p:txBody>
      </p:sp>
      <p:cxnSp>
        <p:nvCxnSpPr>
          <p:cNvPr id="3" name="直接连接符 2"/>
          <p:cNvCxnSpPr/>
          <p:nvPr/>
        </p:nvCxnSpPr>
        <p:spPr>
          <a:xfrm>
            <a:off x="481392" y="1078173"/>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81392" y="5854890"/>
            <a:ext cx="82122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627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TotalTime>
  <Words>1628</Words>
  <Application>Microsoft Office PowerPoint</Application>
  <PresentationFormat>全屏显示(4:3)</PresentationFormat>
  <Paragraphs>84</Paragraphs>
  <Slides>23</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34" baseType="lpstr">
      <vt:lpstr>Arial Unicode MS</vt:lpstr>
      <vt:lpstr>楷体_GB2312</vt:lpstr>
      <vt:lpstr>宋体</vt:lpstr>
      <vt:lpstr>Arial</vt:lpstr>
      <vt:lpstr>Calibri</vt:lpstr>
      <vt:lpstr>Calibri Light</vt:lpstr>
      <vt:lpstr>Times New Roman</vt:lpstr>
      <vt:lpstr>Wingdings</vt:lpstr>
      <vt:lpstr>Office 主题</vt:lpstr>
      <vt:lpstr>Equation</vt:lpstr>
      <vt:lpstr>MathType 6.0 Equation</vt:lpstr>
      <vt:lpstr>PowerPoint 演示文稿</vt:lpstr>
      <vt:lpstr>PowerPoint 演示文稿</vt:lpstr>
      <vt:lpstr>PowerPoint 演示文稿</vt:lpstr>
      <vt:lpstr>PowerPoint 演示文稿</vt:lpstr>
      <vt:lpstr>5、有人将一碗热稀饭置于一盆凉水中进行冷却。为使稀饭凉得更快一些，你认为它应该搅拌碗中的稀饭还是盆中的水？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1、面积相同的两平行黑体表面，其相隔距离与表面的宽和高相比甚小，通过两表面边缘外射的能量可以忽略，表面温度分别为527 ℃ 和27 ℃ 。试求两表面间单位面积的辐射换热量。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dd</dc:creator>
  <cp:lastModifiedBy>dd</cp:lastModifiedBy>
  <cp:revision>8</cp:revision>
  <dcterms:created xsi:type="dcterms:W3CDTF">2019-04-28T07:37:22Z</dcterms:created>
  <dcterms:modified xsi:type="dcterms:W3CDTF">2019-04-28T07:56:23Z</dcterms:modified>
</cp:coreProperties>
</file>