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312" r:id="rId2"/>
    <p:sldId id="313" r:id="rId3"/>
    <p:sldId id="314" r:id="rId4"/>
    <p:sldId id="361" r:id="rId5"/>
    <p:sldId id="362" r:id="rId6"/>
    <p:sldId id="318" r:id="rId7"/>
    <p:sldId id="319" r:id="rId8"/>
    <p:sldId id="320" r:id="rId9"/>
    <p:sldId id="321" r:id="rId10"/>
    <p:sldId id="322" r:id="rId11"/>
    <p:sldId id="323" r:id="rId12"/>
    <p:sldId id="363" r:id="rId13"/>
    <p:sldId id="324" r:id="rId14"/>
    <p:sldId id="325" r:id="rId15"/>
    <p:sldId id="326" r:id="rId16"/>
    <p:sldId id="327" r:id="rId17"/>
    <p:sldId id="328" r:id="rId18"/>
    <p:sldId id="329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4EF"/>
    <a:srgbClr val="0000FF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230" autoAdjust="0"/>
  </p:normalViewPr>
  <p:slideViewPr>
    <p:cSldViewPr>
      <p:cViewPr varScale="1">
        <p:scale>
          <a:sx n="70" d="100"/>
          <a:sy n="70" d="100"/>
        </p:scale>
        <p:origin x="1218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1F5C8-7FD9-4556-9945-C4F1C2644F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EB04F8D4-0C48-4E48-B7D2-0A79E39B7C6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流体的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平衡条件</a:t>
          </a: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 </a:t>
          </a:r>
        </a:p>
      </dgm:t>
    </dgm:pt>
    <dgm:pt modelId="{A3418052-9873-4FEB-9BB3-573A9EB2325E}" type="parTrans" cxnId="{E805B179-15E6-4F0A-B43B-8D243092E9E0}">
      <dgm:prSet/>
      <dgm:spPr/>
    </dgm:pt>
    <dgm:pt modelId="{86CD73B9-1190-4EC3-A1C1-0AB928070DCF}" type="sibTrans" cxnId="{E805B179-15E6-4F0A-B43B-8D243092E9E0}">
      <dgm:prSet/>
      <dgm:spPr/>
    </dgm:pt>
    <dgm:pt modelId="{A0554E6B-A1D5-4B6D-8BA8-7C551C7B648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受力分析</a:t>
          </a:r>
        </a:p>
      </dgm:t>
    </dgm:pt>
    <dgm:pt modelId="{9B193587-CBEC-4E00-9D5D-E3DB329BBF65}" type="parTrans" cxnId="{A9EE2AD5-4DA3-48CC-B97B-A552407AB97B}">
      <dgm:prSet/>
      <dgm:spPr/>
    </dgm:pt>
    <dgm:pt modelId="{867FAD9E-4F6F-4031-BD41-D14A1681F44C}" type="sibTrans" cxnId="{A9EE2AD5-4DA3-48CC-B97B-A552407AB97B}">
      <dgm:prSet/>
      <dgm:spPr/>
    </dgm:pt>
    <dgm:pt modelId="{6AC097BF-1FAA-42C4-9AA8-0278B5B2E96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欧拉平衡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方程式</a:t>
          </a:r>
        </a:p>
      </dgm:t>
    </dgm:pt>
    <dgm:pt modelId="{E49C223D-8639-4B23-8A27-4C11410E2E09}" type="parTrans" cxnId="{064D34DF-07FF-4E9A-94C1-ECDA8344920A}">
      <dgm:prSet/>
      <dgm:spPr/>
    </dgm:pt>
    <dgm:pt modelId="{20A7D668-5FF9-4D2B-8242-B81ED0DACC81}" type="sibTrans" cxnId="{064D34DF-07FF-4E9A-94C1-ECDA8344920A}">
      <dgm:prSet/>
      <dgm:spPr/>
    </dgm:pt>
    <dgm:pt modelId="{ACBD0F9A-35F0-4870-B3DA-DFB01087D0E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静止流体中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的压强分布</a:t>
          </a:r>
        </a:p>
      </dgm:t>
    </dgm:pt>
    <dgm:pt modelId="{09FF5ED6-4D07-4BC4-B3DB-0B0B03123DCB}" type="parTrans" cxnId="{79D73997-4CF8-420B-AAE8-E7EF762937E7}">
      <dgm:prSet/>
      <dgm:spPr/>
    </dgm:pt>
    <dgm:pt modelId="{57800109-B44F-441B-B9A9-17669C592290}" type="sibTrans" cxnId="{79D73997-4CF8-420B-AAE8-E7EF762937E7}">
      <dgm:prSet/>
      <dgm:spPr/>
    </dgm:pt>
    <dgm:pt modelId="{7F492584-EAFA-4B5F-A2A7-F3476E8AD9B9}" type="pres">
      <dgm:prSet presAssocID="{5891F5C8-7FD9-4556-9945-C4F1C2644F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1B6EB1-0D76-42C3-882B-8D2297E41F1E}" type="pres">
      <dgm:prSet presAssocID="{EB04F8D4-0C48-4E48-B7D2-0A79E39B7C62}" presName="hierRoot1" presStyleCnt="0">
        <dgm:presLayoutVars>
          <dgm:hierBranch/>
        </dgm:presLayoutVars>
      </dgm:prSet>
      <dgm:spPr/>
    </dgm:pt>
    <dgm:pt modelId="{84D579E9-818E-47EF-99F3-5B06F8095A90}" type="pres">
      <dgm:prSet presAssocID="{EB04F8D4-0C48-4E48-B7D2-0A79E39B7C62}" presName="rootComposite1" presStyleCnt="0"/>
      <dgm:spPr/>
    </dgm:pt>
    <dgm:pt modelId="{0682CF2F-7342-4709-AAB7-0AEA56B613FA}" type="pres">
      <dgm:prSet presAssocID="{EB04F8D4-0C48-4E48-B7D2-0A79E39B7C6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7B92B-0144-419F-9DFC-F0BFA5C6FE7B}" type="pres">
      <dgm:prSet presAssocID="{EB04F8D4-0C48-4E48-B7D2-0A79E39B7C6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266FAD62-5CDE-4D5B-9302-28B0EF54A11F}" type="pres">
      <dgm:prSet presAssocID="{EB04F8D4-0C48-4E48-B7D2-0A79E39B7C62}" presName="hierChild2" presStyleCnt="0"/>
      <dgm:spPr/>
    </dgm:pt>
    <dgm:pt modelId="{F870B3A9-2AEC-4650-A688-644AA2C7E1B9}" type="pres">
      <dgm:prSet presAssocID="{9B193587-CBEC-4E00-9D5D-E3DB329BBF65}" presName="Name35" presStyleLbl="parChTrans1D2" presStyleIdx="0" presStyleCnt="3"/>
      <dgm:spPr/>
    </dgm:pt>
    <dgm:pt modelId="{27AB4448-4AAF-4034-B2F2-217F06BF2BAD}" type="pres">
      <dgm:prSet presAssocID="{A0554E6B-A1D5-4B6D-8BA8-7C551C7B648E}" presName="hierRoot2" presStyleCnt="0">
        <dgm:presLayoutVars>
          <dgm:hierBranch/>
        </dgm:presLayoutVars>
      </dgm:prSet>
      <dgm:spPr/>
    </dgm:pt>
    <dgm:pt modelId="{B461CCC0-E667-4220-9DF3-559756B90CC7}" type="pres">
      <dgm:prSet presAssocID="{A0554E6B-A1D5-4B6D-8BA8-7C551C7B648E}" presName="rootComposite" presStyleCnt="0"/>
      <dgm:spPr/>
    </dgm:pt>
    <dgm:pt modelId="{68CFB16F-4D2A-4EFE-8B3D-658D0FF5748E}" type="pres">
      <dgm:prSet presAssocID="{A0554E6B-A1D5-4B6D-8BA8-7C551C7B648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7AFB76-D8E4-4A33-B212-831359A1E4FA}" type="pres">
      <dgm:prSet presAssocID="{A0554E6B-A1D5-4B6D-8BA8-7C551C7B648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9C03F40E-47A5-4352-8336-4C77068754E1}" type="pres">
      <dgm:prSet presAssocID="{A0554E6B-A1D5-4B6D-8BA8-7C551C7B648E}" presName="hierChild4" presStyleCnt="0"/>
      <dgm:spPr/>
    </dgm:pt>
    <dgm:pt modelId="{F3EE8B4D-187D-42CA-ADFF-3F0009567454}" type="pres">
      <dgm:prSet presAssocID="{A0554E6B-A1D5-4B6D-8BA8-7C551C7B648E}" presName="hierChild5" presStyleCnt="0"/>
      <dgm:spPr/>
    </dgm:pt>
    <dgm:pt modelId="{990E9E6F-D33F-4F52-B338-74BC41BF8810}" type="pres">
      <dgm:prSet presAssocID="{E49C223D-8639-4B23-8A27-4C11410E2E09}" presName="Name35" presStyleLbl="parChTrans1D2" presStyleIdx="1" presStyleCnt="3"/>
      <dgm:spPr/>
    </dgm:pt>
    <dgm:pt modelId="{D9FABA28-2321-4635-85D1-E5A60600EEDB}" type="pres">
      <dgm:prSet presAssocID="{6AC097BF-1FAA-42C4-9AA8-0278B5B2E96F}" presName="hierRoot2" presStyleCnt="0">
        <dgm:presLayoutVars>
          <dgm:hierBranch/>
        </dgm:presLayoutVars>
      </dgm:prSet>
      <dgm:spPr/>
    </dgm:pt>
    <dgm:pt modelId="{3B5A5FA2-F7A5-4621-B34A-7B0A652FCE41}" type="pres">
      <dgm:prSet presAssocID="{6AC097BF-1FAA-42C4-9AA8-0278B5B2E96F}" presName="rootComposite" presStyleCnt="0"/>
      <dgm:spPr/>
    </dgm:pt>
    <dgm:pt modelId="{C63ECE23-2F1C-47E3-86D0-884103E2BDD6}" type="pres">
      <dgm:prSet presAssocID="{6AC097BF-1FAA-42C4-9AA8-0278B5B2E96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8A5774-1116-4049-BA07-E0893C726A5B}" type="pres">
      <dgm:prSet presAssocID="{6AC097BF-1FAA-42C4-9AA8-0278B5B2E96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C9B687F2-38CF-4F61-A435-39238A106FE7}" type="pres">
      <dgm:prSet presAssocID="{6AC097BF-1FAA-42C4-9AA8-0278B5B2E96F}" presName="hierChild4" presStyleCnt="0"/>
      <dgm:spPr/>
    </dgm:pt>
    <dgm:pt modelId="{BB4A352D-9E99-42F2-8056-30A1EA666378}" type="pres">
      <dgm:prSet presAssocID="{6AC097BF-1FAA-42C4-9AA8-0278B5B2E96F}" presName="hierChild5" presStyleCnt="0"/>
      <dgm:spPr/>
    </dgm:pt>
    <dgm:pt modelId="{B3A7A2E6-E579-47B6-A92E-7F1875EB828E}" type="pres">
      <dgm:prSet presAssocID="{09FF5ED6-4D07-4BC4-B3DB-0B0B03123DCB}" presName="Name35" presStyleLbl="parChTrans1D2" presStyleIdx="2" presStyleCnt="3"/>
      <dgm:spPr/>
    </dgm:pt>
    <dgm:pt modelId="{28F15381-8A6C-44FB-A154-9F10DEEFBFB6}" type="pres">
      <dgm:prSet presAssocID="{ACBD0F9A-35F0-4870-B3DA-DFB01087D0E3}" presName="hierRoot2" presStyleCnt="0">
        <dgm:presLayoutVars>
          <dgm:hierBranch/>
        </dgm:presLayoutVars>
      </dgm:prSet>
      <dgm:spPr/>
    </dgm:pt>
    <dgm:pt modelId="{1360D0E2-E020-4D0B-8B17-EE4CA78E68A4}" type="pres">
      <dgm:prSet presAssocID="{ACBD0F9A-35F0-4870-B3DA-DFB01087D0E3}" presName="rootComposite" presStyleCnt="0"/>
      <dgm:spPr/>
    </dgm:pt>
    <dgm:pt modelId="{4530133F-3968-4135-A96F-6D3FA1B65714}" type="pres">
      <dgm:prSet presAssocID="{ACBD0F9A-35F0-4870-B3DA-DFB01087D0E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FD8722-8803-4650-BE4C-602796C515FD}" type="pres">
      <dgm:prSet presAssocID="{ACBD0F9A-35F0-4870-B3DA-DFB01087D0E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A11F2A8-D24D-4277-AD23-58DE99F9373D}" type="pres">
      <dgm:prSet presAssocID="{ACBD0F9A-35F0-4870-B3DA-DFB01087D0E3}" presName="hierChild4" presStyleCnt="0"/>
      <dgm:spPr/>
    </dgm:pt>
    <dgm:pt modelId="{6899EE16-DD43-4325-92E9-BF4C7CDFDCFF}" type="pres">
      <dgm:prSet presAssocID="{ACBD0F9A-35F0-4870-B3DA-DFB01087D0E3}" presName="hierChild5" presStyleCnt="0"/>
      <dgm:spPr/>
    </dgm:pt>
    <dgm:pt modelId="{FA36872F-7CF7-46B2-8018-84F4B0752091}" type="pres">
      <dgm:prSet presAssocID="{EB04F8D4-0C48-4E48-B7D2-0A79E39B7C62}" presName="hierChild3" presStyleCnt="0"/>
      <dgm:spPr/>
    </dgm:pt>
  </dgm:ptLst>
  <dgm:cxnLst>
    <dgm:cxn modelId="{43CC9467-2943-4030-BB65-E01B795A7ED8}" type="presOf" srcId="{6AC097BF-1FAA-42C4-9AA8-0278B5B2E96F}" destId="{CE8A5774-1116-4049-BA07-E0893C726A5B}" srcOrd="1" destOrd="0" presId="urn:microsoft.com/office/officeart/2005/8/layout/orgChart1"/>
    <dgm:cxn modelId="{6B63AA12-5FE5-4EE0-A76D-92A3DB21D7CF}" type="presOf" srcId="{A0554E6B-A1D5-4B6D-8BA8-7C551C7B648E}" destId="{68CFB16F-4D2A-4EFE-8B3D-658D0FF5748E}" srcOrd="0" destOrd="0" presId="urn:microsoft.com/office/officeart/2005/8/layout/orgChart1"/>
    <dgm:cxn modelId="{A9EE2AD5-4DA3-48CC-B97B-A552407AB97B}" srcId="{EB04F8D4-0C48-4E48-B7D2-0A79E39B7C62}" destId="{A0554E6B-A1D5-4B6D-8BA8-7C551C7B648E}" srcOrd="0" destOrd="0" parTransId="{9B193587-CBEC-4E00-9D5D-E3DB329BBF65}" sibTransId="{867FAD9E-4F6F-4031-BD41-D14A1681F44C}"/>
    <dgm:cxn modelId="{CF58BE73-6665-4738-862A-4B35225BA325}" type="presOf" srcId="{ACBD0F9A-35F0-4870-B3DA-DFB01087D0E3}" destId="{4530133F-3968-4135-A96F-6D3FA1B65714}" srcOrd="0" destOrd="0" presId="urn:microsoft.com/office/officeart/2005/8/layout/orgChart1"/>
    <dgm:cxn modelId="{90D60CCE-74B6-4D77-855B-C7691E7F3A10}" type="presOf" srcId="{ACBD0F9A-35F0-4870-B3DA-DFB01087D0E3}" destId="{E7FD8722-8803-4650-BE4C-602796C515FD}" srcOrd="1" destOrd="0" presId="urn:microsoft.com/office/officeart/2005/8/layout/orgChart1"/>
    <dgm:cxn modelId="{313FA116-898F-44DD-86B4-058B7AAE137C}" type="presOf" srcId="{5891F5C8-7FD9-4556-9945-C4F1C2644FC3}" destId="{7F492584-EAFA-4B5F-A2A7-F3476E8AD9B9}" srcOrd="0" destOrd="0" presId="urn:microsoft.com/office/officeart/2005/8/layout/orgChart1"/>
    <dgm:cxn modelId="{3CD75EA4-CE56-4CB1-A83E-3479B60FD6FD}" type="presOf" srcId="{EB04F8D4-0C48-4E48-B7D2-0A79E39B7C62}" destId="{5087B92B-0144-419F-9DFC-F0BFA5C6FE7B}" srcOrd="1" destOrd="0" presId="urn:microsoft.com/office/officeart/2005/8/layout/orgChart1"/>
    <dgm:cxn modelId="{79D73997-4CF8-420B-AAE8-E7EF762937E7}" srcId="{EB04F8D4-0C48-4E48-B7D2-0A79E39B7C62}" destId="{ACBD0F9A-35F0-4870-B3DA-DFB01087D0E3}" srcOrd="2" destOrd="0" parTransId="{09FF5ED6-4D07-4BC4-B3DB-0B0B03123DCB}" sibTransId="{57800109-B44F-441B-B9A9-17669C592290}"/>
    <dgm:cxn modelId="{7C7407D1-34B6-4BEB-9B07-8687182B450F}" type="presOf" srcId="{A0554E6B-A1D5-4B6D-8BA8-7C551C7B648E}" destId="{9B7AFB76-D8E4-4A33-B212-831359A1E4FA}" srcOrd="1" destOrd="0" presId="urn:microsoft.com/office/officeart/2005/8/layout/orgChart1"/>
    <dgm:cxn modelId="{064D34DF-07FF-4E9A-94C1-ECDA8344920A}" srcId="{EB04F8D4-0C48-4E48-B7D2-0A79E39B7C62}" destId="{6AC097BF-1FAA-42C4-9AA8-0278B5B2E96F}" srcOrd="1" destOrd="0" parTransId="{E49C223D-8639-4B23-8A27-4C11410E2E09}" sibTransId="{20A7D668-5FF9-4D2B-8242-B81ED0DACC81}"/>
    <dgm:cxn modelId="{7F050558-C66E-4880-9278-3C337F3A3DE2}" type="presOf" srcId="{09FF5ED6-4D07-4BC4-B3DB-0B0B03123DCB}" destId="{B3A7A2E6-E579-47B6-A92E-7F1875EB828E}" srcOrd="0" destOrd="0" presId="urn:microsoft.com/office/officeart/2005/8/layout/orgChart1"/>
    <dgm:cxn modelId="{E34293A2-7636-48B7-B748-0C7C0E96191E}" type="presOf" srcId="{9B193587-CBEC-4E00-9D5D-E3DB329BBF65}" destId="{F870B3A9-2AEC-4650-A688-644AA2C7E1B9}" srcOrd="0" destOrd="0" presId="urn:microsoft.com/office/officeart/2005/8/layout/orgChart1"/>
    <dgm:cxn modelId="{E805B179-15E6-4F0A-B43B-8D243092E9E0}" srcId="{5891F5C8-7FD9-4556-9945-C4F1C2644FC3}" destId="{EB04F8D4-0C48-4E48-B7D2-0A79E39B7C62}" srcOrd="0" destOrd="0" parTransId="{A3418052-9873-4FEB-9BB3-573A9EB2325E}" sibTransId="{86CD73B9-1190-4EC3-A1C1-0AB928070DCF}"/>
    <dgm:cxn modelId="{6F10E1E5-57C9-4775-ACF9-745BC62D98F4}" type="presOf" srcId="{EB04F8D4-0C48-4E48-B7D2-0A79E39B7C62}" destId="{0682CF2F-7342-4709-AAB7-0AEA56B613FA}" srcOrd="0" destOrd="0" presId="urn:microsoft.com/office/officeart/2005/8/layout/orgChart1"/>
    <dgm:cxn modelId="{B03EEB9C-077E-4EA8-A26D-42AF302C0FD2}" type="presOf" srcId="{E49C223D-8639-4B23-8A27-4C11410E2E09}" destId="{990E9E6F-D33F-4F52-B338-74BC41BF8810}" srcOrd="0" destOrd="0" presId="urn:microsoft.com/office/officeart/2005/8/layout/orgChart1"/>
    <dgm:cxn modelId="{357ACD7C-107D-4F30-931F-E12B2765ECA5}" type="presOf" srcId="{6AC097BF-1FAA-42C4-9AA8-0278B5B2E96F}" destId="{C63ECE23-2F1C-47E3-86D0-884103E2BDD6}" srcOrd="0" destOrd="0" presId="urn:microsoft.com/office/officeart/2005/8/layout/orgChart1"/>
    <dgm:cxn modelId="{0CA4B076-68BB-4867-8BBA-F15B79FF7CA9}" type="presParOf" srcId="{7F492584-EAFA-4B5F-A2A7-F3476E8AD9B9}" destId="{1D1B6EB1-0D76-42C3-882B-8D2297E41F1E}" srcOrd="0" destOrd="0" presId="urn:microsoft.com/office/officeart/2005/8/layout/orgChart1"/>
    <dgm:cxn modelId="{6465D28D-3A7A-4EC9-A981-7963CB79144E}" type="presParOf" srcId="{1D1B6EB1-0D76-42C3-882B-8D2297E41F1E}" destId="{84D579E9-818E-47EF-99F3-5B06F8095A90}" srcOrd="0" destOrd="0" presId="urn:microsoft.com/office/officeart/2005/8/layout/orgChart1"/>
    <dgm:cxn modelId="{E6532D7C-F9C5-4363-A446-E9C928EC4B99}" type="presParOf" srcId="{84D579E9-818E-47EF-99F3-5B06F8095A90}" destId="{0682CF2F-7342-4709-AAB7-0AEA56B613FA}" srcOrd="0" destOrd="0" presId="urn:microsoft.com/office/officeart/2005/8/layout/orgChart1"/>
    <dgm:cxn modelId="{3B4B5A6E-DA36-4418-B679-8BF24DDA5C38}" type="presParOf" srcId="{84D579E9-818E-47EF-99F3-5B06F8095A90}" destId="{5087B92B-0144-419F-9DFC-F0BFA5C6FE7B}" srcOrd="1" destOrd="0" presId="urn:microsoft.com/office/officeart/2005/8/layout/orgChart1"/>
    <dgm:cxn modelId="{898E9103-A264-4B72-A0F6-397046B6673B}" type="presParOf" srcId="{1D1B6EB1-0D76-42C3-882B-8D2297E41F1E}" destId="{266FAD62-5CDE-4D5B-9302-28B0EF54A11F}" srcOrd="1" destOrd="0" presId="urn:microsoft.com/office/officeart/2005/8/layout/orgChart1"/>
    <dgm:cxn modelId="{C73E738F-41C3-404E-96E9-74DCFA82AD17}" type="presParOf" srcId="{266FAD62-5CDE-4D5B-9302-28B0EF54A11F}" destId="{F870B3A9-2AEC-4650-A688-644AA2C7E1B9}" srcOrd="0" destOrd="0" presId="urn:microsoft.com/office/officeart/2005/8/layout/orgChart1"/>
    <dgm:cxn modelId="{F8B38F42-E24E-42EC-A519-8F50F8861EDD}" type="presParOf" srcId="{266FAD62-5CDE-4D5B-9302-28B0EF54A11F}" destId="{27AB4448-4AAF-4034-B2F2-217F06BF2BAD}" srcOrd="1" destOrd="0" presId="urn:microsoft.com/office/officeart/2005/8/layout/orgChart1"/>
    <dgm:cxn modelId="{C5351F75-4A13-49A8-A67A-77FD2AD12696}" type="presParOf" srcId="{27AB4448-4AAF-4034-B2F2-217F06BF2BAD}" destId="{B461CCC0-E667-4220-9DF3-559756B90CC7}" srcOrd="0" destOrd="0" presId="urn:microsoft.com/office/officeart/2005/8/layout/orgChart1"/>
    <dgm:cxn modelId="{1638452B-6F15-4706-81DA-4723D4A37F3F}" type="presParOf" srcId="{B461CCC0-E667-4220-9DF3-559756B90CC7}" destId="{68CFB16F-4D2A-4EFE-8B3D-658D0FF5748E}" srcOrd="0" destOrd="0" presId="urn:microsoft.com/office/officeart/2005/8/layout/orgChart1"/>
    <dgm:cxn modelId="{D20F6899-D365-47EC-ADEF-9A59C903D6EC}" type="presParOf" srcId="{B461CCC0-E667-4220-9DF3-559756B90CC7}" destId="{9B7AFB76-D8E4-4A33-B212-831359A1E4FA}" srcOrd="1" destOrd="0" presId="urn:microsoft.com/office/officeart/2005/8/layout/orgChart1"/>
    <dgm:cxn modelId="{D74C49A9-192B-49E2-A531-5F95F601201E}" type="presParOf" srcId="{27AB4448-4AAF-4034-B2F2-217F06BF2BAD}" destId="{9C03F40E-47A5-4352-8336-4C77068754E1}" srcOrd="1" destOrd="0" presId="urn:microsoft.com/office/officeart/2005/8/layout/orgChart1"/>
    <dgm:cxn modelId="{03A2D9FB-1C43-43EE-8400-7DD29ECEE396}" type="presParOf" srcId="{27AB4448-4AAF-4034-B2F2-217F06BF2BAD}" destId="{F3EE8B4D-187D-42CA-ADFF-3F0009567454}" srcOrd="2" destOrd="0" presId="urn:microsoft.com/office/officeart/2005/8/layout/orgChart1"/>
    <dgm:cxn modelId="{57623EBA-0EC2-4389-B255-E146A8389DB9}" type="presParOf" srcId="{266FAD62-5CDE-4D5B-9302-28B0EF54A11F}" destId="{990E9E6F-D33F-4F52-B338-74BC41BF8810}" srcOrd="2" destOrd="0" presId="urn:microsoft.com/office/officeart/2005/8/layout/orgChart1"/>
    <dgm:cxn modelId="{2866FA9F-8779-44D6-BCB9-5B1A28E5C4FA}" type="presParOf" srcId="{266FAD62-5CDE-4D5B-9302-28B0EF54A11F}" destId="{D9FABA28-2321-4635-85D1-E5A60600EEDB}" srcOrd="3" destOrd="0" presId="urn:microsoft.com/office/officeart/2005/8/layout/orgChart1"/>
    <dgm:cxn modelId="{BB7FF75E-21D2-40ED-9123-8D44F2FF6ECB}" type="presParOf" srcId="{D9FABA28-2321-4635-85D1-E5A60600EEDB}" destId="{3B5A5FA2-F7A5-4621-B34A-7B0A652FCE41}" srcOrd="0" destOrd="0" presId="urn:microsoft.com/office/officeart/2005/8/layout/orgChart1"/>
    <dgm:cxn modelId="{56251BD3-ED90-445E-9A9B-57D284344055}" type="presParOf" srcId="{3B5A5FA2-F7A5-4621-B34A-7B0A652FCE41}" destId="{C63ECE23-2F1C-47E3-86D0-884103E2BDD6}" srcOrd="0" destOrd="0" presId="urn:microsoft.com/office/officeart/2005/8/layout/orgChart1"/>
    <dgm:cxn modelId="{403EFDD5-0FC3-43C3-A89C-13294A8C2B87}" type="presParOf" srcId="{3B5A5FA2-F7A5-4621-B34A-7B0A652FCE41}" destId="{CE8A5774-1116-4049-BA07-E0893C726A5B}" srcOrd="1" destOrd="0" presId="urn:microsoft.com/office/officeart/2005/8/layout/orgChart1"/>
    <dgm:cxn modelId="{C2CFF6D3-D048-4D5E-83E4-A0AB2FD735DF}" type="presParOf" srcId="{D9FABA28-2321-4635-85D1-E5A60600EEDB}" destId="{C9B687F2-38CF-4F61-A435-39238A106FE7}" srcOrd="1" destOrd="0" presId="urn:microsoft.com/office/officeart/2005/8/layout/orgChart1"/>
    <dgm:cxn modelId="{660AB77C-9B5F-4D7B-8528-A200341B2BAD}" type="presParOf" srcId="{D9FABA28-2321-4635-85D1-E5A60600EEDB}" destId="{BB4A352D-9E99-42F2-8056-30A1EA666378}" srcOrd="2" destOrd="0" presId="urn:microsoft.com/office/officeart/2005/8/layout/orgChart1"/>
    <dgm:cxn modelId="{CA49595C-B58F-4D38-8E7F-6E2F7EF4EC1A}" type="presParOf" srcId="{266FAD62-5CDE-4D5B-9302-28B0EF54A11F}" destId="{B3A7A2E6-E579-47B6-A92E-7F1875EB828E}" srcOrd="4" destOrd="0" presId="urn:microsoft.com/office/officeart/2005/8/layout/orgChart1"/>
    <dgm:cxn modelId="{E6AD4510-F972-4D44-9B30-250885F76E12}" type="presParOf" srcId="{266FAD62-5CDE-4D5B-9302-28B0EF54A11F}" destId="{28F15381-8A6C-44FB-A154-9F10DEEFBFB6}" srcOrd="5" destOrd="0" presId="urn:microsoft.com/office/officeart/2005/8/layout/orgChart1"/>
    <dgm:cxn modelId="{25E62F08-CAF8-4527-A3E1-6D225E83AFA2}" type="presParOf" srcId="{28F15381-8A6C-44FB-A154-9F10DEEFBFB6}" destId="{1360D0E2-E020-4D0B-8B17-EE4CA78E68A4}" srcOrd="0" destOrd="0" presId="urn:microsoft.com/office/officeart/2005/8/layout/orgChart1"/>
    <dgm:cxn modelId="{8942C6FB-364D-4038-A0B9-97A9A641E41C}" type="presParOf" srcId="{1360D0E2-E020-4D0B-8B17-EE4CA78E68A4}" destId="{4530133F-3968-4135-A96F-6D3FA1B65714}" srcOrd="0" destOrd="0" presId="urn:microsoft.com/office/officeart/2005/8/layout/orgChart1"/>
    <dgm:cxn modelId="{29DFFC9E-8443-4835-A944-0788805C520B}" type="presParOf" srcId="{1360D0E2-E020-4D0B-8B17-EE4CA78E68A4}" destId="{E7FD8722-8803-4650-BE4C-602796C515FD}" srcOrd="1" destOrd="0" presId="urn:microsoft.com/office/officeart/2005/8/layout/orgChart1"/>
    <dgm:cxn modelId="{617B176F-D704-48FF-9859-0048F22757DB}" type="presParOf" srcId="{28F15381-8A6C-44FB-A154-9F10DEEFBFB6}" destId="{DA11F2A8-D24D-4277-AD23-58DE99F9373D}" srcOrd="1" destOrd="0" presId="urn:microsoft.com/office/officeart/2005/8/layout/orgChart1"/>
    <dgm:cxn modelId="{F0AD6CC7-BE66-4DA0-8B69-8F6E6FC6DA1A}" type="presParOf" srcId="{28F15381-8A6C-44FB-A154-9F10DEEFBFB6}" destId="{6899EE16-DD43-4325-92E9-BF4C7CDFDCFF}" srcOrd="2" destOrd="0" presId="urn:microsoft.com/office/officeart/2005/8/layout/orgChart1"/>
    <dgm:cxn modelId="{33DDFE13-5195-472E-B91B-DDE26B56A7AC}" type="presParOf" srcId="{1D1B6EB1-0D76-42C3-882B-8D2297E41F1E}" destId="{FA36872F-7CF7-46B2-8018-84F4B07520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55CC5-E238-4D9D-9C31-8C36CD8078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1A07992-F5BF-4D4C-B7B1-DC6DB1FF7AD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受力分析</a:t>
          </a:r>
        </a:p>
      </dgm:t>
    </dgm:pt>
    <dgm:pt modelId="{243140EB-EA15-4951-9CE1-F08E1FA4A539}" type="parTrans" cxnId="{B13E5FF0-F3F5-4B89-8B95-4D5573A071A8}">
      <dgm:prSet/>
      <dgm:spPr/>
    </dgm:pt>
    <dgm:pt modelId="{6F7681E6-2ED2-4272-B260-969EB17CCF64}" type="sibTrans" cxnId="{B13E5FF0-F3F5-4B89-8B95-4D5573A071A8}">
      <dgm:prSet/>
      <dgm:spPr/>
    </dgm:pt>
    <dgm:pt modelId="{82913214-D86C-4AAF-A9D0-903A3DC8F84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表面力</a:t>
          </a:r>
        </a:p>
      </dgm:t>
    </dgm:pt>
    <dgm:pt modelId="{C869A914-E0F0-46E6-B750-4A8DDF7FD085}" type="parTrans" cxnId="{EC437EEF-5494-417F-926A-7ADEDD9B5DAB}">
      <dgm:prSet/>
      <dgm:spPr/>
    </dgm:pt>
    <dgm:pt modelId="{7DF43D6E-924C-439C-A914-2B73164DC558}" type="sibTrans" cxnId="{EC437EEF-5494-417F-926A-7ADEDD9B5DAB}">
      <dgm:prSet/>
      <dgm:spPr/>
    </dgm:pt>
    <dgm:pt modelId="{CBDBEF1E-1FB6-45AF-9278-F0BFFA8948B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切向表面力</a:t>
          </a:r>
        </a:p>
      </dgm:t>
    </dgm:pt>
    <dgm:pt modelId="{5212AF2C-22BB-4CA3-9194-05682B7C21E4}" type="parTrans" cxnId="{66081AFD-D929-4C11-A882-3CE76CFEFD75}">
      <dgm:prSet/>
      <dgm:spPr/>
    </dgm:pt>
    <dgm:pt modelId="{84323201-0250-46D7-A2C4-761DC624BFD3}" type="sibTrans" cxnId="{66081AFD-D929-4C11-A882-3CE76CFEFD75}">
      <dgm:prSet/>
      <dgm:spPr/>
    </dgm:pt>
    <dgm:pt modelId="{CA98F648-8B68-4D7E-9810-A6C704BEBBC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法向表面力</a:t>
          </a:r>
        </a:p>
      </dgm:t>
    </dgm:pt>
    <dgm:pt modelId="{0862A071-034C-4963-B6DD-496D5B6C0BEB}" type="parTrans" cxnId="{AD51C1C1-A1AF-4D65-A976-C6A12C8B9E86}">
      <dgm:prSet/>
      <dgm:spPr/>
    </dgm:pt>
    <dgm:pt modelId="{2CBCEE6F-B92B-47BC-9844-175260FDB6FB}" type="sibTrans" cxnId="{AD51C1C1-A1AF-4D65-A976-C6A12C8B9E86}">
      <dgm:prSet/>
      <dgm:spPr/>
    </dgm:pt>
    <dgm:pt modelId="{F00E3F72-4F17-49D8-8C8C-E46B7B945C3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流体静压强</a:t>
          </a:r>
        </a:p>
      </dgm:t>
    </dgm:pt>
    <dgm:pt modelId="{7B2DF5B4-0E57-4D99-958B-1325E4464617}" type="parTrans" cxnId="{A2B8E07B-4653-4BDD-8466-F0A727069C2C}">
      <dgm:prSet/>
      <dgm:spPr/>
    </dgm:pt>
    <dgm:pt modelId="{E8278878-0A2D-4DCB-9299-4D1F26E9A34C}" type="sibTrans" cxnId="{A2B8E07B-4653-4BDD-8466-F0A727069C2C}">
      <dgm:prSet/>
      <dgm:spPr/>
    </dgm:pt>
    <dgm:pt modelId="{7D0B8E19-E48B-4EA5-AEEA-1A6B2CA7CE5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质量力</a:t>
          </a:r>
        </a:p>
      </dgm:t>
    </dgm:pt>
    <dgm:pt modelId="{75175251-2A6C-4A60-958F-B0DE54811E35}" type="parTrans" cxnId="{33F3EF50-299A-4490-B383-D501C210A878}">
      <dgm:prSet/>
      <dgm:spPr/>
    </dgm:pt>
    <dgm:pt modelId="{8E313559-5DD1-4BC8-B232-294DD9745F43}" type="sibTrans" cxnId="{33F3EF50-299A-4490-B383-D501C210A878}">
      <dgm:prSet/>
      <dgm:spPr/>
    </dgm:pt>
    <dgm:pt modelId="{08A26A1B-F71B-4136-A7CD-12A01DBB8374}">
      <dgm:prSet/>
      <dgm:spPr/>
      <dgm:t>
        <a:bodyPr/>
        <a:lstStyle/>
        <a:p>
          <a:endParaRPr lang="zh-CN" altLang="en-US"/>
        </a:p>
      </dgm:t>
    </dgm:pt>
    <dgm:pt modelId="{8B8EF01E-173B-4E11-8186-C938F38A04C0}" type="parTrans" cxnId="{D252ED10-D0AC-421F-9F38-A1B5DF3C84AD}">
      <dgm:prSet/>
      <dgm:spPr/>
    </dgm:pt>
    <dgm:pt modelId="{496537FC-D7DB-4256-B0B4-6F5D1007C888}" type="sibTrans" cxnId="{D252ED10-D0AC-421F-9F38-A1B5DF3C84AD}">
      <dgm:prSet/>
      <dgm:spPr/>
    </dgm:pt>
    <dgm:pt modelId="{92EE71E6-3188-4500-9B45-5DD454538E13}" type="pres">
      <dgm:prSet presAssocID="{E2F55CC5-E238-4D9D-9C31-8C36CD8078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20F411-B9EC-4785-8364-F9C6449AE4D9}" type="pres">
      <dgm:prSet presAssocID="{F1A07992-F5BF-4D4C-B7B1-DC6DB1FF7ADE}" presName="hierRoot1" presStyleCnt="0">
        <dgm:presLayoutVars>
          <dgm:hierBranch/>
        </dgm:presLayoutVars>
      </dgm:prSet>
      <dgm:spPr/>
    </dgm:pt>
    <dgm:pt modelId="{EEC8694C-F2CF-4869-A836-FE3B43BDED5C}" type="pres">
      <dgm:prSet presAssocID="{F1A07992-F5BF-4D4C-B7B1-DC6DB1FF7ADE}" presName="rootComposite1" presStyleCnt="0"/>
      <dgm:spPr/>
    </dgm:pt>
    <dgm:pt modelId="{BBDDD6DC-6B88-458A-9C5B-7D031A6AE04D}" type="pres">
      <dgm:prSet presAssocID="{F1A07992-F5BF-4D4C-B7B1-DC6DB1FF7AD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E26346-4AB1-4AAD-B443-696332DDD2FC}" type="pres">
      <dgm:prSet presAssocID="{F1A07992-F5BF-4D4C-B7B1-DC6DB1FF7AD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467B848-FAC9-42F3-8EC6-1C6322F42831}" type="pres">
      <dgm:prSet presAssocID="{F1A07992-F5BF-4D4C-B7B1-DC6DB1FF7ADE}" presName="hierChild2" presStyleCnt="0"/>
      <dgm:spPr/>
    </dgm:pt>
    <dgm:pt modelId="{7B96FCF8-14E2-4F77-9D67-028F15DB0F3D}" type="pres">
      <dgm:prSet presAssocID="{C869A914-E0F0-46E6-B750-4A8DDF7FD085}" presName="Name35" presStyleLbl="parChTrans1D2" presStyleIdx="0" presStyleCnt="2"/>
      <dgm:spPr/>
    </dgm:pt>
    <dgm:pt modelId="{F84891A7-FEB5-4153-A2A3-ABAB4E730F9E}" type="pres">
      <dgm:prSet presAssocID="{82913214-D86C-4AAF-A9D0-903A3DC8F841}" presName="hierRoot2" presStyleCnt="0">
        <dgm:presLayoutVars>
          <dgm:hierBranch/>
        </dgm:presLayoutVars>
      </dgm:prSet>
      <dgm:spPr/>
    </dgm:pt>
    <dgm:pt modelId="{F51DD67E-6406-4A54-A24B-52E4605F05F6}" type="pres">
      <dgm:prSet presAssocID="{82913214-D86C-4AAF-A9D0-903A3DC8F841}" presName="rootComposite" presStyleCnt="0"/>
      <dgm:spPr/>
    </dgm:pt>
    <dgm:pt modelId="{4E314713-527F-4922-AE42-04C0F8BEF18E}" type="pres">
      <dgm:prSet presAssocID="{82913214-D86C-4AAF-A9D0-903A3DC8F84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1250AD-84FB-49E9-B361-E19B4AFB6E5B}" type="pres">
      <dgm:prSet presAssocID="{82913214-D86C-4AAF-A9D0-903A3DC8F841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159F7549-E3DB-4C13-8623-D60779BDBAB5}" type="pres">
      <dgm:prSet presAssocID="{82913214-D86C-4AAF-A9D0-903A3DC8F841}" presName="hierChild4" presStyleCnt="0"/>
      <dgm:spPr/>
    </dgm:pt>
    <dgm:pt modelId="{54705AAD-65E1-43AA-BD41-201C797FEE3E}" type="pres">
      <dgm:prSet presAssocID="{5212AF2C-22BB-4CA3-9194-05682B7C21E4}" presName="Name35" presStyleLbl="parChTrans1D3" presStyleIdx="0" presStyleCnt="3"/>
      <dgm:spPr/>
    </dgm:pt>
    <dgm:pt modelId="{29CC3E73-4EAC-408C-A52B-2F10CCCAF33C}" type="pres">
      <dgm:prSet presAssocID="{CBDBEF1E-1FB6-45AF-9278-F0BFFA8948BD}" presName="hierRoot2" presStyleCnt="0">
        <dgm:presLayoutVars>
          <dgm:hierBranch val="r"/>
        </dgm:presLayoutVars>
      </dgm:prSet>
      <dgm:spPr/>
    </dgm:pt>
    <dgm:pt modelId="{0560A424-5627-49E4-B9C1-DD10B0527921}" type="pres">
      <dgm:prSet presAssocID="{CBDBEF1E-1FB6-45AF-9278-F0BFFA8948BD}" presName="rootComposite" presStyleCnt="0"/>
      <dgm:spPr/>
    </dgm:pt>
    <dgm:pt modelId="{B5CB9CC6-E017-40DE-92F2-775E6E06691F}" type="pres">
      <dgm:prSet presAssocID="{CBDBEF1E-1FB6-45AF-9278-F0BFFA8948BD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EC65F9-397E-4E7E-A6BF-374F36049F8D}" type="pres">
      <dgm:prSet presAssocID="{CBDBEF1E-1FB6-45AF-9278-F0BFFA8948BD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FBD24B71-0753-43D9-AC38-23830811595D}" type="pres">
      <dgm:prSet presAssocID="{CBDBEF1E-1FB6-45AF-9278-F0BFFA8948BD}" presName="hierChild4" presStyleCnt="0"/>
      <dgm:spPr/>
    </dgm:pt>
    <dgm:pt modelId="{DDE26F53-F42F-41E8-B567-FD65899E69F3}" type="pres">
      <dgm:prSet presAssocID="{CBDBEF1E-1FB6-45AF-9278-F0BFFA8948BD}" presName="hierChild5" presStyleCnt="0"/>
      <dgm:spPr/>
    </dgm:pt>
    <dgm:pt modelId="{C03E9A4D-1711-4767-9B93-D6AC13137100}" type="pres">
      <dgm:prSet presAssocID="{0862A071-034C-4963-B6DD-496D5B6C0BEB}" presName="Name35" presStyleLbl="parChTrans1D3" presStyleIdx="1" presStyleCnt="3"/>
      <dgm:spPr/>
    </dgm:pt>
    <dgm:pt modelId="{FC6934F2-3931-4FAC-AEE2-0027D928732F}" type="pres">
      <dgm:prSet presAssocID="{CA98F648-8B68-4D7E-9810-A6C704BEBBC2}" presName="hierRoot2" presStyleCnt="0">
        <dgm:presLayoutVars>
          <dgm:hierBranch val="r"/>
        </dgm:presLayoutVars>
      </dgm:prSet>
      <dgm:spPr/>
    </dgm:pt>
    <dgm:pt modelId="{C60F0DC7-77D3-4365-8945-E6E4B07CAFCB}" type="pres">
      <dgm:prSet presAssocID="{CA98F648-8B68-4D7E-9810-A6C704BEBBC2}" presName="rootComposite" presStyleCnt="0"/>
      <dgm:spPr/>
    </dgm:pt>
    <dgm:pt modelId="{F6C5A03C-0EF3-4FC2-B7E8-B93168D1C3AA}" type="pres">
      <dgm:prSet presAssocID="{CA98F648-8B68-4D7E-9810-A6C704BEBBC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BE5AFD-EED2-4485-A0DF-C30FF06D654C}" type="pres">
      <dgm:prSet presAssocID="{CA98F648-8B68-4D7E-9810-A6C704BEBBC2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3FC5BB75-299D-4575-82EE-7DDCBEC0FA68}" type="pres">
      <dgm:prSet presAssocID="{CA98F648-8B68-4D7E-9810-A6C704BEBBC2}" presName="hierChild4" presStyleCnt="0"/>
      <dgm:spPr/>
    </dgm:pt>
    <dgm:pt modelId="{7AF4F178-04B3-437C-B61B-F1EB994C86B4}" type="pres">
      <dgm:prSet presAssocID="{7B2DF5B4-0E57-4D99-958B-1325E4464617}" presName="Name50" presStyleLbl="parChTrans1D4" presStyleIdx="0" presStyleCnt="1"/>
      <dgm:spPr/>
    </dgm:pt>
    <dgm:pt modelId="{A8139D06-7B69-41F4-9BBA-0CB1CCB36B80}" type="pres">
      <dgm:prSet presAssocID="{F00E3F72-4F17-49D8-8C8C-E46B7B945C31}" presName="hierRoot2" presStyleCnt="0">
        <dgm:presLayoutVars>
          <dgm:hierBranch val="r"/>
        </dgm:presLayoutVars>
      </dgm:prSet>
      <dgm:spPr/>
    </dgm:pt>
    <dgm:pt modelId="{9AA6BD85-F1D4-443B-94E2-3137C51A5CE4}" type="pres">
      <dgm:prSet presAssocID="{F00E3F72-4F17-49D8-8C8C-E46B7B945C31}" presName="rootComposite" presStyleCnt="0"/>
      <dgm:spPr/>
    </dgm:pt>
    <dgm:pt modelId="{221D9B55-99E2-4738-8888-8C5C81CEAF38}" type="pres">
      <dgm:prSet presAssocID="{F00E3F72-4F17-49D8-8C8C-E46B7B945C31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1F3B22-4725-466F-839C-E77A1FF6DA9D}" type="pres">
      <dgm:prSet presAssocID="{F00E3F72-4F17-49D8-8C8C-E46B7B945C31}" presName="rootConnector" presStyleLbl="node4" presStyleIdx="0" presStyleCnt="1"/>
      <dgm:spPr/>
      <dgm:t>
        <a:bodyPr/>
        <a:lstStyle/>
        <a:p>
          <a:endParaRPr lang="zh-CN" altLang="en-US"/>
        </a:p>
      </dgm:t>
    </dgm:pt>
    <dgm:pt modelId="{0FDB73BB-B5D6-421C-9C69-59D1E8A3D8B9}" type="pres">
      <dgm:prSet presAssocID="{F00E3F72-4F17-49D8-8C8C-E46B7B945C31}" presName="hierChild4" presStyleCnt="0"/>
      <dgm:spPr/>
    </dgm:pt>
    <dgm:pt modelId="{0F9EF318-2B36-4E00-8E78-E8B62B14ADEC}" type="pres">
      <dgm:prSet presAssocID="{F00E3F72-4F17-49D8-8C8C-E46B7B945C31}" presName="hierChild5" presStyleCnt="0"/>
      <dgm:spPr/>
    </dgm:pt>
    <dgm:pt modelId="{72B98B43-FEA9-439B-A5D2-8BFF1201CB67}" type="pres">
      <dgm:prSet presAssocID="{CA98F648-8B68-4D7E-9810-A6C704BEBBC2}" presName="hierChild5" presStyleCnt="0"/>
      <dgm:spPr/>
    </dgm:pt>
    <dgm:pt modelId="{D516BA9B-E143-4955-B672-502F9AD7697D}" type="pres">
      <dgm:prSet presAssocID="{82913214-D86C-4AAF-A9D0-903A3DC8F841}" presName="hierChild5" presStyleCnt="0"/>
      <dgm:spPr/>
    </dgm:pt>
    <dgm:pt modelId="{80AAB3A6-2714-428A-9878-3653D3559812}" type="pres">
      <dgm:prSet presAssocID="{75175251-2A6C-4A60-958F-B0DE54811E35}" presName="Name35" presStyleLbl="parChTrans1D2" presStyleIdx="1" presStyleCnt="2"/>
      <dgm:spPr/>
    </dgm:pt>
    <dgm:pt modelId="{C5E7B239-9D96-4C98-BB4F-19C2925EEE43}" type="pres">
      <dgm:prSet presAssocID="{7D0B8E19-E48B-4EA5-AEEA-1A6B2CA7CE5A}" presName="hierRoot2" presStyleCnt="0">
        <dgm:presLayoutVars>
          <dgm:hierBranch/>
        </dgm:presLayoutVars>
      </dgm:prSet>
      <dgm:spPr/>
    </dgm:pt>
    <dgm:pt modelId="{FEC6E057-6268-4D0A-8120-284467DFAED9}" type="pres">
      <dgm:prSet presAssocID="{7D0B8E19-E48B-4EA5-AEEA-1A6B2CA7CE5A}" presName="rootComposite" presStyleCnt="0"/>
      <dgm:spPr/>
    </dgm:pt>
    <dgm:pt modelId="{A44400AD-E7ED-4E8E-9229-611D8C3D9D94}" type="pres">
      <dgm:prSet presAssocID="{7D0B8E19-E48B-4EA5-AEEA-1A6B2CA7CE5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807435-3987-40DB-B5CC-48EE7F9B5381}" type="pres">
      <dgm:prSet presAssocID="{7D0B8E19-E48B-4EA5-AEEA-1A6B2CA7CE5A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E8372125-36A8-44FE-ACE8-49CDE4FB5375}" type="pres">
      <dgm:prSet presAssocID="{7D0B8E19-E48B-4EA5-AEEA-1A6B2CA7CE5A}" presName="hierChild4" presStyleCnt="0"/>
      <dgm:spPr/>
    </dgm:pt>
    <dgm:pt modelId="{F01D9AFB-2581-498A-A763-9DC10F72A51D}" type="pres">
      <dgm:prSet presAssocID="{8B8EF01E-173B-4E11-8186-C938F38A04C0}" presName="Name35" presStyleLbl="parChTrans1D3" presStyleIdx="2" presStyleCnt="3"/>
      <dgm:spPr/>
    </dgm:pt>
    <dgm:pt modelId="{FA4A57F6-4F97-40D7-9808-4D545FE3B5F5}" type="pres">
      <dgm:prSet presAssocID="{08A26A1B-F71B-4136-A7CD-12A01DBB8374}" presName="hierRoot2" presStyleCnt="0">
        <dgm:presLayoutVars>
          <dgm:hierBranch val="r"/>
        </dgm:presLayoutVars>
      </dgm:prSet>
      <dgm:spPr/>
    </dgm:pt>
    <dgm:pt modelId="{B36ED048-B276-4A1A-82C0-5C6C7562431E}" type="pres">
      <dgm:prSet presAssocID="{08A26A1B-F71B-4136-A7CD-12A01DBB8374}" presName="rootComposite" presStyleCnt="0"/>
      <dgm:spPr/>
    </dgm:pt>
    <dgm:pt modelId="{E0862625-A0DC-47A4-9422-1C8FEE7CDF86}" type="pres">
      <dgm:prSet presAssocID="{08A26A1B-F71B-4136-A7CD-12A01DBB837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6A9249-F487-41B0-8D0B-6265F56A34D4}" type="pres">
      <dgm:prSet presAssocID="{08A26A1B-F71B-4136-A7CD-12A01DBB8374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4E7C18AE-B4A5-4409-9D1D-C7BAFF46F256}" type="pres">
      <dgm:prSet presAssocID="{08A26A1B-F71B-4136-A7CD-12A01DBB8374}" presName="hierChild4" presStyleCnt="0"/>
      <dgm:spPr/>
    </dgm:pt>
    <dgm:pt modelId="{5A2285D3-40B8-4C76-95E6-C55D0C8B2313}" type="pres">
      <dgm:prSet presAssocID="{08A26A1B-F71B-4136-A7CD-12A01DBB8374}" presName="hierChild5" presStyleCnt="0"/>
      <dgm:spPr/>
    </dgm:pt>
    <dgm:pt modelId="{B946EC36-AF56-4D07-AA80-3EA3C5255D8B}" type="pres">
      <dgm:prSet presAssocID="{7D0B8E19-E48B-4EA5-AEEA-1A6B2CA7CE5A}" presName="hierChild5" presStyleCnt="0"/>
      <dgm:spPr/>
    </dgm:pt>
    <dgm:pt modelId="{57AA3A68-9A57-4A53-A789-FF3553E29DB2}" type="pres">
      <dgm:prSet presAssocID="{F1A07992-F5BF-4D4C-B7B1-DC6DB1FF7ADE}" presName="hierChild3" presStyleCnt="0"/>
      <dgm:spPr/>
    </dgm:pt>
  </dgm:ptLst>
  <dgm:cxnLst>
    <dgm:cxn modelId="{5DCDC12A-649C-4B64-9347-77D3F566A493}" type="presOf" srcId="{75175251-2A6C-4A60-958F-B0DE54811E35}" destId="{80AAB3A6-2714-428A-9878-3653D3559812}" srcOrd="0" destOrd="0" presId="urn:microsoft.com/office/officeart/2005/8/layout/orgChart1"/>
    <dgm:cxn modelId="{42A5E698-7F03-41AD-8EE1-D2F58C9A1386}" type="presOf" srcId="{7D0B8E19-E48B-4EA5-AEEA-1A6B2CA7CE5A}" destId="{2C807435-3987-40DB-B5CC-48EE7F9B5381}" srcOrd="1" destOrd="0" presId="urn:microsoft.com/office/officeart/2005/8/layout/orgChart1"/>
    <dgm:cxn modelId="{AD51C1C1-A1AF-4D65-A976-C6A12C8B9E86}" srcId="{82913214-D86C-4AAF-A9D0-903A3DC8F841}" destId="{CA98F648-8B68-4D7E-9810-A6C704BEBBC2}" srcOrd="1" destOrd="0" parTransId="{0862A071-034C-4963-B6DD-496D5B6C0BEB}" sibTransId="{2CBCEE6F-B92B-47BC-9844-175260FDB6FB}"/>
    <dgm:cxn modelId="{A2B8E07B-4653-4BDD-8466-F0A727069C2C}" srcId="{CA98F648-8B68-4D7E-9810-A6C704BEBBC2}" destId="{F00E3F72-4F17-49D8-8C8C-E46B7B945C31}" srcOrd="0" destOrd="0" parTransId="{7B2DF5B4-0E57-4D99-958B-1325E4464617}" sibTransId="{E8278878-0A2D-4DCB-9299-4D1F26E9A34C}"/>
    <dgm:cxn modelId="{C1663CB5-D484-4EFB-9D82-3F9EE9C86047}" type="presOf" srcId="{7D0B8E19-E48B-4EA5-AEEA-1A6B2CA7CE5A}" destId="{A44400AD-E7ED-4E8E-9229-611D8C3D9D94}" srcOrd="0" destOrd="0" presId="urn:microsoft.com/office/officeart/2005/8/layout/orgChart1"/>
    <dgm:cxn modelId="{3C9044C5-2449-478A-8C22-20BF31572F1D}" type="presOf" srcId="{F00E3F72-4F17-49D8-8C8C-E46B7B945C31}" destId="{701F3B22-4725-466F-839C-E77A1FF6DA9D}" srcOrd="1" destOrd="0" presId="urn:microsoft.com/office/officeart/2005/8/layout/orgChart1"/>
    <dgm:cxn modelId="{249E2860-0749-4264-89BE-3F203CFE97E8}" type="presOf" srcId="{F00E3F72-4F17-49D8-8C8C-E46B7B945C31}" destId="{221D9B55-99E2-4738-8888-8C5C81CEAF38}" srcOrd="0" destOrd="0" presId="urn:microsoft.com/office/officeart/2005/8/layout/orgChart1"/>
    <dgm:cxn modelId="{2CD3D712-8BCC-44B0-8C24-0883CAFE91C4}" type="presOf" srcId="{0862A071-034C-4963-B6DD-496D5B6C0BEB}" destId="{C03E9A4D-1711-4767-9B93-D6AC13137100}" srcOrd="0" destOrd="0" presId="urn:microsoft.com/office/officeart/2005/8/layout/orgChart1"/>
    <dgm:cxn modelId="{88BE12D1-57EA-4492-97A7-A0258E417E6A}" type="presOf" srcId="{82913214-D86C-4AAF-A9D0-903A3DC8F841}" destId="{4E314713-527F-4922-AE42-04C0F8BEF18E}" srcOrd="0" destOrd="0" presId="urn:microsoft.com/office/officeart/2005/8/layout/orgChart1"/>
    <dgm:cxn modelId="{EC437EEF-5494-417F-926A-7ADEDD9B5DAB}" srcId="{F1A07992-F5BF-4D4C-B7B1-DC6DB1FF7ADE}" destId="{82913214-D86C-4AAF-A9D0-903A3DC8F841}" srcOrd="0" destOrd="0" parTransId="{C869A914-E0F0-46E6-B750-4A8DDF7FD085}" sibTransId="{7DF43D6E-924C-439C-A914-2B73164DC558}"/>
    <dgm:cxn modelId="{A0337414-B329-4F03-B9BE-3E9F635B7CEA}" type="presOf" srcId="{CA98F648-8B68-4D7E-9810-A6C704BEBBC2}" destId="{27BE5AFD-EED2-4485-A0DF-C30FF06D654C}" srcOrd="1" destOrd="0" presId="urn:microsoft.com/office/officeart/2005/8/layout/orgChart1"/>
    <dgm:cxn modelId="{39A8780D-B629-4692-ACBD-47BA7B6B1F47}" type="presOf" srcId="{CA98F648-8B68-4D7E-9810-A6C704BEBBC2}" destId="{F6C5A03C-0EF3-4FC2-B7E8-B93168D1C3AA}" srcOrd="0" destOrd="0" presId="urn:microsoft.com/office/officeart/2005/8/layout/orgChart1"/>
    <dgm:cxn modelId="{127AD2EC-FE89-4DB2-AE79-4D9D54FA918F}" type="presOf" srcId="{8B8EF01E-173B-4E11-8186-C938F38A04C0}" destId="{F01D9AFB-2581-498A-A763-9DC10F72A51D}" srcOrd="0" destOrd="0" presId="urn:microsoft.com/office/officeart/2005/8/layout/orgChart1"/>
    <dgm:cxn modelId="{83FBFD14-CADE-45AC-AA5D-7107C771F4DA}" type="presOf" srcId="{82913214-D86C-4AAF-A9D0-903A3DC8F841}" destId="{F81250AD-84FB-49E9-B361-E19B4AFB6E5B}" srcOrd="1" destOrd="0" presId="urn:microsoft.com/office/officeart/2005/8/layout/orgChart1"/>
    <dgm:cxn modelId="{D252ED10-D0AC-421F-9F38-A1B5DF3C84AD}" srcId="{7D0B8E19-E48B-4EA5-AEEA-1A6B2CA7CE5A}" destId="{08A26A1B-F71B-4136-A7CD-12A01DBB8374}" srcOrd="0" destOrd="0" parTransId="{8B8EF01E-173B-4E11-8186-C938F38A04C0}" sibTransId="{496537FC-D7DB-4256-B0B4-6F5D1007C888}"/>
    <dgm:cxn modelId="{66081AFD-D929-4C11-A882-3CE76CFEFD75}" srcId="{82913214-D86C-4AAF-A9D0-903A3DC8F841}" destId="{CBDBEF1E-1FB6-45AF-9278-F0BFFA8948BD}" srcOrd="0" destOrd="0" parTransId="{5212AF2C-22BB-4CA3-9194-05682B7C21E4}" sibTransId="{84323201-0250-46D7-A2C4-761DC624BFD3}"/>
    <dgm:cxn modelId="{EB8C3564-26C9-4B46-8149-5AE335653A8E}" type="presOf" srcId="{CBDBEF1E-1FB6-45AF-9278-F0BFFA8948BD}" destId="{B8EC65F9-397E-4E7E-A6BF-374F36049F8D}" srcOrd="1" destOrd="0" presId="urn:microsoft.com/office/officeart/2005/8/layout/orgChart1"/>
    <dgm:cxn modelId="{B186A124-59A5-42A1-A6D9-53F57EC6ED02}" type="presOf" srcId="{E2F55CC5-E238-4D9D-9C31-8C36CD8078B6}" destId="{92EE71E6-3188-4500-9B45-5DD454538E13}" srcOrd="0" destOrd="0" presId="urn:microsoft.com/office/officeart/2005/8/layout/orgChart1"/>
    <dgm:cxn modelId="{B13E5FF0-F3F5-4B89-8B95-4D5573A071A8}" srcId="{E2F55CC5-E238-4D9D-9C31-8C36CD8078B6}" destId="{F1A07992-F5BF-4D4C-B7B1-DC6DB1FF7ADE}" srcOrd="0" destOrd="0" parTransId="{243140EB-EA15-4951-9CE1-F08E1FA4A539}" sibTransId="{6F7681E6-2ED2-4272-B260-969EB17CCF64}"/>
    <dgm:cxn modelId="{9D454310-17E0-41C9-8679-90A9DF0CBB46}" type="presOf" srcId="{08A26A1B-F71B-4136-A7CD-12A01DBB8374}" destId="{E0862625-A0DC-47A4-9422-1C8FEE7CDF86}" srcOrd="0" destOrd="0" presId="urn:microsoft.com/office/officeart/2005/8/layout/orgChart1"/>
    <dgm:cxn modelId="{10ED2A22-6728-4698-BE11-4924721EA6F9}" type="presOf" srcId="{F1A07992-F5BF-4D4C-B7B1-DC6DB1FF7ADE}" destId="{A6E26346-4AB1-4AAD-B443-696332DDD2FC}" srcOrd="1" destOrd="0" presId="urn:microsoft.com/office/officeart/2005/8/layout/orgChart1"/>
    <dgm:cxn modelId="{33F3EF50-299A-4490-B383-D501C210A878}" srcId="{F1A07992-F5BF-4D4C-B7B1-DC6DB1FF7ADE}" destId="{7D0B8E19-E48B-4EA5-AEEA-1A6B2CA7CE5A}" srcOrd="1" destOrd="0" parTransId="{75175251-2A6C-4A60-958F-B0DE54811E35}" sibTransId="{8E313559-5DD1-4BC8-B232-294DD9745F43}"/>
    <dgm:cxn modelId="{103252AA-65DA-433E-A62C-3554AB43C4C1}" type="presOf" srcId="{C869A914-E0F0-46E6-B750-4A8DDF7FD085}" destId="{7B96FCF8-14E2-4F77-9D67-028F15DB0F3D}" srcOrd="0" destOrd="0" presId="urn:microsoft.com/office/officeart/2005/8/layout/orgChart1"/>
    <dgm:cxn modelId="{2CAAF193-1587-4C6F-BF54-B1ADC9490AFE}" type="presOf" srcId="{08A26A1B-F71B-4136-A7CD-12A01DBB8374}" destId="{FD6A9249-F487-41B0-8D0B-6265F56A34D4}" srcOrd="1" destOrd="0" presId="urn:microsoft.com/office/officeart/2005/8/layout/orgChart1"/>
    <dgm:cxn modelId="{8A3D178C-1FB3-4653-B870-4686E803D57F}" type="presOf" srcId="{7B2DF5B4-0E57-4D99-958B-1325E4464617}" destId="{7AF4F178-04B3-437C-B61B-F1EB994C86B4}" srcOrd="0" destOrd="0" presId="urn:microsoft.com/office/officeart/2005/8/layout/orgChart1"/>
    <dgm:cxn modelId="{8194D944-FFE6-4617-A0FF-33D910DD8791}" type="presOf" srcId="{CBDBEF1E-1FB6-45AF-9278-F0BFFA8948BD}" destId="{B5CB9CC6-E017-40DE-92F2-775E6E06691F}" srcOrd="0" destOrd="0" presId="urn:microsoft.com/office/officeart/2005/8/layout/orgChart1"/>
    <dgm:cxn modelId="{388C6C96-00C1-4A50-BE52-DDEB4361F946}" type="presOf" srcId="{5212AF2C-22BB-4CA3-9194-05682B7C21E4}" destId="{54705AAD-65E1-43AA-BD41-201C797FEE3E}" srcOrd="0" destOrd="0" presId="urn:microsoft.com/office/officeart/2005/8/layout/orgChart1"/>
    <dgm:cxn modelId="{8710ACE3-017C-468D-B7AB-28825499DDBB}" type="presOf" srcId="{F1A07992-F5BF-4D4C-B7B1-DC6DB1FF7ADE}" destId="{BBDDD6DC-6B88-458A-9C5B-7D031A6AE04D}" srcOrd="0" destOrd="0" presId="urn:microsoft.com/office/officeart/2005/8/layout/orgChart1"/>
    <dgm:cxn modelId="{273584FD-A7EE-4952-B8DB-4E501415338F}" type="presParOf" srcId="{92EE71E6-3188-4500-9B45-5DD454538E13}" destId="{F520F411-B9EC-4785-8364-F9C6449AE4D9}" srcOrd="0" destOrd="0" presId="urn:microsoft.com/office/officeart/2005/8/layout/orgChart1"/>
    <dgm:cxn modelId="{C398B29F-F325-4896-BCB7-95DFF47BA695}" type="presParOf" srcId="{F520F411-B9EC-4785-8364-F9C6449AE4D9}" destId="{EEC8694C-F2CF-4869-A836-FE3B43BDED5C}" srcOrd="0" destOrd="0" presId="urn:microsoft.com/office/officeart/2005/8/layout/orgChart1"/>
    <dgm:cxn modelId="{E12E07FA-9526-48D7-8493-5FE88F9D9708}" type="presParOf" srcId="{EEC8694C-F2CF-4869-A836-FE3B43BDED5C}" destId="{BBDDD6DC-6B88-458A-9C5B-7D031A6AE04D}" srcOrd="0" destOrd="0" presId="urn:microsoft.com/office/officeart/2005/8/layout/orgChart1"/>
    <dgm:cxn modelId="{DB63E5EF-BE81-43E9-A7B3-2A5CBB1D8DC0}" type="presParOf" srcId="{EEC8694C-F2CF-4869-A836-FE3B43BDED5C}" destId="{A6E26346-4AB1-4AAD-B443-696332DDD2FC}" srcOrd="1" destOrd="0" presId="urn:microsoft.com/office/officeart/2005/8/layout/orgChart1"/>
    <dgm:cxn modelId="{79C2398A-E1B1-4DF4-A15D-2FDD846AC379}" type="presParOf" srcId="{F520F411-B9EC-4785-8364-F9C6449AE4D9}" destId="{F467B848-FAC9-42F3-8EC6-1C6322F42831}" srcOrd="1" destOrd="0" presId="urn:microsoft.com/office/officeart/2005/8/layout/orgChart1"/>
    <dgm:cxn modelId="{B0E0AFC2-1F00-4478-8875-9E4A33C78CCE}" type="presParOf" srcId="{F467B848-FAC9-42F3-8EC6-1C6322F42831}" destId="{7B96FCF8-14E2-4F77-9D67-028F15DB0F3D}" srcOrd="0" destOrd="0" presId="urn:microsoft.com/office/officeart/2005/8/layout/orgChart1"/>
    <dgm:cxn modelId="{6E0C4905-60E1-41CD-94F6-2A9F9D7B9788}" type="presParOf" srcId="{F467B848-FAC9-42F3-8EC6-1C6322F42831}" destId="{F84891A7-FEB5-4153-A2A3-ABAB4E730F9E}" srcOrd="1" destOrd="0" presId="urn:microsoft.com/office/officeart/2005/8/layout/orgChart1"/>
    <dgm:cxn modelId="{688EFB14-8E14-49FF-8E10-1DD0533F4F2E}" type="presParOf" srcId="{F84891A7-FEB5-4153-A2A3-ABAB4E730F9E}" destId="{F51DD67E-6406-4A54-A24B-52E4605F05F6}" srcOrd="0" destOrd="0" presId="urn:microsoft.com/office/officeart/2005/8/layout/orgChart1"/>
    <dgm:cxn modelId="{366991A2-20B8-47E0-8937-A7ACD1EAC115}" type="presParOf" srcId="{F51DD67E-6406-4A54-A24B-52E4605F05F6}" destId="{4E314713-527F-4922-AE42-04C0F8BEF18E}" srcOrd="0" destOrd="0" presId="urn:microsoft.com/office/officeart/2005/8/layout/orgChart1"/>
    <dgm:cxn modelId="{1275A5B3-A41C-438E-A717-B9776C0AAB60}" type="presParOf" srcId="{F51DD67E-6406-4A54-A24B-52E4605F05F6}" destId="{F81250AD-84FB-49E9-B361-E19B4AFB6E5B}" srcOrd="1" destOrd="0" presId="urn:microsoft.com/office/officeart/2005/8/layout/orgChart1"/>
    <dgm:cxn modelId="{612D231F-FC29-406E-B0CF-CF2B4990DEF0}" type="presParOf" srcId="{F84891A7-FEB5-4153-A2A3-ABAB4E730F9E}" destId="{159F7549-E3DB-4C13-8623-D60779BDBAB5}" srcOrd="1" destOrd="0" presId="urn:microsoft.com/office/officeart/2005/8/layout/orgChart1"/>
    <dgm:cxn modelId="{30004FEC-65C8-4212-917A-420E21875F60}" type="presParOf" srcId="{159F7549-E3DB-4C13-8623-D60779BDBAB5}" destId="{54705AAD-65E1-43AA-BD41-201C797FEE3E}" srcOrd="0" destOrd="0" presId="urn:microsoft.com/office/officeart/2005/8/layout/orgChart1"/>
    <dgm:cxn modelId="{890E57CD-1582-4039-8454-B35F3FC59677}" type="presParOf" srcId="{159F7549-E3DB-4C13-8623-D60779BDBAB5}" destId="{29CC3E73-4EAC-408C-A52B-2F10CCCAF33C}" srcOrd="1" destOrd="0" presId="urn:microsoft.com/office/officeart/2005/8/layout/orgChart1"/>
    <dgm:cxn modelId="{F2D248FC-BF81-44D7-878C-A479427F6942}" type="presParOf" srcId="{29CC3E73-4EAC-408C-A52B-2F10CCCAF33C}" destId="{0560A424-5627-49E4-B9C1-DD10B0527921}" srcOrd="0" destOrd="0" presId="urn:microsoft.com/office/officeart/2005/8/layout/orgChart1"/>
    <dgm:cxn modelId="{92E509E6-D863-4191-98B8-3EB6E1C18D1C}" type="presParOf" srcId="{0560A424-5627-49E4-B9C1-DD10B0527921}" destId="{B5CB9CC6-E017-40DE-92F2-775E6E06691F}" srcOrd="0" destOrd="0" presId="urn:microsoft.com/office/officeart/2005/8/layout/orgChart1"/>
    <dgm:cxn modelId="{61C2F0A8-075C-40AE-99AD-E4F47136A7EE}" type="presParOf" srcId="{0560A424-5627-49E4-B9C1-DD10B0527921}" destId="{B8EC65F9-397E-4E7E-A6BF-374F36049F8D}" srcOrd="1" destOrd="0" presId="urn:microsoft.com/office/officeart/2005/8/layout/orgChart1"/>
    <dgm:cxn modelId="{5834475F-9FC1-4BD7-B3D3-54F83F7719A4}" type="presParOf" srcId="{29CC3E73-4EAC-408C-A52B-2F10CCCAF33C}" destId="{FBD24B71-0753-43D9-AC38-23830811595D}" srcOrd="1" destOrd="0" presId="urn:microsoft.com/office/officeart/2005/8/layout/orgChart1"/>
    <dgm:cxn modelId="{EDFFAC08-03F2-4148-ADEC-DADE39B7D636}" type="presParOf" srcId="{29CC3E73-4EAC-408C-A52B-2F10CCCAF33C}" destId="{DDE26F53-F42F-41E8-B567-FD65899E69F3}" srcOrd="2" destOrd="0" presId="urn:microsoft.com/office/officeart/2005/8/layout/orgChart1"/>
    <dgm:cxn modelId="{620ED7D8-245B-475B-9C52-7967565C3CF0}" type="presParOf" srcId="{159F7549-E3DB-4C13-8623-D60779BDBAB5}" destId="{C03E9A4D-1711-4767-9B93-D6AC13137100}" srcOrd="2" destOrd="0" presId="urn:microsoft.com/office/officeart/2005/8/layout/orgChart1"/>
    <dgm:cxn modelId="{486D38D2-88B9-4875-BE21-A20F99F0497A}" type="presParOf" srcId="{159F7549-E3DB-4C13-8623-D60779BDBAB5}" destId="{FC6934F2-3931-4FAC-AEE2-0027D928732F}" srcOrd="3" destOrd="0" presId="urn:microsoft.com/office/officeart/2005/8/layout/orgChart1"/>
    <dgm:cxn modelId="{A69702B0-F0EC-4D27-8F3E-3C96FBAA914E}" type="presParOf" srcId="{FC6934F2-3931-4FAC-AEE2-0027D928732F}" destId="{C60F0DC7-77D3-4365-8945-E6E4B07CAFCB}" srcOrd="0" destOrd="0" presId="urn:microsoft.com/office/officeart/2005/8/layout/orgChart1"/>
    <dgm:cxn modelId="{7D13C9B5-4405-4F1B-B34E-E6F6FEA3EB5A}" type="presParOf" srcId="{C60F0DC7-77D3-4365-8945-E6E4B07CAFCB}" destId="{F6C5A03C-0EF3-4FC2-B7E8-B93168D1C3AA}" srcOrd="0" destOrd="0" presId="urn:microsoft.com/office/officeart/2005/8/layout/orgChart1"/>
    <dgm:cxn modelId="{E047DBC5-0763-4056-9334-18AAF9AF028E}" type="presParOf" srcId="{C60F0DC7-77D3-4365-8945-E6E4B07CAFCB}" destId="{27BE5AFD-EED2-4485-A0DF-C30FF06D654C}" srcOrd="1" destOrd="0" presId="urn:microsoft.com/office/officeart/2005/8/layout/orgChart1"/>
    <dgm:cxn modelId="{4F122B9F-B212-44C1-8323-A3A8C46CE697}" type="presParOf" srcId="{FC6934F2-3931-4FAC-AEE2-0027D928732F}" destId="{3FC5BB75-299D-4575-82EE-7DDCBEC0FA68}" srcOrd="1" destOrd="0" presId="urn:microsoft.com/office/officeart/2005/8/layout/orgChart1"/>
    <dgm:cxn modelId="{51095EA5-9E53-4613-AF14-EAAEFCE42CD8}" type="presParOf" srcId="{3FC5BB75-299D-4575-82EE-7DDCBEC0FA68}" destId="{7AF4F178-04B3-437C-B61B-F1EB994C86B4}" srcOrd="0" destOrd="0" presId="urn:microsoft.com/office/officeart/2005/8/layout/orgChart1"/>
    <dgm:cxn modelId="{0E3E0849-626E-46CE-9ACD-E69F51A034CA}" type="presParOf" srcId="{3FC5BB75-299D-4575-82EE-7DDCBEC0FA68}" destId="{A8139D06-7B69-41F4-9BBA-0CB1CCB36B80}" srcOrd="1" destOrd="0" presId="urn:microsoft.com/office/officeart/2005/8/layout/orgChart1"/>
    <dgm:cxn modelId="{1DBB0E76-22B9-4EF3-8C04-24CCB5921E72}" type="presParOf" srcId="{A8139D06-7B69-41F4-9BBA-0CB1CCB36B80}" destId="{9AA6BD85-F1D4-443B-94E2-3137C51A5CE4}" srcOrd="0" destOrd="0" presId="urn:microsoft.com/office/officeart/2005/8/layout/orgChart1"/>
    <dgm:cxn modelId="{A4B67C13-3C7B-4536-A65B-2BDC46AB5130}" type="presParOf" srcId="{9AA6BD85-F1D4-443B-94E2-3137C51A5CE4}" destId="{221D9B55-99E2-4738-8888-8C5C81CEAF38}" srcOrd="0" destOrd="0" presId="urn:microsoft.com/office/officeart/2005/8/layout/orgChart1"/>
    <dgm:cxn modelId="{79E91C83-A910-46D9-8F31-4CAF4043A2EA}" type="presParOf" srcId="{9AA6BD85-F1D4-443B-94E2-3137C51A5CE4}" destId="{701F3B22-4725-466F-839C-E77A1FF6DA9D}" srcOrd="1" destOrd="0" presId="urn:microsoft.com/office/officeart/2005/8/layout/orgChart1"/>
    <dgm:cxn modelId="{72701248-DFAD-435E-844B-4B405A6A289E}" type="presParOf" srcId="{A8139D06-7B69-41F4-9BBA-0CB1CCB36B80}" destId="{0FDB73BB-B5D6-421C-9C69-59D1E8A3D8B9}" srcOrd="1" destOrd="0" presId="urn:microsoft.com/office/officeart/2005/8/layout/orgChart1"/>
    <dgm:cxn modelId="{CE852110-CD3F-40A1-B9A5-E2D0736FE990}" type="presParOf" srcId="{A8139D06-7B69-41F4-9BBA-0CB1CCB36B80}" destId="{0F9EF318-2B36-4E00-8E78-E8B62B14ADEC}" srcOrd="2" destOrd="0" presId="urn:microsoft.com/office/officeart/2005/8/layout/orgChart1"/>
    <dgm:cxn modelId="{00A1A2BE-CAAF-44B0-9AB2-2E0AA8EF78FB}" type="presParOf" srcId="{FC6934F2-3931-4FAC-AEE2-0027D928732F}" destId="{72B98B43-FEA9-439B-A5D2-8BFF1201CB67}" srcOrd="2" destOrd="0" presId="urn:microsoft.com/office/officeart/2005/8/layout/orgChart1"/>
    <dgm:cxn modelId="{FBC0397D-9922-49F4-8050-50572485F8FC}" type="presParOf" srcId="{F84891A7-FEB5-4153-A2A3-ABAB4E730F9E}" destId="{D516BA9B-E143-4955-B672-502F9AD7697D}" srcOrd="2" destOrd="0" presId="urn:microsoft.com/office/officeart/2005/8/layout/orgChart1"/>
    <dgm:cxn modelId="{917BD6EC-39F3-46EB-9D0D-CC736D28D0B5}" type="presParOf" srcId="{F467B848-FAC9-42F3-8EC6-1C6322F42831}" destId="{80AAB3A6-2714-428A-9878-3653D3559812}" srcOrd="2" destOrd="0" presId="urn:microsoft.com/office/officeart/2005/8/layout/orgChart1"/>
    <dgm:cxn modelId="{CB346239-C293-48DA-8862-A37C060B84B4}" type="presParOf" srcId="{F467B848-FAC9-42F3-8EC6-1C6322F42831}" destId="{C5E7B239-9D96-4C98-BB4F-19C2925EEE43}" srcOrd="3" destOrd="0" presId="urn:microsoft.com/office/officeart/2005/8/layout/orgChart1"/>
    <dgm:cxn modelId="{AF6866C8-1B7F-45B8-BEA3-ECEACF26E7CD}" type="presParOf" srcId="{C5E7B239-9D96-4C98-BB4F-19C2925EEE43}" destId="{FEC6E057-6268-4D0A-8120-284467DFAED9}" srcOrd="0" destOrd="0" presId="urn:microsoft.com/office/officeart/2005/8/layout/orgChart1"/>
    <dgm:cxn modelId="{808C555D-0609-4404-9E6D-B88419A22EE6}" type="presParOf" srcId="{FEC6E057-6268-4D0A-8120-284467DFAED9}" destId="{A44400AD-E7ED-4E8E-9229-611D8C3D9D94}" srcOrd="0" destOrd="0" presId="urn:microsoft.com/office/officeart/2005/8/layout/orgChart1"/>
    <dgm:cxn modelId="{108818E3-314F-484B-9FFE-DEA142F2225E}" type="presParOf" srcId="{FEC6E057-6268-4D0A-8120-284467DFAED9}" destId="{2C807435-3987-40DB-B5CC-48EE7F9B5381}" srcOrd="1" destOrd="0" presId="urn:microsoft.com/office/officeart/2005/8/layout/orgChart1"/>
    <dgm:cxn modelId="{737E918C-3814-4FC2-BE4A-79B1B471D54C}" type="presParOf" srcId="{C5E7B239-9D96-4C98-BB4F-19C2925EEE43}" destId="{E8372125-36A8-44FE-ACE8-49CDE4FB5375}" srcOrd="1" destOrd="0" presId="urn:microsoft.com/office/officeart/2005/8/layout/orgChart1"/>
    <dgm:cxn modelId="{33CB0628-FFC4-433C-B670-D6C6BA19957B}" type="presParOf" srcId="{E8372125-36A8-44FE-ACE8-49CDE4FB5375}" destId="{F01D9AFB-2581-498A-A763-9DC10F72A51D}" srcOrd="0" destOrd="0" presId="urn:microsoft.com/office/officeart/2005/8/layout/orgChart1"/>
    <dgm:cxn modelId="{A365A853-41D7-4310-95BB-9882A8826E95}" type="presParOf" srcId="{E8372125-36A8-44FE-ACE8-49CDE4FB5375}" destId="{FA4A57F6-4F97-40D7-9808-4D545FE3B5F5}" srcOrd="1" destOrd="0" presId="urn:microsoft.com/office/officeart/2005/8/layout/orgChart1"/>
    <dgm:cxn modelId="{DB1F1471-8132-41FD-81E5-3C0E9FF4F277}" type="presParOf" srcId="{FA4A57F6-4F97-40D7-9808-4D545FE3B5F5}" destId="{B36ED048-B276-4A1A-82C0-5C6C7562431E}" srcOrd="0" destOrd="0" presId="urn:microsoft.com/office/officeart/2005/8/layout/orgChart1"/>
    <dgm:cxn modelId="{B913CAC4-C54C-4E8F-8B37-AF6890BB1984}" type="presParOf" srcId="{B36ED048-B276-4A1A-82C0-5C6C7562431E}" destId="{E0862625-A0DC-47A4-9422-1C8FEE7CDF86}" srcOrd="0" destOrd="0" presId="urn:microsoft.com/office/officeart/2005/8/layout/orgChart1"/>
    <dgm:cxn modelId="{4848CBD4-AEAC-4945-8BDC-AD40C28723A0}" type="presParOf" srcId="{B36ED048-B276-4A1A-82C0-5C6C7562431E}" destId="{FD6A9249-F487-41B0-8D0B-6265F56A34D4}" srcOrd="1" destOrd="0" presId="urn:microsoft.com/office/officeart/2005/8/layout/orgChart1"/>
    <dgm:cxn modelId="{FC2C47DD-D76A-47FE-B295-278670C5EA05}" type="presParOf" srcId="{FA4A57F6-4F97-40D7-9808-4D545FE3B5F5}" destId="{4E7C18AE-B4A5-4409-9D1D-C7BAFF46F256}" srcOrd="1" destOrd="0" presId="urn:microsoft.com/office/officeart/2005/8/layout/orgChart1"/>
    <dgm:cxn modelId="{8540C849-A22E-48F1-A9FE-0B70DECE6E49}" type="presParOf" srcId="{FA4A57F6-4F97-40D7-9808-4D545FE3B5F5}" destId="{5A2285D3-40B8-4C76-95E6-C55D0C8B2313}" srcOrd="2" destOrd="0" presId="urn:microsoft.com/office/officeart/2005/8/layout/orgChart1"/>
    <dgm:cxn modelId="{E04B013E-4C77-4116-A81A-4D36A090ABD9}" type="presParOf" srcId="{C5E7B239-9D96-4C98-BB4F-19C2925EEE43}" destId="{B946EC36-AF56-4D07-AA80-3EA3C5255D8B}" srcOrd="2" destOrd="0" presId="urn:microsoft.com/office/officeart/2005/8/layout/orgChart1"/>
    <dgm:cxn modelId="{D5C11624-7151-476C-A880-D8BAE78614C3}" type="presParOf" srcId="{F520F411-B9EC-4785-8364-F9C6449AE4D9}" destId="{57AA3A68-9A57-4A53-A789-FF3553E29D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0010E-6392-4C2A-98F1-7031B87972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B804C5A7-F783-4003-9015-A7E11DE353F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欧拉平衡方程式</a:t>
          </a:r>
        </a:p>
      </dgm:t>
    </dgm:pt>
    <dgm:pt modelId="{26ED9D64-EEFF-432D-BC56-2EBE6EB0CAA8}" type="parTrans" cxnId="{B6EBC93D-1163-47F7-BC13-C25C7123B5A8}">
      <dgm:prSet/>
      <dgm:spPr/>
    </dgm:pt>
    <dgm:pt modelId="{135E4683-BFD8-4DEA-96D9-16667DD9C03A}" type="sibTrans" cxnId="{B6EBC93D-1163-47F7-BC13-C25C7123B5A8}">
      <dgm:prSet/>
      <dgm:spPr/>
    </dgm:pt>
    <dgm:pt modelId="{5C05A47C-AFB8-4CE4-AB5A-195E2ECD12C9}" type="pres">
      <dgm:prSet presAssocID="{E5B0010E-6392-4C2A-98F1-7031B87972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D88F18-2F36-457E-9D38-87F875E7C73B}" type="pres">
      <dgm:prSet presAssocID="{B804C5A7-F783-4003-9015-A7E11DE353F4}" presName="hierRoot1" presStyleCnt="0">
        <dgm:presLayoutVars>
          <dgm:hierBranch/>
        </dgm:presLayoutVars>
      </dgm:prSet>
      <dgm:spPr/>
    </dgm:pt>
    <dgm:pt modelId="{4752F2EC-DB9A-4707-935F-CBCB70926DD4}" type="pres">
      <dgm:prSet presAssocID="{B804C5A7-F783-4003-9015-A7E11DE353F4}" presName="rootComposite1" presStyleCnt="0"/>
      <dgm:spPr/>
    </dgm:pt>
    <dgm:pt modelId="{FA172F15-1C48-44F6-86C8-260273215148}" type="pres">
      <dgm:prSet presAssocID="{B804C5A7-F783-4003-9015-A7E11DE353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155D55-1F6C-43F7-8A18-6D30A589ACBF}" type="pres">
      <dgm:prSet presAssocID="{B804C5A7-F783-4003-9015-A7E11DE353F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8382BB4-982B-4FCD-A8AA-FE2C13CCF7D9}" type="pres">
      <dgm:prSet presAssocID="{B804C5A7-F783-4003-9015-A7E11DE353F4}" presName="hierChild2" presStyleCnt="0"/>
      <dgm:spPr/>
    </dgm:pt>
    <dgm:pt modelId="{3FEC544C-9A1A-49AF-AE97-44ADAA691D2D}" type="pres">
      <dgm:prSet presAssocID="{B804C5A7-F783-4003-9015-A7E11DE353F4}" presName="hierChild3" presStyleCnt="0"/>
      <dgm:spPr/>
    </dgm:pt>
  </dgm:ptLst>
  <dgm:cxnLst>
    <dgm:cxn modelId="{17EA4E90-DC0D-4666-9FFE-6A76106EECFE}" type="presOf" srcId="{E5B0010E-6392-4C2A-98F1-7031B879723D}" destId="{5C05A47C-AFB8-4CE4-AB5A-195E2ECD12C9}" srcOrd="0" destOrd="0" presId="urn:microsoft.com/office/officeart/2005/8/layout/orgChart1"/>
    <dgm:cxn modelId="{A1906742-7056-479E-9D37-A94BF1DA909D}" type="presOf" srcId="{B804C5A7-F783-4003-9015-A7E11DE353F4}" destId="{A9155D55-1F6C-43F7-8A18-6D30A589ACBF}" srcOrd="1" destOrd="0" presId="urn:microsoft.com/office/officeart/2005/8/layout/orgChart1"/>
    <dgm:cxn modelId="{43A6C332-F7C1-4EF8-A904-CD2884943E4B}" type="presOf" srcId="{B804C5A7-F783-4003-9015-A7E11DE353F4}" destId="{FA172F15-1C48-44F6-86C8-260273215148}" srcOrd="0" destOrd="0" presId="urn:microsoft.com/office/officeart/2005/8/layout/orgChart1"/>
    <dgm:cxn modelId="{B6EBC93D-1163-47F7-BC13-C25C7123B5A8}" srcId="{E5B0010E-6392-4C2A-98F1-7031B879723D}" destId="{B804C5A7-F783-4003-9015-A7E11DE353F4}" srcOrd="0" destOrd="0" parTransId="{26ED9D64-EEFF-432D-BC56-2EBE6EB0CAA8}" sibTransId="{135E4683-BFD8-4DEA-96D9-16667DD9C03A}"/>
    <dgm:cxn modelId="{BE527773-BE42-4631-9ECB-03AF766F0E3F}" type="presParOf" srcId="{5C05A47C-AFB8-4CE4-AB5A-195E2ECD12C9}" destId="{EBD88F18-2F36-457E-9D38-87F875E7C73B}" srcOrd="0" destOrd="0" presId="urn:microsoft.com/office/officeart/2005/8/layout/orgChart1"/>
    <dgm:cxn modelId="{ECDB0D87-91D4-47CA-AB15-A301AF35B46E}" type="presParOf" srcId="{EBD88F18-2F36-457E-9D38-87F875E7C73B}" destId="{4752F2EC-DB9A-4707-935F-CBCB70926DD4}" srcOrd="0" destOrd="0" presId="urn:microsoft.com/office/officeart/2005/8/layout/orgChart1"/>
    <dgm:cxn modelId="{333D88A6-D209-4F16-8153-58818913034B}" type="presParOf" srcId="{4752F2EC-DB9A-4707-935F-CBCB70926DD4}" destId="{FA172F15-1C48-44F6-86C8-260273215148}" srcOrd="0" destOrd="0" presId="urn:microsoft.com/office/officeart/2005/8/layout/orgChart1"/>
    <dgm:cxn modelId="{0148CF89-4C7A-472D-AAA7-E87EA490844C}" type="presParOf" srcId="{4752F2EC-DB9A-4707-935F-CBCB70926DD4}" destId="{A9155D55-1F6C-43F7-8A18-6D30A589ACBF}" srcOrd="1" destOrd="0" presId="urn:microsoft.com/office/officeart/2005/8/layout/orgChart1"/>
    <dgm:cxn modelId="{A7586A8E-9C5A-4D33-A1D7-884560C64DDD}" type="presParOf" srcId="{EBD88F18-2F36-457E-9D38-87F875E7C73B}" destId="{E8382BB4-982B-4FCD-A8AA-FE2C13CCF7D9}" srcOrd="1" destOrd="0" presId="urn:microsoft.com/office/officeart/2005/8/layout/orgChart1"/>
    <dgm:cxn modelId="{757DB435-892F-42F4-9498-DEA3878A3849}" type="presParOf" srcId="{EBD88F18-2F36-457E-9D38-87F875E7C73B}" destId="{3FEC544C-9A1A-49AF-AE97-44ADAA691D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7A2E6-E579-47B6-A92E-7F1875EB828E}">
      <dsp:nvSpPr>
        <dsp:cNvPr id="0" name=""/>
        <dsp:cNvSpPr/>
      </dsp:nvSpPr>
      <dsp:spPr>
        <a:xfrm>
          <a:off x="4104481" y="1800641"/>
          <a:ext cx="2903950" cy="503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995"/>
              </a:lnTo>
              <a:lnTo>
                <a:pt x="2903950" y="251995"/>
              </a:lnTo>
              <a:lnTo>
                <a:pt x="2903950" y="503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E9E6F-D33F-4F52-B338-74BC41BF8810}">
      <dsp:nvSpPr>
        <dsp:cNvPr id="0" name=""/>
        <dsp:cNvSpPr/>
      </dsp:nvSpPr>
      <dsp:spPr>
        <a:xfrm>
          <a:off x="4058761" y="1800641"/>
          <a:ext cx="91440" cy="503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0B3A9-2AEC-4650-A688-644AA2C7E1B9}">
      <dsp:nvSpPr>
        <dsp:cNvPr id="0" name=""/>
        <dsp:cNvSpPr/>
      </dsp:nvSpPr>
      <dsp:spPr>
        <a:xfrm>
          <a:off x="1200530" y="1800641"/>
          <a:ext cx="2903950" cy="503991"/>
        </a:xfrm>
        <a:custGeom>
          <a:avLst/>
          <a:gdLst/>
          <a:ahLst/>
          <a:cxnLst/>
          <a:rect l="0" t="0" r="0" b="0"/>
          <a:pathLst>
            <a:path>
              <a:moveTo>
                <a:pt x="2903950" y="0"/>
              </a:moveTo>
              <a:lnTo>
                <a:pt x="2903950" y="251995"/>
              </a:lnTo>
              <a:lnTo>
                <a:pt x="0" y="251995"/>
              </a:lnTo>
              <a:lnTo>
                <a:pt x="0" y="503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2CF2F-7342-4709-AAB7-0AEA56B613FA}">
      <dsp:nvSpPr>
        <dsp:cNvPr id="0" name=""/>
        <dsp:cNvSpPr/>
      </dsp:nvSpPr>
      <dsp:spPr>
        <a:xfrm>
          <a:off x="2904501" y="600662"/>
          <a:ext cx="2399959" cy="119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流体的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平衡条件</a:t>
          </a:r>
          <a:r>
            <a:rPr kumimoji="0" lang="zh-CN" altLang="en-US" sz="3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 </a:t>
          </a:r>
        </a:p>
      </dsp:txBody>
      <dsp:txXfrm>
        <a:off x="2904501" y="600662"/>
        <a:ext cx="2399959" cy="1199979"/>
      </dsp:txXfrm>
    </dsp:sp>
    <dsp:sp modelId="{68CFB16F-4D2A-4EFE-8B3D-658D0FF5748E}">
      <dsp:nvSpPr>
        <dsp:cNvPr id="0" name=""/>
        <dsp:cNvSpPr/>
      </dsp:nvSpPr>
      <dsp:spPr>
        <a:xfrm>
          <a:off x="551" y="2304633"/>
          <a:ext cx="2399959" cy="119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受力分析</a:t>
          </a:r>
        </a:p>
      </dsp:txBody>
      <dsp:txXfrm>
        <a:off x="551" y="2304633"/>
        <a:ext cx="2399959" cy="1199979"/>
      </dsp:txXfrm>
    </dsp:sp>
    <dsp:sp modelId="{C63ECE23-2F1C-47E3-86D0-884103E2BDD6}">
      <dsp:nvSpPr>
        <dsp:cNvPr id="0" name=""/>
        <dsp:cNvSpPr/>
      </dsp:nvSpPr>
      <dsp:spPr>
        <a:xfrm>
          <a:off x="2904501" y="2304633"/>
          <a:ext cx="2399959" cy="119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欧拉平衡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方程式</a:t>
          </a:r>
        </a:p>
      </dsp:txBody>
      <dsp:txXfrm>
        <a:off x="2904501" y="2304633"/>
        <a:ext cx="2399959" cy="1199979"/>
      </dsp:txXfrm>
    </dsp:sp>
    <dsp:sp modelId="{4530133F-3968-4135-A96F-6D3FA1B65714}">
      <dsp:nvSpPr>
        <dsp:cNvPr id="0" name=""/>
        <dsp:cNvSpPr/>
      </dsp:nvSpPr>
      <dsp:spPr>
        <a:xfrm>
          <a:off x="5808452" y="2304633"/>
          <a:ext cx="2399959" cy="119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静止流体中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4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的压强分布</a:t>
          </a:r>
        </a:p>
      </dsp:txBody>
      <dsp:txXfrm>
        <a:off x="5808452" y="2304633"/>
        <a:ext cx="2399959" cy="1199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D9AFB-2581-498A-A763-9DC10F72A51D}">
      <dsp:nvSpPr>
        <dsp:cNvPr id="0" name=""/>
        <dsp:cNvSpPr/>
      </dsp:nvSpPr>
      <dsp:spPr>
        <a:xfrm>
          <a:off x="5841773" y="1855926"/>
          <a:ext cx="91440" cy="3219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9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B3A6-2714-428A-9878-3653D3559812}">
      <dsp:nvSpPr>
        <dsp:cNvPr id="0" name=""/>
        <dsp:cNvSpPr/>
      </dsp:nvSpPr>
      <dsp:spPr>
        <a:xfrm>
          <a:off x="4496060" y="767312"/>
          <a:ext cx="1391432" cy="32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92"/>
              </a:lnTo>
              <a:lnTo>
                <a:pt x="1391432" y="160992"/>
              </a:lnTo>
              <a:lnTo>
                <a:pt x="1391432" y="3219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F178-04B3-437C-B61B-F1EB994C86B4}">
      <dsp:nvSpPr>
        <dsp:cNvPr id="0" name=""/>
        <dsp:cNvSpPr/>
      </dsp:nvSpPr>
      <dsp:spPr>
        <a:xfrm>
          <a:off x="3418946" y="2944540"/>
          <a:ext cx="229988" cy="705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299"/>
              </a:lnTo>
              <a:lnTo>
                <a:pt x="229988" y="7052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E9A4D-1711-4767-9B93-D6AC13137100}">
      <dsp:nvSpPr>
        <dsp:cNvPr id="0" name=""/>
        <dsp:cNvSpPr/>
      </dsp:nvSpPr>
      <dsp:spPr>
        <a:xfrm>
          <a:off x="3104628" y="1855926"/>
          <a:ext cx="927621" cy="32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92"/>
              </a:lnTo>
              <a:lnTo>
                <a:pt x="927621" y="160992"/>
              </a:lnTo>
              <a:lnTo>
                <a:pt x="927621" y="3219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05AAD-65E1-43AA-BD41-201C797FEE3E}">
      <dsp:nvSpPr>
        <dsp:cNvPr id="0" name=""/>
        <dsp:cNvSpPr/>
      </dsp:nvSpPr>
      <dsp:spPr>
        <a:xfrm>
          <a:off x="2177006" y="1855926"/>
          <a:ext cx="927621" cy="321984"/>
        </a:xfrm>
        <a:custGeom>
          <a:avLst/>
          <a:gdLst/>
          <a:ahLst/>
          <a:cxnLst/>
          <a:rect l="0" t="0" r="0" b="0"/>
          <a:pathLst>
            <a:path>
              <a:moveTo>
                <a:pt x="927621" y="0"/>
              </a:moveTo>
              <a:lnTo>
                <a:pt x="927621" y="160992"/>
              </a:lnTo>
              <a:lnTo>
                <a:pt x="0" y="160992"/>
              </a:lnTo>
              <a:lnTo>
                <a:pt x="0" y="3219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6FCF8-14E2-4F77-9D67-028F15DB0F3D}">
      <dsp:nvSpPr>
        <dsp:cNvPr id="0" name=""/>
        <dsp:cNvSpPr/>
      </dsp:nvSpPr>
      <dsp:spPr>
        <a:xfrm>
          <a:off x="3104628" y="767312"/>
          <a:ext cx="1391432" cy="321984"/>
        </a:xfrm>
        <a:custGeom>
          <a:avLst/>
          <a:gdLst/>
          <a:ahLst/>
          <a:cxnLst/>
          <a:rect l="0" t="0" r="0" b="0"/>
          <a:pathLst>
            <a:path>
              <a:moveTo>
                <a:pt x="1391432" y="0"/>
              </a:moveTo>
              <a:lnTo>
                <a:pt x="1391432" y="160992"/>
              </a:lnTo>
              <a:lnTo>
                <a:pt x="0" y="160992"/>
              </a:lnTo>
              <a:lnTo>
                <a:pt x="0" y="3219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DD6DC-6B88-458A-9C5B-7D031A6AE04D}">
      <dsp:nvSpPr>
        <dsp:cNvPr id="0" name=""/>
        <dsp:cNvSpPr/>
      </dsp:nvSpPr>
      <dsp:spPr>
        <a:xfrm>
          <a:off x="3729431" y="682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受力分析</a:t>
          </a:r>
        </a:p>
      </dsp:txBody>
      <dsp:txXfrm>
        <a:off x="3729431" y="682"/>
        <a:ext cx="1533259" cy="766629"/>
      </dsp:txXfrm>
    </dsp:sp>
    <dsp:sp modelId="{4E314713-527F-4922-AE42-04C0F8BEF18E}">
      <dsp:nvSpPr>
        <dsp:cNvPr id="0" name=""/>
        <dsp:cNvSpPr/>
      </dsp:nvSpPr>
      <dsp:spPr>
        <a:xfrm>
          <a:off x="2337998" y="1089296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表面力</a:t>
          </a:r>
        </a:p>
      </dsp:txBody>
      <dsp:txXfrm>
        <a:off x="2337998" y="1089296"/>
        <a:ext cx="1533259" cy="766629"/>
      </dsp:txXfrm>
    </dsp:sp>
    <dsp:sp modelId="{B5CB9CC6-E017-40DE-92F2-775E6E06691F}">
      <dsp:nvSpPr>
        <dsp:cNvPr id="0" name=""/>
        <dsp:cNvSpPr/>
      </dsp:nvSpPr>
      <dsp:spPr>
        <a:xfrm>
          <a:off x="1410376" y="2177910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切向表面力</a:t>
          </a:r>
        </a:p>
      </dsp:txBody>
      <dsp:txXfrm>
        <a:off x="1410376" y="2177910"/>
        <a:ext cx="1533259" cy="766629"/>
      </dsp:txXfrm>
    </dsp:sp>
    <dsp:sp modelId="{F6C5A03C-0EF3-4FC2-B7E8-B93168D1C3AA}">
      <dsp:nvSpPr>
        <dsp:cNvPr id="0" name=""/>
        <dsp:cNvSpPr/>
      </dsp:nvSpPr>
      <dsp:spPr>
        <a:xfrm>
          <a:off x="3265620" y="2177910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法向表面力</a:t>
          </a:r>
        </a:p>
      </dsp:txBody>
      <dsp:txXfrm>
        <a:off x="3265620" y="2177910"/>
        <a:ext cx="1533259" cy="766629"/>
      </dsp:txXfrm>
    </dsp:sp>
    <dsp:sp modelId="{221D9B55-99E2-4738-8888-8C5C81CEAF38}">
      <dsp:nvSpPr>
        <dsp:cNvPr id="0" name=""/>
        <dsp:cNvSpPr/>
      </dsp:nvSpPr>
      <dsp:spPr>
        <a:xfrm>
          <a:off x="3648935" y="3266524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流体静压强</a:t>
          </a:r>
        </a:p>
      </dsp:txBody>
      <dsp:txXfrm>
        <a:off x="3648935" y="3266524"/>
        <a:ext cx="1533259" cy="766629"/>
      </dsp:txXfrm>
    </dsp:sp>
    <dsp:sp modelId="{A44400AD-E7ED-4E8E-9229-611D8C3D9D94}">
      <dsp:nvSpPr>
        <dsp:cNvPr id="0" name=""/>
        <dsp:cNvSpPr/>
      </dsp:nvSpPr>
      <dsp:spPr>
        <a:xfrm>
          <a:off x="5120863" y="1089296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质量力</a:t>
          </a:r>
        </a:p>
      </dsp:txBody>
      <dsp:txXfrm>
        <a:off x="5120863" y="1089296"/>
        <a:ext cx="1533259" cy="766629"/>
      </dsp:txXfrm>
    </dsp:sp>
    <dsp:sp modelId="{E0862625-A0DC-47A4-9422-1C8FEE7CDF86}">
      <dsp:nvSpPr>
        <dsp:cNvPr id="0" name=""/>
        <dsp:cNvSpPr/>
      </dsp:nvSpPr>
      <dsp:spPr>
        <a:xfrm>
          <a:off x="5120863" y="2177910"/>
          <a:ext cx="1533259" cy="766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120863" y="2177910"/>
        <a:ext cx="1533259" cy="766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72F15-1C48-44F6-86C8-260273215148}">
      <dsp:nvSpPr>
        <dsp:cNvPr id="0" name=""/>
        <dsp:cNvSpPr/>
      </dsp:nvSpPr>
      <dsp:spPr>
        <a:xfrm>
          <a:off x="166143" y="521"/>
          <a:ext cx="2115638" cy="1057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30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rPr>
            <a:t>欧拉平衡方程式</a:t>
          </a:r>
        </a:p>
      </dsp:txBody>
      <dsp:txXfrm>
        <a:off x="166143" y="521"/>
        <a:ext cx="2115638" cy="1057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fld id="{B464B396-7B91-4757-AC8B-99150BE8B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58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5656</a:t>
            </a:r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en-US" altLang="zh-CN" noProof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 i="0">
                <a:latin typeface="宋体" pitchFamily="2" charset="-122"/>
              </a:defRPr>
            </a:lvl1pPr>
          </a:lstStyle>
          <a:p>
            <a:pPr>
              <a:defRPr/>
            </a:pPr>
            <a:fld id="{BCB73782-EBBE-4CB5-B35A-3108991FF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813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 i="0"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 i="0"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en-US" b="0" i="0">
              <a:latin typeface="Arial" charset="0"/>
              <a:ea typeface="宋体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D91F-AD35-48D3-AFA1-18EC65D583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601B0-8754-4761-8BCB-637922E087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FF94-EABC-4FFD-9B04-7DFD48D73D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7813"/>
            <a:ext cx="89154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7197D-0198-4112-9281-34615C465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41763"/>
            <a:ext cx="43815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1A996-4AFF-43DE-BA2B-3A8A0CF8ED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815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41763"/>
            <a:ext cx="43815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7EBA-0049-477A-8F93-8B60CCE5AB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35550" y="3938589"/>
            <a:ext cx="437515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BAD36-0E54-4CEC-A88B-4B72D7E60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7651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65" y="304801"/>
            <a:ext cx="866775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3966" y="1752600"/>
            <a:ext cx="425132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0391" y="1752600"/>
            <a:ext cx="4251325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056C-3667-4FC9-9EFF-7221CD2170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1449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ACFF0-6F85-400F-AA84-19C511F52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C1361-91C1-4FC1-A1BA-6A069D990A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033C-3A9C-4782-AA24-C79ABE3E23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55483-43DF-4767-9CF0-42D08881C8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B740-2FAC-4F99-9932-F833F0910C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5CADC-A3A0-487B-ABEE-AC9C6BB495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0D0F-F452-48CF-BB0B-489459AC24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80C73-2466-4730-A631-7F04D0362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47CECEC-E5EF-4ADD-A561-3983E75A0C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zh-CN" altLang="en-US" sz="2400" b="0" i="0">
              <a:ea typeface="宋体" pitchFamily="2" charset="-122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95300" y="1447800"/>
            <a:ext cx="87503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zh-CN" altLang="en-US" b="0" i="0">
              <a:latin typeface="Arial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zh-CN" altLang="en-US" sz="2400" b="0" i="0"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zh-CN" altLang="en-US" sz="2400" b="0" i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4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.wmf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3.xml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5.wmf"/><Relationship Id="rId9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slide" Target="slide35.xml"/><Relationship Id="rId4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4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620713"/>
            <a:ext cx="5465763" cy="796925"/>
          </a:xfrm>
          <a:noFill/>
        </p:spPr>
        <p:txBody>
          <a:bodyPr/>
          <a:lstStyle/>
          <a:p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流体静力学内容概要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847725" y="1987550"/>
          <a:ext cx="8208963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3"/>
          <p:cNvSpPr txBox="1">
            <a:spLocks noChangeArrowheads="1"/>
          </p:cNvSpPr>
          <p:nvPr/>
        </p:nvSpPr>
        <p:spPr bwMode="auto">
          <a:xfrm>
            <a:off x="561975" y="905669"/>
            <a:ext cx="1004888" cy="519113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562934" y="3771900"/>
            <a:ext cx="8620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sz="2800" i="0">
                <a:ea typeface="楷体_GB2312" pitchFamily="49" charset="-122"/>
              </a:rPr>
              <a:t>2-2</a:t>
            </a:r>
            <a:r>
              <a:rPr lang="zh-CN" altLang="en-US" sz="2800" i="0">
                <a:ea typeface="楷体_GB2312" pitchFamily="49" charset="-122"/>
              </a:rPr>
              <a:t>、</a:t>
            </a:r>
            <a:r>
              <a:rPr lang="en-US" altLang="zh-CN" sz="2800" i="0">
                <a:ea typeface="楷体_GB2312" pitchFamily="49" charset="-122"/>
              </a:rPr>
              <a:t>3-3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4-4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为等压面，根据静压强公式可得  </a:t>
            </a:r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5151438" y="1647825"/>
            <a:ext cx="1984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2" name="Rectangle 8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53" name="Rectangle 9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54" name="Rectangle 10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55" name="Rectangle 11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56" name="Rectangle 12"/>
          <p:cNvSpPr>
            <a:spLocks noChangeArrowheads="1"/>
          </p:cNvSpPr>
          <p:nvPr/>
        </p:nvSpPr>
        <p:spPr bwMode="auto">
          <a:xfrm>
            <a:off x="496591" y="1472406"/>
            <a:ext cx="5049837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   已知断面</a:t>
            </a:r>
            <a:r>
              <a:rPr kumimoji="1" lang="en-US" altLang="zh-CN" sz="2800" i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上作用着大气压，因此可以从点</a:t>
            </a:r>
            <a:r>
              <a:rPr kumimoji="1" lang="en-US" altLang="zh-CN" sz="2800" i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开始，通过等压面，并应用流体静力学基本方程式，逐点推算，最后便可求得</a:t>
            </a:r>
            <a:r>
              <a:rPr kumimoji="1" lang="en-US" altLang="zh-CN" sz="2800" i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点压强。 </a:t>
            </a:r>
          </a:p>
        </p:txBody>
      </p:sp>
      <p:sp>
        <p:nvSpPr>
          <p:cNvPr id="10257" name="Rectangle 13"/>
          <p:cNvSpPr>
            <a:spLocks noChangeArrowheads="1"/>
          </p:cNvSpPr>
          <p:nvPr/>
        </p:nvSpPr>
        <p:spPr bwMode="auto">
          <a:xfrm>
            <a:off x="4597400" y="3679825"/>
            <a:ext cx="274638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>
              <a:ea typeface="宋体" pitchFamily="2" charset="-122"/>
            </a:endParaRPr>
          </a:p>
        </p:txBody>
      </p:sp>
      <p:sp>
        <p:nvSpPr>
          <p:cNvPr id="10258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259" name="Picture 15" descr="t2z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0825" y="1052513"/>
            <a:ext cx="4125913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16"/>
          <p:cNvGraphicFramePr>
            <a:graphicFrameLocks noChangeAspect="1"/>
          </p:cNvGraphicFramePr>
          <p:nvPr/>
        </p:nvGraphicFramePr>
        <p:xfrm>
          <a:off x="644525" y="4429125"/>
          <a:ext cx="3275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4" imgW="1307532" imgH="215806" progId="Equation.3">
                  <p:embed/>
                </p:oleObj>
              </mc:Choice>
              <mc:Fallback>
                <p:oleObj name="公式" r:id="rId4" imgW="1307532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429125"/>
                        <a:ext cx="3275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7"/>
          <p:cNvGraphicFramePr>
            <a:graphicFrameLocks noChangeAspect="1"/>
          </p:cNvGraphicFramePr>
          <p:nvPr/>
        </p:nvGraphicFramePr>
        <p:xfrm>
          <a:off x="4668838" y="4427538"/>
          <a:ext cx="37211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公式" r:id="rId6" imgW="1511300" imgH="228600" progId="Equation.3">
                  <p:embed/>
                </p:oleObj>
              </mc:Choice>
              <mc:Fallback>
                <p:oleObj name="公式" r:id="rId6" imgW="1511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427538"/>
                        <a:ext cx="37211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8"/>
          <p:cNvGraphicFramePr>
            <a:graphicFrameLocks noChangeAspect="1"/>
          </p:cNvGraphicFramePr>
          <p:nvPr/>
        </p:nvGraphicFramePr>
        <p:xfrm>
          <a:off x="625475" y="5210175"/>
          <a:ext cx="3994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8" imgW="1625600" imgH="228600" progId="Equation.3">
                  <p:embed/>
                </p:oleObj>
              </mc:Choice>
              <mc:Fallback>
                <p:oleObj name="公式" r:id="rId8" imgW="1625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210175"/>
                        <a:ext cx="39941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9"/>
          <p:cNvGraphicFramePr>
            <a:graphicFrameLocks noChangeAspect="1"/>
          </p:cNvGraphicFramePr>
          <p:nvPr/>
        </p:nvGraphicFramePr>
        <p:xfrm>
          <a:off x="4764088" y="5145088"/>
          <a:ext cx="4481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10" imgW="1828800" imgH="228600" progId="Equation.3">
                  <p:embed/>
                </p:oleObj>
              </mc:Choice>
              <mc:Fallback>
                <p:oleObj name="公式" r:id="rId10" imgW="1828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5145088"/>
                        <a:ext cx="44815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242728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2646363"/>
            <a:ext cx="3365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000" b="0" i="0">
                <a:ea typeface="宋体" pitchFamily="2" charset="-122"/>
                <a:cs typeface="Times New Roman" pitchFamily="18" charset="0"/>
              </a:rPr>
              <a:t>，</a:t>
            </a:r>
            <a:endParaRPr kumimoji="1" lang="zh-CN" altLang="en-US" sz="2400" b="0" i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3957638"/>
            <a:ext cx="3714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000" b="0" i="0">
                <a:ea typeface="宋体" pitchFamily="2" charset="-122"/>
                <a:cs typeface="Times New Roman" pitchFamily="18" charset="0"/>
              </a:rPr>
              <a:t>， </a:t>
            </a:r>
            <a:endParaRPr kumimoji="1" lang="zh-CN" altLang="en-US" sz="2400" b="0" i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370998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3705225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0" y="370998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0" y="3457575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0" y="2822575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407988" y="2735263"/>
            <a:ext cx="52705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将已知值代入上式，得 </a:t>
            </a:r>
            <a:r>
              <a:rPr kumimoji="1" lang="zh-CN" altLang="en-US" sz="1000" b="0" i="0">
                <a:ea typeface="宋体" pitchFamily="2" charset="-122"/>
                <a:cs typeface="Times New Roman" pitchFamily="18" charset="0"/>
              </a:rPr>
              <a:t>， </a:t>
            </a:r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449263" y="1576388"/>
            <a:ext cx="17922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联立求得 </a:t>
            </a:r>
          </a:p>
        </p:txBody>
      </p: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565150" y="2155825"/>
          <a:ext cx="8902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3" imgW="4203700" imgH="228600" progId="Equation.3">
                  <p:embed/>
                </p:oleObj>
              </mc:Choice>
              <mc:Fallback>
                <p:oleObj name="公式" r:id="rId3" imgW="4203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155825"/>
                        <a:ext cx="8902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0" y="3343275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267" name="Object 14"/>
          <p:cNvGraphicFramePr>
            <a:graphicFrameLocks noChangeAspect="1"/>
          </p:cNvGraphicFramePr>
          <p:nvPr/>
        </p:nvGraphicFramePr>
        <p:xfrm>
          <a:off x="444500" y="3386138"/>
          <a:ext cx="9069388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5" imgW="4368800" imgH="965200" progId="Equation.3">
                  <p:embed/>
                </p:oleObj>
              </mc:Choice>
              <mc:Fallback>
                <p:oleObj name="公式" r:id="rId5" imgW="4368800" imgH="965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386138"/>
                        <a:ext cx="9069388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363664" y="2382838"/>
            <a:ext cx="7380287" cy="1111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rot="10800000">
            <a:off x="8421689" y="2136775"/>
            <a:ext cx="287337" cy="2349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5060" name="文本框 7"/>
          <p:cNvSpPr txBox="1">
            <a:spLocks noChangeArrowheads="1"/>
          </p:cNvSpPr>
          <p:nvPr/>
        </p:nvSpPr>
        <p:spPr bwMode="auto">
          <a:xfrm>
            <a:off x="8002588" y="1744663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Arial" panose="020B0604020202020204" pitchFamily="34" charset="0"/>
              </a:rPr>
              <a:t>空气</a:t>
            </a:r>
          </a:p>
        </p:txBody>
      </p:sp>
      <p:sp>
        <p:nvSpPr>
          <p:cNvPr id="9" name="矩形 8"/>
          <p:cNvSpPr/>
          <p:nvPr/>
        </p:nvSpPr>
        <p:spPr>
          <a:xfrm>
            <a:off x="4524375" y="2028826"/>
            <a:ext cx="204788" cy="1514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 rot="1080000">
            <a:off x="7115175" y="1936751"/>
            <a:ext cx="209550" cy="1522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1981200" y="3289301"/>
            <a:ext cx="204788" cy="15144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584325" y="5334001"/>
            <a:ext cx="7308850" cy="111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273175" y="4046538"/>
            <a:ext cx="7704138" cy="11112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208088" y="2914651"/>
            <a:ext cx="7740650" cy="11113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文本框 16"/>
          <p:cNvSpPr txBox="1">
            <a:spLocks noChangeArrowheads="1"/>
          </p:cNvSpPr>
          <p:nvPr/>
        </p:nvSpPr>
        <p:spPr bwMode="auto">
          <a:xfrm>
            <a:off x="920750" y="3321051"/>
            <a:ext cx="45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Arial" panose="020B0604020202020204" pitchFamily="34" charset="0"/>
              </a:rPr>
              <a:t>水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148513" y="2362200"/>
            <a:ext cx="80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6497638" y="2044700"/>
            <a:ext cx="728662" cy="1830388"/>
            <a:chOff x="7644426" y="1541786"/>
            <a:chExt cx="971188" cy="2442440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8004126" y="1978163"/>
              <a:ext cx="575519" cy="170314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27" name="文本框 21"/>
            <p:cNvSpPr txBox="1">
              <a:spLocks noChangeArrowheads="1"/>
            </p:cNvSpPr>
            <p:nvPr/>
          </p:nvSpPr>
          <p:spPr bwMode="auto">
            <a:xfrm>
              <a:off x="8176527" y="1541786"/>
              <a:ext cx="439087" cy="615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28" name="文本框 22"/>
            <p:cNvSpPr txBox="1">
              <a:spLocks noChangeArrowheads="1"/>
            </p:cNvSpPr>
            <p:nvPr/>
          </p:nvSpPr>
          <p:spPr bwMode="auto">
            <a:xfrm>
              <a:off x="7644426" y="3368233"/>
              <a:ext cx="525499" cy="615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 rot="336006">
            <a:off x="7173913" y="2424114"/>
            <a:ext cx="1503362" cy="490537"/>
            <a:chOff x="8589870" y="2018442"/>
            <a:chExt cx="2004256" cy="652910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8588834" y="2014884"/>
              <a:ext cx="1589436" cy="39935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25" name="文本框 28"/>
            <p:cNvSpPr txBox="1">
              <a:spLocks noChangeArrowheads="1"/>
            </p:cNvSpPr>
            <p:nvPr/>
          </p:nvSpPr>
          <p:spPr bwMode="auto">
            <a:xfrm>
              <a:off x="10165797" y="2056855"/>
              <a:ext cx="428329" cy="614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421188" y="2076450"/>
            <a:ext cx="711200" cy="1982788"/>
            <a:chOff x="5685021" y="1583763"/>
            <a:chExt cx="948295" cy="2645596"/>
          </a:xfrm>
        </p:grpSpPr>
        <p:cxnSp>
          <p:nvCxnSpPr>
            <p:cNvPr id="32" name="直接箭头连接符 31"/>
            <p:cNvCxnSpPr/>
            <p:nvPr/>
          </p:nvCxnSpPr>
          <p:spPr>
            <a:xfrm rot="20439525" flipH="1">
              <a:off x="5816258" y="2058233"/>
              <a:ext cx="628668" cy="179620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22" name="文本框 32"/>
            <p:cNvSpPr txBox="1">
              <a:spLocks noChangeArrowheads="1"/>
            </p:cNvSpPr>
            <p:nvPr/>
          </p:nvSpPr>
          <p:spPr bwMode="auto">
            <a:xfrm>
              <a:off x="5685021" y="1583763"/>
              <a:ext cx="439088" cy="615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23" name="文本框 33"/>
            <p:cNvSpPr txBox="1">
              <a:spLocks noChangeArrowheads="1"/>
            </p:cNvSpPr>
            <p:nvPr/>
          </p:nvSpPr>
          <p:spPr bwMode="auto">
            <a:xfrm rot="-162473">
              <a:off x="6159279" y="3613466"/>
              <a:ext cx="474037" cy="615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727576" y="2160588"/>
            <a:ext cx="1268413" cy="461962"/>
            <a:chOff x="3851403" y="850778"/>
            <a:chExt cx="1692893" cy="614920"/>
          </a:xfrm>
        </p:grpSpPr>
        <p:cxnSp>
          <p:nvCxnSpPr>
            <p:cNvPr id="37" name="直接箭头连接符 36"/>
            <p:cNvCxnSpPr/>
            <p:nvPr/>
          </p:nvCxnSpPr>
          <p:spPr>
            <a:xfrm flipV="1">
              <a:off x="3851403" y="1140276"/>
              <a:ext cx="1264903" cy="1479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20" name="文本框 37"/>
            <p:cNvSpPr txBox="1">
              <a:spLocks noChangeArrowheads="1"/>
            </p:cNvSpPr>
            <p:nvPr/>
          </p:nvSpPr>
          <p:spPr bwMode="auto">
            <a:xfrm>
              <a:off x="5115967" y="850778"/>
              <a:ext cx="428329" cy="61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574926" y="2363789"/>
            <a:ext cx="1058863" cy="1793395"/>
            <a:chOff x="3411585" y="2029024"/>
            <a:chExt cx="1413519" cy="2390572"/>
          </a:xfrm>
        </p:grpSpPr>
        <p:cxnSp>
          <p:nvCxnSpPr>
            <p:cNvPr id="44" name="直接箭头连接符 43"/>
            <p:cNvCxnSpPr/>
            <p:nvPr/>
          </p:nvCxnSpPr>
          <p:spPr>
            <a:xfrm flipH="1">
              <a:off x="3411585" y="2029024"/>
              <a:ext cx="6358" cy="224308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18" name="文本框 45"/>
            <p:cNvSpPr txBox="1">
              <a:spLocks noChangeArrowheads="1"/>
            </p:cNvSpPr>
            <p:nvPr/>
          </p:nvSpPr>
          <p:spPr bwMode="auto">
            <a:xfrm>
              <a:off x="3462700" y="3311888"/>
              <a:ext cx="1362404" cy="110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 rot="1113172">
            <a:off x="7608888" y="2549526"/>
            <a:ext cx="584200" cy="652463"/>
            <a:chOff x="5062827" y="1946358"/>
            <a:chExt cx="777271" cy="871548"/>
          </a:xfrm>
        </p:grpSpPr>
        <p:cxnSp>
          <p:nvCxnSpPr>
            <p:cNvPr id="50" name="直接箭头连接符 49"/>
            <p:cNvCxnSpPr/>
            <p:nvPr/>
          </p:nvCxnSpPr>
          <p:spPr>
            <a:xfrm>
              <a:off x="5058693" y="2024338"/>
              <a:ext cx="4224" cy="7909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16" name="文本框 50"/>
            <p:cNvSpPr txBox="1">
              <a:spLocks noChangeArrowheads="1"/>
            </p:cNvSpPr>
            <p:nvPr/>
          </p:nvSpPr>
          <p:spPr bwMode="auto">
            <a:xfrm>
              <a:off x="5178752" y="1946358"/>
              <a:ext cx="661346" cy="6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6610350" y="2366964"/>
            <a:ext cx="509588" cy="592137"/>
            <a:chOff x="5064369" y="2029024"/>
            <a:chExt cx="678592" cy="789053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5064369" y="2029024"/>
              <a:ext cx="4228" cy="78905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14" name="文本框 55"/>
            <p:cNvSpPr txBox="1">
              <a:spLocks noChangeArrowheads="1"/>
            </p:cNvSpPr>
            <p:nvPr/>
          </p:nvSpPr>
          <p:spPr bwMode="auto">
            <a:xfrm>
              <a:off x="5081617" y="2063924"/>
              <a:ext cx="661344" cy="61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6208713" y="2935288"/>
            <a:ext cx="747712" cy="544512"/>
            <a:chOff x="7273290" y="2801826"/>
            <a:chExt cx="871902" cy="72574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7273290" y="2801826"/>
              <a:ext cx="871902" cy="349118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12" name="文本框 60"/>
            <p:cNvSpPr txBox="1">
              <a:spLocks noChangeArrowheads="1"/>
            </p:cNvSpPr>
            <p:nvPr/>
          </p:nvSpPr>
          <p:spPr bwMode="auto">
            <a:xfrm>
              <a:off x="7428802" y="2912230"/>
              <a:ext cx="493480" cy="61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3460750" y="3279775"/>
            <a:ext cx="1066800" cy="482600"/>
            <a:chOff x="4278139" y="3230018"/>
            <a:chExt cx="1250880" cy="641854"/>
          </a:xfrm>
        </p:grpSpPr>
        <p:cxnSp>
          <p:nvCxnSpPr>
            <p:cNvPr id="64" name="直接箭头连接符 63"/>
            <p:cNvCxnSpPr/>
            <p:nvPr/>
          </p:nvCxnSpPr>
          <p:spPr>
            <a:xfrm flipV="1">
              <a:off x="4278139" y="3230018"/>
              <a:ext cx="1250880" cy="633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10" name="文本框 64"/>
            <p:cNvSpPr txBox="1">
              <a:spLocks noChangeArrowheads="1"/>
            </p:cNvSpPr>
            <p:nvPr/>
          </p:nvSpPr>
          <p:spPr bwMode="auto">
            <a:xfrm>
              <a:off x="4908538" y="3257237"/>
              <a:ext cx="493478" cy="61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1312863" y="4406900"/>
            <a:ext cx="735012" cy="482600"/>
            <a:chOff x="4550210" y="3228782"/>
            <a:chExt cx="978809" cy="644399"/>
          </a:xfrm>
        </p:grpSpPr>
        <p:cxnSp>
          <p:nvCxnSpPr>
            <p:cNvPr id="70" name="直接箭头连接符 69"/>
            <p:cNvCxnSpPr/>
            <p:nvPr/>
          </p:nvCxnSpPr>
          <p:spPr>
            <a:xfrm>
              <a:off x="4550210" y="3228782"/>
              <a:ext cx="978809" cy="212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8" name="文本框 70"/>
            <p:cNvSpPr txBox="1">
              <a:spLocks noChangeArrowheads="1"/>
            </p:cNvSpPr>
            <p:nvPr/>
          </p:nvSpPr>
          <p:spPr bwMode="auto">
            <a:xfrm>
              <a:off x="4908537" y="3257237"/>
              <a:ext cx="493478" cy="615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/>
          <p:cNvCxnSpPr/>
          <p:nvPr/>
        </p:nvCxnSpPr>
        <p:spPr>
          <a:xfrm>
            <a:off x="6208714" y="2646363"/>
            <a:ext cx="2263775" cy="73660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221413" y="2936876"/>
            <a:ext cx="2189162" cy="714375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4049713" y="2397126"/>
            <a:ext cx="539750" cy="912813"/>
            <a:chOff x="5064369" y="2029024"/>
            <a:chExt cx="719470" cy="789053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5064369" y="2029024"/>
              <a:ext cx="4232" cy="78905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6" name="文本框 79"/>
            <p:cNvSpPr txBox="1">
              <a:spLocks noChangeArrowheads="1"/>
            </p:cNvSpPr>
            <p:nvPr/>
          </p:nvSpPr>
          <p:spPr bwMode="auto">
            <a:xfrm>
              <a:off x="5122494" y="2165074"/>
              <a:ext cx="661345" cy="399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4916488" y="2378075"/>
            <a:ext cx="976312" cy="592138"/>
            <a:chOff x="5064369" y="2029024"/>
            <a:chExt cx="963346" cy="789053"/>
          </a:xfrm>
        </p:grpSpPr>
        <p:cxnSp>
          <p:nvCxnSpPr>
            <p:cNvPr id="82" name="直接箭头连接符 81"/>
            <p:cNvCxnSpPr/>
            <p:nvPr/>
          </p:nvCxnSpPr>
          <p:spPr>
            <a:xfrm>
              <a:off x="5064369" y="2029024"/>
              <a:ext cx="4699" cy="78905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104" name="文本框 82"/>
            <p:cNvSpPr txBox="1">
              <a:spLocks noChangeArrowheads="1"/>
            </p:cNvSpPr>
            <p:nvPr/>
          </p:nvSpPr>
          <p:spPr bwMode="auto">
            <a:xfrm>
              <a:off x="5156801" y="2091815"/>
              <a:ext cx="870914" cy="6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 rot="1113172">
            <a:off x="7980363" y="2762250"/>
            <a:ext cx="603250" cy="819150"/>
            <a:chOff x="5062085" y="2027928"/>
            <a:chExt cx="803536" cy="789053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5059182" y="2025626"/>
              <a:ext cx="4229" cy="78905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2" name="文本框 85"/>
            <p:cNvSpPr txBox="1">
              <a:spLocks noChangeArrowheads="1"/>
            </p:cNvSpPr>
            <p:nvPr/>
          </p:nvSpPr>
          <p:spPr bwMode="auto">
            <a:xfrm>
              <a:off x="5204275" y="2174722"/>
              <a:ext cx="661346" cy="44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1539875" y="2371725"/>
            <a:ext cx="528638" cy="2014538"/>
            <a:chOff x="5064369" y="2029024"/>
            <a:chExt cx="706190" cy="789053"/>
          </a:xfrm>
        </p:grpSpPr>
        <p:cxnSp>
          <p:nvCxnSpPr>
            <p:cNvPr id="89" name="直接箭头连接符 88"/>
            <p:cNvCxnSpPr/>
            <p:nvPr/>
          </p:nvCxnSpPr>
          <p:spPr>
            <a:xfrm>
              <a:off x="5064369" y="2029024"/>
              <a:ext cx="4241" cy="78905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0" name="文本框 89"/>
            <p:cNvSpPr txBox="1">
              <a:spLocks noChangeArrowheads="1"/>
            </p:cNvSpPr>
            <p:nvPr/>
          </p:nvSpPr>
          <p:spPr bwMode="auto">
            <a:xfrm>
              <a:off x="5109214" y="2263355"/>
              <a:ext cx="661345" cy="18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085" name="文本框 90"/>
          <p:cNvSpPr txBox="1">
            <a:spLocks noChangeArrowheads="1"/>
          </p:cNvSpPr>
          <p:nvPr/>
        </p:nvSpPr>
        <p:spPr bwMode="auto">
          <a:xfrm>
            <a:off x="4260850" y="1585914"/>
            <a:ext cx="446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6" name="文本框 91"/>
          <p:cNvSpPr txBox="1">
            <a:spLocks noChangeArrowheads="1"/>
          </p:cNvSpPr>
          <p:nvPr/>
        </p:nvSpPr>
        <p:spPr bwMode="auto">
          <a:xfrm>
            <a:off x="4283075" y="3513138"/>
            <a:ext cx="446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7" name="文本框 92"/>
          <p:cNvSpPr txBox="1">
            <a:spLocks noChangeArrowheads="1"/>
          </p:cNvSpPr>
          <p:nvPr/>
        </p:nvSpPr>
        <p:spPr bwMode="auto">
          <a:xfrm>
            <a:off x="7331075" y="1533526"/>
            <a:ext cx="44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8" name="文本框 93"/>
          <p:cNvSpPr txBox="1">
            <a:spLocks noChangeArrowheads="1"/>
          </p:cNvSpPr>
          <p:nvPr/>
        </p:nvSpPr>
        <p:spPr bwMode="auto">
          <a:xfrm>
            <a:off x="6853239" y="3389314"/>
            <a:ext cx="44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9" name="文本框 94"/>
          <p:cNvSpPr txBox="1">
            <a:spLocks noChangeArrowheads="1"/>
          </p:cNvSpPr>
          <p:nvPr/>
        </p:nvSpPr>
        <p:spPr bwMode="auto">
          <a:xfrm>
            <a:off x="1830389" y="4808538"/>
            <a:ext cx="44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90" name="文本框 95"/>
          <p:cNvSpPr txBox="1">
            <a:spLocks noChangeArrowheads="1"/>
          </p:cNvSpPr>
          <p:nvPr/>
        </p:nvSpPr>
        <p:spPr bwMode="auto">
          <a:xfrm>
            <a:off x="1863725" y="2857501"/>
            <a:ext cx="44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16114" y="2005013"/>
            <a:ext cx="852487" cy="3346450"/>
            <a:chOff x="2712898" y="2549368"/>
            <a:chExt cx="853402" cy="3346303"/>
          </a:xfrm>
        </p:grpSpPr>
        <p:grpSp>
          <p:nvGrpSpPr>
            <p:cNvPr id="45095" name="组合 65"/>
            <p:cNvGrpSpPr>
              <a:grpSpLocks/>
            </p:cNvGrpSpPr>
            <p:nvPr/>
          </p:nvGrpSpPr>
          <p:grpSpPr bwMode="auto">
            <a:xfrm>
              <a:off x="2712898" y="2549368"/>
              <a:ext cx="342123" cy="3344565"/>
              <a:chOff x="6694155" y="2218434"/>
              <a:chExt cx="439087" cy="4127281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 flipH="1">
                <a:off x="7026612" y="2700331"/>
                <a:ext cx="12238" cy="3645569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8" name="文本框 71"/>
              <p:cNvSpPr txBox="1">
                <a:spLocks noChangeArrowheads="1"/>
              </p:cNvSpPr>
              <p:nvPr/>
            </p:nvSpPr>
            <p:spPr bwMode="auto">
              <a:xfrm>
                <a:off x="6694155" y="2218434"/>
                <a:ext cx="439087" cy="56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096" name="文本框 75"/>
            <p:cNvSpPr txBox="1">
              <a:spLocks noChangeArrowheads="1"/>
            </p:cNvSpPr>
            <p:nvPr/>
          </p:nvSpPr>
          <p:spPr bwMode="auto">
            <a:xfrm rot="-162473">
              <a:off x="3084418" y="5433967"/>
              <a:ext cx="481882" cy="461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2170113" y="2160588"/>
            <a:ext cx="1270000" cy="461962"/>
            <a:chOff x="3851403" y="850778"/>
            <a:chExt cx="1692893" cy="614920"/>
          </a:xfrm>
        </p:grpSpPr>
        <p:cxnSp>
          <p:nvCxnSpPr>
            <p:cNvPr id="87" name="直接箭头连接符 86"/>
            <p:cNvCxnSpPr/>
            <p:nvPr/>
          </p:nvCxnSpPr>
          <p:spPr>
            <a:xfrm flipV="1">
              <a:off x="3851403" y="1140276"/>
              <a:ext cx="1265438" cy="1479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94" name="文本框 96"/>
            <p:cNvSpPr txBox="1">
              <a:spLocks noChangeArrowheads="1"/>
            </p:cNvSpPr>
            <p:nvPr/>
          </p:nvSpPr>
          <p:spPr bwMode="auto">
            <a:xfrm>
              <a:off x="5115967" y="850778"/>
              <a:ext cx="428329" cy="61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16496" y="2132856"/>
            <a:ext cx="9036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6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5060" name="Picture 4" descr="t2z25"/>
          <p:cNvPicPr>
            <a:picLocks noChangeAspect="1" noChangeArrowheads="1"/>
          </p:cNvPicPr>
          <p:nvPr/>
        </p:nvPicPr>
        <p:blipFill>
          <a:blip r:embed="rId2" cstate="print"/>
          <a:srcRect r="75066" b="12289"/>
          <a:stretch>
            <a:fillRect/>
          </a:stretch>
        </p:blipFill>
        <p:spPr bwMode="auto">
          <a:xfrm>
            <a:off x="5812079" y="1885410"/>
            <a:ext cx="3087688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63617" y="1916832"/>
            <a:ext cx="489654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i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i="0" smtClean="0">
                <a:latin typeface="楷体_GB2312" pitchFamily="49" charset="-122"/>
                <a:ea typeface="楷体_GB2312" pitchFamily="49" charset="-122"/>
              </a:rPr>
              <a:t>、一</a:t>
            </a: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矩形闸门铅直放置，如图所示，闸门顶水深</a:t>
            </a:r>
            <a:r>
              <a:rPr lang="en-US" altLang="zh-CN" sz="2400" i="0">
                <a:ea typeface="楷体_GB2312" pitchFamily="49" charset="-122"/>
              </a:rPr>
              <a:t>h1=1m</a:t>
            </a: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，闸门高</a:t>
            </a:r>
            <a:r>
              <a:rPr lang="en-US" altLang="zh-CN" sz="2400" i="0">
                <a:ea typeface="楷体_GB2312" pitchFamily="49" charset="-122"/>
              </a:rPr>
              <a:t>h=2m</a:t>
            </a: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，宽</a:t>
            </a:r>
            <a:r>
              <a:rPr lang="en-US" altLang="zh-CN" sz="2400" i="0">
                <a:ea typeface="楷体_GB2312" pitchFamily="49" charset="-122"/>
              </a:rPr>
              <a:t>b=1.5m</a:t>
            </a: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，求静水总压力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的大小及作用点。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514351" y="804467"/>
            <a:ext cx="1243012" cy="519112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ea typeface="楷体_GB2312" pitchFamily="49" charset="-122"/>
              </a:rPr>
              <a:t>解</a:t>
            </a:r>
            <a:r>
              <a:rPr lang="zh-CN" altLang="en-US" sz="2400" i="0">
                <a:ea typeface="楷体_GB2312" pitchFamily="49" charset="-122"/>
              </a:rPr>
              <a:t>：</a:t>
            </a:r>
            <a:endParaRPr kumimoji="1" lang="zh-CN" altLang="en-US" sz="2400" b="0" i="0">
              <a:ea typeface="楷体_GB2312" pitchFamily="49" charset="-122"/>
            </a:endParaRP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528638" y="1712517"/>
            <a:ext cx="338296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ea typeface="楷体_GB2312" pitchFamily="49" charset="-122"/>
              </a:rPr>
              <a:t>①求静水总压力</a:t>
            </a: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305596" y="2438996"/>
            <a:ext cx="5391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 由</a:t>
            </a:r>
            <a:r>
              <a:rPr lang="zh-CN" altLang="en-US" sz="2800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i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知，矩形闸门几何形心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409575" y="3506788"/>
            <a:ext cx="2203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面积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0" name="Object 9"/>
          <p:cNvGraphicFramePr>
            <a:graphicFrameLocks noChangeAspect="1"/>
          </p:cNvGraphicFramePr>
          <p:nvPr/>
        </p:nvGraphicFramePr>
        <p:xfrm>
          <a:off x="1312863" y="3557588"/>
          <a:ext cx="40878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688760" imgH="203040" progId="Equation.3">
                  <p:embed/>
                </p:oleObj>
              </mc:Choice>
              <mc:Fallback>
                <p:oleObj name="Equation" r:id="rId3" imgW="16887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3557588"/>
                        <a:ext cx="40878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427038" y="4086225"/>
            <a:ext cx="2732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代入公式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1" name="Object 11"/>
          <p:cNvGraphicFramePr>
            <a:graphicFrameLocks noChangeAspect="1"/>
          </p:cNvGraphicFramePr>
          <p:nvPr/>
        </p:nvGraphicFramePr>
        <p:xfrm>
          <a:off x="2190750" y="4159250"/>
          <a:ext cx="1649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723600" imgH="228600" progId="Equation.3">
                  <p:embed/>
                </p:oleObj>
              </mc:Choice>
              <mc:Fallback>
                <p:oleObj name="Equation" r:id="rId5" imgW="723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159250"/>
                        <a:ext cx="16494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935413" y="4113213"/>
            <a:ext cx="1042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V="1">
            <a:off x="7943850" y="1577975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V="1">
            <a:off x="8607425" y="1584325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7929563" y="1697038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AutoShape 17"/>
          <p:cNvSpPr>
            <a:spLocks noChangeArrowheads="1"/>
          </p:cNvSpPr>
          <p:nvPr/>
        </p:nvSpPr>
        <p:spPr bwMode="auto">
          <a:xfrm flipH="1">
            <a:off x="8261350" y="2500313"/>
            <a:ext cx="47625" cy="42862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8124825" y="1443038"/>
            <a:ext cx="269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 flipH="1">
            <a:off x="7475538" y="25114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1"/>
          <p:cNvSpPr>
            <a:spLocks noChangeShapeType="1"/>
          </p:cNvSpPr>
          <p:nvPr/>
        </p:nvSpPr>
        <p:spPr bwMode="auto">
          <a:xfrm flipH="1">
            <a:off x="7464425" y="1427163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7620000" y="1427163"/>
            <a:ext cx="0" cy="1071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4"/>
          <p:cNvSpPr>
            <a:spLocks noChangeShapeType="1"/>
          </p:cNvSpPr>
          <p:nvPr/>
        </p:nvSpPr>
        <p:spPr bwMode="auto">
          <a:xfrm flipV="1">
            <a:off x="7943850" y="1577975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25"/>
          <p:cNvSpPr>
            <a:spLocks noChangeShapeType="1"/>
          </p:cNvSpPr>
          <p:nvPr/>
        </p:nvSpPr>
        <p:spPr bwMode="auto">
          <a:xfrm flipV="1">
            <a:off x="8607425" y="1584325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26"/>
          <p:cNvSpPr>
            <a:spLocks noChangeShapeType="1"/>
          </p:cNvSpPr>
          <p:nvPr/>
        </p:nvSpPr>
        <p:spPr bwMode="auto">
          <a:xfrm>
            <a:off x="7929563" y="1697038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29"/>
          <p:cNvSpPr>
            <a:spLocks noChangeShapeType="1"/>
          </p:cNvSpPr>
          <p:nvPr/>
        </p:nvSpPr>
        <p:spPr bwMode="auto">
          <a:xfrm flipH="1">
            <a:off x="7475538" y="25114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30"/>
          <p:cNvSpPr>
            <a:spLocks noChangeShapeType="1"/>
          </p:cNvSpPr>
          <p:nvPr/>
        </p:nvSpPr>
        <p:spPr bwMode="auto">
          <a:xfrm flipH="1">
            <a:off x="7464425" y="1427163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314" name="Group 35"/>
          <p:cNvGrpSpPr>
            <a:grpSpLocks/>
          </p:cNvGrpSpPr>
          <p:nvPr/>
        </p:nvGrpSpPr>
        <p:grpSpPr bwMode="auto">
          <a:xfrm>
            <a:off x="5605463" y="1063625"/>
            <a:ext cx="3165475" cy="2798763"/>
            <a:chOff x="3531" y="670"/>
            <a:chExt cx="1994" cy="1763"/>
          </a:xfrm>
        </p:grpSpPr>
        <p:pic>
          <p:nvPicPr>
            <p:cNvPr id="12316" name="Picture 6" descr="t2z25"/>
            <p:cNvPicPr>
              <a:picLocks noChangeAspect="1" noChangeArrowheads="1"/>
            </p:cNvPicPr>
            <p:nvPr/>
          </p:nvPicPr>
          <p:blipFill>
            <a:blip r:embed="rId7" cstate="print"/>
            <a:srcRect r="75066" b="12289"/>
            <a:stretch>
              <a:fillRect/>
            </a:stretch>
          </p:blipFill>
          <p:spPr bwMode="auto">
            <a:xfrm>
              <a:off x="3531" y="670"/>
              <a:ext cx="1140" cy="1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7" name="Rectangle 13"/>
            <p:cNvSpPr>
              <a:spLocks noChangeArrowheads="1"/>
            </p:cNvSpPr>
            <p:nvPr/>
          </p:nvSpPr>
          <p:spPr bwMode="auto">
            <a:xfrm>
              <a:off x="5004" y="1191"/>
              <a:ext cx="419" cy="8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18" name="Text Box 19"/>
            <p:cNvSpPr txBox="1">
              <a:spLocks noChangeArrowheads="1"/>
            </p:cNvSpPr>
            <p:nvPr/>
          </p:nvSpPr>
          <p:spPr bwMode="auto">
            <a:xfrm>
              <a:off x="4944" y="2202"/>
              <a:ext cx="5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i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i="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2319" name="Text Box 23"/>
            <p:cNvSpPr txBox="1">
              <a:spLocks noChangeArrowheads="1"/>
            </p:cNvSpPr>
            <p:nvPr/>
          </p:nvSpPr>
          <p:spPr bwMode="auto">
            <a:xfrm rot="-5400000">
              <a:off x="4574" y="1168"/>
              <a:ext cx="235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ea typeface="楷体_GB2312" pitchFamily="49" charset="-122"/>
                </a:rPr>
                <a:t>h</a:t>
              </a:r>
              <a:r>
                <a:rPr lang="en-US" altLang="zh-CN" sz="800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5022" y="1475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5118" y="909"/>
              <a:ext cx="1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2322" name="Line 31"/>
            <p:cNvSpPr>
              <a:spLocks noChangeShapeType="1"/>
            </p:cNvSpPr>
            <p:nvPr/>
          </p:nvSpPr>
          <p:spPr bwMode="auto">
            <a:xfrm>
              <a:off x="4800" y="899"/>
              <a:ext cx="0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292" name="Object 32"/>
          <p:cNvGraphicFramePr>
            <a:graphicFrameLocks noChangeAspect="1"/>
          </p:cNvGraphicFramePr>
          <p:nvPr/>
        </p:nvGraphicFramePr>
        <p:xfrm>
          <a:off x="971550" y="3021013"/>
          <a:ext cx="3044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8" imgW="1244520" imgH="228600" progId="Equation.3">
                  <p:embed/>
                </p:oleObj>
              </mc:Choice>
              <mc:Fallback>
                <p:oleObj name="Equation" r:id="rId8" imgW="124452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21013"/>
                        <a:ext cx="30448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Rectangle 33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2293" name="Object 34"/>
          <p:cNvGraphicFramePr>
            <a:graphicFrameLocks noChangeAspect="1"/>
          </p:cNvGraphicFramePr>
          <p:nvPr/>
        </p:nvGraphicFramePr>
        <p:xfrm>
          <a:off x="528638" y="4695825"/>
          <a:ext cx="7697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0" imgW="3288960" imgH="241200" progId="Equation.3">
                  <p:embed/>
                </p:oleObj>
              </mc:Choice>
              <mc:Fallback>
                <p:oleObj name="Equation" r:id="rId10" imgW="328896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695825"/>
                        <a:ext cx="76977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298" grpId="0"/>
      <p:bldP spid="12299" grpId="0"/>
      <p:bldP spid="123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9144" y="723900"/>
            <a:ext cx="3956050" cy="554038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②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求压力中心</a:t>
            </a:r>
            <a:endParaRPr lang="zh-CN" altLang="el-GR" sz="2400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1358173"/>
              </p:ext>
            </p:extLst>
          </p:nvPr>
        </p:nvGraphicFramePr>
        <p:xfrm>
          <a:off x="1853406" y="1689101"/>
          <a:ext cx="176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1689101"/>
                        <a:ext cx="1765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1923257" y="1464010"/>
            <a:ext cx="5741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zh-CN" altLang="en-US" sz="3600" i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453231" y="1574800"/>
            <a:ext cx="192563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ea typeface="楷体_GB2312" pitchFamily="49" charset="-122"/>
              </a:rPr>
              <a:t>        因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-340519" y="3998914"/>
            <a:ext cx="288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 代入公式</a:t>
            </a:r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1687513" y="4629150"/>
            <a:ext cx="6376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zh-CN" altLang="en-US" sz="3600" i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4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512763" y="2476500"/>
            <a:ext cx="42735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ea typeface="楷体_GB2312" pitchFamily="49" charset="-122"/>
              </a:rPr>
              <a:t>惯性矩</a:t>
            </a:r>
          </a:p>
        </p:txBody>
      </p:sp>
      <p:graphicFrame>
        <p:nvGraphicFramePr>
          <p:cNvPr id="13315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87084088"/>
              </p:ext>
            </p:extLst>
          </p:nvPr>
        </p:nvGraphicFramePr>
        <p:xfrm>
          <a:off x="1016001" y="2990673"/>
          <a:ext cx="42402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2400120" imgH="393480" progId="Equation.DSMT4">
                  <p:embed/>
                </p:oleObj>
              </mc:Choice>
              <mc:Fallback>
                <p:oleObj name="Equation" r:id="rId5" imgW="2400120" imgH="39348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2990673"/>
                        <a:ext cx="42402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20678"/>
              </p:ext>
            </p:extLst>
          </p:nvPr>
        </p:nvGraphicFramePr>
        <p:xfrm>
          <a:off x="2267371" y="3716338"/>
          <a:ext cx="22098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7" imgW="965160" imgH="431640" progId="Equation.DSMT4">
                  <p:embed/>
                </p:oleObj>
              </mc:Choice>
              <mc:Fallback>
                <p:oleObj name="Equation" r:id="rId7" imgW="96516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371" y="3716338"/>
                        <a:ext cx="22098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4377531" y="4048860"/>
            <a:ext cx="1150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graphicFrame>
        <p:nvGraphicFramePr>
          <p:cNvPr id="133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56339"/>
              </p:ext>
            </p:extLst>
          </p:nvPr>
        </p:nvGraphicFramePr>
        <p:xfrm>
          <a:off x="1687513" y="4858544"/>
          <a:ext cx="4781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9" imgW="2247840" imgH="419040" progId="Equation.DSMT4">
                  <p:embed/>
                </p:oleObj>
              </mc:Choice>
              <mc:Fallback>
                <p:oleObj name="Equation" r:id="rId9" imgW="224784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858544"/>
                        <a:ext cx="4781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8" name="Picture 16" descr="t2z25"/>
          <p:cNvPicPr>
            <a:picLocks noChangeAspect="1" noChangeArrowheads="1"/>
          </p:cNvPicPr>
          <p:nvPr/>
        </p:nvPicPr>
        <p:blipFill>
          <a:blip r:embed="rId11" cstate="print"/>
          <a:srcRect r="75066" b="12289"/>
          <a:stretch>
            <a:fillRect/>
          </a:stretch>
        </p:blipFill>
        <p:spPr bwMode="auto">
          <a:xfrm>
            <a:off x="5605463" y="1063625"/>
            <a:ext cx="180975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7943850" y="1890713"/>
            <a:ext cx="665163" cy="14160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8369300" y="2519363"/>
            <a:ext cx="588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8366125" y="2690813"/>
            <a:ext cx="849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7943850" y="1577975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V="1">
            <a:off x="8607425" y="1584325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7929563" y="1697038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 flipH="1">
            <a:off x="8261350" y="2500313"/>
            <a:ext cx="47625" cy="42862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36" name="AutoShape 24"/>
          <p:cNvSpPr>
            <a:spLocks noChangeArrowheads="1"/>
          </p:cNvSpPr>
          <p:nvPr/>
        </p:nvSpPr>
        <p:spPr bwMode="auto">
          <a:xfrm flipH="1">
            <a:off x="8261350" y="2662238"/>
            <a:ext cx="47625" cy="42862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8662988" y="1450975"/>
            <a:ext cx="528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8840788" y="1484313"/>
            <a:ext cx="12700" cy="1033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9056688" y="1484313"/>
            <a:ext cx="14287" cy="1196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7972425" y="2341563"/>
            <a:ext cx="269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7964488" y="2532063"/>
            <a:ext cx="269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8124825" y="1443038"/>
            <a:ext cx="269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-5400000">
            <a:off x="8505825" y="1978026"/>
            <a:ext cx="3381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 sz="80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 rot="-5400000">
            <a:off x="8750301" y="1978025"/>
            <a:ext cx="3365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 sz="80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>
            <a:off x="7475538" y="25114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7464425" y="1455738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7616825" y="1484313"/>
            <a:ext cx="3175" cy="10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 rot="-5400000">
            <a:off x="7262018" y="1767682"/>
            <a:ext cx="37306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h</a:t>
            </a:r>
            <a:r>
              <a:rPr lang="en-US" altLang="zh-CN" sz="80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grpSp>
        <p:nvGrpSpPr>
          <p:cNvPr id="13349" name="Group 39"/>
          <p:cNvGrpSpPr>
            <a:grpSpLocks/>
          </p:cNvGrpSpPr>
          <p:nvPr/>
        </p:nvGrpSpPr>
        <p:grpSpPr bwMode="auto">
          <a:xfrm>
            <a:off x="9245600" y="1455738"/>
            <a:ext cx="415925" cy="1008062"/>
            <a:chOff x="5978" y="935"/>
            <a:chExt cx="262" cy="635"/>
          </a:xfrm>
        </p:grpSpPr>
        <p:sp>
          <p:nvSpPr>
            <p:cNvPr id="13352" name="Line 37"/>
            <p:cNvSpPr>
              <a:spLocks noChangeShapeType="1"/>
            </p:cNvSpPr>
            <p:nvPr/>
          </p:nvSpPr>
          <p:spPr bwMode="auto">
            <a:xfrm>
              <a:off x="5978" y="935"/>
              <a:ext cx="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38"/>
            <p:cNvSpPr>
              <a:spLocks noChangeShapeType="1"/>
            </p:cNvSpPr>
            <p:nvPr/>
          </p:nvSpPr>
          <p:spPr bwMode="auto">
            <a:xfrm>
              <a:off x="5978" y="93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0" name="Text Box 40"/>
          <p:cNvSpPr txBox="1">
            <a:spLocks noChangeArrowheads="1"/>
          </p:cNvSpPr>
          <p:nvPr/>
        </p:nvSpPr>
        <p:spPr bwMode="auto">
          <a:xfrm>
            <a:off x="9345613" y="2349500"/>
            <a:ext cx="142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13351" name="Text Box 41"/>
          <p:cNvSpPr txBox="1">
            <a:spLocks noChangeArrowheads="1"/>
          </p:cNvSpPr>
          <p:nvPr/>
        </p:nvSpPr>
        <p:spPr bwMode="auto">
          <a:xfrm>
            <a:off x="9690100" y="1303338"/>
            <a:ext cx="142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uild="p"/>
      <p:bldP spid="13320" grpId="0"/>
      <p:bldP spid="13321" grpId="0"/>
      <p:bldP spid="13322" grpId="0"/>
      <p:bldP spid="13325" grpId="0"/>
      <p:bldP spid="133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09575" y="955675"/>
            <a:ext cx="9085263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6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2274888" y="3662363"/>
            <a:ext cx="2871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514350" y="1020763"/>
            <a:ext cx="200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463124" y="100013"/>
            <a:ext cx="9032875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b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i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i="0" smtClean="0">
                <a:latin typeface="楷体_GB2312" pitchFamily="49" charset="-122"/>
                <a:ea typeface="楷体_GB2312" pitchFamily="49" charset="-122"/>
              </a:rPr>
              <a:t>、  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如图所示，水池壁面设一圆形放水闸门，当闸门关闭时，求作用在圆形闸门上静水总压力和作用点的位置。已知闸门直径</a:t>
            </a:r>
            <a:r>
              <a:rPr lang="en-US" altLang="zh-CN" sz="2800">
                <a:ea typeface="楷体_GB2312" pitchFamily="49" charset="-122"/>
              </a:rPr>
              <a:t>d</a:t>
            </a:r>
            <a:r>
              <a:rPr lang="en-US" altLang="zh-CN" sz="2800" i="0">
                <a:ea typeface="楷体_GB2312" pitchFamily="49" charset="-122"/>
              </a:rPr>
              <a:t> = 0.5m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，距离 </a:t>
            </a:r>
            <a:r>
              <a:rPr lang="en-US" altLang="zh-CN" sz="2800" i="0">
                <a:ea typeface="楷体_GB2312" pitchFamily="49" charset="-122"/>
              </a:rPr>
              <a:t>a= 1.0m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，闸门与自由水面间的倾斜角 </a:t>
            </a:r>
            <a:endParaRPr lang="zh-CN" altLang="el-GR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0" y="249555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0" y="249555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4338" name="Object 12"/>
          <p:cNvGraphicFramePr>
            <a:graphicFrameLocks noChangeAspect="1"/>
          </p:cNvGraphicFramePr>
          <p:nvPr/>
        </p:nvGraphicFramePr>
        <p:xfrm>
          <a:off x="3081338" y="2814638"/>
          <a:ext cx="12303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814638"/>
                        <a:ext cx="123031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15890"/>
              </p:ext>
            </p:extLst>
          </p:nvPr>
        </p:nvGraphicFramePr>
        <p:xfrm>
          <a:off x="1136576" y="2500313"/>
          <a:ext cx="7450137" cy="396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AutoCAD Drawing" r:id="rId5" imgW="11382480" imgH="6572160" progId="AutoCAD.Drawing.16">
                  <p:embed/>
                </p:oleObj>
              </mc:Choice>
              <mc:Fallback>
                <p:oleObj name="AutoCAD Drawing" r:id="rId5" imgW="11382480" imgH="6572160" progId="AutoCAD.Drawing.1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76" y="2500313"/>
                        <a:ext cx="7450137" cy="396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608474" y="1735521"/>
            <a:ext cx="4689475" cy="519112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闸门形心点在水下的深度 </a:t>
            </a: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631825" y="430214"/>
            <a:ext cx="1108075" cy="519112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ea typeface="楷体_GB2312" pitchFamily="49" charset="-122"/>
              </a:rPr>
              <a:t>解：</a:t>
            </a:r>
            <a:endParaRPr kumimoji="1" lang="zh-CN" altLang="en-US" sz="2800" b="0" i="0">
              <a:ea typeface="楷体_GB2312" pitchFamily="49" charset="-122"/>
            </a:endParaRPr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4873625" y="2138363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72" name="Rectangle 8"/>
          <p:cNvSpPr>
            <a:spLocks noChangeArrowheads="1"/>
          </p:cNvSpPr>
          <p:nvPr/>
        </p:nvSpPr>
        <p:spPr bwMode="auto">
          <a:xfrm>
            <a:off x="4357688" y="4170363"/>
            <a:ext cx="25400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>
              <a:ea typeface="宋体" pitchFamily="2" charset="-122"/>
            </a:endParaRPr>
          </a:p>
        </p:txBody>
      </p:sp>
      <p:sp>
        <p:nvSpPr>
          <p:cNvPr id="15373" name="Rectangle 9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4" name="Rectangle 10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5" name="Rectangle 11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6" name="Rectangle 12"/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7" name="Rectangle 13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78" name="Rectangle 14"/>
          <p:cNvSpPr>
            <a:spLocks noChangeArrowheads="1"/>
          </p:cNvSpPr>
          <p:nvPr/>
        </p:nvSpPr>
        <p:spPr bwMode="auto">
          <a:xfrm>
            <a:off x="521647" y="3592512"/>
            <a:ext cx="52181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故作用在闸门上的静水总压力</a:t>
            </a:r>
          </a:p>
        </p:txBody>
      </p:sp>
      <p:sp>
        <p:nvSpPr>
          <p:cNvPr id="15379" name="Rectangle 15"/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536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368347"/>
              </p:ext>
            </p:extLst>
          </p:nvPr>
        </p:nvGraphicFramePr>
        <p:xfrm>
          <a:off x="755650" y="2421779"/>
          <a:ext cx="38560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公式" r:id="rId3" imgW="1688367" imgH="431613" progId="Equation.3">
                  <p:embed/>
                </p:oleObj>
              </mc:Choice>
              <mc:Fallback>
                <p:oleObj name="公式" r:id="rId3" imgW="1688367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1779"/>
                        <a:ext cx="385603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7"/>
          <p:cNvGraphicFramePr>
            <a:graphicFrameLocks noChangeAspect="1"/>
          </p:cNvGraphicFramePr>
          <p:nvPr/>
        </p:nvGraphicFramePr>
        <p:xfrm>
          <a:off x="960438" y="4483100"/>
          <a:ext cx="19669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5" imgW="889000" imgH="419100" progId="Equation.3">
                  <p:embed/>
                </p:oleObj>
              </mc:Choice>
              <mc:Fallback>
                <p:oleObj name="公式" r:id="rId5" imgW="8890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483100"/>
                        <a:ext cx="1966912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0" y="3109913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4" name="Object 19"/>
          <p:cNvGraphicFramePr>
            <a:graphicFrameLocks noChangeAspect="1"/>
          </p:cNvGraphicFramePr>
          <p:nvPr/>
        </p:nvGraphicFramePr>
        <p:xfrm>
          <a:off x="1271588" y="5381625"/>
          <a:ext cx="5026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公式" r:id="rId7" imgW="2590800" imgH="635000" progId="Equation.3">
                  <p:embed/>
                </p:oleObj>
              </mc:Choice>
              <mc:Fallback>
                <p:oleObj name="公式" r:id="rId7" imgW="2590800" imgH="635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381625"/>
                        <a:ext cx="50260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5365" name="Object 21"/>
          <p:cNvGraphicFramePr>
            <a:graphicFrameLocks noChangeAspect="1"/>
          </p:cNvGraphicFramePr>
          <p:nvPr/>
        </p:nvGraphicFramePr>
        <p:xfrm>
          <a:off x="4054475" y="1339850"/>
          <a:ext cx="6202363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AutoCAD Drawing" r:id="rId9" imgW="11382480" imgH="6572160" progId="AutoCAD.Drawing.16">
                  <p:embed/>
                </p:oleObj>
              </mc:Choice>
              <mc:Fallback>
                <p:oleObj name="AutoCAD Drawing" r:id="rId9" imgW="11382480" imgH="6572160" progId="AutoCAD.Drawing.16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339850"/>
                        <a:ext cx="6202363" cy="329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803737" y="935300"/>
            <a:ext cx="21494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）总压力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8" grpId="0"/>
      <p:bldP spid="15378" grpId="0"/>
      <p:bldP spid="153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3"/>
          <p:cNvSpPr txBox="1">
            <a:spLocks noChangeArrowheads="1"/>
          </p:cNvSpPr>
          <p:nvPr/>
        </p:nvSpPr>
        <p:spPr bwMode="auto">
          <a:xfrm>
            <a:off x="681831" y="1622425"/>
            <a:ext cx="8542338" cy="946150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设总压力的作用点离水面的倾斜角距离为</a:t>
            </a:r>
            <a:r>
              <a:rPr lang="en-US" altLang="zh-CN" sz="2800">
                <a:ea typeface="楷体_GB2312" pitchFamily="49" charset="-122"/>
              </a:rPr>
              <a:t>y</a:t>
            </a:r>
            <a:r>
              <a:rPr lang="en-US" altLang="zh-CN" sz="2800" baseline="-25000">
                <a:ea typeface="楷体_GB2312" pitchFamily="49" charset="-122"/>
              </a:rPr>
              <a:t>D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，则由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关系式得</a:t>
            </a:r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4" name="Text Box 6"/>
          <p:cNvSpPr txBox="1">
            <a:spLocks noChangeArrowheads="1"/>
          </p:cNvSpPr>
          <p:nvPr/>
        </p:nvSpPr>
        <p:spPr bwMode="auto">
          <a:xfrm>
            <a:off x="5073650" y="1503363"/>
            <a:ext cx="200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5" name="Rectangle 7"/>
          <p:cNvSpPr>
            <a:spLocks noChangeArrowheads="1"/>
          </p:cNvSpPr>
          <p:nvPr/>
        </p:nvSpPr>
        <p:spPr bwMode="auto">
          <a:xfrm>
            <a:off x="4565650" y="3887788"/>
            <a:ext cx="25400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>
              <a:ea typeface="宋体" pitchFamily="2" charset="-122"/>
            </a:endParaRPr>
          </a:p>
        </p:txBody>
      </p:sp>
      <p:sp>
        <p:nvSpPr>
          <p:cNvPr id="16396" name="Rectangle 8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7" name="Rectangle 9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8" name="Rectangle 10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399" name="Rectangle 11"/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400" name="Rectangle 12"/>
          <p:cNvSpPr>
            <a:spLocks noChangeArrowheads="1"/>
          </p:cNvSpPr>
          <p:nvPr/>
        </p:nvSpPr>
        <p:spPr bwMode="auto">
          <a:xfrm>
            <a:off x="0" y="33194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401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638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2962"/>
              </p:ext>
            </p:extLst>
          </p:nvPr>
        </p:nvGraphicFramePr>
        <p:xfrm>
          <a:off x="4730750" y="2568575"/>
          <a:ext cx="51752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3" imgW="8953500" imgH="5010150" progId="AutoCAD.Drawing.16">
                  <p:embed/>
                </p:oleObj>
              </mc:Choice>
              <mc:Fallback>
                <p:oleObj r:id="rId3" imgW="8953500" imgH="5010150" progId="AutoCAD.Drawing.1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568575"/>
                        <a:ext cx="5175250" cy="298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0" y="2786063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638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36501"/>
              </p:ext>
            </p:extLst>
          </p:nvPr>
        </p:nvGraphicFramePr>
        <p:xfrm>
          <a:off x="1196975" y="2706782"/>
          <a:ext cx="375602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5" imgW="1765080" imgH="1726920" progId="Equation.DSMT4">
                  <p:embed/>
                </p:oleObj>
              </mc:Choice>
              <mc:Fallback>
                <p:oleObj name="Equation" r:id="rId5" imgW="1765080" imgH="17269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706782"/>
                        <a:ext cx="3756025" cy="3378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0" y="3338513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3338513"/>
            <a:ext cx="9906000" cy="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592073" y="765971"/>
            <a:ext cx="32194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i="0">
                <a:ea typeface="楷体_GB2312" pitchFamily="49" charset="-122"/>
              </a:rPr>
              <a:t>2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）总压力作用点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4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1825" y="115889"/>
            <a:ext cx="8604250" cy="1296987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例题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：闸门宽</a:t>
            </a:r>
            <a:r>
              <a:rPr lang="en-US" altLang="zh-CN" b="1">
                <a:latin typeface="Times New Roman" panose="02020603050405020304" pitchFamily="18" charset="0"/>
              </a:rPr>
              <a:t>B＝1</a:t>
            </a:r>
            <a:r>
              <a:rPr lang="zh-CN" altLang="en-US" b="1">
                <a:latin typeface="Times New Roman" panose="02020603050405020304" pitchFamily="18" charset="0"/>
              </a:rPr>
              <a:t>米，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处为铰链轴，闸门可绕轴转动， </a:t>
            </a:r>
            <a:r>
              <a:rPr lang="en-US" altLang="zh-CN" b="1">
                <a:latin typeface="Times New Roman" panose="02020603050405020304" pitchFamily="18" charset="0"/>
              </a:rPr>
              <a:t>H＝3</a:t>
            </a:r>
            <a:r>
              <a:rPr lang="zh-CN" altLang="en-US" b="1">
                <a:latin typeface="Times New Roman" panose="02020603050405020304" pitchFamily="18" charset="0"/>
              </a:rPr>
              <a:t>米，</a:t>
            </a:r>
            <a:r>
              <a:rPr lang="en-US" altLang="zh-CN" b="1">
                <a:latin typeface="Times New Roman" panose="02020603050405020304" pitchFamily="18" charset="0"/>
              </a:rPr>
              <a:t>h＝1m， </a:t>
            </a:r>
            <a:r>
              <a:rPr lang="zh-CN" altLang="en-US" b="1">
                <a:latin typeface="Times New Roman" panose="02020603050405020304" pitchFamily="18" charset="0"/>
              </a:rPr>
              <a:t>求升起闸门所需的垂直向上的力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忽略闸门自重与摩擦力）。               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808539" y="1484313"/>
            <a:ext cx="4332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解：闸门形心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5597525" y="1989138"/>
          <a:ext cx="16589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1989138"/>
                        <a:ext cx="16589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4953000" y="2622551"/>
          <a:ext cx="403225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5" imgW="1676400" imgH="1282700" progId="Equation.DSMT4">
                  <p:embed/>
                </p:oleObj>
              </mc:Choice>
              <mc:Fallback>
                <p:oleObj name="Equation" r:id="rId5" imgW="1676400" imgH="1282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22551"/>
                        <a:ext cx="403225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60389" y="1557338"/>
            <a:ext cx="3881437" cy="3810000"/>
            <a:chOff x="340" y="1253"/>
            <a:chExt cx="2445" cy="2400"/>
          </a:xfrm>
        </p:grpSpPr>
        <p:grpSp>
          <p:nvGrpSpPr>
            <p:cNvPr id="46096" name="Group 86"/>
            <p:cNvGrpSpPr>
              <a:grpSpLocks/>
            </p:cNvGrpSpPr>
            <p:nvPr/>
          </p:nvGrpSpPr>
          <p:grpSpPr bwMode="auto">
            <a:xfrm>
              <a:off x="340" y="1253"/>
              <a:ext cx="2445" cy="2400"/>
              <a:chOff x="340" y="1253"/>
              <a:chExt cx="2445" cy="2400"/>
            </a:xfrm>
          </p:grpSpPr>
          <p:grpSp>
            <p:nvGrpSpPr>
              <p:cNvPr id="46105" name="Group 85"/>
              <p:cNvGrpSpPr>
                <a:grpSpLocks/>
              </p:cNvGrpSpPr>
              <p:nvPr/>
            </p:nvGrpSpPr>
            <p:grpSpPr bwMode="auto">
              <a:xfrm>
                <a:off x="340" y="1253"/>
                <a:ext cx="2445" cy="2400"/>
                <a:chOff x="340" y="1253"/>
                <a:chExt cx="2445" cy="2400"/>
              </a:xfrm>
            </p:grpSpPr>
            <p:sp>
              <p:nvSpPr>
                <p:cNvPr id="46107" name="Line 8"/>
                <p:cNvSpPr>
                  <a:spLocks noChangeShapeType="1"/>
                </p:cNvSpPr>
                <p:nvPr/>
              </p:nvSpPr>
              <p:spPr bwMode="auto">
                <a:xfrm>
                  <a:off x="1681" y="1253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8" name="Line 9"/>
                <p:cNvSpPr>
                  <a:spLocks noChangeShapeType="1"/>
                </p:cNvSpPr>
                <p:nvPr/>
              </p:nvSpPr>
              <p:spPr bwMode="auto">
                <a:xfrm>
                  <a:off x="1681" y="1829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33" y="1829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0" name="Line 11"/>
                <p:cNvSpPr>
                  <a:spLocks noChangeShapeType="1"/>
                </p:cNvSpPr>
                <p:nvPr/>
              </p:nvSpPr>
              <p:spPr bwMode="auto">
                <a:xfrm>
                  <a:off x="385" y="2261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1" name="Line 12"/>
                <p:cNvSpPr>
                  <a:spLocks noChangeShapeType="1"/>
                </p:cNvSpPr>
                <p:nvPr/>
              </p:nvSpPr>
              <p:spPr bwMode="auto">
                <a:xfrm>
                  <a:off x="433" y="3509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81" y="1301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81" y="1445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681" y="158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681" y="1733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873" y="1733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017" y="1733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161" y="1733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305" y="1733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49" y="1733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81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25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769" y="3509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61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5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249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393" y="3509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585" y="3509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29" y="3509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873" y="3509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017" y="3509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113" y="3509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257" y="3509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401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2593" y="3509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497" y="3509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961" y="1253"/>
                  <a:ext cx="0" cy="2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8" name="Rectangle 41"/>
                <p:cNvSpPr>
                  <a:spLocks noChangeArrowheads="1"/>
                </p:cNvSpPr>
                <p:nvPr/>
              </p:nvSpPr>
              <p:spPr bwMode="auto">
                <a:xfrm rot="1440000">
                  <a:off x="1297" y="1781"/>
                  <a:ext cx="48" cy="170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3200"/>
                </a:p>
              </p:txBody>
            </p:sp>
            <p:sp>
              <p:nvSpPr>
                <p:cNvPr id="46139" name="Oval 42"/>
                <p:cNvSpPr>
                  <a:spLocks noChangeArrowheads="1"/>
                </p:cNvSpPr>
                <p:nvPr/>
              </p:nvSpPr>
              <p:spPr bwMode="auto">
                <a:xfrm>
                  <a:off x="1621" y="1817"/>
                  <a:ext cx="102" cy="102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3200"/>
                </a:p>
              </p:txBody>
            </p:sp>
            <p:sp>
              <p:nvSpPr>
                <p:cNvPr id="46140" name="Oval 43"/>
                <p:cNvSpPr>
                  <a:spLocks noChangeArrowheads="1"/>
                </p:cNvSpPr>
                <p:nvPr/>
              </p:nvSpPr>
              <p:spPr bwMode="auto">
                <a:xfrm>
                  <a:off x="913" y="3407"/>
                  <a:ext cx="102" cy="102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18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41" name="Arc 47"/>
                <p:cNvSpPr>
                  <a:spLocks/>
                </p:cNvSpPr>
                <p:nvPr/>
              </p:nvSpPr>
              <p:spPr bwMode="auto">
                <a:xfrm>
                  <a:off x="1009" y="3269"/>
                  <a:ext cx="240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4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153" y="3077"/>
                  <a:ext cx="62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zh-CN" altLang="en-US" sz="2800">
                      <a:latin typeface="Times New Roman" panose="02020603050405020304" pitchFamily="18" charset="0"/>
                    </a:rPr>
                    <a:t>60</a:t>
                  </a:r>
                  <a:endParaRPr kumimoji="1" lang="zh-CN" altLang="en-US" sz="2800" baseline="30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143" name="Oval 49"/>
                <p:cNvSpPr>
                  <a:spLocks noChangeArrowheads="1"/>
                </p:cNvSpPr>
                <p:nvPr/>
              </p:nvSpPr>
              <p:spPr bwMode="auto">
                <a:xfrm>
                  <a:off x="1441" y="3173"/>
                  <a:ext cx="34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endParaRPr lang="zh-CN" altLang="en-US" sz="3200"/>
                </a:p>
              </p:txBody>
            </p:sp>
            <p:sp>
              <p:nvSpPr>
                <p:cNvPr id="461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529" y="2261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5" name="Line 53"/>
                <p:cNvSpPr>
                  <a:spLocks noChangeShapeType="1"/>
                </p:cNvSpPr>
                <p:nvPr/>
              </p:nvSpPr>
              <p:spPr bwMode="auto">
                <a:xfrm>
                  <a:off x="529" y="3173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40" y="2741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46147" name="Line 55"/>
                <p:cNvSpPr>
                  <a:spLocks noChangeShapeType="1"/>
                </p:cNvSpPr>
                <p:nvPr/>
              </p:nvSpPr>
              <p:spPr bwMode="auto">
                <a:xfrm>
                  <a:off x="529" y="1829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5" y="1925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4614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73" y="1301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615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673" y="3125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615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701" y="1706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 b="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46152" name="Line 63"/>
                <p:cNvSpPr>
                  <a:spLocks noChangeShapeType="1"/>
                </p:cNvSpPr>
                <p:nvPr/>
              </p:nvSpPr>
              <p:spPr bwMode="auto">
                <a:xfrm>
                  <a:off x="433" y="2453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3" name="Line 64"/>
                <p:cNvSpPr>
                  <a:spLocks noChangeShapeType="1"/>
                </p:cNvSpPr>
                <p:nvPr/>
              </p:nvSpPr>
              <p:spPr bwMode="auto">
                <a:xfrm>
                  <a:off x="577" y="2549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4" name="Line 65"/>
                <p:cNvSpPr>
                  <a:spLocks noChangeShapeType="1"/>
                </p:cNvSpPr>
                <p:nvPr/>
              </p:nvSpPr>
              <p:spPr bwMode="auto">
                <a:xfrm>
                  <a:off x="433" y="2357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06" name="Text Box 66"/>
              <p:cNvSpPr txBox="1">
                <a:spLocks noChangeArrowheads="1"/>
              </p:cNvSpPr>
              <p:nvPr/>
            </p:nvSpPr>
            <p:spPr bwMode="auto">
              <a:xfrm>
                <a:off x="1249" y="1979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46097" name="Line 68"/>
            <p:cNvSpPr>
              <a:spLocks noChangeShapeType="1"/>
            </p:cNvSpPr>
            <p:nvPr/>
          </p:nvSpPr>
          <p:spPr bwMode="auto">
            <a:xfrm>
              <a:off x="1655" y="1933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69"/>
            <p:cNvSpPr>
              <a:spLocks noChangeShapeType="1"/>
            </p:cNvSpPr>
            <p:nvPr/>
          </p:nvSpPr>
          <p:spPr bwMode="auto">
            <a:xfrm>
              <a:off x="1610" y="2115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70"/>
            <p:cNvSpPr>
              <a:spLocks noChangeShapeType="1"/>
            </p:cNvSpPr>
            <p:nvPr/>
          </p:nvSpPr>
          <p:spPr bwMode="auto">
            <a:xfrm>
              <a:off x="1519" y="2296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71"/>
            <p:cNvSpPr>
              <a:spLocks noChangeShapeType="1"/>
            </p:cNvSpPr>
            <p:nvPr/>
          </p:nvSpPr>
          <p:spPr bwMode="auto">
            <a:xfrm>
              <a:off x="1383" y="2568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73"/>
            <p:cNvSpPr>
              <a:spLocks noChangeShapeType="1"/>
            </p:cNvSpPr>
            <p:nvPr/>
          </p:nvSpPr>
          <p:spPr bwMode="auto">
            <a:xfrm>
              <a:off x="1338" y="2704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74"/>
            <p:cNvSpPr>
              <a:spLocks noChangeShapeType="1"/>
            </p:cNvSpPr>
            <p:nvPr/>
          </p:nvSpPr>
          <p:spPr bwMode="auto">
            <a:xfrm>
              <a:off x="1247" y="2840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75"/>
            <p:cNvSpPr>
              <a:spLocks noChangeShapeType="1"/>
            </p:cNvSpPr>
            <p:nvPr/>
          </p:nvSpPr>
          <p:spPr bwMode="auto">
            <a:xfrm>
              <a:off x="1202" y="3022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497013" y="3141663"/>
            <a:ext cx="1223962" cy="912812"/>
            <a:chOff x="930" y="2251"/>
            <a:chExt cx="771" cy="575"/>
          </a:xfrm>
        </p:grpSpPr>
        <p:sp>
          <p:nvSpPr>
            <p:cNvPr id="46093" name="Line 78"/>
            <p:cNvSpPr>
              <a:spLocks noChangeShapeType="1"/>
            </p:cNvSpPr>
            <p:nvPr/>
          </p:nvSpPr>
          <p:spPr bwMode="auto">
            <a:xfrm>
              <a:off x="1066" y="2826"/>
              <a:ext cx="635" cy="0"/>
            </a:xfrm>
            <a:prstGeom prst="line">
              <a:avLst/>
            </a:prstGeom>
            <a:noFill/>
            <a:ln w="412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79"/>
            <p:cNvSpPr>
              <a:spLocks noChangeShapeType="1"/>
            </p:cNvSpPr>
            <p:nvPr/>
          </p:nvSpPr>
          <p:spPr bwMode="auto">
            <a:xfrm flipH="1">
              <a:off x="1202" y="2251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Text Box 80"/>
            <p:cNvSpPr txBox="1">
              <a:spLocks noChangeArrowheads="1"/>
            </p:cNvSpPr>
            <p:nvPr/>
          </p:nvSpPr>
          <p:spPr bwMode="auto">
            <a:xfrm>
              <a:off x="930" y="2341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h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c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868363" y="3644900"/>
            <a:ext cx="1708150" cy="1081088"/>
            <a:chOff x="534" y="2524"/>
            <a:chExt cx="1076" cy="681"/>
          </a:xfrm>
        </p:grpSpPr>
        <p:grpSp>
          <p:nvGrpSpPr>
            <p:cNvPr id="46089" name="Group 77"/>
            <p:cNvGrpSpPr>
              <a:grpSpLocks/>
            </p:cNvGrpSpPr>
            <p:nvPr/>
          </p:nvGrpSpPr>
          <p:grpSpPr bwMode="auto">
            <a:xfrm>
              <a:off x="534" y="2524"/>
              <a:ext cx="609" cy="452"/>
              <a:chOff x="580" y="2397"/>
              <a:chExt cx="609" cy="452"/>
            </a:xfrm>
          </p:grpSpPr>
          <p:sp>
            <p:nvSpPr>
              <p:cNvPr id="46091" name="Line 50"/>
              <p:cNvSpPr>
                <a:spLocks noChangeShapeType="1"/>
              </p:cNvSpPr>
              <p:nvPr/>
            </p:nvSpPr>
            <p:spPr bwMode="auto">
              <a:xfrm>
                <a:off x="805" y="2609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Text Box 51"/>
              <p:cNvSpPr txBox="1">
                <a:spLocks noChangeArrowheads="1"/>
              </p:cNvSpPr>
              <p:nvPr/>
            </p:nvSpPr>
            <p:spPr bwMode="auto">
              <a:xfrm>
                <a:off x="580" y="2397"/>
                <a:ext cx="30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46090" name="Text Box 82"/>
            <p:cNvSpPr txBox="1">
              <a:spLocks noChangeArrowheads="1"/>
            </p:cNvSpPr>
            <p:nvPr/>
          </p:nvSpPr>
          <p:spPr bwMode="auto">
            <a:xfrm>
              <a:off x="1202" y="284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08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autoUpdateAnimBg="0"/>
      <p:bldP spid="12902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rganization Chart 5"/>
          <p:cNvGrpSpPr>
            <a:grpSpLocks noChangeAspect="1"/>
          </p:cNvGrpSpPr>
          <p:nvPr/>
        </p:nvGrpSpPr>
        <p:grpSpPr bwMode="auto">
          <a:xfrm>
            <a:off x="704850" y="1700213"/>
            <a:ext cx="8064500" cy="4033837"/>
            <a:chOff x="671" y="1071"/>
            <a:chExt cx="5080" cy="2541"/>
          </a:xfrm>
        </p:grpSpPr>
        <p:graphicFrame>
          <p:nvGraphicFramePr>
            <p:cNvPr id="4" name="图示 3"/>
            <p:cNvGraphicFramePr/>
            <p:nvPr/>
          </p:nvGraphicFramePr>
          <p:xfrm>
            <a:off x="671" y="1071"/>
            <a:ext cx="5080" cy="25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Object 23"/>
            <p:cNvSpPr>
              <a:spLocks noChangeAspect="1" noChangeArrowheads="1"/>
            </p:cNvSpPr>
            <p:nvPr/>
          </p:nvSpPr>
          <p:spPr bwMode="auto">
            <a:xfrm>
              <a:off x="4420" y="2560"/>
              <a:ext cx="1221" cy="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90" name="AutoShape 39"/>
          <p:cNvSpPr>
            <a:spLocks/>
          </p:cNvSpPr>
          <p:nvPr/>
        </p:nvSpPr>
        <p:spPr bwMode="auto">
          <a:xfrm rot="5400000">
            <a:off x="6284913" y="4905375"/>
            <a:ext cx="144462" cy="1944688"/>
          </a:xfrm>
          <a:prstGeom prst="leftBrace">
            <a:avLst>
              <a:gd name="adj1" fmla="val 1121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91" name="Text Box 40"/>
          <p:cNvSpPr txBox="1">
            <a:spLocks noChangeArrowheads="1"/>
          </p:cNvSpPr>
          <p:nvPr/>
        </p:nvSpPr>
        <p:spPr bwMode="auto">
          <a:xfrm>
            <a:off x="4448175" y="58769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内法线方向</a:t>
            </a:r>
          </a:p>
        </p:txBody>
      </p:sp>
      <p:sp>
        <p:nvSpPr>
          <p:cNvPr id="3092" name="Text Box 41"/>
          <p:cNvSpPr txBox="1">
            <a:spLocks noChangeArrowheads="1"/>
          </p:cNvSpPr>
          <p:nvPr/>
        </p:nvSpPr>
        <p:spPr bwMode="auto">
          <a:xfrm>
            <a:off x="6608763" y="587692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各向相等</a:t>
            </a:r>
          </a:p>
        </p:txBody>
      </p:sp>
      <p:sp>
        <p:nvSpPr>
          <p:cNvPr id="3093" name="Rectangle 42"/>
          <p:cNvSpPr>
            <a:spLocks noGrp="1" noChangeArrowheads="1"/>
          </p:cNvSpPr>
          <p:nvPr>
            <p:ph type="title"/>
          </p:nvPr>
        </p:nvSpPr>
        <p:spPr>
          <a:xfrm>
            <a:off x="495300" y="620713"/>
            <a:ext cx="5465763" cy="796925"/>
          </a:xfrm>
          <a:noFill/>
        </p:spPr>
        <p:txBody>
          <a:bodyPr/>
          <a:lstStyle/>
          <a:p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流体静力学内容概要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160912" y="688976"/>
            <a:ext cx="4968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i="0">
                <a:latin typeface="Times New Roman" panose="02020603050405020304" pitchFamily="18" charset="0"/>
              </a:rPr>
              <a:t>压力作用点</a:t>
            </a:r>
            <a:r>
              <a:rPr kumimoji="1" lang="en-US" altLang="zh-CN" sz="2800" i="0">
                <a:latin typeface="Times New Roman" panose="02020603050405020304" pitchFamily="18" charset="0"/>
              </a:rPr>
              <a:t>D</a:t>
            </a:r>
            <a:r>
              <a:rPr kumimoji="1" lang="zh-CN" altLang="en-US" sz="2800" i="0">
                <a:latin typeface="Times New Roman" panose="02020603050405020304" pitchFamily="18" charset="0"/>
              </a:rPr>
              <a:t>距铰链轴的距离为：</a:t>
            </a:r>
            <a:r>
              <a:rPr kumimoji="1" lang="en-US" altLang="zh-CN" sz="2800" i="0">
                <a:latin typeface="Times New Roman" panose="02020603050405020304" pitchFamily="18" charset="0"/>
              </a:rPr>
              <a:t>AE</a:t>
            </a:r>
            <a:r>
              <a:rPr kumimoji="1" lang="zh-CN" altLang="en-US" sz="2800" i="0">
                <a:latin typeface="Times New Roman" panose="02020603050405020304" pitchFamily="18" charset="0"/>
              </a:rPr>
              <a:t>间距离与总压力作用点</a:t>
            </a:r>
            <a:r>
              <a:rPr kumimoji="1" lang="en-US" altLang="zh-CN" sz="2800" i="0">
                <a:latin typeface="Times New Roman" panose="02020603050405020304" pitchFamily="18" charset="0"/>
              </a:rPr>
              <a:t>D</a:t>
            </a:r>
            <a:r>
              <a:rPr kumimoji="1" lang="zh-CN" altLang="en-US" sz="2800" i="0">
                <a:latin typeface="Times New Roman" panose="02020603050405020304" pitchFamily="18" charset="0"/>
              </a:rPr>
              <a:t>到液面</a:t>
            </a:r>
            <a:r>
              <a:rPr kumimoji="1" lang="en-US" altLang="zh-CN" sz="2800" i="0">
                <a:latin typeface="Times New Roman" panose="02020603050405020304" pitchFamily="18" charset="0"/>
              </a:rPr>
              <a:t>E</a:t>
            </a:r>
            <a:r>
              <a:rPr kumimoji="1" lang="zh-CN" altLang="en-US" sz="2800" i="0">
                <a:latin typeface="Times New Roman" panose="02020603050405020304" pitchFamily="18" charset="0"/>
              </a:rPr>
              <a:t>点的距离</a:t>
            </a:r>
            <a:r>
              <a:rPr kumimoji="1" lang="en-US" altLang="zh-CN" sz="2800" i="0">
                <a:latin typeface="Times New Roman" panose="02020603050405020304" pitchFamily="18" charset="0"/>
              </a:rPr>
              <a:t>y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D</a:t>
            </a:r>
            <a:r>
              <a:rPr kumimoji="1" lang="zh-CN" altLang="en-US" sz="2800" i="0">
                <a:latin typeface="Times New Roman" panose="02020603050405020304" pitchFamily="18" charset="0"/>
              </a:rPr>
              <a:t>之和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4298951" y="2565401"/>
          <a:ext cx="38449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1689100" imgH="838200" progId="Equation.DSMT4">
                  <p:embed/>
                </p:oleObj>
              </mc:Choice>
              <mc:Fallback>
                <p:oleObj name="Equation" r:id="rId3" imgW="1689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1" y="2565401"/>
                        <a:ext cx="3844925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647951" y="2133601"/>
            <a:ext cx="1152525" cy="2359025"/>
            <a:chOff x="1383" y="1285"/>
            <a:chExt cx="726" cy="1486"/>
          </a:xfrm>
        </p:grpSpPr>
        <p:sp>
          <p:nvSpPr>
            <p:cNvPr id="47166" name="Line 26"/>
            <p:cNvSpPr>
              <a:spLocks noChangeShapeType="1"/>
            </p:cNvSpPr>
            <p:nvPr/>
          </p:nvSpPr>
          <p:spPr bwMode="auto">
            <a:xfrm>
              <a:off x="1538" y="1285"/>
              <a:ext cx="571" cy="285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Line 32"/>
            <p:cNvSpPr>
              <a:spLocks noChangeShapeType="1"/>
            </p:cNvSpPr>
            <p:nvPr/>
          </p:nvSpPr>
          <p:spPr bwMode="auto">
            <a:xfrm flipV="1">
              <a:off x="1713" y="1501"/>
              <a:ext cx="28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33"/>
            <p:cNvSpPr>
              <a:spLocks noChangeShapeType="1"/>
            </p:cNvSpPr>
            <p:nvPr/>
          </p:nvSpPr>
          <p:spPr bwMode="auto">
            <a:xfrm flipH="1">
              <a:off x="1383" y="2387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 rot="-1800000">
              <a:off x="1565" y="202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9939" y="1125538"/>
            <a:ext cx="2738437" cy="3733800"/>
            <a:chOff x="245" y="709"/>
            <a:chExt cx="1725" cy="2352"/>
          </a:xfrm>
        </p:grpSpPr>
        <p:sp>
          <p:nvSpPr>
            <p:cNvPr id="47123" name="Line 5"/>
            <p:cNvSpPr>
              <a:spLocks noChangeShapeType="1"/>
            </p:cNvSpPr>
            <p:nvPr/>
          </p:nvSpPr>
          <p:spPr bwMode="auto">
            <a:xfrm>
              <a:off x="1538" y="70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6"/>
            <p:cNvSpPr>
              <a:spLocks noChangeShapeType="1"/>
            </p:cNvSpPr>
            <p:nvPr/>
          </p:nvSpPr>
          <p:spPr bwMode="auto">
            <a:xfrm>
              <a:off x="1538" y="12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"/>
            <p:cNvSpPr>
              <a:spLocks noChangeShapeType="1"/>
            </p:cNvSpPr>
            <p:nvPr/>
          </p:nvSpPr>
          <p:spPr bwMode="auto">
            <a:xfrm flipH="1">
              <a:off x="290" y="1285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8"/>
            <p:cNvSpPr>
              <a:spLocks noChangeShapeType="1"/>
            </p:cNvSpPr>
            <p:nvPr/>
          </p:nvSpPr>
          <p:spPr bwMode="auto">
            <a:xfrm>
              <a:off x="290" y="1717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9"/>
            <p:cNvSpPr>
              <a:spLocks noChangeShapeType="1"/>
            </p:cNvSpPr>
            <p:nvPr/>
          </p:nvSpPr>
          <p:spPr bwMode="auto">
            <a:xfrm>
              <a:off x="290" y="2965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10"/>
            <p:cNvSpPr>
              <a:spLocks noChangeShapeType="1"/>
            </p:cNvSpPr>
            <p:nvPr/>
          </p:nvSpPr>
          <p:spPr bwMode="auto">
            <a:xfrm flipV="1">
              <a:off x="1538" y="757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11"/>
            <p:cNvSpPr>
              <a:spLocks noChangeShapeType="1"/>
            </p:cNvSpPr>
            <p:nvPr/>
          </p:nvSpPr>
          <p:spPr bwMode="auto">
            <a:xfrm flipV="1">
              <a:off x="1538" y="90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12"/>
            <p:cNvSpPr>
              <a:spLocks noChangeShapeType="1"/>
            </p:cNvSpPr>
            <p:nvPr/>
          </p:nvSpPr>
          <p:spPr bwMode="auto">
            <a:xfrm flipV="1">
              <a:off x="1538" y="104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3"/>
            <p:cNvSpPr>
              <a:spLocks noChangeShapeType="1"/>
            </p:cNvSpPr>
            <p:nvPr/>
          </p:nvSpPr>
          <p:spPr bwMode="auto">
            <a:xfrm flipV="1">
              <a:off x="1538" y="1189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4"/>
            <p:cNvSpPr>
              <a:spLocks noChangeShapeType="1"/>
            </p:cNvSpPr>
            <p:nvPr/>
          </p:nvSpPr>
          <p:spPr bwMode="auto">
            <a:xfrm flipV="1">
              <a:off x="1730" y="118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5"/>
            <p:cNvSpPr>
              <a:spLocks noChangeShapeType="1"/>
            </p:cNvSpPr>
            <p:nvPr/>
          </p:nvSpPr>
          <p:spPr bwMode="auto">
            <a:xfrm flipV="1">
              <a:off x="1874" y="118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6"/>
            <p:cNvSpPr>
              <a:spLocks noChangeShapeType="1"/>
            </p:cNvSpPr>
            <p:nvPr/>
          </p:nvSpPr>
          <p:spPr bwMode="auto">
            <a:xfrm flipH="1">
              <a:off x="338" y="296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17"/>
            <p:cNvSpPr>
              <a:spLocks noChangeShapeType="1"/>
            </p:cNvSpPr>
            <p:nvPr/>
          </p:nvSpPr>
          <p:spPr bwMode="auto">
            <a:xfrm flipH="1">
              <a:off x="482" y="296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18"/>
            <p:cNvSpPr>
              <a:spLocks noChangeShapeType="1"/>
            </p:cNvSpPr>
            <p:nvPr/>
          </p:nvSpPr>
          <p:spPr bwMode="auto">
            <a:xfrm flipH="1">
              <a:off x="626" y="2965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9"/>
            <p:cNvSpPr>
              <a:spLocks noChangeShapeType="1"/>
            </p:cNvSpPr>
            <p:nvPr/>
          </p:nvSpPr>
          <p:spPr bwMode="auto">
            <a:xfrm flipH="1">
              <a:off x="818" y="296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20"/>
            <p:cNvSpPr>
              <a:spLocks noChangeShapeType="1"/>
            </p:cNvSpPr>
            <p:nvPr/>
          </p:nvSpPr>
          <p:spPr bwMode="auto">
            <a:xfrm flipH="1">
              <a:off x="962" y="296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Line 21"/>
            <p:cNvSpPr>
              <a:spLocks noChangeShapeType="1"/>
            </p:cNvSpPr>
            <p:nvPr/>
          </p:nvSpPr>
          <p:spPr bwMode="auto">
            <a:xfrm flipH="1">
              <a:off x="1106" y="296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22"/>
            <p:cNvSpPr>
              <a:spLocks noChangeShapeType="1"/>
            </p:cNvSpPr>
            <p:nvPr/>
          </p:nvSpPr>
          <p:spPr bwMode="auto">
            <a:xfrm flipH="1">
              <a:off x="1250" y="2965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23"/>
            <p:cNvSpPr>
              <a:spLocks noChangeShapeType="1"/>
            </p:cNvSpPr>
            <p:nvPr/>
          </p:nvSpPr>
          <p:spPr bwMode="auto">
            <a:xfrm flipH="1">
              <a:off x="1442" y="29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24"/>
            <p:cNvSpPr>
              <a:spLocks noChangeShapeType="1"/>
            </p:cNvSpPr>
            <p:nvPr/>
          </p:nvSpPr>
          <p:spPr bwMode="auto">
            <a:xfrm flipH="1">
              <a:off x="1586" y="29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25"/>
            <p:cNvSpPr>
              <a:spLocks noChangeShapeType="1"/>
            </p:cNvSpPr>
            <p:nvPr/>
          </p:nvSpPr>
          <p:spPr bwMode="auto">
            <a:xfrm flipH="1">
              <a:off x="1730" y="2965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28"/>
            <p:cNvSpPr>
              <a:spLocks noChangeShapeType="1"/>
            </p:cNvSpPr>
            <p:nvPr/>
          </p:nvSpPr>
          <p:spPr bwMode="auto">
            <a:xfrm flipV="1">
              <a:off x="818" y="709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Rectangle 29"/>
            <p:cNvSpPr>
              <a:spLocks noChangeArrowheads="1"/>
            </p:cNvSpPr>
            <p:nvPr/>
          </p:nvSpPr>
          <p:spPr bwMode="auto">
            <a:xfrm rot="1440000">
              <a:off x="1154" y="1237"/>
              <a:ext cx="48" cy="170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47146" name="Oval 30"/>
            <p:cNvSpPr>
              <a:spLocks noChangeArrowheads="1"/>
            </p:cNvSpPr>
            <p:nvPr/>
          </p:nvSpPr>
          <p:spPr bwMode="auto">
            <a:xfrm>
              <a:off x="1478" y="1273"/>
              <a:ext cx="102" cy="10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47147" name="Oval 31"/>
            <p:cNvSpPr>
              <a:spLocks noChangeArrowheads="1"/>
            </p:cNvSpPr>
            <p:nvPr/>
          </p:nvSpPr>
          <p:spPr bwMode="auto">
            <a:xfrm>
              <a:off x="770" y="2863"/>
              <a:ext cx="102" cy="10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7148" name="Arc 35"/>
            <p:cNvSpPr>
              <a:spLocks/>
            </p:cNvSpPr>
            <p:nvPr/>
          </p:nvSpPr>
          <p:spPr bwMode="auto">
            <a:xfrm>
              <a:off x="866" y="2725"/>
              <a:ext cx="24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9" name="Text Box 36"/>
            <p:cNvSpPr txBox="1">
              <a:spLocks noChangeArrowheads="1"/>
            </p:cNvSpPr>
            <p:nvPr/>
          </p:nvSpPr>
          <p:spPr bwMode="auto">
            <a:xfrm>
              <a:off x="1066" y="2704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60</a:t>
              </a:r>
              <a:endParaRPr kumimoji="1" lang="zh-CN" altLang="en-US" sz="280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47150" name="Oval 37"/>
            <p:cNvSpPr>
              <a:spLocks noChangeArrowheads="1"/>
            </p:cNvSpPr>
            <p:nvPr/>
          </p:nvSpPr>
          <p:spPr bwMode="auto">
            <a:xfrm>
              <a:off x="1298" y="2629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47151" name="Line 40"/>
            <p:cNvSpPr>
              <a:spLocks noChangeShapeType="1"/>
            </p:cNvSpPr>
            <p:nvPr/>
          </p:nvSpPr>
          <p:spPr bwMode="auto">
            <a:xfrm flipV="1">
              <a:off x="386" y="171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Line 41"/>
            <p:cNvSpPr>
              <a:spLocks noChangeShapeType="1"/>
            </p:cNvSpPr>
            <p:nvPr/>
          </p:nvSpPr>
          <p:spPr bwMode="auto">
            <a:xfrm>
              <a:off x="386" y="262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42"/>
            <p:cNvSpPr txBox="1">
              <a:spLocks noChangeArrowheads="1"/>
            </p:cNvSpPr>
            <p:nvPr/>
          </p:nvSpPr>
          <p:spPr bwMode="auto">
            <a:xfrm>
              <a:off x="245" y="220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7154" name="Line 43"/>
            <p:cNvSpPr>
              <a:spLocks noChangeShapeType="1"/>
            </p:cNvSpPr>
            <p:nvPr/>
          </p:nvSpPr>
          <p:spPr bwMode="auto">
            <a:xfrm>
              <a:off x="381" y="129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Text Box 44"/>
            <p:cNvSpPr txBox="1">
              <a:spLocks noChangeArrowheads="1"/>
            </p:cNvSpPr>
            <p:nvPr/>
          </p:nvSpPr>
          <p:spPr bwMode="auto">
            <a:xfrm>
              <a:off x="426" y="138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7156" name="Text Box 45"/>
            <p:cNvSpPr txBox="1">
              <a:spLocks noChangeArrowheads="1"/>
            </p:cNvSpPr>
            <p:nvPr/>
          </p:nvSpPr>
          <p:spPr bwMode="auto">
            <a:xfrm>
              <a:off x="530" y="7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7157" name="Text Box 46"/>
            <p:cNvSpPr txBox="1">
              <a:spLocks noChangeArrowheads="1"/>
            </p:cNvSpPr>
            <p:nvPr/>
          </p:nvSpPr>
          <p:spPr bwMode="auto">
            <a:xfrm>
              <a:off x="517" y="261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58" name="Line 47"/>
            <p:cNvSpPr>
              <a:spLocks noChangeShapeType="1"/>
            </p:cNvSpPr>
            <p:nvPr/>
          </p:nvSpPr>
          <p:spPr bwMode="auto">
            <a:xfrm>
              <a:off x="1346" y="104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48"/>
            <p:cNvSpPr>
              <a:spLocks noChangeShapeType="1"/>
            </p:cNvSpPr>
            <p:nvPr/>
          </p:nvSpPr>
          <p:spPr bwMode="auto">
            <a:xfrm flipH="1">
              <a:off x="818" y="104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Text Box 49"/>
            <p:cNvSpPr txBox="1">
              <a:spLocks noChangeArrowheads="1"/>
            </p:cNvSpPr>
            <p:nvPr/>
          </p:nvSpPr>
          <p:spPr bwMode="auto">
            <a:xfrm>
              <a:off x="1058" y="85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7161" name="Text Box 50"/>
            <p:cNvSpPr txBox="1">
              <a:spLocks noChangeArrowheads="1"/>
            </p:cNvSpPr>
            <p:nvPr/>
          </p:nvSpPr>
          <p:spPr bwMode="auto">
            <a:xfrm>
              <a:off x="1490" y="123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62" name="Line 51"/>
            <p:cNvSpPr>
              <a:spLocks noChangeShapeType="1"/>
            </p:cNvSpPr>
            <p:nvPr/>
          </p:nvSpPr>
          <p:spPr bwMode="auto">
            <a:xfrm>
              <a:off x="290" y="19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Line 52"/>
            <p:cNvSpPr>
              <a:spLocks noChangeShapeType="1"/>
            </p:cNvSpPr>
            <p:nvPr/>
          </p:nvSpPr>
          <p:spPr bwMode="auto">
            <a:xfrm>
              <a:off x="385" y="2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53"/>
            <p:cNvSpPr>
              <a:spLocks noChangeShapeType="1"/>
            </p:cNvSpPr>
            <p:nvPr/>
          </p:nvSpPr>
          <p:spPr bwMode="auto">
            <a:xfrm>
              <a:off x="290" y="1813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Text Box 54"/>
            <p:cNvSpPr txBox="1">
              <a:spLocks noChangeArrowheads="1"/>
            </p:cNvSpPr>
            <p:nvPr/>
          </p:nvSpPr>
          <p:spPr bwMode="auto">
            <a:xfrm>
              <a:off x="1061" y="143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135063" y="2973388"/>
            <a:ext cx="2089150" cy="1846262"/>
            <a:chOff x="475" y="1813"/>
            <a:chExt cx="1316" cy="1163"/>
          </a:xfrm>
        </p:grpSpPr>
        <p:sp>
          <p:nvSpPr>
            <p:cNvPr id="47116" name="Line 27"/>
            <p:cNvSpPr>
              <a:spLocks noChangeShapeType="1"/>
            </p:cNvSpPr>
            <p:nvPr/>
          </p:nvSpPr>
          <p:spPr bwMode="auto">
            <a:xfrm>
              <a:off x="975" y="2568"/>
              <a:ext cx="816" cy="40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38"/>
            <p:cNvSpPr>
              <a:spLocks noChangeShapeType="1"/>
            </p:cNvSpPr>
            <p:nvPr/>
          </p:nvSpPr>
          <p:spPr bwMode="auto">
            <a:xfrm>
              <a:off x="567" y="2296"/>
              <a:ext cx="384" cy="240"/>
            </a:xfrm>
            <a:prstGeom prst="line">
              <a:avLst/>
            </a:prstGeom>
            <a:noFill/>
            <a:ln w="4445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Text Box 39"/>
            <p:cNvSpPr txBox="1">
              <a:spLocks noChangeArrowheads="1"/>
            </p:cNvSpPr>
            <p:nvPr/>
          </p:nvSpPr>
          <p:spPr bwMode="auto">
            <a:xfrm>
              <a:off x="475" y="2055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7119" name="Text Box 55"/>
            <p:cNvSpPr txBox="1">
              <a:spLocks noChangeArrowheads="1"/>
            </p:cNvSpPr>
            <p:nvPr/>
          </p:nvSpPr>
          <p:spPr bwMode="auto">
            <a:xfrm>
              <a:off x="975" y="247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120" name="Line 57"/>
            <p:cNvSpPr>
              <a:spLocks noChangeShapeType="1"/>
            </p:cNvSpPr>
            <p:nvPr/>
          </p:nvSpPr>
          <p:spPr bwMode="auto">
            <a:xfrm flipV="1">
              <a:off x="1442" y="1813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Text Box 58"/>
            <p:cNvSpPr txBox="1">
              <a:spLocks noChangeArrowheads="1"/>
            </p:cNvSpPr>
            <p:nvPr/>
          </p:nvSpPr>
          <p:spPr bwMode="auto">
            <a:xfrm>
              <a:off x="1247" y="1979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D</a:t>
              </a:r>
              <a:endParaRPr kumimoji="1" lang="zh-CN" altLang="en-US" sz="32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7122" name="Line 59"/>
            <p:cNvSpPr>
              <a:spLocks noChangeShapeType="1"/>
            </p:cNvSpPr>
            <p:nvPr/>
          </p:nvSpPr>
          <p:spPr bwMode="auto">
            <a:xfrm flipH="1">
              <a:off x="1202" y="2387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1784350" y="2781301"/>
            <a:ext cx="2159000" cy="1609725"/>
            <a:chOff x="975" y="1717"/>
            <a:chExt cx="1360" cy="1014"/>
          </a:xfrm>
        </p:grpSpPr>
        <p:sp>
          <p:nvSpPr>
            <p:cNvPr id="47112" name="Line 56"/>
            <p:cNvSpPr>
              <a:spLocks noChangeShapeType="1"/>
            </p:cNvSpPr>
            <p:nvPr/>
          </p:nvSpPr>
          <p:spPr bwMode="auto">
            <a:xfrm>
              <a:off x="1394" y="1717"/>
              <a:ext cx="760" cy="398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64"/>
            <p:cNvSpPr>
              <a:spLocks noChangeShapeType="1"/>
            </p:cNvSpPr>
            <p:nvPr/>
          </p:nvSpPr>
          <p:spPr bwMode="auto">
            <a:xfrm>
              <a:off x="975" y="2232"/>
              <a:ext cx="998" cy="499"/>
            </a:xfrm>
            <a:prstGeom prst="line">
              <a:avLst/>
            </a:prstGeom>
            <a:noFill/>
            <a:ln w="44450">
              <a:solidFill>
                <a:srgbClr val="00CCFF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65"/>
            <p:cNvSpPr>
              <a:spLocks noChangeShapeType="1"/>
            </p:cNvSpPr>
            <p:nvPr/>
          </p:nvSpPr>
          <p:spPr bwMode="auto">
            <a:xfrm flipV="1">
              <a:off x="1791" y="2069"/>
              <a:ext cx="273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Text Box 66"/>
            <p:cNvSpPr txBox="1">
              <a:spLocks noChangeArrowheads="1"/>
            </p:cNvSpPr>
            <p:nvPr/>
          </p:nvSpPr>
          <p:spPr bwMode="auto">
            <a:xfrm>
              <a:off x="1927" y="216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3200" baseline="-25000">
                  <a:latin typeface="Times New Roman" panose="02020603050405020304" pitchFamily="18" charset="0"/>
                </a:rPr>
                <a:t>C</a:t>
              </a:r>
              <a:endParaRPr kumimoji="1" lang="zh-CN" altLang="en-US" sz="3200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82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2216150" y="1052513"/>
          <a:ext cx="43767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2032000" imgH="469900" progId="Equation.DSMT4">
                  <p:embed/>
                </p:oleObj>
              </mc:Choice>
              <mc:Fallback>
                <p:oleObj name="Equation" r:id="rId3" imgW="2032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052513"/>
                        <a:ext cx="437673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073276" y="3284538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代入已知条件求得</a:t>
            </a:r>
            <a:r>
              <a:rPr kumimoji="1" lang="en-US" altLang="zh-CN" sz="2800">
                <a:latin typeface="Times New Roman" panose="02020603050405020304" pitchFamily="18" charset="0"/>
              </a:rPr>
              <a:t>l＝3.455m</a:t>
            </a:r>
          </a:p>
        </p:txBody>
      </p:sp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2505076" y="2205039"/>
          <a:ext cx="36369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1497950" imgH="393529" progId="Equation.DSMT4">
                  <p:embed/>
                </p:oleObj>
              </mc:Choice>
              <mc:Fallback>
                <p:oleObj name="Equation" r:id="rId5" imgW="149795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6" y="2205039"/>
                        <a:ext cx="36369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56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31" name="Text Box 59"/>
          <p:cNvSpPr txBox="1">
            <a:spLocks noChangeArrowheads="1"/>
          </p:cNvSpPr>
          <p:nvPr/>
        </p:nvSpPr>
        <p:spPr bwMode="auto">
          <a:xfrm>
            <a:off x="4267200" y="935039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i="0">
                <a:latin typeface="Times New Roman" panose="02020603050405020304" pitchFamily="18" charset="0"/>
              </a:rPr>
              <a:t>拉力</a:t>
            </a:r>
            <a:r>
              <a:rPr kumimoji="1" lang="en-US" altLang="zh-CN" sz="2800" i="0">
                <a:latin typeface="Times New Roman" panose="02020603050405020304" pitchFamily="18" charset="0"/>
              </a:rPr>
              <a:t>T</a:t>
            </a:r>
            <a:r>
              <a:rPr kumimoji="1" lang="zh-CN" altLang="en-US" sz="2800" i="0">
                <a:latin typeface="Times New Roman" panose="02020603050405020304" pitchFamily="18" charset="0"/>
              </a:rPr>
              <a:t>距铰链轴</a:t>
            </a:r>
            <a:r>
              <a:rPr kumimoji="1" lang="en-US" altLang="zh-CN" sz="2800" i="0">
                <a:latin typeface="Times New Roman" panose="02020603050405020304" pitchFamily="18" charset="0"/>
              </a:rPr>
              <a:t>A</a:t>
            </a:r>
            <a:r>
              <a:rPr kumimoji="1" lang="zh-CN" altLang="en-US" sz="2800" i="0">
                <a:latin typeface="Times New Roman" panose="02020603050405020304" pitchFamily="18" charset="0"/>
              </a:rPr>
              <a:t>的距离</a:t>
            </a:r>
            <a:endParaRPr kumimoji="1" lang="en-US" altLang="zh-CN" sz="2800" i="0">
              <a:latin typeface="Times New Roman" panose="02020603050405020304" pitchFamily="18" charset="0"/>
            </a:endParaRPr>
          </a:p>
        </p:txBody>
      </p:sp>
      <p:graphicFrame>
        <p:nvGraphicFramePr>
          <p:cNvPr id="131132" name="Object 60"/>
          <p:cNvGraphicFramePr>
            <a:graphicFrameLocks noChangeAspect="1"/>
          </p:cNvGraphicFramePr>
          <p:nvPr/>
        </p:nvGraphicFramePr>
        <p:xfrm>
          <a:off x="4267200" y="1752600"/>
          <a:ext cx="35877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1524000" imgH="419100" progId="Equation.DSMT4">
                  <p:embed/>
                </p:oleObj>
              </mc:Choice>
              <mc:Fallback>
                <p:oleObj name="Equation" r:id="rId3" imgW="1524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35877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33" name="Text Box 61"/>
          <p:cNvSpPr txBox="1">
            <a:spLocks noChangeArrowheads="1"/>
          </p:cNvSpPr>
          <p:nvPr/>
        </p:nvSpPr>
        <p:spPr bwMode="auto">
          <a:xfrm>
            <a:off x="4191001" y="2971801"/>
            <a:ext cx="4506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i="0">
                <a:latin typeface="Times New Roman" panose="02020603050405020304" pitchFamily="18" charset="0"/>
              </a:rPr>
              <a:t>闸门转动瞬间所受力矩平衡</a:t>
            </a:r>
          </a:p>
        </p:txBody>
      </p:sp>
      <p:graphicFrame>
        <p:nvGraphicFramePr>
          <p:cNvPr id="131134" name="Object 62"/>
          <p:cNvGraphicFramePr>
            <a:graphicFrameLocks noChangeAspect="1"/>
          </p:cNvGraphicFramePr>
          <p:nvPr/>
        </p:nvGraphicFramePr>
        <p:xfrm>
          <a:off x="4310064" y="3789363"/>
          <a:ext cx="45878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2235200" imgH="660400" progId="Equation.DSMT4">
                  <p:embed/>
                </p:oleObj>
              </mc:Choice>
              <mc:Fallback>
                <p:oleObj name="Equation" r:id="rId5" imgW="2235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3789363"/>
                        <a:ext cx="45878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8" name="Group 127"/>
          <p:cNvGrpSpPr>
            <a:grpSpLocks/>
          </p:cNvGrpSpPr>
          <p:nvPr/>
        </p:nvGrpSpPr>
        <p:grpSpPr bwMode="auto">
          <a:xfrm>
            <a:off x="769938" y="1125538"/>
            <a:ext cx="3173412" cy="3733800"/>
            <a:chOff x="245" y="709"/>
            <a:chExt cx="1999" cy="2352"/>
          </a:xfrm>
        </p:grpSpPr>
        <p:grpSp>
          <p:nvGrpSpPr>
            <p:cNvPr id="49159" name="Group 65"/>
            <p:cNvGrpSpPr>
              <a:grpSpLocks/>
            </p:cNvGrpSpPr>
            <p:nvPr/>
          </p:nvGrpSpPr>
          <p:grpSpPr bwMode="auto">
            <a:xfrm>
              <a:off x="1428" y="1344"/>
              <a:ext cx="726" cy="1486"/>
              <a:chOff x="1383" y="1285"/>
              <a:chExt cx="726" cy="1486"/>
            </a:xfrm>
          </p:grpSpPr>
          <p:sp>
            <p:nvSpPr>
              <p:cNvPr id="49217" name="Line 66"/>
              <p:cNvSpPr>
                <a:spLocks noChangeShapeType="1"/>
              </p:cNvSpPr>
              <p:nvPr/>
            </p:nvSpPr>
            <p:spPr bwMode="auto">
              <a:xfrm>
                <a:off x="1538" y="1285"/>
                <a:ext cx="571" cy="285"/>
              </a:xfrm>
              <a:prstGeom prst="line">
                <a:avLst/>
              </a:prstGeom>
              <a:noFill/>
              <a:ln w="444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8" name="Line 67"/>
              <p:cNvSpPr>
                <a:spLocks noChangeShapeType="1"/>
              </p:cNvSpPr>
              <p:nvPr/>
            </p:nvSpPr>
            <p:spPr bwMode="auto">
              <a:xfrm flipV="1">
                <a:off x="1713" y="1501"/>
                <a:ext cx="283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Line 68"/>
              <p:cNvSpPr>
                <a:spLocks noChangeShapeType="1"/>
              </p:cNvSpPr>
              <p:nvPr/>
            </p:nvSpPr>
            <p:spPr bwMode="auto">
              <a:xfrm flipH="1">
                <a:off x="1383" y="2387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0" name="Text Box 69"/>
              <p:cNvSpPr txBox="1">
                <a:spLocks noChangeArrowheads="1"/>
              </p:cNvSpPr>
              <p:nvPr/>
            </p:nvSpPr>
            <p:spPr bwMode="auto">
              <a:xfrm rot="-1800000">
                <a:off x="1565" y="202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49160" name="Group 70"/>
            <p:cNvGrpSpPr>
              <a:grpSpLocks/>
            </p:cNvGrpSpPr>
            <p:nvPr/>
          </p:nvGrpSpPr>
          <p:grpSpPr bwMode="auto">
            <a:xfrm>
              <a:off x="245" y="709"/>
              <a:ext cx="1725" cy="2352"/>
              <a:chOff x="245" y="709"/>
              <a:chExt cx="1725" cy="2352"/>
            </a:xfrm>
          </p:grpSpPr>
          <p:sp>
            <p:nvSpPr>
              <p:cNvPr id="49174" name="Line 71"/>
              <p:cNvSpPr>
                <a:spLocks noChangeShapeType="1"/>
              </p:cNvSpPr>
              <p:nvPr/>
            </p:nvSpPr>
            <p:spPr bwMode="auto">
              <a:xfrm>
                <a:off x="1538" y="709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Line 72"/>
              <p:cNvSpPr>
                <a:spLocks noChangeShapeType="1"/>
              </p:cNvSpPr>
              <p:nvPr/>
            </p:nvSpPr>
            <p:spPr bwMode="auto">
              <a:xfrm>
                <a:off x="1538" y="1285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73"/>
              <p:cNvSpPr>
                <a:spLocks noChangeShapeType="1"/>
              </p:cNvSpPr>
              <p:nvPr/>
            </p:nvSpPr>
            <p:spPr bwMode="auto">
              <a:xfrm flipH="1">
                <a:off x="290" y="1285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Line 74"/>
              <p:cNvSpPr>
                <a:spLocks noChangeShapeType="1"/>
              </p:cNvSpPr>
              <p:nvPr/>
            </p:nvSpPr>
            <p:spPr bwMode="auto">
              <a:xfrm>
                <a:off x="290" y="1717"/>
                <a:ext cx="10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Line 75"/>
              <p:cNvSpPr>
                <a:spLocks noChangeShapeType="1"/>
              </p:cNvSpPr>
              <p:nvPr/>
            </p:nvSpPr>
            <p:spPr bwMode="auto">
              <a:xfrm>
                <a:off x="290" y="2965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Line 76"/>
              <p:cNvSpPr>
                <a:spLocks noChangeShapeType="1"/>
              </p:cNvSpPr>
              <p:nvPr/>
            </p:nvSpPr>
            <p:spPr bwMode="auto">
              <a:xfrm flipV="1">
                <a:off x="1538" y="757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77"/>
              <p:cNvSpPr>
                <a:spLocks noChangeShapeType="1"/>
              </p:cNvSpPr>
              <p:nvPr/>
            </p:nvSpPr>
            <p:spPr bwMode="auto">
              <a:xfrm flipV="1">
                <a:off x="1538" y="901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Line 78"/>
              <p:cNvSpPr>
                <a:spLocks noChangeShapeType="1"/>
              </p:cNvSpPr>
              <p:nvPr/>
            </p:nvSpPr>
            <p:spPr bwMode="auto">
              <a:xfrm flipV="1">
                <a:off x="1538" y="104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79"/>
              <p:cNvSpPr>
                <a:spLocks noChangeShapeType="1"/>
              </p:cNvSpPr>
              <p:nvPr/>
            </p:nvSpPr>
            <p:spPr bwMode="auto">
              <a:xfrm flipV="1">
                <a:off x="1538" y="1189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80"/>
              <p:cNvSpPr>
                <a:spLocks noChangeShapeType="1"/>
              </p:cNvSpPr>
              <p:nvPr/>
            </p:nvSpPr>
            <p:spPr bwMode="auto">
              <a:xfrm flipV="1">
                <a:off x="1730" y="118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4" name="Line 81"/>
              <p:cNvSpPr>
                <a:spLocks noChangeShapeType="1"/>
              </p:cNvSpPr>
              <p:nvPr/>
            </p:nvSpPr>
            <p:spPr bwMode="auto">
              <a:xfrm flipV="1">
                <a:off x="1874" y="1189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5" name="Line 82"/>
              <p:cNvSpPr>
                <a:spLocks noChangeShapeType="1"/>
              </p:cNvSpPr>
              <p:nvPr/>
            </p:nvSpPr>
            <p:spPr bwMode="auto">
              <a:xfrm flipH="1">
                <a:off x="338" y="296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Line 83"/>
              <p:cNvSpPr>
                <a:spLocks noChangeShapeType="1"/>
              </p:cNvSpPr>
              <p:nvPr/>
            </p:nvSpPr>
            <p:spPr bwMode="auto">
              <a:xfrm flipH="1">
                <a:off x="482" y="296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7" name="Line 84"/>
              <p:cNvSpPr>
                <a:spLocks noChangeShapeType="1"/>
              </p:cNvSpPr>
              <p:nvPr/>
            </p:nvSpPr>
            <p:spPr bwMode="auto">
              <a:xfrm flipH="1">
                <a:off x="626" y="296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Line 85"/>
              <p:cNvSpPr>
                <a:spLocks noChangeShapeType="1"/>
              </p:cNvSpPr>
              <p:nvPr/>
            </p:nvSpPr>
            <p:spPr bwMode="auto">
              <a:xfrm flipH="1">
                <a:off x="818" y="296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9" name="Line 86"/>
              <p:cNvSpPr>
                <a:spLocks noChangeShapeType="1"/>
              </p:cNvSpPr>
              <p:nvPr/>
            </p:nvSpPr>
            <p:spPr bwMode="auto">
              <a:xfrm flipH="1">
                <a:off x="962" y="296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0" name="Line 87"/>
              <p:cNvSpPr>
                <a:spLocks noChangeShapeType="1"/>
              </p:cNvSpPr>
              <p:nvPr/>
            </p:nvSpPr>
            <p:spPr bwMode="auto">
              <a:xfrm flipH="1">
                <a:off x="1106" y="296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1" name="Line 88"/>
              <p:cNvSpPr>
                <a:spLocks noChangeShapeType="1"/>
              </p:cNvSpPr>
              <p:nvPr/>
            </p:nvSpPr>
            <p:spPr bwMode="auto">
              <a:xfrm flipH="1">
                <a:off x="1250" y="296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Line 89"/>
              <p:cNvSpPr>
                <a:spLocks noChangeShapeType="1"/>
              </p:cNvSpPr>
              <p:nvPr/>
            </p:nvSpPr>
            <p:spPr bwMode="auto">
              <a:xfrm flipH="1">
                <a:off x="1442" y="296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3" name="Line 90"/>
              <p:cNvSpPr>
                <a:spLocks noChangeShapeType="1"/>
              </p:cNvSpPr>
              <p:nvPr/>
            </p:nvSpPr>
            <p:spPr bwMode="auto">
              <a:xfrm flipH="1">
                <a:off x="1586" y="296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4" name="Line 91"/>
              <p:cNvSpPr>
                <a:spLocks noChangeShapeType="1"/>
              </p:cNvSpPr>
              <p:nvPr/>
            </p:nvSpPr>
            <p:spPr bwMode="auto">
              <a:xfrm flipH="1">
                <a:off x="1730" y="2965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5" name="Line 92"/>
              <p:cNvSpPr>
                <a:spLocks noChangeShapeType="1"/>
              </p:cNvSpPr>
              <p:nvPr/>
            </p:nvSpPr>
            <p:spPr bwMode="auto">
              <a:xfrm flipV="1">
                <a:off x="818" y="709"/>
                <a:ext cx="0" cy="2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Rectangle 93"/>
              <p:cNvSpPr>
                <a:spLocks noChangeArrowheads="1"/>
              </p:cNvSpPr>
              <p:nvPr/>
            </p:nvSpPr>
            <p:spPr bwMode="auto">
              <a:xfrm rot="1440000">
                <a:off x="1154" y="1237"/>
                <a:ext cx="48" cy="17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49197" name="Oval 94"/>
              <p:cNvSpPr>
                <a:spLocks noChangeArrowheads="1"/>
              </p:cNvSpPr>
              <p:nvPr/>
            </p:nvSpPr>
            <p:spPr bwMode="auto">
              <a:xfrm>
                <a:off x="1478" y="1273"/>
                <a:ext cx="102" cy="10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49198" name="Oval 95"/>
              <p:cNvSpPr>
                <a:spLocks noChangeArrowheads="1"/>
              </p:cNvSpPr>
              <p:nvPr/>
            </p:nvSpPr>
            <p:spPr bwMode="auto">
              <a:xfrm>
                <a:off x="770" y="2863"/>
                <a:ext cx="102" cy="10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99" name="Arc 96"/>
              <p:cNvSpPr>
                <a:spLocks/>
              </p:cNvSpPr>
              <p:nvPr/>
            </p:nvSpPr>
            <p:spPr bwMode="auto">
              <a:xfrm>
                <a:off x="866" y="2725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0" name="Text Box 97"/>
              <p:cNvSpPr txBox="1">
                <a:spLocks noChangeArrowheads="1"/>
              </p:cNvSpPr>
              <p:nvPr/>
            </p:nvSpPr>
            <p:spPr bwMode="auto">
              <a:xfrm>
                <a:off x="1066" y="2704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60</a:t>
                </a:r>
                <a:endParaRPr kumimoji="1" lang="zh-CN" altLang="en-US" sz="2800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01" name="Oval 98"/>
              <p:cNvSpPr>
                <a:spLocks noChangeArrowheads="1"/>
              </p:cNvSpPr>
              <p:nvPr/>
            </p:nvSpPr>
            <p:spPr bwMode="auto">
              <a:xfrm>
                <a:off x="1298" y="2629"/>
                <a:ext cx="34" cy="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49202" name="Line 99"/>
              <p:cNvSpPr>
                <a:spLocks noChangeShapeType="1"/>
              </p:cNvSpPr>
              <p:nvPr/>
            </p:nvSpPr>
            <p:spPr bwMode="auto">
              <a:xfrm flipV="1">
                <a:off x="386" y="1717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3" name="Line 100"/>
              <p:cNvSpPr>
                <a:spLocks noChangeShapeType="1"/>
              </p:cNvSpPr>
              <p:nvPr/>
            </p:nvSpPr>
            <p:spPr bwMode="auto">
              <a:xfrm>
                <a:off x="386" y="2629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4" name="Text Box 101"/>
              <p:cNvSpPr txBox="1">
                <a:spLocks noChangeArrowheads="1"/>
              </p:cNvSpPr>
              <p:nvPr/>
            </p:nvSpPr>
            <p:spPr bwMode="auto">
              <a:xfrm>
                <a:off x="245" y="2206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49205" name="Line 102"/>
              <p:cNvSpPr>
                <a:spLocks noChangeShapeType="1"/>
              </p:cNvSpPr>
              <p:nvPr/>
            </p:nvSpPr>
            <p:spPr bwMode="auto">
              <a:xfrm>
                <a:off x="381" y="129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6" name="Text Box 103"/>
              <p:cNvSpPr txBox="1">
                <a:spLocks noChangeArrowheads="1"/>
              </p:cNvSpPr>
              <p:nvPr/>
            </p:nvSpPr>
            <p:spPr bwMode="auto">
              <a:xfrm>
                <a:off x="426" y="138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49207" name="Text Box 104"/>
              <p:cNvSpPr txBox="1">
                <a:spLocks noChangeArrowheads="1"/>
              </p:cNvSpPr>
              <p:nvPr/>
            </p:nvSpPr>
            <p:spPr bwMode="auto">
              <a:xfrm>
                <a:off x="530" y="757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9208" name="Text Box 105"/>
              <p:cNvSpPr txBox="1">
                <a:spLocks noChangeArrowheads="1"/>
              </p:cNvSpPr>
              <p:nvPr/>
            </p:nvSpPr>
            <p:spPr bwMode="auto">
              <a:xfrm>
                <a:off x="517" y="2614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9209" name="Line 106"/>
              <p:cNvSpPr>
                <a:spLocks noChangeShapeType="1"/>
              </p:cNvSpPr>
              <p:nvPr/>
            </p:nvSpPr>
            <p:spPr bwMode="auto">
              <a:xfrm>
                <a:off x="1346" y="1045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0" name="Line 107"/>
              <p:cNvSpPr>
                <a:spLocks noChangeShapeType="1"/>
              </p:cNvSpPr>
              <p:nvPr/>
            </p:nvSpPr>
            <p:spPr bwMode="auto">
              <a:xfrm flipH="1">
                <a:off x="818" y="1045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1" name="Text Box 108"/>
              <p:cNvSpPr txBox="1">
                <a:spLocks noChangeArrowheads="1"/>
              </p:cNvSpPr>
              <p:nvPr/>
            </p:nvSpPr>
            <p:spPr bwMode="auto">
              <a:xfrm>
                <a:off x="1058" y="853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9212" name="Text Box 109"/>
              <p:cNvSpPr txBox="1">
                <a:spLocks noChangeArrowheads="1"/>
              </p:cNvSpPr>
              <p:nvPr/>
            </p:nvSpPr>
            <p:spPr bwMode="auto">
              <a:xfrm>
                <a:off x="1490" y="1237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9213" name="Line 110"/>
              <p:cNvSpPr>
                <a:spLocks noChangeShapeType="1"/>
              </p:cNvSpPr>
              <p:nvPr/>
            </p:nvSpPr>
            <p:spPr bwMode="auto">
              <a:xfrm>
                <a:off x="290" y="1909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4" name="Line 111"/>
              <p:cNvSpPr>
                <a:spLocks noChangeShapeType="1"/>
              </p:cNvSpPr>
              <p:nvPr/>
            </p:nvSpPr>
            <p:spPr bwMode="auto">
              <a:xfrm>
                <a:off x="385" y="202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5" name="Line 112"/>
              <p:cNvSpPr>
                <a:spLocks noChangeShapeType="1"/>
              </p:cNvSpPr>
              <p:nvPr/>
            </p:nvSpPr>
            <p:spPr bwMode="auto">
              <a:xfrm>
                <a:off x="290" y="1813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6" name="Text Box 113"/>
              <p:cNvSpPr txBox="1">
                <a:spLocks noChangeArrowheads="1"/>
              </p:cNvSpPr>
              <p:nvPr/>
            </p:nvSpPr>
            <p:spPr bwMode="auto">
              <a:xfrm>
                <a:off x="1061" y="1435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grpSp>
          <p:nvGrpSpPr>
            <p:cNvPr id="49161" name="Group 114"/>
            <p:cNvGrpSpPr>
              <a:grpSpLocks/>
            </p:cNvGrpSpPr>
            <p:nvPr/>
          </p:nvGrpSpPr>
          <p:grpSpPr bwMode="auto">
            <a:xfrm>
              <a:off x="475" y="1873"/>
              <a:ext cx="1316" cy="1163"/>
              <a:chOff x="475" y="1813"/>
              <a:chExt cx="1316" cy="1163"/>
            </a:xfrm>
          </p:grpSpPr>
          <p:sp>
            <p:nvSpPr>
              <p:cNvPr id="49167" name="Line 115"/>
              <p:cNvSpPr>
                <a:spLocks noChangeShapeType="1"/>
              </p:cNvSpPr>
              <p:nvPr/>
            </p:nvSpPr>
            <p:spPr bwMode="auto">
              <a:xfrm>
                <a:off x="975" y="2568"/>
                <a:ext cx="816" cy="408"/>
              </a:xfrm>
              <a:prstGeom prst="line">
                <a:avLst/>
              </a:prstGeom>
              <a:noFill/>
              <a:ln w="444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8" name="Line 116"/>
              <p:cNvSpPr>
                <a:spLocks noChangeShapeType="1"/>
              </p:cNvSpPr>
              <p:nvPr/>
            </p:nvSpPr>
            <p:spPr bwMode="auto">
              <a:xfrm>
                <a:off x="567" y="2296"/>
                <a:ext cx="384" cy="240"/>
              </a:xfrm>
              <a:prstGeom prst="line">
                <a:avLst/>
              </a:prstGeom>
              <a:noFill/>
              <a:ln w="44450">
                <a:solidFill>
                  <a:srgbClr val="00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Text Box 117"/>
              <p:cNvSpPr txBox="1">
                <a:spLocks noChangeArrowheads="1"/>
              </p:cNvSpPr>
              <p:nvPr/>
            </p:nvSpPr>
            <p:spPr bwMode="auto">
              <a:xfrm>
                <a:off x="475" y="2009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9170" name="Text Box 118"/>
              <p:cNvSpPr txBox="1">
                <a:spLocks noChangeArrowheads="1"/>
              </p:cNvSpPr>
              <p:nvPr/>
            </p:nvSpPr>
            <p:spPr bwMode="auto">
              <a:xfrm>
                <a:off x="975" y="247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9171" name="Line 119"/>
              <p:cNvSpPr>
                <a:spLocks noChangeShapeType="1"/>
              </p:cNvSpPr>
              <p:nvPr/>
            </p:nvSpPr>
            <p:spPr bwMode="auto">
              <a:xfrm flipV="1">
                <a:off x="1442" y="1813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Text Box 120"/>
              <p:cNvSpPr txBox="1">
                <a:spLocks noChangeArrowheads="1"/>
              </p:cNvSpPr>
              <p:nvPr/>
            </p:nvSpPr>
            <p:spPr bwMode="auto">
              <a:xfrm>
                <a:off x="1247" y="1979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</a:rPr>
                  <a:t>D</a:t>
                </a:r>
                <a:endParaRPr kumimoji="1" lang="zh-CN" altLang="en-US" sz="32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3" name="Line 121"/>
              <p:cNvSpPr>
                <a:spLocks noChangeShapeType="1"/>
              </p:cNvSpPr>
              <p:nvPr/>
            </p:nvSpPr>
            <p:spPr bwMode="auto">
              <a:xfrm flipH="1">
                <a:off x="1202" y="2387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2" name="Group 122"/>
            <p:cNvGrpSpPr>
              <a:grpSpLocks/>
            </p:cNvGrpSpPr>
            <p:nvPr/>
          </p:nvGrpSpPr>
          <p:grpSpPr bwMode="auto">
            <a:xfrm>
              <a:off x="884" y="1752"/>
              <a:ext cx="1360" cy="1014"/>
              <a:chOff x="975" y="1717"/>
              <a:chExt cx="1360" cy="1014"/>
            </a:xfrm>
          </p:grpSpPr>
          <p:sp>
            <p:nvSpPr>
              <p:cNvPr id="49163" name="Line 123"/>
              <p:cNvSpPr>
                <a:spLocks noChangeShapeType="1"/>
              </p:cNvSpPr>
              <p:nvPr/>
            </p:nvSpPr>
            <p:spPr bwMode="auto">
              <a:xfrm>
                <a:off x="1394" y="1717"/>
                <a:ext cx="760" cy="398"/>
              </a:xfrm>
              <a:prstGeom prst="line">
                <a:avLst/>
              </a:prstGeom>
              <a:noFill/>
              <a:ln w="349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4" name="Line 124"/>
              <p:cNvSpPr>
                <a:spLocks noChangeShapeType="1"/>
              </p:cNvSpPr>
              <p:nvPr/>
            </p:nvSpPr>
            <p:spPr bwMode="auto">
              <a:xfrm>
                <a:off x="975" y="2232"/>
                <a:ext cx="998" cy="499"/>
              </a:xfrm>
              <a:prstGeom prst="line">
                <a:avLst/>
              </a:prstGeom>
              <a:noFill/>
              <a:ln w="44450">
                <a:solidFill>
                  <a:srgbClr val="00CCFF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5" name="Line 125"/>
              <p:cNvSpPr>
                <a:spLocks noChangeShapeType="1"/>
              </p:cNvSpPr>
              <p:nvPr/>
            </p:nvSpPr>
            <p:spPr bwMode="auto">
              <a:xfrm flipV="1">
                <a:off x="1791" y="2069"/>
                <a:ext cx="273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6" name="Text Box 126"/>
              <p:cNvSpPr txBox="1">
                <a:spLocks noChangeArrowheads="1"/>
              </p:cNvSpPr>
              <p:nvPr/>
            </p:nvSpPr>
            <p:spPr bwMode="auto">
              <a:xfrm>
                <a:off x="1927" y="216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3200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</a:rPr>
                  <a:t>C</a:t>
                </a:r>
                <a:endParaRPr kumimoji="1" lang="zh-CN" altLang="en-US" sz="3200" baseline="-250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11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 autoUpdateAnimBg="0"/>
      <p:bldP spid="1311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849313" y="188914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无粘性流体</a:t>
            </a:r>
          </a:p>
        </p:txBody>
      </p:sp>
      <p:sp>
        <p:nvSpPr>
          <p:cNvPr id="204803" name="Line 3"/>
          <p:cNvSpPr>
            <a:spLocks noChangeShapeType="1"/>
          </p:cNvSpPr>
          <p:nvPr/>
        </p:nvSpPr>
        <p:spPr bwMode="auto">
          <a:xfrm>
            <a:off x="1497013" y="1230313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5154613" y="849313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3657600" y="404813"/>
            <a:ext cx="203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总水头线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219200"/>
            <a:ext cx="609600" cy="4495800"/>
            <a:chOff x="528" y="768"/>
            <a:chExt cx="384" cy="2832"/>
          </a:xfrm>
        </p:grpSpPr>
        <p:sp>
          <p:nvSpPr>
            <p:cNvPr id="30792" name="Line 7"/>
            <p:cNvSpPr>
              <a:spLocks noChangeShapeType="1"/>
            </p:cNvSpPr>
            <p:nvPr/>
          </p:nvSpPr>
          <p:spPr bwMode="auto">
            <a:xfrm>
              <a:off x="816" y="76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Text Box 8"/>
            <p:cNvSpPr txBox="1">
              <a:spLocks noChangeArrowheads="1"/>
            </p:cNvSpPr>
            <p:nvPr/>
          </p:nvSpPr>
          <p:spPr bwMode="auto">
            <a:xfrm>
              <a:off x="528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534400" y="1219200"/>
            <a:ext cx="609600" cy="4495800"/>
            <a:chOff x="5136" y="768"/>
            <a:chExt cx="384" cy="2832"/>
          </a:xfrm>
        </p:grpSpPr>
        <p:sp>
          <p:nvSpPr>
            <p:cNvPr id="30790" name="Line 10"/>
            <p:cNvSpPr>
              <a:spLocks noChangeShapeType="1"/>
            </p:cNvSpPr>
            <p:nvPr/>
          </p:nvSpPr>
          <p:spPr bwMode="auto">
            <a:xfrm>
              <a:off x="5184" y="76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Text Box 11"/>
            <p:cNvSpPr txBox="1">
              <a:spLocks noChangeArrowheads="1"/>
            </p:cNvSpPr>
            <p:nvPr/>
          </p:nvSpPr>
          <p:spPr bwMode="auto">
            <a:xfrm>
              <a:off x="5136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543800" y="3810000"/>
            <a:ext cx="838200" cy="1905000"/>
            <a:chOff x="4512" y="2400"/>
            <a:chExt cx="528" cy="1200"/>
          </a:xfrm>
        </p:grpSpPr>
        <p:grpSp>
          <p:nvGrpSpPr>
            <p:cNvPr id="30786" name="Group 13"/>
            <p:cNvGrpSpPr>
              <a:grpSpLocks/>
            </p:cNvGrpSpPr>
            <p:nvPr/>
          </p:nvGrpSpPr>
          <p:grpSpPr bwMode="auto">
            <a:xfrm>
              <a:off x="4656" y="2400"/>
              <a:ext cx="384" cy="1200"/>
              <a:chOff x="4656" y="2400"/>
              <a:chExt cx="384" cy="1200"/>
            </a:xfrm>
          </p:grpSpPr>
          <p:sp>
            <p:nvSpPr>
              <p:cNvPr id="30788" name="Line 14"/>
              <p:cNvSpPr>
                <a:spLocks noChangeShapeType="1"/>
              </p:cNvSpPr>
              <p:nvPr/>
            </p:nvSpPr>
            <p:spPr bwMode="auto">
              <a:xfrm>
                <a:off x="4704" y="2400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9" name="Text Box 15"/>
              <p:cNvSpPr txBox="1">
                <a:spLocks noChangeArrowheads="1"/>
              </p:cNvSpPr>
              <p:nvPr/>
            </p:nvSpPr>
            <p:spPr bwMode="auto">
              <a:xfrm>
                <a:off x="465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30787" name="Line 16"/>
            <p:cNvSpPr>
              <a:spLocks noChangeShapeType="1"/>
            </p:cNvSpPr>
            <p:nvPr/>
          </p:nvSpPr>
          <p:spPr bwMode="auto">
            <a:xfrm>
              <a:off x="4512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772400" y="2667001"/>
            <a:ext cx="801688" cy="1160463"/>
            <a:chOff x="4656" y="1680"/>
            <a:chExt cx="505" cy="731"/>
          </a:xfrm>
        </p:grpSpPr>
        <p:sp>
          <p:nvSpPr>
            <p:cNvPr id="30782" name="Line 18"/>
            <p:cNvSpPr>
              <a:spLocks noChangeShapeType="1"/>
            </p:cNvSpPr>
            <p:nvPr/>
          </p:nvSpPr>
          <p:spPr bwMode="auto">
            <a:xfrm>
              <a:off x="4656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83" name="Group 19"/>
            <p:cNvGrpSpPr>
              <a:grpSpLocks/>
            </p:cNvGrpSpPr>
            <p:nvPr/>
          </p:nvGrpSpPr>
          <p:grpSpPr bwMode="auto">
            <a:xfrm>
              <a:off x="4704" y="1680"/>
              <a:ext cx="457" cy="731"/>
              <a:chOff x="4704" y="1680"/>
              <a:chExt cx="457" cy="731"/>
            </a:xfrm>
          </p:grpSpPr>
          <p:graphicFrame>
            <p:nvGraphicFramePr>
              <p:cNvPr id="30784" name="Object 20"/>
              <p:cNvGraphicFramePr>
                <a:graphicFrameLocks noChangeAspect="1"/>
              </p:cNvGraphicFramePr>
              <p:nvPr/>
            </p:nvGraphicFramePr>
            <p:xfrm>
              <a:off x="4704" y="1728"/>
              <a:ext cx="457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2" name="Equation" r:id="rId3" imgW="228600" imgH="419100" progId="Equation.DSMT4">
                      <p:embed/>
                    </p:oleObj>
                  </mc:Choice>
                  <mc:Fallback>
                    <p:oleObj name="Equation" r:id="rId3" imgW="2286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728"/>
                            <a:ext cx="457" cy="6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85" name="Line 21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0" cy="731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209801" y="2947988"/>
            <a:ext cx="5381625" cy="1243012"/>
            <a:chOff x="1170" y="1853"/>
            <a:chExt cx="3390" cy="783"/>
          </a:xfrm>
        </p:grpSpPr>
        <p:grpSp>
          <p:nvGrpSpPr>
            <p:cNvPr id="30776" name="Group 23"/>
            <p:cNvGrpSpPr>
              <a:grpSpLocks/>
            </p:cNvGrpSpPr>
            <p:nvPr/>
          </p:nvGrpSpPr>
          <p:grpSpPr bwMode="auto">
            <a:xfrm rot="300000">
              <a:off x="1170" y="1853"/>
              <a:ext cx="3390" cy="783"/>
              <a:chOff x="1218" y="1440"/>
              <a:chExt cx="3526" cy="1320"/>
            </a:xfrm>
          </p:grpSpPr>
          <p:sp>
            <p:nvSpPr>
              <p:cNvPr id="30778" name="Oval 24"/>
              <p:cNvSpPr>
                <a:spLocks noChangeAspect="1" noChangeArrowheads="1"/>
              </p:cNvSpPr>
              <p:nvPr/>
            </p:nvSpPr>
            <p:spPr bwMode="auto">
              <a:xfrm>
                <a:off x="1218" y="1771"/>
                <a:ext cx="232" cy="465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FFFF66"/>
                </a:solidFill>
                <a:round/>
                <a:headEnd type="none" w="med" len="lg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30779" name="Freeform 25"/>
              <p:cNvSpPr>
                <a:spLocks/>
              </p:cNvSpPr>
              <p:nvPr/>
            </p:nvSpPr>
            <p:spPr bwMode="auto">
              <a:xfrm>
                <a:off x="1344" y="1440"/>
                <a:ext cx="3264" cy="408"/>
              </a:xfrm>
              <a:custGeom>
                <a:avLst/>
                <a:gdLst>
                  <a:gd name="T0" fmla="*/ 0 w 3024"/>
                  <a:gd name="T1" fmla="*/ 360 h 408"/>
                  <a:gd name="T2" fmla="*/ 2432 w 3024"/>
                  <a:gd name="T3" fmla="*/ 360 h 408"/>
                  <a:gd name="T4" fmla="*/ 5534 w 3024"/>
                  <a:gd name="T5" fmla="*/ 72 h 408"/>
                  <a:gd name="T6" fmla="*/ 7524 w 3024"/>
                  <a:gd name="T7" fmla="*/ 24 h 408"/>
                  <a:gd name="T8" fmla="*/ 9729 w 3024"/>
                  <a:gd name="T9" fmla="*/ 216 h 408"/>
                  <a:gd name="T10" fmla="*/ 11057 w 3024"/>
                  <a:gd name="T11" fmla="*/ 360 h 408"/>
                  <a:gd name="T12" fmla="*/ 13932 w 3024"/>
                  <a:gd name="T13" fmla="*/ 408 h 4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24"/>
                  <a:gd name="T22" fmla="*/ 0 h 408"/>
                  <a:gd name="T23" fmla="*/ 3024 w 3024"/>
                  <a:gd name="T24" fmla="*/ 408 h 4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24" h="408">
                    <a:moveTo>
                      <a:pt x="0" y="360"/>
                    </a:moveTo>
                    <a:cubicBezTo>
                      <a:pt x="164" y="384"/>
                      <a:pt x="328" y="408"/>
                      <a:pt x="528" y="360"/>
                    </a:cubicBezTo>
                    <a:cubicBezTo>
                      <a:pt x="728" y="312"/>
                      <a:pt x="1016" y="128"/>
                      <a:pt x="1200" y="72"/>
                    </a:cubicBezTo>
                    <a:cubicBezTo>
                      <a:pt x="1384" y="16"/>
                      <a:pt x="1480" y="0"/>
                      <a:pt x="1632" y="24"/>
                    </a:cubicBezTo>
                    <a:cubicBezTo>
                      <a:pt x="1784" y="48"/>
                      <a:pt x="1984" y="160"/>
                      <a:pt x="2112" y="216"/>
                    </a:cubicBezTo>
                    <a:cubicBezTo>
                      <a:pt x="2240" y="272"/>
                      <a:pt x="2248" y="328"/>
                      <a:pt x="2400" y="360"/>
                    </a:cubicBezTo>
                    <a:cubicBezTo>
                      <a:pt x="2552" y="392"/>
                      <a:pt x="2928" y="400"/>
                      <a:pt x="3024" y="408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0" name="Freeform 26"/>
              <p:cNvSpPr>
                <a:spLocks/>
              </p:cNvSpPr>
              <p:nvPr/>
            </p:nvSpPr>
            <p:spPr bwMode="auto">
              <a:xfrm rot="10800000">
                <a:off x="1344" y="2256"/>
                <a:ext cx="3264" cy="504"/>
              </a:xfrm>
              <a:custGeom>
                <a:avLst/>
                <a:gdLst>
                  <a:gd name="T0" fmla="*/ 0 w 3024"/>
                  <a:gd name="T1" fmla="*/ 24659 h 408"/>
                  <a:gd name="T2" fmla="*/ 2432 w 3024"/>
                  <a:gd name="T3" fmla="*/ 24659 h 408"/>
                  <a:gd name="T4" fmla="*/ 5534 w 3024"/>
                  <a:gd name="T5" fmla="*/ 4950 h 408"/>
                  <a:gd name="T6" fmla="*/ 7524 w 3024"/>
                  <a:gd name="T7" fmla="*/ 1659 h 408"/>
                  <a:gd name="T8" fmla="*/ 9729 w 3024"/>
                  <a:gd name="T9" fmla="*/ 14831 h 408"/>
                  <a:gd name="T10" fmla="*/ 11057 w 3024"/>
                  <a:gd name="T11" fmla="*/ 24659 h 408"/>
                  <a:gd name="T12" fmla="*/ 13932 w 3024"/>
                  <a:gd name="T13" fmla="*/ 27957 h 4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24"/>
                  <a:gd name="T22" fmla="*/ 0 h 408"/>
                  <a:gd name="T23" fmla="*/ 3024 w 3024"/>
                  <a:gd name="T24" fmla="*/ 408 h 4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24" h="408">
                    <a:moveTo>
                      <a:pt x="0" y="360"/>
                    </a:moveTo>
                    <a:cubicBezTo>
                      <a:pt x="164" y="384"/>
                      <a:pt x="328" y="408"/>
                      <a:pt x="528" y="360"/>
                    </a:cubicBezTo>
                    <a:cubicBezTo>
                      <a:pt x="728" y="312"/>
                      <a:pt x="1016" y="128"/>
                      <a:pt x="1200" y="72"/>
                    </a:cubicBezTo>
                    <a:cubicBezTo>
                      <a:pt x="1384" y="16"/>
                      <a:pt x="1480" y="0"/>
                      <a:pt x="1632" y="24"/>
                    </a:cubicBezTo>
                    <a:cubicBezTo>
                      <a:pt x="1784" y="48"/>
                      <a:pt x="1984" y="160"/>
                      <a:pt x="2112" y="216"/>
                    </a:cubicBezTo>
                    <a:cubicBezTo>
                      <a:pt x="2240" y="272"/>
                      <a:pt x="2248" y="328"/>
                      <a:pt x="2400" y="360"/>
                    </a:cubicBezTo>
                    <a:cubicBezTo>
                      <a:pt x="2552" y="392"/>
                      <a:pt x="2928" y="400"/>
                      <a:pt x="3024" y="408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1" name="Oval 27"/>
              <p:cNvSpPr>
                <a:spLocks noChangeAspect="1" noChangeArrowheads="1"/>
              </p:cNvSpPr>
              <p:nvPr/>
            </p:nvSpPr>
            <p:spPr bwMode="auto">
              <a:xfrm>
                <a:off x="4512" y="1872"/>
                <a:ext cx="232" cy="465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FFFF66"/>
                </a:solidFill>
                <a:round/>
                <a:headEnd type="none" w="med" len="lg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0777" name="Line 28"/>
            <p:cNvSpPr>
              <a:spLocks noChangeShapeType="1"/>
            </p:cNvSpPr>
            <p:nvPr/>
          </p:nvSpPr>
          <p:spPr bwMode="auto">
            <a:xfrm>
              <a:off x="1296" y="2064"/>
              <a:ext cx="3168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209801" y="1219200"/>
            <a:ext cx="855663" cy="1371600"/>
            <a:chOff x="1152" y="768"/>
            <a:chExt cx="528" cy="864"/>
          </a:xfrm>
        </p:grpSpPr>
        <p:sp>
          <p:nvSpPr>
            <p:cNvPr id="30774" name="Line 30"/>
            <p:cNvSpPr>
              <a:spLocks noChangeShapeType="1"/>
            </p:cNvSpPr>
            <p:nvPr/>
          </p:nvSpPr>
          <p:spPr bwMode="auto">
            <a:xfrm>
              <a:off x="1152" y="768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5" name="Object 31"/>
            <p:cNvGraphicFramePr>
              <a:graphicFrameLocks noChangeAspect="1"/>
            </p:cNvGraphicFramePr>
            <p:nvPr/>
          </p:nvGraphicFramePr>
          <p:xfrm>
            <a:off x="1248" y="768"/>
            <a:ext cx="432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3" name="Equation" r:id="rId5" imgW="241195" imgH="444307" progId="Equation.DSMT4">
                    <p:embed/>
                  </p:oleObj>
                </mc:Choice>
                <mc:Fallback>
                  <p:oleObj name="Equation" r:id="rId5" imgW="24119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768"/>
                          <a:ext cx="432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181601" y="1143000"/>
            <a:ext cx="777875" cy="1066800"/>
            <a:chOff x="3014" y="768"/>
            <a:chExt cx="490" cy="701"/>
          </a:xfrm>
        </p:grpSpPr>
        <p:graphicFrame>
          <p:nvGraphicFramePr>
            <p:cNvPr id="30772" name="Object 33"/>
            <p:cNvGraphicFramePr>
              <a:graphicFrameLocks noChangeAspect="1"/>
            </p:cNvGraphicFramePr>
            <p:nvPr/>
          </p:nvGraphicFramePr>
          <p:xfrm>
            <a:off x="3063" y="768"/>
            <a:ext cx="441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4" name="Equation" r:id="rId7" imgW="241195" imgH="444307" progId="Equation.DSMT4">
                    <p:embed/>
                  </p:oleObj>
                </mc:Choice>
                <mc:Fallback>
                  <p:oleObj name="Equation" r:id="rId7" imgW="24119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" y="768"/>
                          <a:ext cx="441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3" name="Line 34"/>
            <p:cNvSpPr>
              <a:spLocks noChangeShapeType="1"/>
            </p:cNvSpPr>
            <p:nvPr/>
          </p:nvSpPr>
          <p:spPr bwMode="auto">
            <a:xfrm>
              <a:off x="3014" y="816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7848600" y="1219200"/>
            <a:ext cx="762000" cy="1447800"/>
            <a:chOff x="4704" y="816"/>
            <a:chExt cx="480" cy="912"/>
          </a:xfrm>
        </p:grpSpPr>
        <p:sp>
          <p:nvSpPr>
            <p:cNvPr id="30770" name="Line 36"/>
            <p:cNvSpPr>
              <a:spLocks noChangeShapeType="1"/>
            </p:cNvSpPr>
            <p:nvPr/>
          </p:nvSpPr>
          <p:spPr bwMode="auto">
            <a:xfrm>
              <a:off x="4704" y="816"/>
              <a:ext cx="0" cy="9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71" name="Object 37"/>
            <p:cNvGraphicFramePr>
              <a:graphicFrameLocks noChangeAspect="1"/>
            </p:cNvGraphicFramePr>
            <p:nvPr/>
          </p:nvGraphicFramePr>
          <p:xfrm>
            <a:off x="4752" y="864"/>
            <a:ext cx="432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5" name="Equation" r:id="rId9" imgW="241195" imgH="444307" progId="Equation.DSMT4">
                    <p:embed/>
                  </p:oleObj>
                </mc:Choice>
                <mc:Fallback>
                  <p:oleObj name="Equation" r:id="rId9" imgW="24119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64"/>
                          <a:ext cx="432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1066800" y="5410200"/>
            <a:ext cx="8229600" cy="457200"/>
            <a:chOff x="432" y="3408"/>
            <a:chExt cx="5184" cy="288"/>
          </a:xfrm>
        </p:grpSpPr>
        <p:sp>
          <p:nvSpPr>
            <p:cNvPr id="30767" name="Line 39"/>
            <p:cNvSpPr>
              <a:spLocks noChangeShapeType="1"/>
            </p:cNvSpPr>
            <p:nvPr/>
          </p:nvSpPr>
          <p:spPr bwMode="auto">
            <a:xfrm>
              <a:off x="624" y="360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Text Box 40"/>
            <p:cNvSpPr txBox="1">
              <a:spLocks noChangeArrowheads="1"/>
            </p:cNvSpPr>
            <p:nvPr/>
          </p:nvSpPr>
          <p:spPr bwMode="auto">
            <a:xfrm>
              <a:off x="432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69" name="Text Box 41"/>
            <p:cNvSpPr txBox="1">
              <a:spLocks noChangeArrowheads="1"/>
            </p:cNvSpPr>
            <p:nvPr/>
          </p:nvSpPr>
          <p:spPr bwMode="auto">
            <a:xfrm>
              <a:off x="5184" y="34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1600200" y="2590800"/>
            <a:ext cx="838200" cy="838200"/>
            <a:chOff x="768" y="1632"/>
            <a:chExt cx="528" cy="528"/>
          </a:xfrm>
        </p:grpSpPr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 flipH="1">
              <a:off x="1008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64" name="Group 44"/>
            <p:cNvGrpSpPr>
              <a:grpSpLocks/>
            </p:cNvGrpSpPr>
            <p:nvPr/>
          </p:nvGrpSpPr>
          <p:grpSpPr bwMode="auto">
            <a:xfrm>
              <a:off x="768" y="1632"/>
              <a:ext cx="432" cy="528"/>
              <a:chOff x="768" y="1584"/>
              <a:chExt cx="432" cy="576"/>
            </a:xfrm>
          </p:grpSpPr>
          <p:graphicFrame>
            <p:nvGraphicFramePr>
              <p:cNvPr id="30765" name="Object 45"/>
              <p:cNvGraphicFramePr>
                <a:graphicFrameLocks noChangeAspect="1"/>
              </p:cNvGraphicFramePr>
              <p:nvPr/>
            </p:nvGraphicFramePr>
            <p:xfrm>
              <a:off x="768" y="1584"/>
              <a:ext cx="432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6" name="Equation" r:id="rId11" imgW="215806" imgH="418918" progId="Equation.DSMT4">
                      <p:embed/>
                    </p:oleObj>
                  </mc:Choice>
                  <mc:Fallback>
                    <p:oleObj name="Equation" r:id="rId11" imgW="215806" imgH="4189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584"/>
                            <a:ext cx="432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66" name="Line 46"/>
              <p:cNvSpPr>
                <a:spLocks noChangeShapeType="1"/>
              </p:cNvSpPr>
              <p:nvPr/>
            </p:nvSpPr>
            <p:spPr bwMode="auto">
              <a:xfrm>
                <a:off x="1128" y="1632"/>
                <a:ext cx="0" cy="475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2000250" y="3284538"/>
            <a:ext cx="1143000" cy="2476500"/>
            <a:chOff x="1008" y="2064"/>
            <a:chExt cx="720" cy="1560"/>
          </a:xfrm>
        </p:grpSpPr>
        <p:grpSp>
          <p:nvGrpSpPr>
            <p:cNvPr id="30759" name="Group 48"/>
            <p:cNvGrpSpPr>
              <a:grpSpLocks/>
            </p:cNvGrpSpPr>
            <p:nvPr/>
          </p:nvGrpSpPr>
          <p:grpSpPr bwMode="auto">
            <a:xfrm>
              <a:off x="1152" y="2064"/>
              <a:ext cx="576" cy="1560"/>
              <a:chOff x="1152" y="2112"/>
              <a:chExt cx="576" cy="1512"/>
            </a:xfrm>
          </p:grpSpPr>
          <p:sp>
            <p:nvSpPr>
              <p:cNvPr id="30761" name="Line 49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1512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2" name="Text Box 50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528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30760" name="Line 51"/>
            <p:cNvSpPr>
              <a:spLocks noChangeShapeType="1"/>
            </p:cNvSpPr>
            <p:nvPr/>
          </p:nvSpPr>
          <p:spPr bwMode="auto">
            <a:xfrm flipH="1">
              <a:off x="1008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2209800" y="2667001"/>
            <a:ext cx="990600" cy="1376363"/>
            <a:chOff x="1152" y="1680"/>
            <a:chExt cx="624" cy="867"/>
          </a:xfrm>
        </p:grpSpPr>
        <p:sp>
          <p:nvSpPr>
            <p:cNvPr id="30756" name="Text Box 53"/>
            <p:cNvSpPr txBox="1">
              <a:spLocks noChangeArrowheads="1"/>
            </p:cNvSpPr>
            <p:nvPr/>
          </p:nvSpPr>
          <p:spPr bwMode="auto">
            <a:xfrm>
              <a:off x="1392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57" name="Text Box 54"/>
            <p:cNvSpPr txBox="1">
              <a:spLocks noChangeArrowheads="1"/>
            </p:cNvSpPr>
            <p:nvPr/>
          </p:nvSpPr>
          <p:spPr bwMode="auto">
            <a:xfrm>
              <a:off x="1152" y="2256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58" name="Line 55"/>
            <p:cNvSpPr>
              <a:spLocks noChangeShapeType="1"/>
            </p:cNvSpPr>
            <p:nvPr/>
          </p:nvSpPr>
          <p:spPr bwMode="auto">
            <a:xfrm flipH="1">
              <a:off x="1152" y="1728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934200" y="3048000"/>
            <a:ext cx="914400" cy="1371600"/>
            <a:chOff x="4128" y="1920"/>
            <a:chExt cx="576" cy="864"/>
          </a:xfrm>
        </p:grpSpPr>
        <p:sp>
          <p:nvSpPr>
            <p:cNvPr id="30753" name="Text Box 57"/>
            <p:cNvSpPr txBox="1">
              <a:spLocks noChangeArrowheads="1"/>
            </p:cNvSpPr>
            <p:nvPr/>
          </p:nvSpPr>
          <p:spPr bwMode="auto">
            <a:xfrm>
              <a:off x="4128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54" name="Text Box 58"/>
            <p:cNvSpPr txBox="1">
              <a:spLocks noChangeArrowheads="1"/>
            </p:cNvSpPr>
            <p:nvPr/>
          </p:nvSpPr>
          <p:spPr bwMode="auto">
            <a:xfrm>
              <a:off x="4320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55" name="Line 59"/>
            <p:cNvSpPr>
              <a:spLocks noChangeShapeType="1"/>
            </p:cNvSpPr>
            <p:nvPr/>
          </p:nvSpPr>
          <p:spPr bwMode="auto">
            <a:xfrm flipH="1">
              <a:off x="4320" y="2016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5105400" y="3581400"/>
            <a:ext cx="1219200" cy="2209800"/>
            <a:chOff x="2976" y="2256"/>
            <a:chExt cx="768" cy="1392"/>
          </a:xfrm>
        </p:grpSpPr>
        <p:grpSp>
          <p:nvGrpSpPr>
            <p:cNvPr id="30749" name="Group 61"/>
            <p:cNvGrpSpPr>
              <a:grpSpLocks/>
            </p:cNvGrpSpPr>
            <p:nvPr/>
          </p:nvGrpSpPr>
          <p:grpSpPr bwMode="auto">
            <a:xfrm>
              <a:off x="3024" y="2256"/>
              <a:ext cx="720" cy="1392"/>
              <a:chOff x="3024" y="2256"/>
              <a:chExt cx="720" cy="1392"/>
            </a:xfrm>
          </p:grpSpPr>
          <p:sp>
            <p:nvSpPr>
              <p:cNvPr id="30751" name="Line 62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2" name="Text Box 63"/>
              <p:cNvSpPr txBox="1">
                <a:spLocks noChangeArrowheads="1"/>
              </p:cNvSpPr>
              <p:nvPr/>
            </p:nvSpPr>
            <p:spPr bwMode="auto">
              <a:xfrm>
                <a:off x="3216" y="283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0750" name="Line 64"/>
            <p:cNvSpPr>
              <a:spLocks noChangeShapeType="1"/>
            </p:cNvSpPr>
            <p:nvPr/>
          </p:nvSpPr>
          <p:spPr bwMode="auto">
            <a:xfrm>
              <a:off x="29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2362200" y="1676400"/>
            <a:ext cx="5410200" cy="990600"/>
            <a:chOff x="1248" y="1056"/>
            <a:chExt cx="3408" cy="624"/>
          </a:xfrm>
        </p:grpSpPr>
        <p:sp>
          <p:nvSpPr>
            <p:cNvPr id="30746" name="Freeform 66"/>
            <p:cNvSpPr>
              <a:spLocks/>
            </p:cNvSpPr>
            <p:nvPr/>
          </p:nvSpPr>
          <p:spPr bwMode="auto">
            <a:xfrm>
              <a:off x="1248" y="1344"/>
              <a:ext cx="3408" cy="336"/>
            </a:xfrm>
            <a:custGeom>
              <a:avLst/>
              <a:gdLst>
                <a:gd name="T0" fmla="*/ 0 w 3024"/>
                <a:gd name="T1" fmla="*/ 7 h 408"/>
                <a:gd name="T2" fmla="*/ 5770 w 3024"/>
                <a:gd name="T3" fmla="*/ 7 h 408"/>
                <a:gd name="T4" fmla="*/ 13112 w 3024"/>
                <a:gd name="T5" fmla="*/ 2 h 408"/>
                <a:gd name="T6" fmla="*/ 17831 w 3024"/>
                <a:gd name="T7" fmla="*/ 2 h 408"/>
                <a:gd name="T8" fmla="*/ 23076 w 3024"/>
                <a:gd name="T9" fmla="*/ 5 h 408"/>
                <a:gd name="T10" fmla="*/ 26216 w 3024"/>
                <a:gd name="T11" fmla="*/ 7 h 408"/>
                <a:gd name="T12" fmla="*/ 33034 w 3024"/>
                <a:gd name="T13" fmla="*/ 8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24"/>
                <a:gd name="T22" fmla="*/ 0 h 408"/>
                <a:gd name="T23" fmla="*/ 3024 w 3024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24" h="408">
                  <a:moveTo>
                    <a:pt x="0" y="360"/>
                  </a:moveTo>
                  <a:cubicBezTo>
                    <a:pt x="164" y="384"/>
                    <a:pt x="328" y="408"/>
                    <a:pt x="528" y="360"/>
                  </a:cubicBezTo>
                  <a:cubicBezTo>
                    <a:pt x="728" y="312"/>
                    <a:pt x="1016" y="128"/>
                    <a:pt x="1200" y="72"/>
                  </a:cubicBezTo>
                  <a:cubicBezTo>
                    <a:pt x="1384" y="16"/>
                    <a:pt x="1480" y="0"/>
                    <a:pt x="1632" y="24"/>
                  </a:cubicBezTo>
                  <a:cubicBezTo>
                    <a:pt x="1784" y="48"/>
                    <a:pt x="1984" y="160"/>
                    <a:pt x="2112" y="216"/>
                  </a:cubicBezTo>
                  <a:cubicBezTo>
                    <a:pt x="2240" y="272"/>
                    <a:pt x="2248" y="328"/>
                    <a:pt x="2400" y="360"/>
                  </a:cubicBezTo>
                  <a:cubicBezTo>
                    <a:pt x="2552" y="392"/>
                    <a:pt x="2928" y="400"/>
                    <a:pt x="3024" y="408"/>
                  </a:cubicBezTo>
                </a:path>
              </a:pathLst>
            </a:cu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Text Box 67"/>
            <p:cNvSpPr txBox="1">
              <a:spLocks noChangeArrowheads="1"/>
            </p:cNvSpPr>
            <p:nvPr/>
          </p:nvSpPr>
          <p:spPr bwMode="auto">
            <a:xfrm>
              <a:off x="1776" y="1056"/>
              <a:ext cx="1104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静压水头线</a:t>
              </a:r>
            </a:p>
          </p:txBody>
        </p:sp>
        <p:sp>
          <p:nvSpPr>
            <p:cNvPr id="30748" name="Line 68"/>
            <p:cNvSpPr>
              <a:spLocks noChangeShapeType="1"/>
            </p:cNvSpPr>
            <p:nvPr/>
          </p:nvSpPr>
          <p:spPr bwMode="auto">
            <a:xfrm>
              <a:off x="1968" y="1344"/>
              <a:ext cx="192" cy="192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5181600" y="2209800"/>
            <a:ext cx="914400" cy="1371600"/>
            <a:chOff x="3024" y="1392"/>
            <a:chExt cx="576" cy="864"/>
          </a:xfrm>
        </p:grpSpPr>
        <p:graphicFrame>
          <p:nvGraphicFramePr>
            <p:cNvPr id="30743" name="Object 70"/>
            <p:cNvGraphicFramePr>
              <a:graphicFrameLocks noChangeAspect="1"/>
            </p:cNvGraphicFramePr>
            <p:nvPr/>
          </p:nvGraphicFramePr>
          <p:xfrm>
            <a:off x="3072" y="1488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" name="Equation" r:id="rId13" imgW="165028" imgH="418918" progId="Equation.DSMT4">
                    <p:embed/>
                  </p:oleObj>
                </mc:Choice>
                <mc:Fallback>
                  <p:oleObj name="Equation" r:id="rId13" imgW="165028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Line 71"/>
            <p:cNvSpPr>
              <a:spLocks noChangeShapeType="1"/>
            </p:cNvSpPr>
            <p:nvPr/>
          </p:nvSpPr>
          <p:spPr bwMode="auto">
            <a:xfrm>
              <a:off x="3024" y="1392"/>
              <a:ext cx="0" cy="864"/>
            </a:xfrm>
            <a:prstGeom prst="line">
              <a:avLst/>
            </a:prstGeom>
            <a:noFill/>
            <a:ln w="25400">
              <a:solidFill>
                <a:srgbClr val="FF99CC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72"/>
            <p:cNvSpPr>
              <a:spLocks noChangeShapeType="1"/>
            </p:cNvSpPr>
            <p:nvPr/>
          </p:nvSpPr>
          <p:spPr bwMode="auto">
            <a:xfrm>
              <a:off x="3024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73" name="Text Box 73"/>
          <p:cNvSpPr txBox="1">
            <a:spLocks noChangeArrowheads="1"/>
          </p:cNvSpPr>
          <p:nvPr/>
        </p:nvSpPr>
        <p:spPr bwMode="auto">
          <a:xfrm>
            <a:off x="6477000" y="685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</a:rPr>
              <a:t>＝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2</a:t>
            </a:r>
            <a:endParaRPr kumimoji="1" lang="zh-CN" altLang="en-US" sz="28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9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2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0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  <p:bldP spid="204803" grpId="0" animBg="1"/>
      <p:bldP spid="204804" grpId="0" animBg="1"/>
      <p:bldP spid="204805" grpId="0"/>
      <p:bldP spid="204873" grpId="0" autoUpdateAnimBg="0"/>
      <p:bldP spid="20487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1857375" y="26035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粘性流体</a:t>
            </a:r>
          </a:p>
        </p:txBody>
      </p:sp>
      <p:sp>
        <p:nvSpPr>
          <p:cNvPr id="205827" name="Line 3"/>
          <p:cNvSpPr>
            <a:spLocks noChangeShapeType="1"/>
          </p:cNvSpPr>
          <p:nvPr/>
        </p:nvSpPr>
        <p:spPr bwMode="auto">
          <a:xfrm>
            <a:off x="1524000" y="12192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219200"/>
            <a:ext cx="609600" cy="4495800"/>
            <a:chOff x="528" y="768"/>
            <a:chExt cx="384" cy="2832"/>
          </a:xfrm>
        </p:grpSpPr>
        <p:sp>
          <p:nvSpPr>
            <p:cNvPr id="31824" name="Line 5"/>
            <p:cNvSpPr>
              <a:spLocks noChangeShapeType="1"/>
            </p:cNvSpPr>
            <p:nvPr/>
          </p:nvSpPr>
          <p:spPr bwMode="auto">
            <a:xfrm>
              <a:off x="816" y="76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Text Box 6"/>
            <p:cNvSpPr txBox="1">
              <a:spLocks noChangeArrowheads="1"/>
            </p:cNvSpPr>
            <p:nvPr/>
          </p:nvSpPr>
          <p:spPr bwMode="auto">
            <a:xfrm>
              <a:off x="528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43800" y="3810000"/>
            <a:ext cx="838200" cy="1905000"/>
            <a:chOff x="4512" y="2400"/>
            <a:chExt cx="528" cy="1200"/>
          </a:xfrm>
        </p:grpSpPr>
        <p:grpSp>
          <p:nvGrpSpPr>
            <p:cNvPr id="31820" name="Group 8"/>
            <p:cNvGrpSpPr>
              <a:grpSpLocks/>
            </p:cNvGrpSpPr>
            <p:nvPr/>
          </p:nvGrpSpPr>
          <p:grpSpPr bwMode="auto">
            <a:xfrm>
              <a:off x="4656" y="2400"/>
              <a:ext cx="384" cy="1200"/>
              <a:chOff x="4656" y="2400"/>
              <a:chExt cx="384" cy="1200"/>
            </a:xfrm>
          </p:grpSpPr>
          <p:sp>
            <p:nvSpPr>
              <p:cNvPr id="31822" name="Line 9"/>
              <p:cNvSpPr>
                <a:spLocks noChangeShapeType="1"/>
              </p:cNvSpPr>
              <p:nvPr/>
            </p:nvSpPr>
            <p:spPr bwMode="auto">
              <a:xfrm>
                <a:off x="4704" y="2400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3" name="Text Box 10"/>
              <p:cNvSpPr txBox="1">
                <a:spLocks noChangeArrowheads="1"/>
              </p:cNvSpPr>
              <p:nvPr/>
            </p:nvSpPr>
            <p:spPr bwMode="auto">
              <a:xfrm>
                <a:off x="4656" y="2784"/>
                <a:ext cx="384" cy="2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31821" name="Line 11"/>
            <p:cNvSpPr>
              <a:spLocks noChangeShapeType="1"/>
            </p:cNvSpPr>
            <p:nvPr/>
          </p:nvSpPr>
          <p:spPr bwMode="auto">
            <a:xfrm>
              <a:off x="4512" y="2400"/>
              <a:ext cx="336" cy="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09801" y="2947988"/>
            <a:ext cx="5381625" cy="1243012"/>
            <a:chOff x="1170" y="1853"/>
            <a:chExt cx="3390" cy="783"/>
          </a:xfrm>
        </p:grpSpPr>
        <p:grpSp>
          <p:nvGrpSpPr>
            <p:cNvPr id="31814" name="Group 13"/>
            <p:cNvGrpSpPr>
              <a:grpSpLocks/>
            </p:cNvGrpSpPr>
            <p:nvPr/>
          </p:nvGrpSpPr>
          <p:grpSpPr bwMode="auto">
            <a:xfrm rot="300000">
              <a:off x="1170" y="1853"/>
              <a:ext cx="3390" cy="783"/>
              <a:chOff x="1218" y="1440"/>
              <a:chExt cx="3526" cy="1320"/>
            </a:xfrm>
          </p:grpSpPr>
          <p:sp>
            <p:nvSpPr>
              <p:cNvPr id="31816" name="Oval 14"/>
              <p:cNvSpPr>
                <a:spLocks noChangeAspect="1" noChangeArrowheads="1"/>
              </p:cNvSpPr>
              <p:nvPr/>
            </p:nvSpPr>
            <p:spPr bwMode="auto">
              <a:xfrm>
                <a:off x="1218" y="1771"/>
                <a:ext cx="232" cy="465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FFFF66"/>
                </a:solidFill>
                <a:round/>
                <a:headEnd type="none" w="med" len="lg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31817" name="Freeform 15"/>
              <p:cNvSpPr>
                <a:spLocks/>
              </p:cNvSpPr>
              <p:nvPr/>
            </p:nvSpPr>
            <p:spPr bwMode="auto">
              <a:xfrm>
                <a:off x="1344" y="1440"/>
                <a:ext cx="3264" cy="408"/>
              </a:xfrm>
              <a:custGeom>
                <a:avLst/>
                <a:gdLst>
                  <a:gd name="T0" fmla="*/ 0 w 3024"/>
                  <a:gd name="T1" fmla="*/ 360 h 408"/>
                  <a:gd name="T2" fmla="*/ 2432 w 3024"/>
                  <a:gd name="T3" fmla="*/ 360 h 408"/>
                  <a:gd name="T4" fmla="*/ 5534 w 3024"/>
                  <a:gd name="T5" fmla="*/ 72 h 408"/>
                  <a:gd name="T6" fmla="*/ 7524 w 3024"/>
                  <a:gd name="T7" fmla="*/ 24 h 408"/>
                  <a:gd name="T8" fmla="*/ 9729 w 3024"/>
                  <a:gd name="T9" fmla="*/ 216 h 408"/>
                  <a:gd name="T10" fmla="*/ 11057 w 3024"/>
                  <a:gd name="T11" fmla="*/ 360 h 408"/>
                  <a:gd name="T12" fmla="*/ 13932 w 3024"/>
                  <a:gd name="T13" fmla="*/ 408 h 4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24"/>
                  <a:gd name="T22" fmla="*/ 0 h 408"/>
                  <a:gd name="T23" fmla="*/ 3024 w 3024"/>
                  <a:gd name="T24" fmla="*/ 408 h 4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24" h="408">
                    <a:moveTo>
                      <a:pt x="0" y="360"/>
                    </a:moveTo>
                    <a:cubicBezTo>
                      <a:pt x="164" y="384"/>
                      <a:pt x="328" y="408"/>
                      <a:pt x="528" y="360"/>
                    </a:cubicBezTo>
                    <a:cubicBezTo>
                      <a:pt x="728" y="312"/>
                      <a:pt x="1016" y="128"/>
                      <a:pt x="1200" y="72"/>
                    </a:cubicBezTo>
                    <a:cubicBezTo>
                      <a:pt x="1384" y="16"/>
                      <a:pt x="1480" y="0"/>
                      <a:pt x="1632" y="24"/>
                    </a:cubicBezTo>
                    <a:cubicBezTo>
                      <a:pt x="1784" y="48"/>
                      <a:pt x="1984" y="160"/>
                      <a:pt x="2112" y="216"/>
                    </a:cubicBezTo>
                    <a:cubicBezTo>
                      <a:pt x="2240" y="272"/>
                      <a:pt x="2248" y="328"/>
                      <a:pt x="2400" y="360"/>
                    </a:cubicBezTo>
                    <a:cubicBezTo>
                      <a:pt x="2552" y="392"/>
                      <a:pt x="2928" y="400"/>
                      <a:pt x="3024" y="408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8" name="Freeform 16"/>
              <p:cNvSpPr>
                <a:spLocks/>
              </p:cNvSpPr>
              <p:nvPr/>
            </p:nvSpPr>
            <p:spPr bwMode="auto">
              <a:xfrm rot="10800000">
                <a:off x="1344" y="2256"/>
                <a:ext cx="3264" cy="504"/>
              </a:xfrm>
              <a:custGeom>
                <a:avLst/>
                <a:gdLst>
                  <a:gd name="T0" fmla="*/ 0 w 3024"/>
                  <a:gd name="T1" fmla="*/ 24659 h 408"/>
                  <a:gd name="T2" fmla="*/ 2432 w 3024"/>
                  <a:gd name="T3" fmla="*/ 24659 h 408"/>
                  <a:gd name="T4" fmla="*/ 5534 w 3024"/>
                  <a:gd name="T5" fmla="*/ 4950 h 408"/>
                  <a:gd name="T6" fmla="*/ 7524 w 3024"/>
                  <a:gd name="T7" fmla="*/ 1659 h 408"/>
                  <a:gd name="T8" fmla="*/ 9729 w 3024"/>
                  <a:gd name="T9" fmla="*/ 14831 h 408"/>
                  <a:gd name="T10" fmla="*/ 11057 w 3024"/>
                  <a:gd name="T11" fmla="*/ 24659 h 408"/>
                  <a:gd name="T12" fmla="*/ 13932 w 3024"/>
                  <a:gd name="T13" fmla="*/ 27957 h 4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24"/>
                  <a:gd name="T22" fmla="*/ 0 h 408"/>
                  <a:gd name="T23" fmla="*/ 3024 w 3024"/>
                  <a:gd name="T24" fmla="*/ 408 h 4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24" h="408">
                    <a:moveTo>
                      <a:pt x="0" y="360"/>
                    </a:moveTo>
                    <a:cubicBezTo>
                      <a:pt x="164" y="384"/>
                      <a:pt x="328" y="408"/>
                      <a:pt x="528" y="360"/>
                    </a:cubicBezTo>
                    <a:cubicBezTo>
                      <a:pt x="728" y="312"/>
                      <a:pt x="1016" y="128"/>
                      <a:pt x="1200" y="72"/>
                    </a:cubicBezTo>
                    <a:cubicBezTo>
                      <a:pt x="1384" y="16"/>
                      <a:pt x="1480" y="0"/>
                      <a:pt x="1632" y="24"/>
                    </a:cubicBezTo>
                    <a:cubicBezTo>
                      <a:pt x="1784" y="48"/>
                      <a:pt x="1984" y="160"/>
                      <a:pt x="2112" y="216"/>
                    </a:cubicBezTo>
                    <a:cubicBezTo>
                      <a:pt x="2240" y="272"/>
                      <a:pt x="2248" y="328"/>
                      <a:pt x="2400" y="360"/>
                    </a:cubicBezTo>
                    <a:cubicBezTo>
                      <a:pt x="2552" y="392"/>
                      <a:pt x="2928" y="400"/>
                      <a:pt x="3024" y="408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9" name="Oval 17"/>
              <p:cNvSpPr>
                <a:spLocks noChangeAspect="1" noChangeArrowheads="1"/>
              </p:cNvSpPr>
              <p:nvPr/>
            </p:nvSpPr>
            <p:spPr bwMode="auto">
              <a:xfrm>
                <a:off x="4512" y="1872"/>
                <a:ext cx="232" cy="465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FFFF66"/>
                </a:solidFill>
                <a:round/>
                <a:headEnd type="none" w="med" len="lg"/>
                <a:tailEnd type="none" w="med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endParaRPr lang="zh-CN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1815" name="Line 18"/>
            <p:cNvSpPr>
              <a:spLocks noChangeShapeType="1"/>
            </p:cNvSpPr>
            <p:nvPr/>
          </p:nvSpPr>
          <p:spPr bwMode="auto">
            <a:xfrm>
              <a:off x="1296" y="2064"/>
              <a:ext cx="3168" cy="3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209800" y="1219200"/>
            <a:ext cx="838200" cy="1447800"/>
            <a:chOff x="1152" y="768"/>
            <a:chExt cx="528" cy="864"/>
          </a:xfrm>
        </p:grpSpPr>
        <p:sp>
          <p:nvSpPr>
            <p:cNvPr id="31812" name="Line 20"/>
            <p:cNvSpPr>
              <a:spLocks noChangeShapeType="1"/>
            </p:cNvSpPr>
            <p:nvPr/>
          </p:nvSpPr>
          <p:spPr bwMode="auto">
            <a:xfrm>
              <a:off x="1152" y="768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813" name="Object 21"/>
            <p:cNvGraphicFramePr>
              <a:graphicFrameLocks noChangeAspect="1"/>
            </p:cNvGraphicFramePr>
            <p:nvPr/>
          </p:nvGraphicFramePr>
          <p:xfrm>
            <a:off x="1248" y="768"/>
            <a:ext cx="432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7" name="Equation" r:id="rId3" imgW="241195" imgH="444307" progId="Equation.DSMT4">
                    <p:embed/>
                  </p:oleObj>
                </mc:Choice>
                <mc:Fallback>
                  <p:oleObj name="Equation" r:id="rId3" imgW="24119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768"/>
                          <a:ext cx="432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181600" y="1295400"/>
            <a:ext cx="762000" cy="914400"/>
            <a:chOff x="3024" y="864"/>
            <a:chExt cx="480" cy="528"/>
          </a:xfrm>
        </p:grpSpPr>
        <p:graphicFrame>
          <p:nvGraphicFramePr>
            <p:cNvPr id="31810" name="Object 23"/>
            <p:cNvGraphicFramePr>
              <a:graphicFrameLocks noChangeAspect="1"/>
            </p:cNvGraphicFramePr>
            <p:nvPr/>
          </p:nvGraphicFramePr>
          <p:xfrm>
            <a:off x="3108" y="864"/>
            <a:ext cx="3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8" name="Equation" r:id="rId5" imgW="241195" imgH="444307" progId="Equation.DSMT4">
                    <p:embed/>
                  </p:oleObj>
                </mc:Choice>
                <mc:Fallback>
                  <p:oleObj name="Equation" r:id="rId5" imgW="24119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864"/>
                          <a:ext cx="39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1" name="Line 24"/>
            <p:cNvSpPr>
              <a:spLocks noChangeShapeType="1"/>
            </p:cNvSpPr>
            <p:nvPr/>
          </p:nvSpPr>
          <p:spPr bwMode="auto">
            <a:xfrm>
              <a:off x="3024" y="990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620000" y="3124200"/>
            <a:ext cx="990600" cy="941388"/>
            <a:chOff x="4560" y="1968"/>
            <a:chExt cx="624" cy="593"/>
          </a:xfrm>
        </p:grpSpPr>
        <p:grpSp>
          <p:nvGrpSpPr>
            <p:cNvPr id="31806" name="Group 26"/>
            <p:cNvGrpSpPr>
              <a:grpSpLocks/>
            </p:cNvGrpSpPr>
            <p:nvPr/>
          </p:nvGrpSpPr>
          <p:grpSpPr bwMode="auto">
            <a:xfrm>
              <a:off x="4704" y="1968"/>
              <a:ext cx="480" cy="593"/>
              <a:chOff x="4704" y="1968"/>
              <a:chExt cx="480" cy="593"/>
            </a:xfrm>
          </p:grpSpPr>
          <p:graphicFrame>
            <p:nvGraphicFramePr>
              <p:cNvPr id="31808" name="Object 27"/>
              <p:cNvGraphicFramePr>
                <a:graphicFrameLocks noChangeAspect="1"/>
              </p:cNvGraphicFramePr>
              <p:nvPr/>
            </p:nvGraphicFramePr>
            <p:xfrm>
              <a:off x="4848" y="1968"/>
              <a:ext cx="336" cy="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39" name="Equation" r:id="rId7" imgW="228600" imgH="419100" progId="Equation.DSMT4">
                      <p:embed/>
                    </p:oleObj>
                  </mc:Choice>
                  <mc:Fallback>
                    <p:oleObj name="Equation" r:id="rId7" imgW="2286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968"/>
                            <a:ext cx="336" cy="5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09" name="Line 28"/>
              <p:cNvSpPr>
                <a:spLocks noChangeShapeType="1"/>
              </p:cNvSpPr>
              <p:nvPr/>
            </p:nvSpPr>
            <p:spPr bwMode="auto">
              <a:xfrm>
                <a:off x="4704" y="201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807" name="Line 29"/>
            <p:cNvSpPr>
              <a:spLocks noChangeShapeType="1"/>
            </p:cNvSpPr>
            <p:nvPr/>
          </p:nvSpPr>
          <p:spPr bwMode="auto">
            <a:xfrm>
              <a:off x="4560" y="20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7848600" y="2133600"/>
            <a:ext cx="762000" cy="1066800"/>
            <a:chOff x="4704" y="1392"/>
            <a:chExt cx="480" cy="624"/>
          </a:xfrm>
        </p:grpSpPr>
        <p:sp>
          <p:nvSpPr>
            <p:cNvPr id="31804" name="Line 31"/>
            <p:cNvSpPr>
              <a:spLocks noChangeShapeType="1"/>
            </p:cNvSpPr>
            <p:nvPr/>
          </p:nvSpPr>
          <p:spPr bwMode="auto">
            <a:xfrm>
              <a:off x="4704" y="139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805" name="Object 32"/>
            <p:cNvGraphicFramePr>
              <a:graphicFrameLocks noChangeAspect="1"/>
            </p:cNvGraphicFramePr>
            <p:nvPr/>
          </p:nvGraphicFramePr>
          <p:xfrm>
            <a:off x="4752" y="1425"/>
            <a:ext cx="432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0" name="Equation" r:id="rId9" imgW="241195" imgH="444307" progId="Equation.DSMT4">
                    <p:embed/>
                  </p:oleObj>
                </mc:Choice>
                <mc:Fallback>
                  <p:oleObj name="Equation" r:id="rId9" imgW="24119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25"/>
                          <a:ext cx="432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1066800" y="5410200"/>
            <a:ext cx="8229600" cy="457200"/>
            <a:chOff x="432" y="3408"/>
            <a:chExt cx="5184" cy="288"/>
          </a:xfrm>
        </p:grpSpPr>
        <p:sp>
          <p:nvSpPr>
            <p:cNvPr id="31801" name="Line 34"/>
            <p:cNvSpPr>
              <a:spLocks noChangeShapeType="1"/>
            </p:cNvSpPr>
            <p:nvPr/>
          </p:nvSpPr>
          <p:spPr bwMode="auto">
            <a:xfrm>
              <a:off x="624" y="360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Text Box 35"/>
            <p:cNvSpPr txBox="1">
              <a:spLocks noChangeArrowheads="1"/>
            </p:cNvSpPr>
            <p:nvPr/>
          </p:nvSpPr>
          <p:spPr bwMode="auto">
            <a:xfrm>
              <a:off x="432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1803" name="Text Box 36"/>
            <p:cNvSpPr txBox="1">
              <a:spLocks noChangeArrowheads="1"/>
            </p:cNvSpPr>
            <p:nvPr/>
          </p:nvSpPr>
          <p:spPr bwMode="auto">
            <a:xfrm>
              <a:off x="5184" y="34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1600200" y="2590800"/>
            <a:ext cx="838200" cy="838200"/>
            <a:chOff x="768" y="1632"/>
            <a:chExt cx="528" cy="528"/>
          </a:xfrm>
        </p:grpSpPr>
        <p:sp>
          <p:nvSpPr>
            <p:cNvPr id="31797" name="Line 38"/>
            <p:cNvSpPr>
              <a:spLocks noChangeShapeType="1"/>
            </p:cNvSpPr>
            <p:nvPr/>
          </p:nvSpPr>
          <p:spPr bwMode="auto">
            <a:xfrm flipH="1">
              <a:off x="1008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98" name="Group 39"/>
            <p:cNvGrpSpPr>
              <a:grpSpLocks/>
            </p:cNvGrpSpPr>
            <p:nvPr/>
          </p:nvGrpSpPr>
          <p:grpSpPr bwMode="auto">
            <a:xfrm>
              <a:off x="768" y="1632"/>
              <a:ext cx="432" cy="528"/>
              <a:chOff x="768" y="1584"/>
              <a:chExt cx="432" cy="576"/>
            </a:xfrm>
          </p:grpSpPr>
          <p:graphicFrame>
            <p:nvGraphicFramePr>
              <p:cNvPr id="31799" name="Object 40"/>
              <p:cNvGraphicFramePr>
                <a:graphicFrameLocks noChangeAspect="1"/>
              </p:cNvGraphicFramePr>
              <p:nvPr/>
            </p:nvGraphicFramePr>
            <p:xfrm>
              <a:off x="768" y="1584"/>
              <a:ext cx="432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41" name="Equation" r:id="rId11" imgW="215806" imgH="418918" progId="Equation.DSMT4">
                      <p:embed/>
                    </p:oleObj>
                  </mc:Choice>
                  <mc:Fallback>
                    <p:oleObj name="Equation" r:id="rId11" imgW="215806" imgH="4189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584"/>
                            <a:ext cx="432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800" name="Line 41"/>
              <p:cNvSpPr>
                <a:spLocks noChangeShapeType="1"/>
              </p:cNvSpPr>
              <p:nvPr/>
            </p:nvSpPr>
            <p:spPr bwMode="auto">
              <a:xfrm>
                <a:off x="1128" y="1632"/>
                <a:ext cx="0" cy="475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1981200" y="3276600"/>
            <a:ext cx="1143000" cy="2476500"/>
            <a:chOff x="1008" y="2064"/>
            <a:chExt cx="720" cy="1560"/>
          </a:xfrm>
        </p:grpSpPr>
        <p:grpSp>
          <p:nvGrpSpPr>
            <p:cNvPr id="31793" name="Group 43"/>
            <p:cNvGrpSpPr>
              <a:grpSpLocks/>
            </p:cNvGrpSpPr>
            <p:nvPr/>
          </p:nvGrpSpPr>
          <p:grpSpPr bwMode="auto">
            <a:xfrm>
              <a:off x="1152" y="2064"/>
              <a:ext cx="576" cy="1560"/>
              <a:chOff x="1152" y="2112"/>
              <a:chExt cx="576" cy="1512"/>
            </a:xfrm>
          </p:grpSpPr>
          <p:sp>
            <p:nvSpPr>
              <p:cNvPr id="31795" name="Line 44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0" cy="1512"/>
              </a:xfrm>
              <a:prstGeom prst="line">
                <a:avLst/>
              </a:prstGeom>
              <a:noFill/>
              <a:ln w="28575">
                <a:solidFill>
                  <a:srgbClr val="CC66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6" name="Text Box 45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528" cy="28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31794" name="Line 46"/>
            <p:cNvSpPr>
              <a:spLocks noChangeShapeType="1"/>
            </p:cNvSpPr>
            <p:nvPr/>
          </p:nvSpPr>
          <p:spPr bwMode="auto">
            <a:xfrm flipH="1">
              <a:off x="1008" y="2064"/>
              <a:ext cx="288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2209800" y="2667001"/>
            <a:ext cx="990600" cy="1376363"/>
            <a:chOff x="1152" y="1680"/>
            <a:chExt cx="624" cy="867"/>
          </a:xfrm>
        </p:grpSpPr>
        <p:sp>
          <p:nvSpPr>
            <p:cNvPr id="31790" name="Text Box 48"/>
            <p:cNvSpPr txBox="1">
              <a:spLocks noChangeArrowheads="1"/>
            </p:cNvSpPr>
            <p:nvPr/>
          </p:nvSpPr>
          <p:spPr bwMode="auto">
            <a:xfrm>
              <a:off x="1392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1" name="Text Box 49"/>
            <p:cNvSpPr txBox="1">
              <a:spLocks noChangeArrowheads="1"/>
            </p:cNvSpPr>
            <p:nvPr/>
          </p:nvSpPr>
          <p:spPr bwMode="auto">
            <a:xfrm>
              <a:off x="1152" y="2256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2" name="Line 50"/>
            <p:cNvSpPr>
              <a:spLocks noChangeShapeType="1"/>
            </p:cNvSpPr>
            <p:nvPr/>
          </p:nvSpPr>
          <p:spPr bwMode="auto">
            <a:xfrm flipH="1">
              <a:off x="1152" y="1728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6934200" y="3048000"/>
            <a:ext cx="914400" cy="1371600"/>
            <a:chOff x="4128" y="1920"/>
            <a:chExt cx="576" cy="864"/>
          </a:xfrm>
        </p:grpSpPr>
        <p:sp>
          <p:nvSpPr>
            <p:cNvPr id="31787" name="Text Box 52"/>
            <p:cNvSpPr txBox="1">
              <a:spLocks noChangeArrowheads="1"/>
            </p:cNvSpPr>
            <p:nvPr/>
          </p:nvSpPr>
          <p:spPr bwMode="auto">
            <a:xfrm>
              <a:off x="4128" y="24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8" name="Text Box 53"/>
            <p:cNvSpPr txBox="1">
              <a:spLocks noChangeArrowheads="1"/>
            </p:cNvSpPr>
            <p:nvPr/>
          </p:nvSpPr>
          <p:spPr bwMode="auto">
            <a:xfrm>
              <a:off x="4320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9" name="Line 54"/>
            <p:cNvSpPr>
              <a:spLocks noChangeShapeType="1"/>
            </p:cNvSpPr>
            <p:nvPr/>
          </p:nvSpPr>
          <p:spPr bwMode="auto">
            <a:xfrm flipH="1">
              <a:off x="4320" y="2016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5105400" y="3581400"/>
            <a:ext cx="1219200" cy="2133600"/>
            <a:chOff x="2976" y="2256"/>
            <a:chExt cx="768" cy="1392"/>
          </a:xfrm>
        </p:grpSpPr>
        <p:grpSp>
          <p:nvGrpSpPr>
            <p:cNvPr id="31783" name="Group 56"/>
            <p:cNvGrpSpPr>
              <a:grpSpLocks/>
            </p:cNvGrpSpPr>
            <p:nvPr/>
          </p:nvGrpSpPr>
          <p:grpSpPr bwMode="auto">
            <a:xfrm>
              <a:off x="3024" y="2256"/>
              <a:ext cx="720" cy="1392"/>
              <a:chOff x="3024" y="2256"/>
              <a:chExt cx="720" cy="1392"/>
            </a:xfrm>
          </p:grpSpPr>
          <p:sp>
            <p:nvSpPr>
              <p:cNvPr id="31785" name="Line 57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CC66FF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6" name="Text Box 58"/>
              <p:cNvSpPr txBox="1">
                <a:spLocks noChangeArrowheads="1"/>
              </p:cNvSpPr>
              <p:nvPr/>
            </p:nvSpPr>
            <p:spPr bwMode="auto">
              <a:xfrm>
                <a:off x="3216" y="2832"/>
                <a:ext cx="528" cy="30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1784" name="Line 59"/>
            <p:cNvSpPr>
              <a:spLocks noChangeShapeType="1"/>
            </p:cNvSpPr>
            <p:nvPr/>
          </p:nvSpPr>
          <p:spPr bwMode="auto">
            <a:xfrm>
              <a:off x="2976" y="2256"/>
              <a:ext cx="480" cy="0"/>
            </a:xfrm>
            <a:prstGeom prst="line">
              <a:avLst/>
            </a:prstGeom>
            <a:noFill/>
            <a:ln w="9525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5181600" y="2209800"/>
            <a:ext cx="914400" cy="1371600"/>
            <a:chOff x="3024" y="1392"/>
            <a:chExt cx="576" cy="864"/>
          </a:xfrm>
        </p:grpSpPr>
        <p:sp>
          <p:nvSpPr>
            <p:cNvPr id="31780" name="Line 61"/>
            <p:cNvSpPr>
              <a:spLocks noChangeShapeType="1"/>
            </p:cNvSpPr>
            <p:nvPr/>
          </p:nvSpPr>
          <p:spPr bwMode="auto">
            <a:xfrm>
              <a:off x="3024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1" name="Object 62"/>
            <p:cNvGraphicFramePr>
              <a:graphicFrameLocks noChangeAspect="1"/>
            </p:cNvGraphicFramePr>
            <p:nvPr/>
          </p:nvGraphicFramePr>
          <p:xfrm>
            <a:off x="3072" y="1488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2" name="Equation" r:id="rId13" imgW="165028" imgH="418918" progId="Equation.DSMT4">
                    <p:embed/>
                  </p:oleObj>
                </mc:Choice>
                <mc:Fallback>
                  <p:oleObj name="Equation" r:id="rId13" imgW="165028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Line 63"/>
            <p:cNvSpPr>
              <a:spLocks noChangeShapeType="1"/>
            </p:cNvSpPr>
            <p:nvPr/>
          </p:nvSpPr>
          <p:spPr bwMode="auto">
            <a:xfrm>
              <a:off x="3024" y="1392"/>
              <a:ext cx="0" cy="864"/>
            </a:xfrm>
            <a:prstGeom prst="line">
              <a:avLst/>
            </a:prstGeom>
            <a:noFill/>
            <a:ln w="25400">
              <a:solidFill>
                <a:srgbClr val="FF99CC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2133600" y="609600"/>
            <a:ext cx="5799138" cy="1144588"/>
            <a:chOff x="1104" y="432"/>
            <a:chExt cx="3653" cy="721"/>
          </a:xfrm>
        </p:grpSpPr>
        <p:sp>
          <p:nvSpPr>
            <p:cNvPr id="31776" name="Line 65"/>
            <p:cNvSpPr>
              <a:spLocks noChangeShapeType="1"/>
            </p:cNvSpPr>
            <p:nvPr/>
          </p:nvSpPr>
          <p:spPr bwMode="auto">
            <a:xfrm>
              <a:off x="2880" y="6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7" name="Group 66"/>
            <p:cNvGrpSpPr>
              <a:grpSpLocks/>
            </p:cNvGrpSpPr>
            <p:nvPr/>
          </p:nvGrpSpPr>
          <p:grpSpPr bwMode="auto">
            <a:xfrm>
              <a:off x="1104" y="432"/>
              <a:ext cx="3653" cy="721"/>
              <a:chOff x="1104" y="384"/>
              <a:chExt cx="3653" cy="721"/>
            </a:xfrm>
          </p:grpSpPr>
          <p:sp>
            <p:nvSpPr>
              <p:cNvPr id="31778" name="Text Box 67"/>
              <p:cNvSpPr txBox="1">
                <a:spLocks noChangeArrowheads="1"/>
              </p:cNvSpPr>
              <p:nvPr/>
            </p:nvSpPr>
            <p:spPr bwMode="auto">
              <a:xfrm>
                <a:off x="2160" y="384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总水头线</a:t>
                </a:r>
              </a:p>
            </p:txBody>
          </p:sp>
          <p:sp>
            <p:nvSpPr>
              <p:cNvPr id="31779" name="Freeform 68"/>
              <p:cNvSpPr>
                <a:spLocks/>
              </p:cNvSpPr>
              <p:nvPr/>
            </p:nvSpPr>
            <p:spPr bwMode="auto">
              <a:xfrm rot="420000">
                <a:off x="1104" y="912"/>
                <a:ext cx="3653" cy="193"/>
              </a:xfrm>
              <a:custGeom>
                <a:avLst/>
                <a:gdLst>
                  <a:gd name="T0" fmla="*/ 0 w 3264"/>
                  <a:gd name="T1" fmla="*/ 0 h 696"/>
                  <a:gd name="T2" fmla="*/ 2726 w 3264"/>
                  <a:gd name="T3" fmla="*/ 0 h 696"/>
                  <a:gd name="T4" fmla="*/ 6845 w 3264"/>
                  <a:gd name="T5" fmla="*/ 0 h 696"/>
                  <a:gd name="T6" fmla="*/ 11401 w 3264"/>
                  <a:gd name="T7" fmla="*/ 0 h 696"/>
                  <a:gd name="T8" fmla="*/ 15056 w 3264"/>
                  <a:gd name="T9" fmla="*/ 0 h 696"/>
                  <a:gd name="T10" fmla="*/ 18255 w 3264"/>
                  <a:gd name="T11" fmla="*/ 0 h 696"/>
                  <a:gd name="T12" fmla="*/ 20988 w 3264"/>
                  <a:gd name="T13" fmla="*/ 0 h 696"/>
                  <a:gd name="T14" fmla="*/ 24647 w 3264"/>
                  <a:gd name="T15" fmla="*/ 0 h 696"/>
                  <a:gd name="T16" fmla="*/ 27371 w 3264"/>
                  <a:gd name="T17" fmla="*/ 0 h 696"/>
                  <a:gd name="T18" fmla="*/ 31017 w 3264"/>
                  <a:gd name="T19" fmla="*/ 0 h 6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64"/>
                  <a:gd name="T31" fmla="*/ 0 h 696"/>
                  <a:gd name="T32" fmla="*/ 3264 w 3264"/>
                  <a:gd name="T33" fmla="*/ 696 h 6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64" h="696">
                    <a:moveTo>
                      <a:pt x="0" y="264"/>
                    </a:moveTo>
                    <a:cubicBezTo>
                      <a:pt x="84" y="272"/>
                      <a:pt x="168" y="280"/>
                      <a:pt x="288" y="264"/>
                    </a:cubicBezTo>
                    <a:cubicBezTo>
                      <a:pt x="408" y="248"/>
                      <a:pt x="568" y="208"/>
                      <a:pt x="720" y="168"/>
                    </a:cubicBezTo>
                    <a:cubicBezTo>
                      <a:pt x="872" y="128"/>
                      <a:pt x="1056" y="48"/>
                      <a:pt x="1200" y="24"/>
                    </a:cubicBezTo>
                    <a:cubicBezTo>
                      <a:pt x="1344" y="0"/>
                      <a:pt x="1464" y="0"/>
                      <a:pt x="1584" y="24"/>
                    </a:cubicBezTo>
                    <a:cubicBezTo>
                      <a:pt x="1704" y="48"/>
                      <a:pt x="1816" y="120"/>
                      <a:pt x="1920" y="168"/>
                    </a:cubicBezTo>
                    <a:cubicBezTo>
                      <a:pt x="2024" y="216"/>
                      <a:pt x="2096" y="256"/>
                      <a:pt x="2208" y="312"/>
                    </a:cubicBezTo>
                    <a:cubicBezTo>
                      <a:pt x="2320" y="368"/>
                      <a:pt x="2480" y="448"/>
                      <a:pt x="2592" y="504"/>
                    </a:cubicBezTo>
                    <a:cubicBezTo>
                      <a:pt x="2704" y="560"/>
                      <a:pt x="2768" y="616"/>
                      <a:pt x="2880" y="648"/>
                    </a:cubicBezTo>
                    <a:cubicBezTo>
                      <a:pt x="2992" y="680"/>
                      <a:pt x="3128" y="688"/>
                      <a:pt x="3264" y="696"/>
                    </a:cubicBezTo>
                  </a:path>
                </a:pathLst>
              </a:cu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848600" y="1143000"/>
            <a:ext cx="762000" cy="990600"/>
            <a:chOff x="4704" y="768"/>
            <a:chExt cx="480" cy="624"/>
          </a:xfrm>
        </p:grpSpPr>
        <p:sp>
          <p:nvSpPr>
            <p:cNvPr id="31774" name="Line 70"/>
            <p:cNvSpPr>
              <a:spLocks noChangeShapeType="1"/>
            </p:cNvSpPr>
            <p:nvPr/>
          </p:nvSpPr>
          <p:spPr bwMode="auto">
            <a:xfrm flipV="1">
              <a:off x="4704" y="768"/>
              <a:ext cx="0" cy="624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5" name="Object 71"/>
            <p:cNvGraphicFramePr>
              <a:graphicFrameLocks noChangeAspect="1"/>
            </p:cNvGraphicFramePr>
            <p:nvPr/>
          </p:nvGraphicFramePr>
          <p:xfrm>
            <a:off x="4800" y="91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3" name="Equation" r:id="rId15" imgW="152334" imgH="241195" progId="Equation.DSMT4">
                    <p:embed/>
                  </p:oleObj>
                </mc:Choice>
                <mc:Fallback>
                  <p:oleObj name="Equation" r:id="rId15" imgW="152334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1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848600" y="2133600"/>
            <a:ext cx="1295400" cy="3581400"/>
            <a:chOff x="4704" y="1344"/>
            <a:chExt cx="816" cy="2256"/>
          </a:xfrm>
        </p:grpSpPr>
        <p:grpSp>
          <p:nvGrpSpPr>
            <p:cNvPr id="31770" name="Group 73"/>
            <p:cNvGrpSpPr>
              <a:grpSpLocks/>
            </p:cNvGrpSpPr>
            <p:nvPr/>
          </p:nvGrpSpPr>
          <p:grpSpPr bwMode="auto">
            <a:xfrm>
              <a:off x="5136" y="1344"/>
              <a:ext cx="384" cy="2256"/>
              <a:chOff x="5136" y="768"/>
              <a:chExt cx="384" cy="2832"/>
            </a:xfrm>
          </p:grpSpPr>
          <p:sp>
            <p:nvSpPr>
              <p:cNvPr id="31772" name="Line 74"/>
              <p:cNvSpPr>
                <a:spLocks noChangeShapeType="1"/>
              </p:cNvSpPr>
              <p:nvPr/>
            </p:nvSpPr>
            <p:spPr bwMode="auto">
              <a:xfrm>
                <a:off x="5184" y="76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3" name="Text Box 75"/>
              <p:cNvSpPr txBox="1">
                <a:spLocks noChangeArrowheads="1"/>
              </p:cNvSpPr>
              <p:nvPr/>
            </p:nvSpPr>
            <p:spPr bwMode="auto">
              <a:xfrm>
                <a:off x="5136" y="1824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31771" name="Line 76"/>
            <p:cNvSpPr>
              <a:spLocks noChangeShapeType="1"/>
            </p:cNvSpPr>
            <p:nvPr/>
          </p:nvSpPr>
          <p:spPr bwMode="auto">
            <a:xfrm>
              <a:off x="4704" y="13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77"/>
          <p:cNvGrpSpPr>
            <a:grpSpLocks/>
          </p:cNvGrpSpPr>
          <p:nvPr/>
        </p:nvGrpSpPr>
        <p:grpSpPr bwMode="auto">
          <a:xfrm>
            <a:off x="2438400" y="2152650"/>
            <a:ext cx="5257800" cy="1104900"/>
            <a:chOff x="1296" y="1356"/>
            <a:chExt cx="3312" cy="696"/>
          </a:xfrm>
        </p:grpSpPr>
        <p:sp>
          <p:nvSpPr>
            <p:cNvPr id="31767" name="Freeform 78"/>
            <p:cNvSpPr>
              <a:spLocks/>
            </p:cNvSpPr>
            <p:nvPr/>
          </p:nvSpPr>
          <p:spPr bwMode="auto">
            <a:xfrm>
              <a:off x="1296" y="1356"/>
              <a:ext cx="3264" cy="696"/>
            </a:xfrm>
            <a:custGeom>
              <a:avLst/>
              <a:gdLst>
                <a:gd name="T0" fmla="*/ 0 w 3264"/>
                <a:gd name="T1" fmla="*/ 264 h 696"/>
                <a:gd name="T2" fmla="*/ 288 w 3264"/>
                <a:gd name="T3" fmla="*/ 264 h 696"/>
                <a:gd name="T4" fmla="*/ 720 w 3264"/>
                <a:gd name="T5" fmla="*/ 168 h 696"/>
                <a:gd name="T6" fmla="*/ 1200 w 3264"/>
                <a:gd name="T7" fmla="*/ 24 h 696"/>
                <a:gd name="T8" fmla="*/ 1584 w 3264"/>
                <a:gd name="T9" fmla="*/ 24 h 696"/>
                <a:gd name="T10" fmla="*/ 1920 w 3264"/>
                <a:gd name="T11" fmla="*/ 168 h 696"/>
                <a:gd name="T12" fmla="*/ 2208 w 3264"/>
                <a:gd name="T13" fmla="*/ 312 h 696"/>
                <a:gd name="T14" fmla="*/ 2592 w 3264"/>
                <a:gd name="T15" fmla="*/ 504 h 696"/>
                <a:gd name="T16" fmla="*/ 2880 w 3264"/>
                <a:gd name="T17" fmla="*/ 648 h 696"/>
                <a:gd name="T18" fmla="*/ 3264 w 3264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64"/>
                <a:gd name="T31" fmla="*/ 0 h 696"/>
                <a:gd name="T32" fmla="*/ 3264 w 3264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64" h="696">
                  <a:moveTo>
                    <a:pt x="0" y="264"/>
                  </a:moveTo>
                  <a:cubicBezTo>
                    <a:pt x="84" y="272"/>
                    <a:pt x="168" y="280"/>
                    <a:pt x="288" y="264"/>
                  </a:cubicBezTo>
                  <a:cubicBezTo>
                    <a:pt x="408" y="248"/>
                    <a:pt x="568" y="208"/>
                    <a:pt x="720" y="168"/>
                  </a:cubicBezTo>
                  <a:cubicBezTo>
                    <a:pt x="872" y="128"/>
                    <a:pt x="1056" y="48"/>
                    <a:pt x="1200" y="24"/>
                  </a:cubicBezTo>
                  <a:cubicBezTo>
                    <a:pt x="1344" y="0"/>
                    <a:pt x="1464" y="0"/>
                    <a:pt x="1584" y="24"/>
                  </a:cubicBezTo>
                  <a:cubicBezTo>
                    <a:pt x="1704" y="48"/>
                    <a:pt x="1816" y="120"/>
                    <a:pt x="1920" y="168"/>
                  </a:cubicBezTo>
                  <a:cubicBezTo>
                    <a:pt x="2024" y="216"/>
                    <a:pt x="2096" y="256"/>
                    <a:pt x="2208" y="312"/>
                  </a:cubicBezTo>
                  <a:cubicBezTo>
                    <a:pt x="2320" y="368"/>
                    <a:pt x="2480" y="448"/>
                    <a:pt x="2592" y="504"/>
                  </a:cubicBezTo>
                  <a:cubicBezTo>
                    <a:pt x="2704" y="560"/>
                    <a:pt x="2768" y="616"/>
                    <a:pt x="2880" y="648"/>
                  </a:cubicBezTo>
                  <a:cubicBezTo>
                    <a:pt x="2992" y="680"/>
                    <a:pt x="3128" y="688"/>
                    <a:pt x="3264" y="696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Text Box 79"/>
            <p:cNvSpPr txBox="1">
              <a:spLocks noChangeArrowheads="1"/>
            </p:cNvSpPr>
            <p:nvPr/>
          </p:nvSpPr>
          <p:spPr bwMode="auto">
            <a:xfrm>
              <a:off x="3504" y="139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静压水头线</a:t>
              </a:r>
            </a:p>
          </p:txBody>
        </p:sp>
        <p:sp>
          <p:nvSpPr>
            <p:cNvPr id="31769" name="Line 80"/>
            <p:cNvSpPr>
              <a:spLocks noChangeShapeType="1"/>
            </p:cNvSpPr>
            <p:nvPr/>
          </p:nvSpPr>
          <p:spPr bwMode="auto">
            <a:xfrm flipH="1">
              <a:off x="4080" y="168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05" name="Text Box 81"/>
          <p:cNvSpPr txBox="1">
            <a:spLocks noChangeArrowheads="1"/>
          </p:cNvSpPr>
          <p:nvPr/>
        </p:nvSpPr>
        <p:spPr bwMode="auto">
          <a:xfrm>
            <a:off x="5943600" y="6858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H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</a:rPr>
              <a:t>＝H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</a:rPr>
              <a:t>＋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ΔH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0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2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utoUpdateAnimBg="0"/>
      <p:bldP spid="205827" grpId="0" animBg="1"/>
      <p:bldP spid="20590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8189" y="214314"/>
            <a:ext cx="8429625" cy="5849937"/>
          </a:xfrm>
          <a:noFill/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解题基本步骤：</a:t>
            </a:r>
          </a:p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2400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1、作图标明流向及相关数据</a:t>
            </a:r>
          </a:p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基准面选取</a:t>
            </a:r>
            <a:r>
              <a:rPr lang="zh-CN" altLang="en-US" sz="2400" b="1">
                <a:latin typeface="宋体" panose="02010600030101010101" pitchFamily="2" charset="-122"/>
              </a:rPr>
              <a:t>注意事项</a:t>
            </a:r>
          </a:p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基准水平面可以任意选取，但必须与地面平行。两截面选用同一个基准面。</a:t>
            </a:r>
          </a:p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）为计算方便，宜于选取两有效断面中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位置较低的为基准水平面。</a:t>
            </a:r>
          </a:p>
          <a:p>
            <a:pPr algn="just"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24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48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920552" y="908720"/>
            <a:ext cx="7816850" cy="4267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、截面选取注意事项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两截面与流向垂直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两截面间流体连续流动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两截面宜选在已知量多、计算方便处。     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    一般根据流体流动方向确定有效断面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1-1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2-2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顺序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8536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4" y="3789363"/>
            <a:ext cx="7920037" cy="14398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、计算中要注意各物理量的单位保持一致，对于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压力还应注意表示方法一致。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1928813" y="1844676"/>
          <a:ext cx="51943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3" imgW="1981200" imgH="457200" progId="Equation.DSMT4">
                  <p:embed/>
                </p:oleObj>
              </mc:Choice>
              <mc:Fallback>
                <p:oleObj name="Equation" r:id="rId3" imgW="198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844676"/>
                        <a:ext cx="51943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3297239" y="3141664"/>
          <a:ext cx="1800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5" imgW="748975" imgH="215806" progId="Equation.DSMT4">
                  <p:embed/>
                </p:oleObj>
              </mc:Choice>
              <mc:Fallback>
                <p:oleObj name="Equation" r:id="rId5" imgW="74897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9" y="3141664"/>
                        <a:ext cx="1800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856233" y="778670"/>
            <a:ext cx="8281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4</a:t>
            </a:r>
            <a:r>
              <a:rPr lang="zh-CN" altLang="en-US" sz="2400" i="0">
                <a:latin typeface="Times New Roman" panose="02020603050405020304" pitchFamily="18" charset="0"/>
              </a:rPr>
              <a:t>、</a:t>
            </a:r>
            <a:r>
              <a:rPr lang="zh-CN" altLang="en-US" sz="2400" i="0">
                <a:solidFill>
                  <a:srgbClr val="FF0000"/>
                </a:solidFill>
                <a:latin typeface="Times New Roman" panose="02020603050405020304" pitchFamily="18" charset="0"/>
              </a:rPr>
              <a:t>对所选有效断面列方程（连续性方程，伯努利方程</a:t>
            </a:r>
          </a:p>
        </p:txBody>
      </p:sp>
    </p:spTree>
    <p:extLst>
      <p:ext uri="{BB962C8B-B14F-4D97-AF65-F5344CB8AC3E}">
        <p14:creationId xmlns:p14="http://schemas.microsoft.com/office/powerpoint/2010/main" val="91349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1" y="117475"/>
            <a:ext cx="8748713" cy="172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例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水由图中喷嘴流出，管嘴出口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75mm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，不考虑损失，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125mm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100mm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75mm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175mm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P=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？（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H =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？（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）。 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406776" y="2420938"/>
            <a:ext cx="3851275" cy="3257550"/>
            <a:chOff x="1894" y="1546"/>
            <a:chExt cx="2426" cy="2052"/>
          </a:xfrm>
        </p:grpSpPr>
        <p:sp>
          <p:nvSpPr>
            <p:cNvPr id="76863" name="Text Box 4"/>
            <p:cNvSpPr txBox="1">
              <a:spLocks noChangeArrowheads="1"/>
            </p:cNvSpPr>
            <p:nvPr/>
          </p:nvSpPr>
          <p:spPr bwMode="auto">
            <a:xfrm>
              <a:off x="2937" y="3270"/>
              <a:ext cx="45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864" name="Text Box 7"/>
            <p:cNvSpPr txBox="1">
              <a:spLocks noChangeArrowheads="1"/>
            </p:cNvSpPr>
            <p:nvPr/>
          </p:nvSpPr>
          <p:spPr bwMode="auto">
            <a:xfrm>
              <a:off x="2280" y="2181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865" name="Line 5"/>
            <p:cNvSpPr>
              <a:spLocks noChangeShapeType="1"/>
            </p:cNvSpPr>
            <p:nvPr/>
          </p:nvSpPr>
          <p:spPr bwMode="auto">
            <a:xfrm flipV="1">
              <a:off x="2665" y="1794"/>
              <a:ext cx="544" cy="59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6" name="Text Box 6"/>
            <p:cNvSpPr txBox="1">
              <a:spLocks noChangeArrowheads="1"/>
            </p:cNvSpPr>
            <p:nvPr/>
          </p:nvSpPr>
          <p:spPr bwMode="auto">
            <a:xfrm>
              <a:off x="3164" y="154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867" name="Line 8"/>
            <p:cNvSpPr>
              <a:spLocks noChangeShapeType="1"/>
            </p:cNvSpPr>
            <p:nvPr/>
          </p:nvSpPr>
          <p:spPr bwMode="auto">
            <a:xfrm flipV="1">
              <a:off x="2901" y="2181"/>
              <a:ext cx="1044" cy="1179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8" name="Text Box 9"/>
            <p:cNvSpPr txBox="1">
              <a:spLocks noChangeArrowheads="1"/>
            </p:cNvSpPr>
            <p:nvPr/>
          </p:nvSpPr>
          <p:spPr bwMode="auto">
            <a:xfrm>
              <a:off x="3867" y="180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869" name="Line 10"/>
            <p:cNvSpPr>
              <a:spLocks noChangeShapeType="1"/>
            </p:cNvSpPr>
            <p:nvPr/>
          </p:nvSpPr>
          <p:spPr bwMode="auto">
            <a:xfrm>
              <a:off x="2118" y="2737"/>
              <a:ext cx="1815" cy="0"/>
            </a:xfrm>
            <a:prstGeom prst="line">
              <a:avLst/>
            </a:prstGeom>
            <a:noFill/>
            <a:ln w="4445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70" name="Text Box 11"/>
            <p:cNvSpPr txBox="1">
              <a:spLocks noChangeArrowheads="1"/>
            </p:cNvSpPr>
            <p:nvPr/>
          </p:nvSpPr>
          <p:spPr bwMode="auto">
            <a:xfrm>
              <a:off x="1894" y="250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6871" name="Text Box 12"/>
            <p:cNvSpPr txBox="1">
              <a:spLocks noChangeArrowheads="1"/>
            </p:cNvSpPr>
            <p:nvPr/>
          </p:nvSpPr>
          <p:spPr bwMode="auto">
            <a:xfrm>
              <a:off x="3936" y="250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1423988" y="1557339"/>
            <a:ext cx="8101012" cy="3614737"/>
            <a:chOff x="657" y="981"/>
            <a:chExt cx="5103" cy="2277"/>
          </a:xfrm>
        </p:grpSpPr>
        <p:grpSp>
          <p:nvGrpSpPr>
            <p:cNvPr id="76805" name="Group 74"/>
            <p:cNvGrpSpPr>
              <a:grpSpLocks/>
            </p:cNvGrpSpPr>
            <p:nvPr/>
          </p:nvGrpSpPr>
          <p:grpSpPr bwMode="auto">
            <a:xfrm>
              <a:off x="657" y="981"/>
              <a:ext cx="5103" cy="2277"/>
              <a:chOff x="657" y="981"/>
              <a:chExt cx="5103" cy="2277"/>
            </a:xfrm>
          </p:grpSpPr>
          <p:sp>
            <p:nvSpPr>
              <p:cNvPr id="76813" name="Text Box 14"/>
              <p:cNvSpPr txBox="1">
                <a:spLocks noChangeArrowheads="1"/>
              </p:cNvSpPr>
              <p:nvPr/>
            </p:nvSpPr>
            <p:spPr bwMode="auto">
              <a:xfrm>
                <a:off x="5261" y="1661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6814" name="Line 15"/>
              <p:cNvSpPr>
                <a:spLocks noChangeShapeType="1"/>
              </p:cNvSpPr>
              <p:nvPr/>
            </p:nvSpPr>
            <p:spPr bwMode="auto">
              <a:xfrm>
                <a:off x="702" y="1162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5" name="Line 16"/>
              <p:cNvSpPr>
                <a:spLocks noChangeShapeType="1"/>
              </p:cNvSpPr>
              <p:nvPr/>
            </p:nvSpPr>
            <p:spPr bwMode="auto">
              <a:xfrm>
                <a:off x="1382" y="981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6" name="Line 17"/>
              <p:cNvSpPr>
                <a:spLocks noChangeShapeType="1"/>
              </p:cNvSpPr>
              <p:nvPr/>
            </p:nvSpPr>
            <p:spPr bwMode="auto">
              <a:xfrm>
                <a:off x="1382" y="1616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7" name="Line 18"/>
              <p:cNvSpPr>
                <a:spLocks noChangeShapeType="1"/>
              </p:cNvSpPr>
              <p:nvPr/>
            </p:nvSpPr>
            <p:spPr bwMode="auto">
              <a:xfrm>
                <a:off x="2471" y="1616"/>
                <a:ext cx="816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8" name="Line 19"/>
              <p:cNvSpPr>
                <a:spLocks noChangeShapeType="1"/>
              </p:cNvSpPr>
              <p:nvPr/>
            </p:nvSpPr>
            <p:spPr bwMode="auto">
              <a:xfrm>
                <a:off x="1382" y="1798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9" name="Line 20"/>
              <p:cNvSpPr>
                <a:spLocks noChangeShapeType="1"/>
              </p:cNvSpPr>
              <p:nvPr/>
            </p:nvSpPr>
            <p:spPr bwMode="auto">
              <a:xfrm>
                <a:off x="2426" y="1798"/>
                <a:ext cx="362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0" name="Line 21"/>
              <p:cNvSpPr>
                <a:spLocks noChangeShapeType="1"/>
              </p:cNvSpPr>
              <p:nvPr/>
            </p:nvSpPr>
            <p:spPr bwMode="auto">
              <a:xfrm flipH="1">
                <a:off x="2788" y="2160"/>
                <a:ext cx="3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1" name="Line 22"/>
              <p:cNvSpPr>
                <a:spLocks noChangeShapeType="1"/>
              </p:cNvSpPr>
              <p:nvPr/>
            </p:nvSpPr>
            <p:spPr bwMode="auto">
              <a:xfrm>
                <a:off x="2788" y="320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2" name="Line 23"/>
              <p:cNvSpPr>
                <a:spLocks noChangeShapeType="1"/>
              </p:cNvSpPr>
              <p:nvPr/>
            </p:nvSpPr>
            <p:spPr bwMode="auto">
              <a:xfrm>
                <a:off x="2834" y="2206"/>
                <a:ext cx="0" cy="9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3" name="Line 24"/>
              <p:cNvSpPr>
                <a:spLocks noChangeShapeType="1"/>
              </p:cNvSpPr>
              <p:nvPr/>
            </p:nvSpPr>
            <p:spPr bwMode="auto">
              <a:xfrm>
                <a:off x="2834" y="2206"/>
                <a:ext cx="317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4" name="Line 25"/>
              <p:cNvSpPr>
                <a:spLocks noChangeShapeType="1"/>
              </p:cNvSpPr>
              <p:nvPr/>
            </p:nvSpPr>
            <p:spPr bwMode="auto">
              <a:xfrm>
                <a:off x="3151" y="2578"/>
                <a:ext cx="273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5" name="Line 26"/>
              <p:cNvSpPr>
                <a:spLocks noChangeShapeType="1"/>
              </p:cNvSpPr>
              <p:nvPr/>
            </p:nvSpPr>
            <p:spPr bwMode="auto">
              <a:xfrm>
                <a:off x="3266" y="2421"/>
                <a:ext cx="248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6" name="Line 27"/>
              <p:cNvSpPr>
                <a:spLocks noChangeShapeType="1"/>
              </p:cNvSpPr>
              <p:nvPr/>
            </p:nvSpPr>
            <p:spPr bwMode="auto">
              <a:xfrm>
                <a:off x="3469" y="2841"/>
                <a:ext cx="31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7" name="Line 28"/>
              <p:cNvSpPr>
                <a:spLocks noChangeShapeType="1"/>
              </p:cNvSpPr>
              <p:nvPr/>
            </p:nvSpPr>
            <p:spPr bwMode="auto">
              <a:xfrm>
                <a:off x="3789" y="3068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8" name="Line 29"/>
              <p:cNvSpPr>
                <a:spLocks noChangeShapeType="1"/>
              </p:cNvSpPr>
              <p:nvPr/>
            </p:nvSpPr>
            <p:spPr bwMode="auto">
              <a:xfrm flipV="1">
                <a:off x="4830" y="3022"/>
                <a:ext cx="27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9" name="Line 30"/>
              <p:cNvSpPr>
                <a:spLocks noChangeShapeType="1"/>
              </p:cNvSpPr>
              <p:nvPr/>
            </p:nvSpPr>
            <p:spPr bwMode="auto">
              <a:xfrm>
                <a:off x="3514" y="2705"/>
                <a:ext cx="31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0" name="Line 31"/>
              <p:cNvSpPr>
                <a:spLocks noChangeShapeType="1"/>
              </p:cNvSpPr>
              <p:nvPr/>
            </p:nvSpPr>
            <p:spPr bwMode="auto">
              <a:xfrm>
                <a:off x="3832" y="2932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1" name="Line 32"/>
              <p:cNvSpPr>
                <a:spLocks noChangeShapeType="1"/>
              </p:cNvSpPr>
              <p:nvPr/>
            </p:nvSpPr>
            <p:spPr bwMode="auto">
              <a:xfrm>
                <a:off x="4875" y="2932"/>
                <a:ext cx="227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2" name="Line 33"/>
              <p:cNvSpPr>
                <a:spLocks noChangeShapeType="1"/>
              </p:cNvSpPr>
              <p:nvPr/>
            </p:nvSpPr>
            <p:spPr bwMode="auto">
              <a:xfrm>
                <a:off x="1382" y="1798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3" name="Line 34"/>
              <p:cNvSpPr>
                <a:spLocks noChangeShapeType="1"/>
              </p:cNvSpPr>
              <p:nvPr/>
            </p:nvSpPr>
            <p:spPr bwMode="auto">
              <a:xfrm flipH="1">
                <a:off x="657" y="225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4" name="Line 35"/>
              <p:cNvSpPr>
                <a:spLocks noChangeShapeType="1"/>
              </p:cNvSpPr>
              <p:nvPr/>
            </p:nvSpPr>
            <p:spPr bwMode="auto">
              <a:xfrm>
                <a:off x="838" y="125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5" name="Line 36"/>
              <p:cNvSpPr>
                <a:spLocks noChangeShapeType="1"/>
              </p:cNvSpPr>
              <p:nvPr/>
            </p:nvSpPr>
            <p:spPr bwMode="auto">
              <a:xfrm>
                <a:off x="974" y="129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6" name="Line 37"/>
              <p:cNvSpPr>
                <a:spLocks noChangeShapeType="1"/>
              </p:cNvSpPr>
              <p:nvPr/>
            </p:nvSpPr>
            <p:spPr bwMode="auto">
              <a:xfrm>
                <a:off x="1065" y="1389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7" name="Line 38"/>
              <p:cNvSpPr>
                <a:spLocks noChangeShapeType="1"/>
              </p:cNvSpPr>
              <p:nvPr/>
            </p:nvSpPr>
            <p:spPr bwMode="auto">
              <a:xfrm>
                <a:off x="929" y="1344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8" name="Line 39"/>
              <p:cNvSpPr>
                <a:spLocks noChangeShapeType="1"/>
              </p:cNvSpPr>
              <p:nvPr/>
            </p:nvSpPr>
            <p:spPr bwMode="auto">
              <a:xfrm>
                <a:off x="1428" y="1162"/>
                <a:ext cx="38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Line 40"/>
              <p:cNvSpPr>
                <a:spLocks noChangeShapeType="1"/>
              </p:cNvSpPr>
              <p:nvPr/>
            </p:nvSpPr>
            <p:spPr bwMode="auto">
              <a:xfrm>
                <a:off x="5238" y="1153"/>
                <a:ext cx="0" cy="1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0" name="Line 41"/>
              <p:cNvSpPr>
                <a:spLocks noChangeShapeType="1"/>
              </p:cNvSpPr>
              <p:nvPr/>
            </p:nvSpPr>
            <p:spPr bwMode="auto">
              <a:xfrm>
                <a:off x="5102" y="2705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1" name="Oval 42"/>
              <p:cNvSpPr>
                <a:spLocks noChangeArrowheads="1"/>
              </p:cNvSpPr>
              <p:nvPr/>
            </p:nvSpPr>
            <p:spPr bwMode="auto">
              <a:xfrm>
                <a:off x="4331" y="2569"/>
                <a:ext cx="227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76842" name="Line 43"/>
              <p:cNvSpPr>
                <a:spLocks noChangeShapeType="1"/>
              </p:cNvSpPr>
              <p:nvPr/>
            </p:nvSpPr>
            <p:spPr bwMode="auto">
              <a:xfrm flipV="1">
                <a:off x="4252" y="2514"/>
                <a:ext cx="409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3" name="Line 44"/>
              <p:cNvSpPr>
                <a:spLocks noChangeShapeType="1"/>
              </p:cNvSpPr>
              <p:nvPr/>
            </p:nvSpPr>
            <p:spPr bwMode="auto">
              <a:xfrm>
                <a:off x="4467" y="279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4" name="Line 45"/>
              <p:cNvSpPr>
                <a:spLocks noChangeShapeType="1"/>
              </p:cNvSpPr>
              <p:nvPr/>
            </p:nvSpPr>
            <p:spPr bwMode="auto">
              <a:xfrm>
                <a:off x="3412" y="2795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5" name="Line 46"/>
              <p:cNvSpPr>
                <a:spLocks noChangeShapeType="1"/>
              </p:cNvSpPr>
              <p:nvPr/>
            </p:nvSpPr>
            <p:spPr bwMode="auto">
              <a:xfrm>
                <a:off x="3469" y="28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6" name="Rectangle 47"/>
              <p:cNvSpPr>
                <a:spLocks noChangeArrowheads="1"/>
              </p:cNvSpPr>
              <p:nvPr/>
            </p:nvSpPr>
            <p:spPr bwMode="auto">
              <a:xfrm flipH="1">
                <a:off x="3409" y="2886"/>
                <a:ext cx="57" cy="2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76847" name="Rectangle 48"/>
              <p:cNvSpPr>
                <a:spLocks noChangeArrowheads="1"/>
              </p:cNvSpPr>
              <p:nvPr/>
            </p:nvSpPr>
            <p:spPr bwMode="auto">
              <a:xfrm>
                <a:off x="2789" y="3158"/>
                <a:ext cx="681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76848" name="Rectangle 49"/>
              <p:cNvSpPr>
                <a:spLocks noChangeArrowheads="1"/>
              </p:cNvSpPr>
              <p:nvPr/>
            </p:nvSpPr>
            <p:spPr bwMode="auto">
              <a:xfrm>
                <a:off x="2788" y="3068"/>
                <a:ext cx="46" cy="9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76849" name="Line 50"/>
              <p:cNvSpPr>
                <a:spLocks noChangeShapeType="1"/>
              </p:cNvSpPr>
              <p:nvPr/>
            </p:nvSpPr>
            <p:spPr bwMode="auto">
              <a:xfrm flipH="1">
                <a:off x="2335" y="2886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0" name="Line 51"/>
              <p:cNvSpPr>
                <a:spLocks noChangeShapeType="1"/>
              </p:cNvSpPr>
              <p:nvPr/>
            </p:nvSpPr>
            <p:spPr bwMode="auto">
              <a:xfrm flipH="1">
                <a:off x="2335" y="3068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1" name="Text Box 52"/>
              <p:cNvSpPr txBox="1">
                <a:spLocks noChangeArrowheads="1"/>
              </p:cNvSpPr>
              <p:nvPr/>
            </p:nvSpPr>
            <p:spPr bwMode="auto">
              <a:xfrm>
                <a:off x="2290" y="2795"/>
                <a:ext cx="2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2" name="Line 53"/>
              <p:cNvSpPr>
                <a:spLocks noChangeShapeType="1"/>
              </p:cNvSpPr>
              <p:nvPr/>
            </p:nvSpPr>
            <p:spPr bwMode="auto">
              <a:xfrm>
                <a:off x="2652" y="2877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3" name="Line 54"/>
              <p:cNvSpPr>
                <a:spLocks noChangeShapeType="1"/>
              </p:cNvSpPr>
              <p:nvPr/>
            </p:nvSpPr>
            <p:spPr bwMode="auto">
              <a:xfrm>
                <a:off x="2666" y="2151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4" name="Line 55"/>
              <p:cNvSpPr>
                <a:spLocks noChangeShapeType="1"/>
              </p:cNvSpPr>
              <p:nvPr/>
            </p:nvSpPr>
            <p:spPr bwMode="auto">
              <a:xfrm>
                <a:off x="2922" y="2127"/>
                <a:ext cx="0" cy="589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5" name="Text Box 56"/>
              <p:cNvSpPr txBox="1">
                <a:spLocks noChangeArrowheads="1"/>
              </p:cNvSpPr>
              <p:nvPr/>
            </p:nvSpPr>
            <p:spPr bwMode="auto">
              <a:xfrm>
                <a:off x="2925" y="2251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6" name="Line 57"/>
              <p:cNvSpPr>
                <a:spLocks noChangeShapeType="1"/>
              </p:cNvSpPr>
              <p:nvPr/>
            </p:nvSpPr>
            <p:spPr bwMode="auto">
              <a:xfrm>
                <a:off x="2652" y="2705"/>
                <a:ext cx="0" cy="181"/>
              </a:xfrm>
              <a:prstGeom prst="line">
                <a:avLst/>
              </a:prstGeom>
              <a:noFill/>
              <a:ln w="22225">
                <a:solidFill>
                  <a:srgbClr val="CC99FF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7" name="Text Box 58"/>
              <p:cNvSpPr txBox="1">
                <a:spLocks noChangeArrowheads="1"/>
              </p:cNvSpPr>
              <p:nvPr/>
            </p:nvSpPr>
            <p:spPr bwMode="auto">
              <a:xfrm>
                <a:off x="2834" y="2614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8" name="Text Box 59"/>
              <p:cNvSpPr txBox="1">
                <a:spLocks noChangeArrowheads="1"/>
              </p:cNvSpPr>
              <p:nvPr/>
            </p:nvSpPr>
            <p:spPr bwMode="auto">
              <a:xfrm>
                <a:off x="2063" y="2931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6859" name="Text Box 60"/>
              <p:cNvSpPr txBox="1">
                <a:spLocks noChangeArrowheads="1"/>
              </p:cNvSpPr>
              <p:nvPr/>
            </p:nvSpPr>
            <p:spPr bwMode="auto">
              <a:xfrm>
                <a:off x="3605" y="2931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6860" name="Line 61"/>
              <p:cNvSpPr>
                <a:spLocks noChangeShapeType="1"/>
              </p:cNvSpPr>
              <p:nvPr/>
            </p:nvSpPr>
            <p:spPr bwMode="auto">
              <a:xfrm>
                <a:off x="4725" y="300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1" name="Text Box 62"/>
              <p:cNvSpPr txBox="1">
                <a:spLocks noChangeArrowheads="1"/>
              </p:cNvSpPr>
              <p:nvPr/>
            </p:nvSpPr>
            <p:spPr bwMode="auto">
              <a:xfrm>
                <a:off x="4325" y="2167"/>
                <a:ext cx="63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76862" name="Line 64"/>
              <p:cNvSpPr>
                <a:spLocks noChangeShapeType="1"/>
              </p:cNvSpPr>
              <p:nvPr/>
            </p:nvSpPr>
            <p:spPr bwMode="auto">
              <a:xfrm>
                <a:off x="2210" y="2719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06" name="Group 82"/>
            <p:cNvGrpSpPr>
              <a:grpSpLocks/>
            </p:cNvGrpSpPr>
            <p:nvPr/>
          </p:nvGrpSpPr>
          <p:grpSpPr bwMode="auto">
            <a:xfrm>
              <a:off x="2789" y="1480"/>
              <a:ext cx="2404" cy="1451"/>
              <a:chOff x="2789" y="1480"/>
              <a:chExt cx="2404" cy="1451"/>
            </a:xfrm>
          </p:grpSpPr>
          <p:sp>
            <p:nvSpPr>
              <p:cNvPr id="76807" name="Text Box 76"/>
              <p:cNvSpPr txBox="1">
                <a:spLocks noChangeArrowheads="1"/>
              </p:cNvSpPr>
              <p:nvPr/>
            </p:nvSpPr>
            <p:spPr bwMode="auto">
              <a:xfrm>
                <a:off x="4921" y="2387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6808" name="Text Box 77"/>
              <p:cNvSpPr txBox="1">
                <a:spLocks noChangeArrowheads="1"/>
              </p:cNvSpPr>
              <p:nvPr/>
            </p:nvSpPr>
            <p:spPr bwMode="auto">
              <a:xfrm>
                <a:off x="2971" y="1480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6809" name="Line 78"/>
              <p:cNvSpPr>
                <a:spLocks noChangeShapeType="1"/>
              </p:cNvSpPr>
              <p:nvPr/>
            </p:nvSpPr>
            <p:spPr bwMode="auto">
              <a:xfrm flipH="1">
                <a:off x="2789" y="1797"/>
                <a:ext cx="27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0" name="Text Box 79"/>
              <p:cNvSpPr txBox="1">
                <a:spLocks noChangeArrowheads="1"/>
              </p:cNvSpPr>
              <p:nvPr/>
            </p:nvSpPr>
            <p:spPr bwMode="auto">
              <a:xfrm>
                <a:off x="3787" y="2205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6811" name="Line 80"/>
              <p:cNvSpPr>
                <a:spLocks noChangeShapeType="1"/>
              </p:cNvSpPr>
              <p:nvPr/>
            </p:nvSpPr>
            <p:spPr bwMode="auto">
              <a:xfrm>
                <a:off x="3969" y="2614"/>
                <a:ext cx="272" cy="317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2" name="Line 81"/>
              <p:cNvSpPr>
                <a:spLocks noChangeShapeType="1"/>
              </p:cNvSpPr>
              <p:nvPr/>
            </p:nvSpPr>
            <p:spPr bwMode="auto">
              <a:xfrm flipH="1">
                <a:off x="3651" y="2568"/>
                <a:ext cx="227" cy="272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18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49626" y="2000250"/>
            <a:ext cx="3851275" cy="3257550"/>
            <a:chOff x="1894" y="1546"/>
            <a:chExt cx="2426" cy="2052"/>
          </a:xfrm>
        </p:grpSpPr>
        <p:sp>
          <p:nvSpPr>
            <p:cNvPr id="77878" name="Text Box 4"/>
            <p:cNvSpPr txBox="1">
              <a:spLocks noChangeArrowheads="1"/>
            </p:cNvSpPr>
            <p:nvPr/>
          </p:nvSpPr>
          <p:spPr bwMode="auto">
            <a:xfrm>
              <a:off x="2937" y="3270"/>
              <a:ext cx="45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879" name="Text Box 5"/>
            <p:cNvSpPr txBox="1">
              <a:spLocks noChangeArrowheads="1"/>
            </p:cNvSpPr>
            <p:nvPr/>
          </p:nvSpPr>
          <p:spPr bwMode="auto">
            <a:xfrm>
              <a:off x="2280" y="2181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80" name="Line 6"/>
            <p:cNvSpPr>
              <a:spLocks noChangeShapeType="1"/>
            </p:cNvSpPr>
            <p:nvPr/>
          </p:nvSpPr>
          <p:spPr bwMode="auto">
            <a:xfrm flipV="1">
              <a:off x="2665" y="1794"/>
              <a:ext cx="544" cy="59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1" name="Text Box 7"/>
            <p:cNvSpPr txBox="1">
              <a:spLocks noChangeArrowheads="1"/>
            </p:cNvSpPr>
            <p:nvPr/>
          </p:nvSpPr>
          <p:spPr bwMode="auto">
            <a:xfrm>
              <a:off x="3164" y="154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82" name="Line 8"/>
            <p:cNvSpPr>
              <a:spLocks noChangeShapeType="1"/>
            </p:cNvSpPr>
            <p:nvPr/>
          </p:nvSpPr>
          <p:spPr bwMode="auto">
            <a:xfrm flipV="1">
              <a:off x="2901" y="2181"/>
              <a:ext cx="1044" cy="1179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3" name="Text Box 9"/>
            <p:cNvSpPr txBox="1">
              <a:spLocks noChangeArrowheads="1"/>
            </p:cNvSpPr>
            <p:nvPr/>
          </p:nvSpPr>
          <p:spPr bwMode="auto">
            <a:xfrm>
              <a:off x="3867" y="180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884" name="Line 10"/>
            <p:cNvSpPr>
              <a:spLocks noChangeShapeType="1"/>
            </p:cNvSpPr>
            <p:nvPr/>
          </p:nvSpPr>
          <p:spPr bwMode="auto">
            <a:xfrm>
              <a:off x="2118" y="2737"/>
              <a:ext cx="1815" cy="0"/>
            </a:xfrm>
            <a:prstGeom prst="line">
              <a:avLst/>
            </a:prstGeom>
            <a:noFill/>
            <a:ln w="4445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5" name="Text Box 11"/>
            <p:cNvSpPr txBox="1">
              <a:spLocks noChangeArrowheads="1"/>
            </p:cNvSpPr>
            <p:nvPr/>
          </p:nvSpPr>
          <p:spPr bwMode="auto">
            <a:xfrm>
              <a:off x="1894" y="250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7886" name="Text Box 12"/>
            <p:cNvSpPr txBox="1">
              <a:spLocks noChangeArrowheads="1"/>
            </p:cNvSpPr>
            <p:nvPr/>
          </p:nvSpPr>
          <p:spPr bwMode="auto">
            <a:xfrm>
              <a:off x="3936" y="250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7827" name="Group 14"/>
          <p:cNvGrpSpPr>
            <a:grpSpLocks/>
          </p:cNvGrpSpPr>
          <p:nvPr/>
        </p:nvGrpSpPr>
        <p:grpSpPr bwMode="auto">
          <a:xfrm>
            <a:off x="1423988" y="1125539"/>
            <a:ext cx="8101012" cy="3614737"/>
            <a:chOff x="657" y="981"/>
            <a:chExt cx="5103" cy="2277"/>
          </a:xfrm>
        </p:grpSpPr>
        <p:sp>
          <p:nvSpPr>
            <p:cNvPr id="77828" name="Text Box 15"/>
            <p:cNvSpPr txBox="1">
              <a:spLocks noChangeArrowheads="1"/>
            </p:cNvSpPr>
            <p:nvPr/>
          </p:nvSpPr>
          <p:spPr bwMode="auto">
            <a:xfrm>
              <a:off x="5261" y="1661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7829" name="Line 16"/>
            <p:cNvSpPr>
              <a:spLocks noChangeShapeType="1"/>
            </p:cNvSpPr>
            <p:nvPr/>
          </p:nvSpPr>
          <p:spPr bwMode="auto">
            <a:xfrm>
              <a:off x="702" y="116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0" name="Line 17"/>
            <p:cNvSpPr>
              <a:spLocks noChangeShapeType="1"/>
            </p:cNvSpPr>
            <p:nvPr/>
          </p:nvSpPr>
          <p:spPr bwMode="auto">
            <a:xfrm>
              <a:off x="1382" y="98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1" name="Line 18"/>
            <p:cNvSpPr>
              <a:spLocks noChangeShapeType="1"/>
            </p:cNvSpPr>
            <p:nvPr/>
          </p:nvSpPr>
          <p:spPr bwMode="auto">
            <a:xfrm>
              <a:off x="1382" y="161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2" name="Line 19"/>
            <p:cNvSpPr>
              <a:spLocks noChangeShapeType="1"/>
            </p:cNvSpPr>
            <p:nvPr/>
          </p:nvSpPr>
          <p:spPr bwMode="auto">
            <a:xfrm>
              <a:off x="2471" y="1616"/>
              <a:ext cx="81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3" name="Line 20"/>
            <p:cNvSpPr>
              <a:spLocks noChangeShapeType="1"/>
            </p:cNvSpPr>
            <p:nvPr/>
          </p:nvSpPr>
          <p:spPr bwMode="auto">
            <a:xfrm>
              <a:off x="1382" y="1798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4" name="Line 21"/>
            <p:cNvSpPr>
              <a:spLocks noChangeShapeType="1"/>
            </p:cNvSpPr>
            <p:nvPr/>
          </p:nvSpPr>
          <p:spPr bwMode="auto">
            <a:xfrm>
              <a:off x="2426" y="1798"/>
              <a:ext cx="36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Line 22"/>
            <p:cNvSpPr>
              <a:spLocks noChangeShapeType="1"/>
            </p:cNvSpPr>
            <p:nvPr/>
          </p:nvSpPr>
          <p:spPr bwMode="auto">
            <a:xfrm flipH="1">
              <a:off x="2788" y="2160"/>
              <a:ext cx="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Line 23"/>
            <p:cNvSpPr>
              <a:spLocks noChangeShapeType="1"/>
            </p:cNvSpPr>
            <p:nvPr/>
          </p:nvSpPr>
          <p:spPr bwMode="auto">
            <a:xfrm>
              <a:off x="2788" y="320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24"/>
            <p:cNvSpPr>
              <a:spLocks noChangeShapeType="1"/>
            </p:cNvSpPr>
            <p:nvPr/>
          </p:nvSpPr>
          <p:spPr bwMode="auto">
            <a:xfrm>
              <a:off x="2834" y="2206"/>
              <a:ext cx="0" cy="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25"/>
            <p:cNvSpPr>
              <a:spLocks noChangeShapeType="1"/>
            </p:cNvSpPr>
            <p:nvPr/>
          </p:nvSpPr>
          <p:spPr bwMode="auto">
            <a:xfrm>
              <a:off x="2834" y="2206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26"/>
            <p:cNvSpPr>
              <a:spLocks noChangeShapeType="1"/>
            </p:cNvSpPr>
            <p:nvPr/>
          </p:nvSpPr>
          <p:spPr bwMode="auto">
            <a:xfrm>
              <a:off x="3151" y="2578"/>
              <a:ext cx="273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27"/>
            <p:cNvSpPr>
              <a:spLocks noChangeShapeType="1"/>
            </p:cNvSpPr>
            <p:nvPr/>
          </p:nvSpPr>
          <p:spPr bwMode="auto">
            <a:xfrm>
              <a:off x="3266" y="2421"/>
              <a:ext cx="248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28"/>
            <p:cNvSpPr>
              <a:spLocks noChangeShapeType="1"/>
            </p:cNvSpPr>
            <p:nvPr/>
          </p:nvSpPr>
          <p:spPr bwMode="auto">
            <a:xfrm>
              <a:off x="3469" y="2841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Line 29"/>
            <p:cNvSpPr>
              <a:spLocks noChangeShapeType="1"/>
            </p:cNvSpPr>
            <p:nvPr/>
          </p:nvSpPr>
          <p:spPr bwMode="auto">
            <a:xfrm>
              <a:off x="3789" y="3068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Line 30"/>
            <p:cNvSpPr>
              <a:spLocks noChangeShapeType="1"/>
            </p:cNvSpPr>
            <p:nvPr/>
          </p:nvSpPr>
          <p:spPr bwMode="auto">
            <a:xfrm flipV="1">
              <a:off x="4830" y="3022"/>
              <a:ext cx="27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Line 31"/>
            <p:cNvSpPr>
              <a:spLocks noChangeShapeType="1"/>
            </p:cNvSpPr>
            <p:nvPr/>
          </p:nvSpPr>
          <p:spPr bwMode="auto">
            <a:xfrm>
              <a:off x="3514" y="2705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Line 32"/>
            <p:cNvSpPr>
              <a:spLocks noChangeShapeType="1"/>
            </p:cNvSpPr>
            <p:nvPr/>
          </p:nvSpPr>
          <p:spPr bwMode="auto">
            <a:xfrm>
              <a:off x="3832" y="2932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Line 33"/>
            <p:cNvSpPr>
              <a:spLocks noChangeShapeType="1"/>
            </p:cNvSpPr>
            <p:nvPr/>
          </p:nvSpPr>
          <p:spPr bwMode="auto">
            <a:xfrm>
              <a:off x="4875" y="2932"/>
              <a:ext cx="227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7" name="Line 34"/>
            <p:cNvSpPr>
              <a:spLocks noChangeShapeType="1"/>
            </p:cNvSpPr>
            <p:nvPr/>
          </p:nvSpPr>
          <p:spPr bwMode="auto">
            <a:xfrm>
              <a:off x="1382" y="1798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Line 35"/>
            <p:cNvSpPr>
              <a:spLocks noChangeShapeType="1"/>
            </p:cNvSpPr>
            <p:nvPr/>
          </p:nvSpPr>
          <p:spPr bwMode="auto">
            <a:xfrm flipH="1">
              <a:off x="657" y="2251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9" name="Line 36"/>
            <p:cNvSpPr>
              <a:spLocks noChangeShapeType="1"/>
            </p:cNvSpPr>
            <p:nvPr/>
          </p:nvSpPr>
          <p:spPr bwMode="auto">
            <a:xfrm>
              <a:off x="838" y="125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0" name="Line 37"/>
            <p:cNvSpPr>
              <a:spLocks noChangeShapeType="1"/>
            </p:cNvSpPr>
            <p:nvPr/>
          </p:nvSpPr>
          <p:spPr bwMode="auto">
            <a:xfrm>
              <a:off x="974" y="129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1" name="Line 38"/>
            <p:cNvSpPr>
              <a:spLocks noChangeShapeType="1"/>
            </p:cNvSpPr>
            <p:nvPr/>
          </p:nvSpPr>
          <p:spPr bwMode="auto">
            <a:xfrm>
              <a:off x="1065" y="13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2" name="Line 39"/>
            <p:cNvSpPr>
              <a:spLocks noChangeShapeType="1"/>
            </p:cNvSpPr>
            <p:nvPr/>
          </p:nvSpPr>
          <p:spPr bwMode="auto">
            <a:xfrm>
              <a:off x="929" y="1344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3" name="Line 40"/>
            <p:cNvSpPr>
              <a:spLocks noChangeShapeType="1"/>
            </p:cNvSpPr>
            <p:nvPr/>
          </p:nvSpPr>
          <p:spPr bwMode="auto">
            <a:xfrm>
              <a:off x="1428" y="1162"/>
              <a:ext cx="3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4" name="Line 41"/>
            <p:cNvSpPr>
              <a:spLocks noChangeShapeType="1"/>
            </p:cNvSpPr>
            <p:nvPr/>
          </p:nvSpPr>
          <p:spPr bwMode="auto">
            <a:xfrm>
              <a:off x="5238" y="1153"/>
              <a:ext cx="0" cy="1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42"/>
            <p:cNvSpPr>
              <a:spLocks noChangeShapeType="1"/>
            </p:cNvSpPr>
            <p:nvPr/>
          </p:nvSpPr>
          <p:spPr bwMode="auto">
            <a:xfrm>
              <a:off x="5102" y="2705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Oval 43"/>
            <p:cNvSpPr>
              <a:spLocks noChangeArrowheads="1"/>
            </p:cNvSpPr>
            <p:nvPr/>
          </p:nvSpPr>
          <p:spPr bwMode="auto">
            <a:xfrm>
              <a:off x="4331" y="2569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77857" name="Line 44"/>
            <p:cNvSpPr>
              <a:spLocks noChangeShapeType="1"/>
            </p:cNvSpPr>
            <p:nvPr/>
          </p:nvSpPr>
          <p:spPr bwMode="auto">
            <a:xfrm flipV="1">
              <a:off x="4252" y="2514"/>
              <a:ext cx="409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45"/>
            <p:cNvSpPr>
              <a:spLocks noChangeShapeType="1"/>
            </p:cNvSpPr>
            <p:nvPr/>
          </p:nvSpPr>
          <p:spPr bwMode="auto">
            <a:xfrm>
              <a:off x="4467" y="2795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46"/>
            <p:cNvSpPr>
              <a:spLocks noChangeShapeType="1"/>
            </p:cNvSpPr>
            <p:nvPr/>
          </p:nvSpPr>
          <p:spPr bwMode="auto">
            <a:xfrm>
              <a:off x="3412" y="2795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47"/>
            <p:cNvSpPr>
              <a:spLocks noChangeShapeType="1"/>
            </p:cNvSpPr>
            <p:nvPr/>
          </p:nvSpPr>
          <p:spPr bwMode="auto">
            <a:xfrm>
              <a:off x="3469" y="28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Rectangle 48"/>
            <p:cNvSpPr>
              <a:spLocks noChangeArrowheads="1"/>
            </p:cNvSpPr>
            <p:nvPr/>
          </p:nvSpPr>
          <p:spPr bwMode="auto">
            <a:xfrm flipH="1">
              <a:off x="3409" y="2886"/>
              <a:ext cx="57" cy="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77862" name="Rectangle 49"/>
            <p:cNvSpPr>
              <a:spLocks noChangeArrowheads="1"/>
            </p:cNvSpPr>
            <p:nvPr/>
          </p:nvSpPr>
          <p:spPr bwMode="auto">
            <a:xfrm>
              <a:off x="2789" y="3158"/>
              <a:ext cx="681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77863" name="Rectangle 50"/>
            <p:cNvSpPr>
              <a:spLocks noChangeArrowheads="1"/>
            </p:cNvSpPr>
            <p:nvPr/>
          </p:nvSpPr>
          <p:spPr bwMode="auto">
            <a:xfrm>
              <a:off x="2788" y="3068"/>
              <a:ext cx="46" cy="9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3200"/>
            </a:p>
          </p:txBody>
        </p:sp>
        <p:sp>
          <p:nvSpPr>
            <p:cNvPr id="77864" name="Line 51"/>
            <p:cNvSpPr>
              <a:spLocks noChangeShapeType="1"/>
            </p:cNvSpPr>
            <p:nvPr/>
          </p:nvSpPr>
          <p:spPr bwMode="auto">
            <a:xfrm flipH="1">
              <a:off x="2335" y="288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Line 52"/>
            <p:cNvSpPr>
              <a:spLocks noChangeShapeType="1"/>
            </p:cNvSpPr>
            <p:nvPr/>
          </p:nvSpPr>
          <p:spPr bwMode="auto">
            <a:xfrm flipH="1">
              <a:off x="2335" y="3068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6" name="Text Box 53"/>
            <p:cNvSpPr txBox="1">
              <a:spLocks noChangeArrowheads="1"/>
            </p:cNvSpPr>
            <p:nvPr/>
          </p:nvSpPr>
          <p:spPr bwMode="auto">
            <a:xfrm>
              <a:off x="2290" y="2795"/>
              <a:ext cx="2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h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7867" name="Line 54"/>
            <p:cNvSpPr>
              <a:spLocks noChangeShapeType="1"/>
            </p:cNvSpPr>
            <p:nvPr/>
          </p:nvSpPr>
          <p:spPr bwMode="auto">
            <a:xfrm>
              <a:off x="2652" y="2877"/>
              <a:ext cx="0" cy="18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8" name="Line 55"/>
            <p:cNvSpPr>
              <a:spLocks noChangeShapeType="1"/>
            </p:cNvSpPr>
            <p:nvPr/>
          </p:nvSpPr>
          <p:spPr bwMode="auto">
            <a:xfrm>
              <a:off x="2666" y="21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9" name="Line 56"/>
            <p:cNvSpPr>
              <a:spLocks noChangeShapeType="1"/>
            </p:cNvSpPr>
            <p:nvPr/>
          </p:nvSpPr>
          <p:spPr bwMode="auto">
            <a:xfrm>
              <a:off x="2922" y="2127"/>
              <a:ext cx="0" cy="589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Text Box 57"/>
            <p:cNvSpPr txBox="1">
              <a:spLocks noChangeArrowheads="1"/>
            </p:cNvSpPr>
            <p:nvPr/>
          </p:nvSpPr>
          <p:spPr bwMode="auto">
            <a:xfrm>
              <a:off x="2925" y="2251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1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7871" name="Line 58"/>
            <p:cNvSpPr>
              <a:spLocks noChangeShapeType="1"/>
            </p:cNvSpPr>
            <p:nvPr/>
          </p:nvSpPr>
          <p:spPr bwMode="auto">
            <a:xfrm>
              <a:off x="2652" y="2705"/>
              <a:ext cx="0" cy="181"/>
            </a:xfrm>
            <a:prstGeom prst="line">
              <a:avLst/>
            </a:prstGeom>
            <a:noFill/>
            <a:ln w="22225">
              <a:solidFill>
                <a:srgbClr val="CC99FF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Text Box 59"/>
            <p:cNvSpPr txBox="1">
              <a:spLocks noChangeArrowheads="1"/>
            </p:cNvSpPr>
            <p:nvPr/>
          </p:nvSpPr>
          <p:spPr bwMode="auto">
            <a:xfrm>
              <a:off x="2834" y="2614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1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7873" name="Text Box 60"/>
            <p:cNvSpPr txBox="1">
              <a:spLocks noChangeArrowheads="1"/>
            </p:cNvSpPr>
            <p:nvPr/>
          </p:nvSpPr>
          <p:spPr bwMode="auto">
            <a:xfrm>
              <a:off x="2063" y="2931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7874" name="Text Box 61"/>
            <p:cNvSpPr txBox="1">
              <a:spLocks noChangeArrowheads="1"/>
            </p:cNvSpPr>
            <p:nvPr/>
          </p:nvSpPr>
          <p:spPr bwMode="auto">
            <a:xfrm>
              <a:off x="3605" y="2931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7875" name="Line 62"/>
            <p:cNvSpPr>
              <a:spLocks noChangeShapeType="1"/>
            </p:cNvSpPr>
            <p:nvPr/>
          </p:nvSpPr>
          <p:spPr bwMode="auto">
            <a:xfrm>
              <a:off x="4725" y="300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63"/>
            <p:cNvSpPr txBox="1">
              <a:spLocks noChangeArrowheads="1"/>
            </p:cNvSpPr>
            <p:nvPr/>
          </p:nvSpPr>
          <p:spPr bwMode="auto">
            <a:xfrm>
              <a:off x="4325" y="2167"/>
              <a:ext cx="6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7877" name="Line 64"/>
            <p:cNvSpPr>
              <a:spLocks noChangeShapeType="1"/>
            </p:cNvSpPr>
            <p:nvPr/>
          </p:nvSpPr>
          <p:spPr bwMode="auto">
            <a:xfrm>
              <a:off x="2210" y="2719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88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576513" y="1700213"/>
          <a:ext cx="2447925" cy="1058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101" name="Object 27"/>
          <p:cNvGraphicFramePr>
            <a:graphicFrameLocks noChangeAspect="1"/>
          </p:cNvGraphicFramePr>
          <p:nvPr/>
        </p:nvGraphicFramePr>
        <p:xfrm>
          <a:off x="7516813" y="1989138"/>
          <a:ext cx="11826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8" imgW="1155600" imgH="723600" progId="Equation.DSMT4">
                  <p:embed/>
                </p:oleObj>
              </mc:Choice>
              <mc:Fallback>
                <p:oleObj name="Equation" r:id="rId8" imgW="1155600" imgH="723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1989138"/>
                        <a:ext cx="118268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8"/>
          <p:cNvGraphicFramePr>
            <a:graphicFrameLocks noChangeAspect="1"/>
          </p:cNvGraphicFramePr>
          <p:nvPr/>
        </p:nvGraphicFramePr>
        <p:xfrm>
          <a:off x="6508750" y="3357563"/>
          <a:ext cx="31972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0" imgW="3124080" imgH="469800" progId="Equation.DSMT4">
                  <p:embed/>
                </p:oleObj>
              </mc:Choice>
              <mc:Fallback>
                <p:oleObj name="Equation" r:id="rId10" imgW="3124080" imgH="469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357563"/>
                        <a:ext cx="31972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29"/>
          <p:cNvSpPr>
            <a:spLocks noChangeArrowheads="1"/>
          </p:cNvSpPr>
          <p:nvPr/>
        </p:nvSpPr>
        <p:spPr bwMode="auto">
          <a:xfrm>
            <a:off x="6292850" y="2205038"/>
            <a:ext cx="1152525" cy="215900"/>
          </a:xfrm>
          <a:prstGeom prst="rightArrow">
            <a:avLst>
              <a:gd name="adj1" fmla="val 50000"/>
              <a:gd name="adj2" fmla="val 1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06" name="AutoShape 30"/>
          <p:cNvSpPr>
            <a:spLocks noChangeArrowheads="1"/>
          </p:cNvSpPr>
          <p:nvPr/>
        </p:nvSpPr>
        <p:spPr bwMode="auto">
          <a:xfrm>
            <a:off x="8021638" y="2781300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07" name="Text Box 31"/>
          <p:cNvSpPr txBox="1">
            <a:spLocks noChangeArrowheads="1"/>
          </p:cNvSpPr>
          <p:nvPr/>
        </p:nvSpPr>
        <p:spPr bwMode="auto">
          <a:xfrm>
            <a:off x="2801938" y="4276725"/>
            <a:ext cx="1655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重力场中</a:t>
            </a:r>
          </a:p>
        </p:txBody>
      </p:sp>
      <p:graphicFrame>
        <p:nvGraphicFramePr>
          <p:cNvPr id="4103" name="Object 32"/>
          <p:cNvGraphicFramePr>
            <a:graphicFrameLocks noChangeAspect="1"/>
          </p:cNvGraphicFramePr>
          <p:nvPr/>
        </p:nvGraphicFramePr>
        <p:xfrm>
          <a:off x="6032500" y="5373688"/>
          <a:ext cx="38084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2" imgW="3720960" imgH="393480" progId="Equation.DSMT4">
                  <p:embed/>
                </p:oleObj>
              </mc:Choice>
              <mc:Fallback>
                <p:oleObj name="Equation" r:id="rId12" imgW="372096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5373688"/>
                        <a:ext cx="3808413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33"/>
          <p:cNvGraphicFramePr>
            <a:graphicFrameLocks noChangeAspect="1"/>
          </p:cNvGraphicFramePr>
          <p:nvPr/>
        </p:nvGraphicFramePr>
        <p:xfrm>
          <a:off x="7516813" y="4437063"/>
          <a:ext cx="14287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4" imgW="1396800" imgH="317160" progId="Equation.DSMT4">
                  <p:embed/>
                </p:oleObj>
              </mc:Choice>
              <mc:Fallback>
                <p:oleObj name="Equation" r:id="rId14" imgW="1396800" imgH="3171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4437063"/>
                        <a:ext cx="14287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34"/>
          <p:cNvSpPr txBox="1">
            <a:spLocks noChangeArrowheads="1"/>
          </p:cNvSpPr>
          <p:nvPr/>
        </p:nvSpPr>
        <p:spPr bwMode="auto">
          <a:xfrm>
            <a:off x="2720975" y="5300663"/>
            <a:ext cx="237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不可压缩流体</a:t>
            </a:r>
          </a:p>
        </p:txBody>
      </p:sp>
      <p:sp>
        <p:nvSpPr>
          <p:cNvPr id="4109" name="AutoShape 35"/>
          <p:cNvSpPr>
            <a:spLocks noChangeArrowheads="1"/>
          </p:cNvSpPr>
          <p:nvPr/>
        </p:nvSpPr>
        <p:spPr bwMode="auto">
          <a:xfrm>
            <a:off x="8021638" y="3860800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10" name="AutoShape 36"/>
          <p:cNvSpPr>
            <a:spLocks noChangeArrowheads="1"/>
          </p:cNvSpPr>
          <p:nvPr/>
        </p:nvSpPr>
        <p:spPr bwMode="auto">
          <a:xfrm>
            <a:off x="8047038" y="4797425"/>
            <a:ext cx="215900" cy="576263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11" name="AutoShape 37"/>
          <p:cNvSpPr>
            <a:spLocks noChangeArrowheads="1"/>
          </p:cNvSpPr>
          <p:nvPr/>
        </p:nvSpPr>
        <p:spPr bwMode="auto">
          <a:xfrm>
            <a:off x="5500688" y="4538663"/>
            <a:ext cx="1728787" cy="185737"/>
          </a:xfrm>
          <a:prstGeom prst="rightArrow">
            <a:avLst>
              <a:gd name="adj1" fmla="val 50000"/>
              <a:gd name="adj2" fmla="val 2326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12" name="AutoShape 38"/>
          <p:cNvSpPr>
            <a:spLocks noChangeArrowheads="1"/>
          </p:cNvSpPr>
          <p:nvPr/>
        </p:nvSpPr>
        <p:spPr bwMode="auto">
          <a:xfrm>
            <a:off x="5168900" y="5516563"/>
            <a:ext cx="865188" cy="144462"/>
          </a:xfrm>
          <a:prstGeom prst="rightArrow">
            <a:avLst>
              <a:gd name="adj1" fmla="val 50000"/>
              <a:gd name="adj2" fmla="val 14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13" name="_s144394"/>
          <p:cNvSpPr>
            <a:spLocks noChangeArrowheads="1"/>
          </p:cNvSpPr>
          <p:nvPr/>
        </p:nvSpPr>
        <p:spPr bwMode="auto">
          <a:xfrm>
            <a:off x="776288" y="4518025"/>
            <a:ext cx="1800225" cy="105886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0"/>
              </a:spcBef>
            </a:pPr>
            <a:r>
              <a:rPr lang="zh-CN" altLang="en-US" sz="2600" i="0">
                <a:latin typeface="楷体_GB2312" pitchFamily="49" charset="-122"/>
                <a:ea typeface="楷体_GB2312" pitchFamily="49" charset="-122"/>
              </a:rPr>
              <a:t>静止流体中</a:t>
            </a:r>
          </a:p>
          <a:p>
            <a:pPr algn="ctr">
              <a:spcBef>
                <a:spcPct val="0"/>
              </a:spcBef>
            </a:pPr>
            <a:r>
              <a:rPr lang="zh-CN" altLang="en-US" sz="2600" i="0">
                <a:latin typeface="楷体_GB2312" pitchFamily="49" charset="-122"/>
                <a:ea typeface="楷体_GB2312" pitchFamily="49" charset="-122"/>
              </a:rPr>
              <a:t>的压强分布</a:t>
            </a:r>
          </a:p>
        </p:txBody>
      </p:sp>
      <p:sp>
        <p:nvSpPr>
          <p:cNvPr id="4114" name="AutoShape 41"/>
          <p:cNvSpPr>
            <a:spLocks/>
          </p:cNvSpPr>
          <p:nvPr/>
        </p:nvSpPr>
        <p:spPr bwMode="auto">
          <a:xfrm>
            <a:off x="2720975" y="4508500"/>
            <a:ext cx="144463" cy="1081088"/>
          </a:xfrm>
          <a:prstGeom prst="leftBrace">
            <a:avLst>
              <a:gd name="adj1" fmla="val 62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15" name="AutoShape 47"/>
          <p:cNvSpPr>
            <a:spLocks noChangeArrowheads="1"/>
          </p:cNvSpPr>
          <p:nvPr/>
        </p:nvSpPr>
        <p:spPr bwMode="auto">
          <a:xfrm>
            <a:off x="4059238" y="3103563"/>
            <a:ext cx="2376487" cy="86360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i="0">
              <a:solidFill>
                <a:srgbClr val="FF3300"/>
              </a:solidFill>
              <a:latin typeface="Arial" charset="0"/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i="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等压面、等势面及质量</a:t>
            </a:r>
          </a:p>
          <a:p>
            <a:pPr algn="ctr">
              <a:spcBef>
                <a:spcPct val="0"/>
              </a:spcBef>
            </a:pPr>
            <a:r>
              <a:rPr lang="zh-CN" altLang="en-US" i="0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力三者之间的关系</a:t>
            </a:r>
          </a:p>
          <a:p>
            <a:pPr algn="ctr">
              <a:spcBef>
                <a:spcPct val="0"/>
              </a:spcBef>
            </a:pPr>
            <a:endParaRPr lang="zh-CN" altLang="en-US" b="0" i="0">
              <a:latin typeface="Arial" charset="0"/>
              <a:ea typeface="宋体" pitchFamily="2" charset="-122"/>
            </a:endParaRPr>
          </a:p>
        </p:txBody>
      </p:sp>
      <p:sp>
        <p:nvSpPr>
          <p:cNvPr id="4116" name="Rectangle 48"/>
          <p:cNvSpPr>
            <a:spLocks noGrp="1" noChangeArrowheads="1"/>
          </p:cNvSpPr>
          <p:nvPr>
            <p:ph type="title"/>
          </p:nvPr>
        </p:nvSpPr>
        <p:spPr>
          <a:xfrm>
            <a:off x="495300" y="620713"/>
            <a:ext cx="5465763" cy="796925"/>
          </a:xfrm>
          <a:noFill/>
        </p:spPr>
        <p:txBody>
          <a:bodyPr/>
          <a:lstStyle/>
          <a:p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流体静力学内容概要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6991" y="853184"/>
            <a:ext cx="8604250" cy="64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解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  <a:r>
              <a:rPr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</a:rPr>
              <a:t>选取</a:t>
            </a:r>
            <a:r>
              <a:rPr lang="en-US" altLang="zh-CN" sz="2400" b="1">
                <a:latin typeface="Times New Roman" panose="02020603050405020304" pitchFamily="18" charset="0"/>
              </a:rPr>
              <a:t>O－O</a:t>
            </a:r>
            <a:r>
              <a:rPr lang="zh-CN" altLang="en-US" sz="2400" b="1">
                <a:latin typeface="Times New Roman" panose="02020603050405020304" pitchFamily="18" charset="0"/>
              </a:rPr>
              <a:t>面为水平基准面，对断面1—1，2—2列方程</a:t>
            </a:r>
          </a:p>
        </p:txBody>
      </p:sp>
      <p:graphicFrame>
        <p:nvGraphicFramePr>
          <p:cNvPr id="216067" name="Object 3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81195608"/>
              </p:ext>
            </p:extLst>
          </p:nvPr>
        </p:nvGraphicFramePr>
        <p:xfrm>
          <a:off x="2072879" y="1562796"/>
          <a:ext cx="58324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1930400" imgH="457200" progId="Equation.DSMT4">
                  <p:embed/>
                </p:oleObj>
              </mc:Choice>
              <mc:Fallback>
                <p:oleObj name="Equation" r:id="rId3" imgW="1930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879" y="1562796"/>
                        <a:ext cx="58324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42910810"/>
              </p:ext>
            </p:extLst>
          </p:nvPr>
        </p:nvGraphicFramePr>
        <p:xfrm>
          <a:off x="1496616" y="3717032"/>
          <a:ext cx="63357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5" imgW="2667000" imgH="457200" progId="Equation.DSMT4">
                  <p:embed/>
                </p:oleObj>
              </mc:Choice>
              <mc:Fallback>
                <p:oleObj name="Equation" r:id="rId5" imgW="266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16" y="3717032"/>
                        <a:ext cx="63357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67419"/>
              </p:ext>
            </p:extLst>
          </p:nvPr>
        </p:nvGraphicFramePr>
        <p:xfrm>
          <a:off x="1785541" y="2643883"/>
          <a:ext cx="61198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7" imgW="2400300" imgH="393700" progId="Equation.DSMT4">
                  <p:embed/>
                </p:oleObj>
              </mc:Choice>
              <mc:Fallback>
                <p:oleObj name="Equation" r:id="rId7" imgW="2400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41" y="2643883"/>
                        <a:ext cx="61198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96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7608452"/>
              </p:ext>
            </p:extLst>
          </p:nvPr>
        </p:nvGraphicFramePr>
        <p:xfrm>
          <a:off x="1096964" y="332656"/>
          <a:ext cx="77771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3276600" imgH="482600" progId="Equation.DSMT4">
                  <p:embed/>
                </p:oleObj>
              </mc:Choice>
              <mc:Fallback>
                <p:oleObj name="Equation" r:id="rId3" imgW="3276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4" y="332656"/>
                        <a:ext cx="777716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61784768"/>
              </p:ext>
            </p:extLst>
          </p:nvPr>
        </p:nvGraphicFramePr>
        <p:xfrm>
          <a:off x="952501" y="4329154"/>
          <a:ext cx="792003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5" imgW="3149600" imgH="393700" progId="Equation.DSMT4">
                  <p:embed/>
                </p:oleObj>
              </mc:Choice>
              <mc:Fallback>
                <p:oleObj name="Equation" r:id="rId5" imgW="3149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1" y="4329154"/>
                        <a:ext cx="7920037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95130"/>
              </p:ext>
            </p:extLst>
          </p:nvPr>
        </p:nvGraphicFramePr>
        <p:xfrm>
          <a:off x="3092451" y="3282471"/>
          <a:ext cx="5781675" cy="104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7" imgW="1739900" imgH="444500" progId="Equation.DSMT4">
                  <p:embed/>
                </p:oleObj>
              </mc:Choice>
              <mc:Fallback>
                <p:oleObj name="Equation" r:id="rId7" imgW="1739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1" y="3282471"/>
                        <a:ext cx="5781675" cy="1046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952501" y="1880230"/>
            <a:ext cx="79216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0">
                <a:latin typeface="Times New Roman" panose="02020603050405020304" pitchFamily="18" charset="0"/>
                <a:hlinkClick r:id="rId9" action="ppaction://hlinksldjump"/>
              </a:rPr>
              <a:t>(2)</a:t>
            </a:r>
            <a:r>
              <a:rPr lang="zh-CN" altLang="en-US" sz="2400" i="0">
                <a:latin typeface="Times New Roman" panose="02020603050405020304" pitchFamily="18" charset="0"/>
              </a:rPr>
              <a:t>选取</a:t>
            </a:r>
            <a:r>
              <a:rPr lang="en-US" altLang="zh-CN" sz="2400" i="0">
                <a:latin typeface="Times New Roman" panose="02020603050405020304" pitchFamily="18" charset="0"/>
              </a:rPr>
              <a:t>n</a:t>
            </a:r>
            <a:r>
              <a:rPr lang="zh-CN" altLang="en-US" sz="2400" i="0">
                <a:latin typeface="Times New Roman" panose="02020603050405020304" pitchFamily="18" charset="0"/>
              </a:rPr>
              <a:t>－</a:t>
            </a:r>
            <a:r>
              <a:rPr lang="en-US" altLang="zh-CN" sz="2400" i="0">
                <a:latin typeface="Times New Roman" panose="02020603050405020304" pitchFamily="18" charset="0"/>
              </a:rPr>
              <a:t>n</a:t>
            </a:r>
            <a:r>
              <a:rPr lang="zh-CN" altLang="en-US" sz="2400" i="0">
                <a:latin typeface="Times New Roman" panose="02020603050405020304" pitchFamily="18" charset="0"/>
              </a:rPr>
              <a:t>面为水平基准面，对断面</a:t>
            </a:r>
            <a:r>
              <a:rPr lang="en-US" altLang="zh-CN" sz="2400" i="0">
                <a:latin typeface="Times New Roman" panose="02020603050405020304" pitchFamily="18" charset="0"/>
              </a:rPr>
              <a:t>4—4</a:t>
            </a:r>
            <a:r>
              <a:rPr lang="zh-CN" altLang="en-US" sz="2400" i="0">
                <a:latin typeface="Times New Roman" panose="02020603050405020304" pitchFamily="18" charset="0"/>
              </a:rPr>
              <a:t>，</a:t>
            </a:r>
            <a:r>
              <a:rPr lang="en-US" altLang="zh-CN" sz="2400" i="0">
                <a:latin typeface="Times New Roman" panose="02020603050405020304" pitchFamily="18" charset="0"/>
              </a:rPr>
              <a:t>3—3</a:t>
            </a:r>
            <a:r>
              <a:rPr lang="zh-CN" altLang="en-US" sz="2400" i="0">
                <a:latin typeface="Times New Roman" panose="02020603050405020304" pitchFamily="18" charset="0"/>
              </a:rPr>
              <a:t>列方程，</a:t>
            </a:r>
            <a:r>
              <a:rPr kumimoji="1" lang="en-US" altLang="zh-CN" sz="2400" i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0" i="0" baseline="-25000">
                <a:latin typeface="Times New Roman" panose="02020603050405020304" pitchFamily="18" charset="0"/>
              </a:rPr>
              <a:t>4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i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0" i="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＝ </a:t>
            </a:r>
            <a:r>
              <a:rPr kumimoji="1" lang="en-US" altLang="zh-CN" sz="2400" i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0" i="0" baseline="-25000">
                <a:latin typeface="Times New Roman" panose="02020603050405020304" pitchFamily="18" charset="0"/>
              </a:rPr>
              <a:t>a</a:t>
            </a:r>
            <a:r>
              <a:rPr kumimoji="1" lang="zh-CN" altLang="en-US" sz="2400" i="0">
                <a:latin typeface="Times New Roman" panose="02020603050405020304" pitchFamily="18" charset="0"/>
              </a:rPr>
              <a:t>  ，</a:t>
            </a:r>
            <a:r>
              <a:rPr kumimoji="1" lang="en-US" altLang="zh-CN" sz="2400" i="0">
                <a:latin typeface="Times New Roman" panose="02020603050405020304" pitchFamily="18" charset="0"/>
              </a:rPr>
              <a:t>z</a:t>
            </a:r>
            <a:r>
              <a:rPr kumimoji="1" lang="en-US" altLang="zh-CN" sz="2400" i="0" baseline="-25000">
                <a:latin typeface="Times New Roman" panose="02020603050405020304" pitchFamily="18" charset="0"/>
              </a:rPr>
              <a:t>4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i="0">
                <a:latin typeface="Times New Roman" panose="02020603050405020304" pitchFamily="18" charset="0"/>
              </a:rPr>
              <a:t>H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， </a:t>
            </a:r>
            <a:r>
              <a:rPr kumimoji="1" lang="en-US" altLang="zh-CN" sz="2400" i="0">
                <a:latin typeface="Times New Roman" panose="02020603050405020304" pitchFamily="18" charset="0"/>
              </a:rPr>
              <a:t>z</a:t>
            </a:r>
            <a:r>
              <a:rPr kumimoji="1" lang="en-US" altLang="zh-CN" sz="2400" i="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i="0">
                <a:latin typeface="Times New Roman" panose="02020603050405020304" pitchFamily="18" charset="0"/>
              </a:rPr>
              <a:t>0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， </a:t>
            </a:r>
            <a:r>
              <a:rPr kumimoji="1" lang="en-US" altLang="zh-CN" sz="2400" i="0">
                <a:latin typeface="Times New Roman" panose="02020603050405020304" pitchFamily="18" charset="0"/>
              </a:rPr>
              <a:t>v</a:t>
            </a:r>
            <a:r>
              <a:rPr kumimoji="1" lang="en-US" altLang="zh-CN" sz="2400" i="0" baseline="-25000">
                <a:latin typeface="Times New Roman" panose="02020603050405020304" pitchFamily="18" charset="0"/>
              </a:rPr>
              <a:t>4</a:t>
            </a:r>
            <a:r>
              <a:rPr kumimoji="1" lang="zh-CN" altLang="en-US" sz="2400" i="0">
                <a:latin typeface="Times New Roman" panose="02020603050405020304" pitchFamily="18" charset="0"/>
              </a:rPr>
              <a:t>＝</a:t>
            </a:r>
            <a:r>
              <a:rPr kumimoji="1" lang="en-US" altLang="zh-CN" sz="2400" i="0">
                <a:latin typeface="Times New Roman" panose="02020603050405020304" pitchFamily="18" charset="0"/>
              </a:rPr>
              <a:t>0</a:t>
            </a:r>
            <a:endParaRPr kumimoji="1" lang="zh-CN" altLang="en-US" sz="2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68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682184"/>
              </p:ext>
            </p:extLst>
          </p:nvPr>
        </p:nvGraphicFramePr>
        <p:xfrm>
          <a:off x="879240" y="1510589"/>
          <a:ext cx="74168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3" imgW="3162300" imgH="482600" progId="Equation.DSMT4">
                  <p:embed/>
                </p:oleObj>
              </mc:Choice>
              <mc:Fallback>
                <p:oleObj name="Equation" r:id="rId3" imgW="3162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240" y="1510589"/>
                        <a:ext cx="74168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848694" y="2734551"/>
            <a:ext cx="7129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i="0">
                <a:latin typeface="Times New Roman" panose="02020603050405020304" pitchFamily="18" charset="0"/>
              </a:rPr>
              <a:t>带入已知数据求得</a:t>
            </a:r>
            <a:r>
              <a:rPr lang="en-US" altLang="zh-CN" sz="2800" i="0">
                <a:latin typeface="Times New Roman" panose="02020603050405020304" pitchFamily="18" charset="0"/>
              </a:rPr>
              <a:t>H</a:t>
            </a:r>
            <a:r>
              <a:rPr lang="zh-CN" altLang="en-US" sz="2800" i="0">
                <a:latin typeface="Times New Roman" panose="02020603050405020304" pitchFamily="18" charset="0"/>
              </a:rPr>
              <a:t>＝</a:t>
            </a:r>
            <a:r>
              <a:rPr lang="en-US" altLang="zh-CN" sz="2800" i="0">
                <a:latin typeface="Times New Roman" panose="02020603050405020304" pitchFamily="18" charset="0"/>
              </a:rPr>
              <a:t>11.8m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848694" y="3643433"/>
            <a:ext cx="8280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i="0">
                <a:latin typeface="Times New Roman" panose="02020603050405020304" pitchFamily="18" charset="0"/>
                <a:hlinkClick r:id="rId5" action="ppaction://hlinksldjump"/>
              </a:rPr>
              <a:t>(3)</a:t>
            </a:r>
            <a:r>
              <a:rPr lang="zh-CN" altLang="en-US" sz="2800" i="0">
                <a:latin typeface="Times New Roman" panose="02020603050405020304" pitchFamily="18" charset="0"/>
              </a:rPr>
              <a:t>选取</a:t>
            </a:r>
            <a:r>
              <a:rPr lang="en-US" altLang="zh-CN" sz="2800" i="0">
                <a:latin typeface="Times New Roman" panose="02020603050405020304" pitchFamily="18" charset="0"/>
              </a:rPr>
              <a:t>n</a:t>
            </a:r>
            <a:r>
              <a:rPr lang="zh-CN" altLang="en-US" sz="2800" i="0">
                <a:latin typeface="Times New Roman" panose="02020603050405020304" pitchFamily="18" charset="0"/>
              </a:rPr>
              <a:t>－</a:t>
            </a:r>
            <a:r>
              <a:rPr lang="en-US" altLang="zh-CN" sz="2800" i="0">
                <a:latin typeface="Times New Roman" panose="02020603050405020304" pitchFamily="18" charset="0"/>
              </a:rPr>
              <a:t>n</a:t>
            </a:r>
            <a:r>
              <a:rPr lang="zh-CN" altLang="en-US" sz="2800" i="0">
                <a:latin typeface="Times New Roman" panose="02020603050405020304" pitchFamily="18" charset="0"/>
              </a:rPr>
              <a:t>面为水平基准面，对断面</a:t>
            </a:r>
            <a:r>
              <a:rPr lang="en-US" altLang="zh-CN" sz="2800" i="0">
                <a:latin typeface="Times New Roman" panose="02020603050405020304" pitchFamily="18" charset="0"/>
              </a:rPr>
              <a:t>3—3</a:t>
            </a:r>
            <a:r>
              <a:rPr lang="zh-CN" altLang="en-US" sz="2800" i="0">
                <a:latin typeface="Times New Roman" panose="02020603050405020304" pitchFamily="18" charset="0"/>
              </a:rPr>
              <a:t>，</a:t>
            </a:r>
            <a:r>
              <a:rPr lang="en-US" altLang="zh-CN" sz="2800" i="0">
                <a:latin typeface="Times New Roman" panose="02020603050405020304" pitchFamily="18" charset="0"/>
              </a:rPr>
              <a:t>5—5</a:t>
            </a:r>
            <a:r>
              <a:rPr lang="zh-CN" altLang="en-US" sz="2800" i="0">
                <a:latin typeface="Times New Roman" panose="02020603050405020304" pitchFamily="18" charset="0"/>
              </a:rPr>
              <a:t>列方程，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v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 i="0">
                <a:latin typeface="Times New Roman" panose="02020603050405020304" pitchFamily="18" charset="0"/>
              </a:rPr>
              <a:t>＝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v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5</a:t>
            </a:r>
            <a:r>
              <a:rPr kumimoji="1" lang="zh-CN" altLang="en-US" sz="2800" i="0">
                <a:latin typeface="Times New Roman" panose="02020603050405020304" pitchFamily="18" charset="0"/>
              </a:rPr>
              <a:t>  ，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v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A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 ＝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v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 i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A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 i="0">
                <a:latin typeface="Times New Roman" panose="02020603050405020304" pitchFamily="18" charset="0"/>
              </a:rPr>
              <a:t>，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p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5</a:t>
            </a:r>
            <a:r>
              <a:rPr kumimoji="1" lang="zh-CN" altLang="en-US" sz="2800" i="0">
                <a:latin typeface="Times New Roman" panose="02020603050405020304" pitchFamily="18" charset="0"/>
              </a:rPr>
              <a:t>＝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p,  p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＝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0 </a:t>
            </a:r>
            <a:r>
              <a:rPr lang="zh-CN" altLang="en-US" sz="2800" i="0">
                <a:latin typeface="Times New Roman" panose="02020603050405020304" pitchFamily="18" charset="0"/>
              </a:rPr>
              <a:t>，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z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＝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z</a:t>
            </a:r>
            <a:r>
              <a:rPr kumimoji="1" lang="en-US" altLang="zh-CN" sz="2800" i="0" baseline="-25000">
                <a:latin typeface="Times New Roman" panose="02020603050405020304" pitchFamily="18" charset="0"/>
              </a:rPr>
              <a:t>5</a:t>
            </a:r>
            <a:r>
              <a:rPr kumimoji="1" lang="zh-CN" altLang="en-US" sz="2800" i="0">
                <a:latin typeface="Times New Roman" panose="02020603050405020304" pitchFamily="18" charset="0"/>
              </a:rPr>
              <a:t> </a:t>
            </a:r>
            <a:endParaRPr lang="zh-CN" altLang="en-US" sz="2800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/>
      <p:bldP spid="2672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440"/>
              </p:ext>
            </p:extLst>
          </p:nvPr>
        </p:nvGraphicFramePr>
        <p:xfrm>
          <a:off x="2216696" y="1325562"/>
          <a:ext cx="577691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2108200" imgH="457200" progId="Equation.DSMT4">
                  <p:embed/>
                </p:oleObj>
              </mc:Choice>
              <mc:Fallback>
                <p:oleObj name="Equation" r:id="rId3" imgW="2108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696" y="1325562"/>
                        <a:ext cx="5776913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3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4696250"/>
              </p:ext>
            </p:extLst>
          </p:nvPr>
        </p:nvGraphicFramePr>
        <p:xfrm>
          <a:off x="998072" y="2623467"/>
          <a:ext cx="74898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5" imgW="3263900" imgH="482600" progId="Equation.DSMT4">
                  <p:embed/>
                </p:oleObj>
              </mc:Choice>
              <mc:Fallback>
                <p:oleObj name="Equation" r:id="rId5" imgW="326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72" y="2623467"/>
                        <a:ext cx="74898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992189" y="3861048"/>
            <a:ext cx="7129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i="0">
                <a:latin typeface="Times New Roman" panose="02020603050405020304" pitchFamily="18" charset="0"/>
              </a:rPr>
              <a:t>带入已知数据求得</a:t>
            </a:r>
            <a:r>
              <a:rPr lang="en-US" altLang="zh-CN" sz="2800" i="0">
                <a:latin typeface="Times New Roman" panose="02020603050405020304" pitchFamily="18" charset="0"/>
              </a:rPr>
              <a:t>P</a:t>
            </a:r>
            <a:r>
              <a:rPr lang="zh-CN" altLang="en-US" sz="2800" i="0">
                <a:latin typeface="Times New Roman" panose="02020603050405020304" pitchFamily="18" charset="0"/>
              </a:rPr>
              <a:t>＝</a:t>
            </a:r>
            <a:r>
              <a:rPr lang="en-US" altLang="zh-CN" sz="2800" i="0">
                <a:latin typeface="Times New Roman" panose="02020603050405020304" pitchFamily="18" charset="0"/>
              </a:rPr>
              <a:t>79Kp</a:t>
            </a:r>
            <a:r>
              <a:rPr lang="en-US" altLang="zh-CN" sz="2800" i="0" baseline="-25000"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88312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76339" y="1052514"/>
            <a:ext cx="8099425" cy="4048125"/>
            <a:chOff x="521" y="1480"/>
            <a:chExt cx="5102" cy="2550"/>
          </a:xfrm>
        </p:grpSpPr>
        <p:sp>
          <p:nvSpPr>
            <p:cNvPr id="121911" name="Line 3"/>
            <p:cNvSpPr>
              <a:spLocks noChangeShapeType="1"/>
            </p:cNvSpPr>
            <p:nvPr/>
          </p:nvSpPr>
          <p:spPr bwMode="auto">
            <a:xfrm>
              <a:off x="4875" y="359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2" name="Text Box 4"/>
            <p:cNvSpPr txBox="1">
              <a:spLocks noChangeArrowheads="1"/>
            </p:cNvSpPr>
            <p:nvPr/>
          </p:nvSpPr>
          <p:spPr bwMode="auto">
            <a:xfrm>
              <a:off x="4875" y="3023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913" name="Text Box 5"/>
            <p:cNvSpPr txBox="1">
              <a:spLocks noChangeArrowheads="1"/>
            </p:cNvSpPr>
            <p:nvPr/>
          </p:nvSpPr>
          <p:spPr bwMode="auto">
            <a:xfrm>
              <a:off x="4920" y="3703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914" name="Text Box 6"/>
            <p:cNvSpPr txBox="1">
              <a:spLocks noChangeArrowheads="1"/>
            </p:cNvSpPr>
            <p:nvPr/>
          </p:nvSpPr>
          <p:spPr bwMode="auto">
            <a:xfrm>
              <a:off x="521" y="148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1915" name="Text Box 7"/>
            <p:cNvSpPr txBox="1">
              <a:spLocks noChangeArrowheads="1"/>
            </p:cNvSpPr>
            <p:nvPr/>
          </p:nvSpPr>
          <p:spPr bwMode="auto">
            <a:xfrm>
              <a:off x="1337" y="1480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1916" name="Text Box 8"/>
            <p:cNvSpPr txBox="1">
              <a:spLocks noChangeArrowheads="1"/>
            </p:cNvSpPr>
            <p:nvPr/>
          </p:nvSpPr>
          <p:spPr bwMode="auto">
            <a:xfrm>
              <a:off x="5306" y="338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21917" name="Text Box 9"/>
            <p:cNvSpPr txBox="1">
              <a:spLocks noChangeArrowheads="1"/>
            </p:cNvSpPr>
            <p:nvPr/>
          </p:nvSpPr>
          <p:spPr bwMode="auto">
            <a:xfrm>
              <a:off x="4580" y="338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21859" name="AutoShape 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73950" y="5805488"/>
            <a:ext cx="719138" cy="431800"/>
          </a:xfrm>
          <a:prstGeom prst="actionButtonForwardNext">
            <a:avLst/>
          </a:prstGeom>
          <a:solidFill>
            <a:srgbClr val="01E4EF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/>
          </a:p>
        </p:txBody>
      </p:sp>
      <p:grpSp>
        <p:nvGrpSpPr>
          <p:cNvPr id="121860" name="Group 61"/>
          <p:cNvGrpSpPr>
            <a:grpSpLocks/>
          </p:cNvGrpSpPr>
          <p:nvPr/>
        </p:nvGrpSpPr>
        <p:grpSpPr bwMode="auto">
          <a:xfrm>
            <a:off x="1136651" y="1211264"/>
            <a:ext cx="8101013" cy="3614737"/>
            <a:chOff x="476" y="763"/>
            <a:chExt cx="5103" cy="2277"/>
          </a:xfrm>
        </p:grpSpPr>
        <p:grpSp>
          <p:nvGrpSpPr>
            <p:cNvPr id="121861" name="Group 10"/>
            <p:cNvGrpSpPr>
              <a:grpSpLocks/>
            </p:cNvGrpSpPr>
            <p:nvPr/>
          </p:nvGrpSpPr>
          <p:grpSpPr bwMode="auto">
            <a:xfrm>
              <a:off x="476" y="763"/>
              <a:ext cx="5103" cy="2277"/>
              <a:chOff x="657" y="1571"/>
              <a:chExt cx="5103" cy="2277"/>
            </a:xfrm>
          </p:grpSpPr>
          <p:sp>
            <p:nvSpPr>
              <p:cNvPr id="121863" name="Text Box 11"/>
              <p:cNvSpPr txBox="1">
                <a:spLocks noChangeArrowheads="1"/>
              </p:cNvSpPr>
              <p:nvPr/>
            </p:nvSpPr>
            <p:spPr bwMode="auto">
              <a:xfrm>
                <a:off x="5261" y="2251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21864" name="Line 12"/>
              <p:cNvSpPr>
                <a:spLocks noChangeShapeType="1"/>
              </p:cNvSpPr>
              <p:nvPr/>
            </p:nvSpPr>
            <p:spPr bwMode="auto">
              <a:xfrm>
                <a:off x="702" y="1752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65" name="Line 13"/>
              <p:cNvSpPr>
                <a:spLocks noChangeShapeType="1"/>
              </p:cNvSpPr>
              <p:nvPr/>
            </p:nvSpPr>
            <p:spPr bwMode="auto">
              <a:xfrm>
                <a:off x="1382" y="1571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66" name="Line 14"/>
              <p:cNvSpPr>
                <a:spLocks noChangeShapeType="1"/>
              </p:cNvSpPr>
              <p:nvPr/>
            </p:nvSpPr>
            <p:spPr bwMode="auto">
              <a:xfrm>
                <a:off x="1382" y="2206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67" name="Line 15"/>
              <p:cNvSpPr>
                <a:spLocks noChangeShapeType="1"/>
              </p:cNvSpPr>
              <p:nvPr/>
            </p:nvSpPr>
            <p:spPr bwMode="auto">
              <a:xfrm>
                <a:off x="2471" y="2206"/>
                <a:ext cx="816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68" name="Line 16"/>
              <p:cNvSpPr>
                <a:spLocks noChangeShapeType="1"/>
              </p:cNvSpPr>
              <p:nvPr/>
            </p:nvSpPr>
            <p:spPr bwMode="auto">
              <a:xfrm>
                <a:off x="1382" y="2388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69" name="Line 17"/>
              <p:cNvSpPr>
                <a:spLocks noChangeShapeType="1"/>
              </p:cNvSpPr>
              <p:nvPr/>
            </p:nvSpPr>
            <p:spPr bwMode="auto">
              <a:xfrm>
                <a:off x="2426" y="2388"/>
                <a:ext cx="362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0" name="Line 18"/>
              <p:cNvSpPr>
                <a:spLocks noChangeShapeType="1"/>
              </p:cNvSpPr>
              <p:nvPr/>
            </p:nvSpPr>
            <p:spPr bwMode="auto">
              <a:xfrm flipH="1">
                <a:off x="2788" y="2750"/>
                <a:ext cx="3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1" name="Line 19"/>
              <p:cNvSpPr>
                <a:spLocks noChangeShapeType="1"/>
              </p:cNvSpPr>
              <p:nvPr/>
            </p:nvSpPr>
            <p:spPr bwMode="auto">
              <a:xfrm>
                <a:off x="2788" y="379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2" name="Line 20"/>
              <p:cNvSpPr>
                <a:spLocks noChangeShapeType="1"/>
              </p:cNvSpPr>
              <p:nvPr/>
            </p:nvSpPr>
            <p:spPr bwMode="auto">
              <a:xfrm>
                <a:off x="2834" y="2796"/>
                <a:ext cx="0" cy="9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3" name="Line 21"/>
              <p:cNvSpPr>
                <a:spLocks noChangeShapeType="1"/>
              </p:cNvSpPr>
              <p:nvPr/>
            </p:nvSpPr>
            <p:spPr bwMode="auto">
              <a:xfrm>
                <a:off x="2834" y="2796"/>
                <a:ext cx="317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4" name="Line 22"/>
              <p:cNvSpPr>
                <a:spLocks noChangeShapeType="1"/>
              </p:cNvSpPr>
              <p:nvPr/>
            </p:nvSpPr>
            <p:spPr bwMode="auto">
              <a:xfrm>
                <a:off x="3151" y="3168"/>
                <a:ext cx="273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5" name="Line 23"/>
              <p:cNvSpPr>
                <a:spLocks noChangeShapeType="1"/>
              </p:cNvSpPr>
              <p:nvPr/>
            </p:nvSpPr>
            <p:spPr bwMode="auto">
              <a:xfrm>
                <a:off x="3266" y="3011"/>
                <a:ext cx="248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6" name="Line 24"/>
              <p:cNvSpPr>
                <a:spLocks noChangeShapeType="1"/>
              </p:cNvSpPr>
              <p:nvPr/>
            </p:nvSpPr>
            <p:spPr bwMode="auto">
              <a:xfrm>
                <a:off x="3469" y="3431"/>
                <a:ext cx="31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7" name="Line 25"/>
              <p:cNvSpPr>
                <a:spLocks noChangeShapeType="1"/>
              </p:cNvSpPr>
              <p:nvPr/>
            </p:nvSpPr>
            <p:spPr bwMode="auto">
              <a:xfrm>
                <a:off x="3789" y="3658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8" name="Line 26"/>
              <p:cNvSpPr>
                <a:spLocks noChangeShapeType="1"/>
              </p:cNvSpPr>
              <p:nvPr/>
            </p:nvSpPr>
            <p:spPr bwMode="auto">
              <a:xfrm flipV="1">
                <a:off x="4830" y="3612"/>
                <a:ext cx="27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9" name="Line 27"/>
              <p:cNvSpPr>
                <a:spLocks noChangeShapeType="1"/>
              </p:cNvSpPr>
              <p:nvPr/>
            </p:nvSpPr>
            <p:spPr bwMode="auto">
              <a:xfrm>
                <a:off x="3514" y="3295"/>
                <a:ext cx="31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0" name="Line 28"/>
              <p:cNvSpPr>
                <a:spLocks noChangeShapeType="1"/>
              </p:cNvSpPr>
              <p:nvPr/>
            </p:nvSpPr>
            <p:spPr bwMode="auto">
              <a:xfrm>
                <a:off x="3832" y="3522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1" name="Line 29"/>
              <p:cNvSpPr>
                <a:spLocks noChangeShapeType="1"/>
              </p:cNvSpPr>
              <p:nvPr/>
            </p:nvSpPr>
            <p:spPr bwMode="auto">
              <a:xfrm>
                <a:off x="4875" y="3522"/>
                <a:ext cx="227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2" name="Line 30"/>
              <p:cNvSpPr>
                <a:spLocks noChangeShapeType="1"/>
              </p:cNvSpPr>
              <p:nvPr/>
            </p:nvSpPr>
            <p:spPr bwMode="auto">
              <a:xfrm>
                <a:off x="1382" y="2388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3" name="Line 31"/>
              <p:cNvSpPr>
                <a:spLocks noChangeShapeType="1"/>
              </p:cNvSpPr>
              <p:nvPr/>
            </p:nvSpPr>
            <p:spPr bwMode="auto">
              <a:xfrm flipH="1">
                <a:off x="657" y="284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4" name="Line 32"/>
              <p:cNvSpPr>
                <a:spLocks noChangeShapeType="1"/>
              </p:cNvSpPr>
              <p:nvPr/>
            </p:nvSpPr>
            <p:spPr bwMode="auto">
              <a:xfrm>
                <a:off x="838" y="184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5" name="Line 33"/>
              <p:cNvSpPr>
                <a:spLocks noChangeShapeType="1"/>
              </p:cNvSpPr>
              <p:nvPr/>
            </p:nvSpPr>
            <p:spPr bwMode="auto">
              <a:xfrm>
                <a:off x="974" y="188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6" name="Line 34"/>
              <p:cNvSpPr>
                <a:spLocks noChangeShapeType="1"/>
              </p:cNvSpPr>
              <p:nvPr/>
            </p:nvSpPr>
            <p:spPr bwMode="auto">
              <a:xfrm>
                <a:off x="1065" y="1979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7" name="Line 35"/>
              <p:cNvSpPr>
                <a:spLocks noChangeShapeType="1"/>
              </p:cNvSpPr>
              <p:nvPr/>
            </p:nvSpPr>
            <p:spPr bwMode="auto">
              <a:xfrm>
                <a:off x="929" y="1934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8" name="Line 36"/>
              <p:cNvSpPr>
                <a:spLocks noChangeShapeType="1"/>
              </p:cNvSpPr>
              <p:nvPr/>
            </p:nvSpPr>
            <p:spPr bwMode="auto">
              <a:xfrm>
                <a:off x="1428" y="1752"/>
                <a:ext cx="38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9" name="Line 37"/>
              <p:cNvSpPr>
                <a:spLocks noChangeShapeType="1"/>
              </p:cNvSpPr>
              <p:nvPr/>
            </p:nvSpPr>
            <p:spPr bwMode="auto">
              <a:xfrm>
                <a:off x="5238" y="1743"/>
                <a:ext cx="0" cy="1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0" name="Line 38"/>
              <p:cNvSpPr>
                <a:spLocks noChangeShapeType="1"/>
              </p:cNvSpPr>
              <p:nvPr/>
            </p:nvSpPr>
            <p:spPr bwMode="auto">
              <a:xfrm>
                <a:off x="5102" y="3295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1" name="Oval 39"/>
              <p:cNvSpPr>
                <a:spLocks noChangeArrowheads="1"/>
              </p:cNvSpPr>
              <p:nvPr/>
            </p:nvSpPr>
            <p:spPr bwMode="auto">
              <a:xfrm>
                <a:off x="4331" y="3159"/>
                <a:ext cx="227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1892" name="Line 40"/>
              <p:cNvSpPr>
                <a:spLocks noChangeShapeType="1"/>
              </p:cNvSpPr>
              <p:nvPr/>
            </p:nvSpPr>
            <p:spPr bwMode="auto">
              <a:xfrm flipV="1">
                <a:off x="4252" y="3104"/>
                <a:ext cx="409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3" name="Line 41"/>
              <p:cNvSpPr>
                <a:spLocks noChangeShapeType="1"/>
              </p:cNvSpPr>
              <p:nvPr/>
            </p:nvSpPr>
            <p:spPr bwMode="auto">
              <a:xfrm>
                <a:off x="4467" y="3385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4" name="Line 42"/>
              <p:cNvSpPr>
                <a:spLocks noChangeShapeType="1"/>
              </p:cNvSpPr>
              <p:nvPr/>
            </p:nvSpPr>
            <p:spPr bwMode="auto">
              <a:xfrm>
                <a:off x="3412" y="3385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5" name="Line 43"/>
              <p:cNvSpPr>
                <a:spLocks noChangeShapeType="1"/>
              </p:cNvSpPr>
              <p:nvPr/>
            </p:nvSpPr>
            <p:spPr bwMode="auto">
              <a:xfrm>
                <a:off x="3469" y="343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6" name="Rectangle 44"/>
              <p:cNvSpPr>
                <a:spLocks noChangeArrowheads="1"/>
              </p:cNvSpPr>
              <p:nvPr/>
            </p:nvSpPr>
            <p:spPr bwMode="auto">
              <a:xfrm flipH="1">
                <a:off x="3409" y="3476"/>
                <a:ext cx="57" cy="2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1897" name="Rectangle 45"/>
              <p:cNvSpPr>
                <a:spLocks noChangeArrowheads="1"/>
              </p:cNvSpPr>
              <p:nvPr/>
            </p:nvSpPr>
            <p:spPr bwMode="auto">
              <a:xfrm>
                <a:off x="2789" y="3748"/>
                <a:ext cx="681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1898" name="Rectangle 46"/>
              <p:cNvSpPr>
                <a:spLocks noChangeArrowheads="1"/>
              </p:cNvSpPr>
              <p:nvPr/>
            </p:nvSpPr>
            <p:spPr bwMode="auto">
              <a:xfrm>
                <a:off x="2788" y="3658"/>
                <a:ext cx="46" cy="9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1899" name="Line 47"/>
              <p:cNvSpPr>
                <a:spLocks noChangeShapeType="1"/>
              </p:cNvSpPr>
              <p:nvPr/>
            </p:nvSpPr>
            <p:spPr bwMode="auto">
              <a:xfrm flipH="1">
                <a:off x="2335" y="3476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0" name="Line 48"/>
              <p:cNvSpPr>
                <a:spLocks noChangeShapeType="1"/>
              </p:cNvSpPr>
              <p:nvPr/>
            </p:nvSpPr>
            <p:spPr bwMode="auto">
              <a:xfrm flipH="1">
                <a:off x="2335" y="3658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1" name="Text Box 49"/>
              <p:cNvSpPr txBox="1">
                <a:spLocks noChangeArrowheads="1"/>
              </p:cNvSpPr>
              <p:nvPr/>
            </p:nvSpPr>
            <p:spPr bwMode="auto">
              <a:xfrm>
                <a:off x="2290" y="3385"/>
                <a:ext cx="2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902" name="Line 50"/>
              <p:cNvSpPr>
                <a:spLocks noChangeShapeType="1"/>
              </p:cNvSpPr>
              <p:nvPr/>
            </p:nvSpPr>
            <p:spPr bwMode="auto">
              <a:xfrm>
                <a:off x="2652" y="346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3" name="Line 51"/>
              <p:cNvSpPr>
                <a:spLocks noChangeShapeType="1"/>
              </p:cNvSpPr>
              <p:nvPr/>
            </p:nvSpPr>
            <p:spPr bwMode="auto">
              <a:xfrm>
                <a:off x="2834" y="2705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4" name="Line 52"/>
              <p:cNvSpPr>
                <a:spLocks noChangeShapeType="1"/>
              </p:cNvSpPr>
              <p:nvPr/>
            </p:nvSpPr>
            <p:spPr bwMode="auto">
              <a:xfrm>
                <a:off x="2970" y="2705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5" name="Text Box 53"/>
              <p:cNvSpPr txBox="1">
                <a:spLocks noChangeArrowheads="1"/>
              </p:cNvSpPr>
              <p:nvPr/>
            </p:nvSpPr>
            <p:spPr bwMode="auto">
              <a:xfrm>
                <a:off x="2970" y="2796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906" name="Line 54"/>
              <p:cNvSpPr>
                <a:spLocks noChangeShapeType="1"/>
              </p:cNvSpPr>
              <p:nvPr/>
            </p:nvSpPr>
            <p:spPr bwMode="auto">
              <a:xfrm>
                <a:off x="2652" y="329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7" name="Text Box 55"/>
              <p:cNvSpPr txBox="1">
                <a:spLocks noChangeArrowheads="1"/>
              </p:cNvSpPr>
              <p:nvPr/>
            </p:nvSpPr>
            <p:spPr bwMode="auto">
              <a:xfrm>
                <a:off x="2834" y="3204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908" name="Text Box 56"/>
              <p:cNvSpPr txBox="1">
                <a:spLocks noChangeArrowheads="1"/>
              </p:cNvSpPr>
              <p:nvPr/>
            </p:nvSpPr>
            <p:spPr bwMode="auto">
              <a:xfrm>
                <a:off x="2063" y="3521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909" name="Text Box 57"/>
              <p:cNvSpPr txBox="1">
                <a:spLocks noChangeArrowheads="1"/>
              </p:cNvSpPr>
              <p:nvPr/>
            </p:nvSpPr>
            <p:spPr bwMode="auto">
              <a:xfrm>
                <a:off x="3605" y="3521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910" name="Line 58"/>
              <p:cNvSpPr>
                <a:spLocks noChangeShapeType="1"/>
              </p:cNvSpPr>
              <p:nvPr/>
            </p:nvSpPr>
            <p:spPr bwMode="auto">
              <a:xfrm>
                <a:off x="4725" y="3590"/>
                <a:ext cx="771" cy="0"/>
              </a:xfrm>
              <a:prstGeom prst="line">
                <a:avLst/>
              </a:prstGeom>
              <a:noFill/>
              <a:ln w="41275">
                <a:solidFill>
                  <a:srgbClr val="FF6600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1862" name="Line 60"/>
            <p:cNvSpPr>
              <a:spLocks noChangeShapeType="1"/>
            </p:cNvSpPr>
            <p:nvPr/>
          </p:nvSpPr>
          <p:spPr bwMode="auto">
            <a:xfrm>
              <a:off x="2109" y="2490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95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21651" y="5876926"/>
            <a:ext cx="576263" cy="360363"/>
          </a:xfrm>
          <a:prstGeom prst="actionButtonBackPrevious">
            <a:avLst/>
          </a:prstGeom>
          <a:solidFill>
            <a:srgbClr val="01E4EF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/>
          </a:p>
        </p:txBody>
      </p:sp>
      <p:grpSp>
        <p:nvGrpSpPr>
          <p:cNvPr id="122883" name="Group 63"/>
          <p:cNvGrpSpPr>
            <a:grpSpLocks/>
          </p:cNvGrpSpPr>
          <p:nvPr/>
        </p:nvGrpSpPr>
        <p:grpSpPr bwMode="auto">
          <a:xfrm>
            <a:off x="1208088" y="981075"/>
            <a:ext cx="8316912" cy="4046538"/>
            <a:chOff x="521" y="618"/>
            <a:chExt cx="5239" cy="2549"/>
          </a:xfrm>
        </p:grpSpPr>
        <p:grpSp>
          <p:nvGrpSpPr>
            <p:cNvPr id="122884" name="Group 4"/>
            <p:cNvGrpSpPr>
              <a:grpSpLocks/>
            </p:cNvGrpSpPr>
            <p:nvPr/>
          </p:nvGrpSpPr>
          <p:grpSpPr bwMode="auto">
            <a:xfrm>
              <a:off x="521" y="618"/>
              <a:ext cx="5239" cy="2549"/>
              <a:chOff x="521" y="845"/>
              <a:chExt cx="5239" cy="2549"/>
            </a:xfrm>
          </p:grpSpPr>
          <p:sp>
            <p:nvSpPr>
              <p:cNvPr id="122886" name="Text Box 5"/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2887" name="Text Box 6"/>
              <p:cNvSpPr txBox="1">
                <a:spLocks noChangeArrowheads="1"/>
              </p:cNvSpPr>
              <p:nvPr/>
            </p:nvSpPr>
            <p:spPr bwMode="auto">
              <a:xfrm>
                <a:off x="4740" y="2341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122888" name="Group 7"/>
              <p:cNvGrpSpPr>
                <a:grpSpLocks/>
              </p:cNvGrpSpPr>
              <p:nvPr/>
            </p:nvGrpSpPr>
            <p:grpSpPr bwMode="auto">
              <a:xfrm>
                <a:off x="4231" y="1888"/>
                <a:ext cx="272" cy="1461"/>
                <a:chOff x="4377" y="2659"/>
                <a:chExt cx="272" cy="1461"/>
              </a:xfrm>
            </p:grpSpPr>
            <p:sp>
              <p:nvSpPr>
                <p:cNvPr id="122937" name="Line 8"/>
                <p:cNvSpPr>
                  <a:spLocks noChangeShapeType="1"/>
                </p:cNvSpPr>
                <p:nvPr/>
              </p:nvSpPr>
              <p:spPr bwMode="auto">
                <a:xfrm>
                  <a:off x="4468" y="2976"/>
                  <a:ext cx="0" cy="908"/>
                </a:xfrm>
                <a:prstGeom prst="line">
                  <a:avLst/>
                </a:prstGeom>
                <a:noFill/>
                <a:ln w="41275">
                  <a:solidFill>
                    <a:srgbClr val="00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3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77" y="2659"/>
                  <a:ext cx="2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12293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77" y="3793"/>
                  <a:ext cx="27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122889" name="Text Box 11"/>
              <p:cNvSpPr txBox="1">
                <a:spLocks noChangeArrowheads="1"/>
              </p:cNvSpPr>
              <p:nvPr/>
            </p:nvSpPr>
            <p:spPr bwMode="auto">
              <a:xfrm>
                <a:off x="5125" y="1525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22890" name="Line 12"/>
              <p:cNvSpPr>
                <a:spLocks noChangeShapeType="1"/>
              </p:cNvSpPr>
              <p:nvPr/>
            </p:nvSpPr>
            <p:spPr bwMode="auto">
              <a:xfrm>
                <a:off x="566" y="1026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1" name="Line 13"/>
              <p:cNvSpPr>
                <a:spLocks noChangeShapeType="1"/>
              </p:cNvSpPr>
              <p:nvPr/>
            </p:nvSpPr>
            <p:spPr bwMode="auto">
              <a:xfrm>
                <a:off x="1246" y="845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2" name="Line 14"/>
              <p:cNvSpPr>
                <a:spLocks noChangeShapeType="1"/>
              </p:cNvSpPr>
              <p:nvPr/>
            </p:nvSpPr>
            <p:spPr bwMode="auto">
              <a:xfrm>
                <a:off x="1246" y="1480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3" name="Line 15"/>
              <p:cNvSpPr>
                <a:spLocks noChangeShapeType="1"/>
              </p:cNvSpPr>
              <p:nvPr/>
            </p:nvSpPr>
            <p:spPr bwMode="auto">
              <a:xfrm>
                <a:off x="2335" y="1480"/>
                <a:ext cx="816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4" name="Line 16"/>
              <p:cNvSpPr>
                <a:spLocks noChangeShapeType="1"/>
              </p:cNvSpPr>
              <p:nvPr/>
            </p:nvSpPr>
            <p:spPr bwMode="auto">
              <a:xfrm>
                <a:off x="1246" y="1662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5" name="Line 17"/>
              <p:cNvSpPr>
                <a:spLocks noChangeShapeType="1"/>
              </p:cNvSpPr>
              <p:nvPr/>
            </p:nvSpPr>
            <p:spPr bwMode="auto">
              <a:xfrm>
                <a:off x="2290" y="1662"/>
                <a:ext cx="362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6" name="Line 18"/>
              <p:cNvSpPr>
                <a:spLocks noChangeShapeType="1"/>
              </p:cNvSpPr>
              <p:nvPr/>
            </p:nvSpPr>
            <p:spPr bwMode="auto">
              <a:xfrm flipH="1">
                <a:off x="2652" y="2024"/>
                <a:ext cx="3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7" name="Line 19"/>
              <p:cNvSpPr>
                <a:spLocks noChangeShapeType="1"/>
              </p:cNvSpPr>
              <p:nvPr/>
            </p:nvSpPr>
            <p:spPr bwMode="auto">
              <a:xfrm>
                <a:off x="2652" y="306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8" name="Line 20"/>
              <p:cNvSpPr>
                <a:spLocks noChangeShapeType="1"/>
              </p:cNvSpPr>
              <p:nvPr/>
            </p:nvSpPr>
            <p:spPr bwMode="auto">
              <a:xfrm>
                <a:off x="2698" y="2070"/>
                <a:ext cx="0" cy="9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9" name="Line 21"/>
              <p:cNvSpPr>
                <a:spLocks noChangeShapeType="1"/>
              </p:cNvSpPr>
              <p:nvPr/>
            </p:nvSpPr>
            <p:spPr bwMode="auto">
              <a:xfrm>
                <a:off x="2698" y="2070"/>
                <a:ext cx="317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0" name="Line 22"/>
              <p:cNvSpPr>
                <a:spLocks noChangeShapeType="1"/>
              </p:cNvSpPr>
              <p:nvPr/>
            </p:nvSpPr>
            <p:spPr bwMode="auto">
              <a:xfrm>
                <a:off x="3015" y="2442"/>
                <a:ext cx="273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1" name="Line 23"/>
              <p:cNvSpPr>
                <a:spLocks noChangeShapeType="1"/>
              </p:cNvSpPr>
              <p:nvPr/>
            </p:nvSpPr>
            <p:spPr bwMode="auto">
              <a:xfrm>
                <a:off x="3130" y="2285"/>
                <a:ext cx="248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2" name="Line 24"/>
              <p:cNvSpPr>
                <a:spLocks noChangeShapeType="1"/>
              </p:cNvSpPr>
              <p:nvPr/>
            </p:nvSpPr>
            <p:spPr bwMode="auto">
              <a:xfrm>
                <a:off x="3333" y="2705"/>
                <a:ext cx="31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3" name="Line 25"/>
              <p:cNvSpPr>
                <a:spLocks noChangeShapeType="1"/>
              </p:cNvSpPr>
              <p:nvPr/>
            </p:nvSpPr>
            <p:spPr bwMode="auto">
              <a:xfrm>
                <a:off x="3653" y="2932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4" name="Line 26"/>
              <p:cNvSpPr>
                <a:spLocks noChangeShapeType="1"/>
              </p:cNvSpPr>
              <p:nvPr/>
            </p:nvSpPr>
            <p:spPr bwMode="auto">
              <a:xfrm flipV="1">
                <a:off x="4694" y="2886"/>
                <a:ext cx="27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5" name="Line 27"/>
              <p:cNvSpPr>
                <a:spLocks noChangeShapeType="1"/>
              </p:cNvSpPr>
              <p:nvPr/>
            </p:nvSpPr>
            <p:spPr bwMode="auto">
              <a:xfrm>
                <a:off x="3378" y="2569"/>
                <a:ext cx="31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6" name="Line 28"/>
              <p:cNvSpPr>
                <a:spLocks noChangeShapeType="1"/>
              </p:cNvSpPr>
              <p:nvPr/>
            </p:nvSpPr>
            <p:spPr bwMode="auto">
              <a:xfrm>
                <a:off x="3696" y="2796"/>
                <a:ext cx="10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7" name="Line 29"/>
              <p:cNvSpPr>
                <a:spLocks noChangeShapeType="1"/>
              </p:cNvSpPr>
              <p:nvPr/>
            </p:nvSpPr>
            <p:spPr bwMode="auto">
              <a:xfrm>
                <a:off x="4739" y="2796"/>
                <a:ext cx="227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8" name="Line 30"/>
              <p:cNvSpPr>
                <a:spLocks noChangeShapeType="1"/>
              </p:cNvSpPr>
              <p:nvPr/>
            </p:nvSpPr>
            <p:spPr bwMode="auto">
              <a:xfrm>
                <a:off x="1246" y="1662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9" name="Line 31"/>
              <p:cNvSpPr>
                <a:spLocks noChangeShapeType="1"/>
              </p:cNvSpPr>
              <p:nvPr/>
            </p:nvSpPr>
            <p:spPr bwMode="auto">
              <a:xfrm flipH="1">
                <a:off x="521" y="2115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0" name="Line 32"/>
              <p:cNvSpPr>
                <a:spLocks noChangeShapeType="1"/>
              </p:cNvSpPr>
              <p:nvPr/>
            </p:nvSpPr>
            <p:spPr bwMode="auto">
              <a:xfrm>
                <a:off x="702" y="111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1" name="Line 33"/>
              <p:cNvSpPr>
                <a:spLocks noChangeShapeType="1"/>
              </p:cNvSpPr>
              <p:nvPr/>
            </p:nvSpPr>
            <p:spPr bwMode="auto">
              <a:xfrm>
                <a:off x="838" y="116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2" name="Line 34"/>
              <p:cNvSpPr>
                <a:spLocks noChangeShapeType="1"/>
              </p:cNvSpPr>
              <p:nvPr/>
            </p:nvSpPr>
            <p:spPr bwMode="auto">
              <a:xfrm>
                <a:off x="929" y="1253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3" name="Line 35"/>
              <p:cNvSpPr>
                <a:spLocks noChangeShapeType="1"/>
              </p:cNvSpPr>
              <p:nvPr/>
            </p:nvSpPr>
            <p:spPr bwMode="auto">
              <a:xfrm>
                <a:off x="793" y="1208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4" name="Line 36"/>
              <p:cNvSpPr>
                <a:spLocks noChangeShapeType="1"/>
              </p:cNvSpPr>
              <p:nvPr/>
            </p:nvSpPr>
            <p:spPr bwMode="auto">
              <a:xfrm>
                <a:off x="1292" y="1026"/>
                <a:ext cx="38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5" name="Line 37"/>
              <p:cNvSpPr>
                <a:spLocks noChangeShapeType="1"/>
              </p:cNvSpPr>
              <p:nvPr/>
            </p:nvSpPr>
            <p:spPr bwMode="auto">
              <a:xfrm>
                <a:off x="5102" y="1017"/>
                <a:ext cx="0" cy="1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6" name="Line 38"/>
              <p:cNvSpPr>
                <a:spLocks noChangeShapeType="1"/>
              </p:cNvSpPr>
              <p:nvPr/>
            </p:nvSpPr>
            <p:spPr bwMode="auto">
              <a:xfrm>
                <a:off x="4966" y="2569"/>
                <a:ext cx="0" cy="544"/>
              </a:xfrm>
              <a:prstGeom prst="line">
                <a:avLst/>
              </a:prstGeom>
              <a:noFill/>
              <a:ln w="44450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7" name="Oval 39"/>
              <p:cNvSpPr>
                <a:spLocks noChangeArrowheads="1"/>
              </p:cNvSpPr>
              <p:nvPr/>
            </p:nvSpPr>
            <p:spPr bwMode="auto">
              <a:xfrm>
                <a:off x="4195" y="2433"/>
                <a:ext cx="227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2918" name="Line 40"/>
              <p:cNvSpPr>
                <a:spLocks noChangeShapeType="1"/>
              </p:cNvSpPr>
              <p:nvPr/>
            </p:nvSpPr>
            <p:spPr bwMode="auto">
              <a:xfrm flipV="1">
                <a:off x="4116" y="2378"/>
                <a:ext cx="409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19" name="Line 41"/>
              <p:cNvSpPr>
                <a:spLocks noChangeShapeType="1"/>
              </p:cNvSpPr>
              <p:nvPr/>
            </p:nvSpPr>
            <p:spPr bwMode="auto">
              <a:xfrm>
                <a:off x="4331" y="2659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0" name="Line 42"/>
              <p:cNvSpPr>
                <a:spLocks noChangeShapeType="1"/>
              </p:cNvSpPr>
              <p:nvPr/>
            </p:nvSpPr>
            <p:spPr bwMode="auto">
              <a:xfrm>
                <a:off x="3276" y="2659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1" name="Line 43"/>
              <p:cNvSpPr>
                <a:spLocks noChangeShapeType="1"/>
              </p:cNvSpPr>
              <p:nvPr/>
            </p:nvSpPr>
            <p:spPr bwMode="auto">
              <a:xfrm>
                <a:off x="3333" y="270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2" name="Rectangle 44"/>
              <p:cNvSpPr>
                <a:spLocks noChangeArrowheads="1"/>
              </p:cNvSpPr>
              <p:nvPr/>
            </p:nvSpPr>
            <p:spPr bwMode="auto">
              <a:xfrm flipH="1">
                <a:off x="3273" y="2750"/>
                <a:ext cx="57" cy="2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2923" name="Rectangle 45"/>
              <p:cNvSpPr>
                <a:spLocks noChangeArrowheads="1"/>
              </p:cNvSpPr>
              <p:nvPr/>
            </p:nvSpPr>
            <p:spPr bwMode="auto">
              <a:xfrm>
                <a:off x="2653" y="3022"/>
                <a:ext cx="681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2924" name="Rectangle 46"/>
              <p:cNvSpPr>
                <a:spLocks noChangeArrowheads="1"/>
              </p:cNvSpPr>
              <p:nvPr/>
            </p:nvSpPr>
            <p:spPr bwMode="auto">
              <a:xfrm>
                <a:off x="2652" y="2932"/>
                <a:ext cx="46" cy="9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sz="3200"/>
              </a:p>
            </p:txBody>
          </p:sp>
          <p:sp>
            <p:nvSpPr>
              <p:cNvPr id="122925" name="Line 47"/>
              <p:cNvSpPr>
                <a:spLocks noChangeShapeType="1"/>
              </p:cNvSpPr>
              <p:nvPr/>
            </p:nvSpPr>
            <p:spPr bwMode="auto">
              <a:xfrm flipH="1">
                <a:off x="2199" y="2750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6" name="Line 48"/>
              <p:cNvSpPr>
                <a:spLocks noChangeShapeType="1"/>
              </p:cNvSpPr>
              <p:nvPr/>
            </p:nvSpPr>
            <p:spPr bwMode="auto">
              <a:xfrm flipH="1">
                <a:off x="2199" y="293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7" name="Text Box 49"/>
              <p:cNvSpPr txBox="1">
                <a:spLocks noChangeArrowheads="1"/>
              </p:cNvSpPr>
              <p:nvPr/>
            </p:nvSpPr>
            <p:spPr bwMode="auto">
              <a:xfrm>
                <a:off x="2154" y="2659"/>
                <a:ext cx="20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28" name="Line 50"/>
              <p:cNvSpPr>
                <a:spLocks noChangeShapeType="1"/>
              </p:cNvSpPr>
              <p:nvPr/>
            </p:nvSpPr>
            <p:spPr bwMode="auto">
              <a:xfrm>
                <a:off x="2516" y="274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9" name="Line 51"/>
              <p:cNvSpPr>
                <a:spLocks noChangeShapeType="1"/>
              </p:cNvSpPr>
              <p:nvPr/>
            </p:nvSpPr>
            <p:spPr bwMode="auto">
              <a:xfrm>
                <a:off x="2698" y="197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0" name="Line 52"/>
              <p:cNvSpPr>
                <a:spLocks noChangeShapeType="1"/>
              </p:cNvSpPr>
              <p:nvPr/>
            </p:nvSpPr>
            <p:spPr bwMode="auto">
              <a:xfrm>
                <a:off x="2834" y="1979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1" name="Text Box 53"/>
              <p:cNvSpPr txBox="1">
                <a:spLocks noChangeArrowheads="1"/>
              </p:cNvSpPr>
              <p:nvPr/>
            </p:nvSpPr>
            <p:spPr bwMode="auto">
              <a:xfrm>
                <a:off x="2834" y="2070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32" name="Line 54"/>
              <p:cNvSpPr>
                <a:spLocks noChangeShapeType="1"/>
              </p:cNvSpPr>
              <p:nvPr/>
            </p:nvSpPr>
            <p:spPr bwMode="auto">
              <a:xfrm>
                <a:off x="2516" y="256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3" name="Text Box 55"/>
              <p:cNvSpPr txBox="1">
                <a:spLocks noChangeArrowheads="1"/>
              </p:cNvSpPr>
              <p:nvPr/>
            </p:nvSpPr>
            <p:spPr bwMode="auto">
              <a:xfrm>
                <a:off x="2698" y="2478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34" name="Line 56"/>
              <p:cNvSpPr>
                <a:spLocks noChangeShapeType="1"/>
              </p:cNvSpPr>
              <p:nvPr/>
            </p:nvSpPr>
            <p:spPr bwMode="auto">
              <a:xfrm>
                <a:off x="4589" y="2864"/>
                <a:ext cx="771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5" name="Text Box 57"/>
              <p:cNvSpPr txBox="1">
                <a:spLocks noChangeArrowheads="1"/>
              </p:cNvSpPr>
              <p:nvPr/>
            </p:nvSpPr>
            <p:spPr bwMode="auto">
              <a:xfrm>
                <a:off x="5307" y="2750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22936" name="Text Box 58"/>
              <p:cNvSpPr txBox="1">
                <a:spLocks noChangeArrowheads="1"/>
              </p:cNvSpPr>
              <p:nvPr/>
            </p:nvSpPr>
            <p:spPr bwMode="auto">
              <a:xfrm>
                <a:off x="4468" y="2750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122885" name="Line 62"/>
            <p:cNvSpPr>
              <a:spLocks noChangeShapeType="1"/>
            </p:cNvSpPr>
            <p:nvPr/>
          </p:nvSpPr>
          <p:spPr bwMode="auto">
            <a:xfrm>
              <a:off x="2154" y="2341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1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114800" y="381000"/>
          <a:ext cx="457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3" imgW="1854200" imgH="228600" progId="Equation.DSMT4">
                  <p:embed/>
                </p:oleObj>
              </mc:Choice>
              <mc:Fallback>
                <p:oleObj name="Equation" r:id="rId3" imgW="185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"/>
                        <a:ext cx="457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143000" y="228600"/>
          <a:ext cx="2514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5" imgW="1104900" imgH="419100" progId="Equation.DSMT4">
                  <p:embed/>
                </p:oleObj>
              </mc:Choice>
              <mc:Fallback>
                <p:oleObj name="Equation" r:id="rId5" imgW="1104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"/>
                        <a:ext cx="25146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132895" y="1398531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/>
              <a:t>分界面、自由面、等密面均为水平面和等压面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/>
              <a:t>（前提条件：静止连续的同种液体</a:t>
            </a:r>
            <a:r>
              <a:rPr lang="en-US" altLang="zh-CN" sz="2400" i="0"/>
              <a:t>)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1066800" y="2438401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绝对压强：以完全真空作位零标准表示的压力</a:t>
            </a:r>
          </a:p>
        </p:txBody>
      </p:sp>
      <p:graphicFrame>
        <p:nvGraphicFramePr>
          <p:cNvPr id="3078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3124200" y="2895600"/>
          <a:ext cx="1981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981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4200" y="4038601"/>
          <a:ext cx="2438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9" imgW="1066800" imgH="241300" progId="Equation.DSMT4">
                  <p:embed/>
                </p:oleObj>
              </mc:Choice>
              <mc:Fallback>
                <p:oleObj name="Equation" r:id="rId9" imgW="1066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1"/>
                        <a:ext cx="2438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1066800" y="3581401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相对压强（表压）以大气压</a:t>
            </a:r>
            <a:r>
              <a:rPr lang="en-US" altLang="zh-CN" sz="2400" i="0">
                <a:latin typeface="Times New Roman" panose="02020603050405020304" pitchFamily="18" charset="0"/>
              </a:rPr>
              <a:t>Pa</a:t>
            </a:r>
            <a:r>
              <a:rPr lang="zh-CN" altLang="en-US" sz="2400" i="0">
                <a:latin typeface="Times New Roman" panose="02020603050405020304" pitchFamily="18" charset="0"/>
              </a:rPr>
              <a:t>作零标准表示的压力</a:t>
            </a:r>
            <a:r>
              <a:rPr lang="en-US" altLang="zh-CN" sz="2400" i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81" name="Text Box 15"/>
          <p:cNvSpPr txBox="1">
            <a:spLocks noChangeArrowheads="1"/>
          </p:cNvSpPr>
          <p:nvPr/>
        </p:nvSpPr>
        <p:spPr bwMode="auto">
          <a:xfrm>
            <a:off x="1066800" y="4572001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Times New Roman" panose="02020603050405020304" pitchFamily="18" charset="0"/>
              </a:rPr>
              <a:t>真空度：  某点绝对压强</a:t>
            </a:r>
            <a:r>
              <a:rPr lang="en-US" altLang="zh-CN" sz="2400" i="0">
                <a:latin typeface="Times New Roman" panose="02020603050405020304" pitchFamily="18" charset="0"/>
              </a:rPr>
              <a:t>p &lt; p</a:t>
            </a:r>
            <a:r>
              <a:rPr lang="en-US" altLang="zh-CN" sz="2400" i="0" baseline="-25000">
                <a:latin typeface="Times New Roman" panose="02020603050405020304" pitchFamily="18" charset="0"/>
              </a:rPr>
              <a:t>a</a:t>
            </a:r>
            <a:r>
              <a:rPr lang="en-US" altLang="zh-CN" sz="2400" i="0">
                <a:latin typeface="Times New Roman" panose="02020603050405020304" pitchFamily="18" charset="0"/>
              </a:rPr>
              <a:t> </a:t>
            </a:r>
            <a:r>
              <a:rPr lang="zh-CN" altLang="en-US" sz="2400" i="0">
                <a:latin typeface="Times New Roman" panose="02020603050405020304" pitchFamily="18" charset="0"/>
              </a:rPr>
              <a:t>其真空度为</a:t>
            </a:r>
          </a:p>
        </p:txBody>
      </p:sp>
      <p:graphicFrame>
        <p:nvGraphicFramePr>
          <p:cNvPr id="308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5029201"/>
          <a:ext cx="3048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1" imgW="1129810" imgH="241195" progId="Equation.DSMT4">
                  <p:embed/>
                </p:oleObj>
              </mc:Choice>
              <mc:Fallback>
                <p:oleObj name="Equation" r:id="rId11" imgW="11298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1"/>
                        <a:ext cx="3048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3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8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590800" y="673100"/>
          <a:ext cx="3143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3" imgW="1155700" imgH="228600" progId="Equation.DSMT4">
                  <p:embed/>
                </p:oleObj>
              </mc:Choice>
              <mc:Fallback>
                <p:oleObj name="Equation" r:id="rId3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73100"/>
                        <a:ext cx="31432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1219201"/>
          <a:ext cx="2438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5" imgW="939392" imgH="431613" progId="Equation.DSMT4">
                  <p:embed/>
                </p:oleObj>
              </mc:Choice>
              <mc:Fallback>
                <p:oleObj name="Equation" r:id="rId5" imgW="93939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1"/>
                        <a:ext cx="24384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1752600" y="2438400"/>
          <a:ext cx="53848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7" imgW="1981200" imgH="457200" progId="Equation.DSMT4">
                  <p:embed/>
                </p:oleObj>
              </mc:Choice>
              <mc:Fallback>
                <p:oleObj name="Equation" r:id="rId7" imgW="1981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53848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3352801" y="4038601"/>
          <a:ext cx="1800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9" imgW="748975" imgH="215806" progId="Equation.DSMT4">
                  <p:embed/>
                </p:oleObj>
              </mc:Choice>
              <mc:Fallback>
                <p:oleObj name="Equation" r:id="rId9" imgW="74897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4038601"/>
                        <a:ext cx="1800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78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9575" y="955675"/>
            <a:ext cx="9085263" cy="486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6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4036" name="Picture 4" descr="t2z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3850" y="3565525"/>
            <a:ext cx="3530600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40338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74888" y="4386263"/>
            <a:ext cx="2871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22288" y="1704975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50863" y="1727200"/>
            <a:ext cx="93551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b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i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i="0" smtClean="0">
                <a:latin typeface="楷体_GB2312" pitchFamily="49" charset="-122"/>
                <a:ea typeface="楷体_GB2312" pitchFamily="49" charset="-122"/>
              </a:rPr>
              <a:t>、  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一封闭水箱，如图所示，水面上压强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sz="2800" i="0">
                <a:ea typeface="楷体_GB2312" pitchFamily="49" charset="-122"/>
              </a:rPr>
              <a:t>85 kN/m</a:t>
            </a:r>
            <a:r>
              <a:rPr lang="en-US" altLang="zh-CN" sz="2800" i="0" baseline="30000">
                <a:ea typeface="楷体_GB2312" pitchFamily="49" charset="-122"/>
              </a:rPr>
              <a:t>2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，求水面下</a:t>
            </a:r>
            <a:r>
              <a:rPr lang="en-US" altLang="zh-CN" sz="2800" i="0">
                <a:ea typeface="楷体_GB2312" pitchFamily="49" charset="-122"/>
              </a:rPr>
              <a:t>h = 1m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的绝对压强、相对压强和真空压强。已知当地大气压 </a:t>
            </a:r>
            <a:r>
              <a:rPr lang="en-US" altLang="zh-CN" sz="2800">
                <a:ea typeface="楷体_GB2312" pitchFamily="49" charset="-122"/>
              </a:rPr>
              <a:t>p</a:t>
            </a:r>
            <a:r>
              <a:rPr lang="en-US" altLang="zh-CN" sz="2800" baseline="-25000">
                <a:ea typeface="楷体_GB2312" pitchFamily="49" charset="-122"/>
              </a:rPr>
              <a:t>a </a:t>
            </a:r>
            <a:r>
              <a:rPr lang="en-US" altLang="zh-CN" sz="2800" i="0">
                <a:ea typeface="楷体_GB2312" pitchFamily="49" charset="-122"/>
              </a:rPr>
              <a:t>= 98 kN/m</a:t>
            </a:r>
            <a:r>
              <a:rPr lang="en-US" altLang="zh-CN" sz="2800" i="0" baseline="30000">
                <a:ea typeface="楷体_GB2312" pitchFamily="49" charset="-122"/>
              </a:rPr>
              <a:t>2 </a:t>
            </a:r>
            <a:r>
              <a:rPr lang="en-US" altLang="zh-CN" sz="2800" i="0">
                <a:ea typeface="楷体_GB2312" pitchFamily="49" charset="-122"/>
              </a:rPr>
              <a:t>, </a:t>
            </a:r>
            <a:r>
              <a:rPr lang="el-GR" altLang="zh-CN" sz="2800">
                <a:ea typeface="楷体_GB2312" pitchFamily="49" charset="-122"/>
                <a:cs typeface="Times New Roman" pitchFamily="18" charset="0"/>
              </a:rPr>
              <a:t>ρ</a:t>
            </a:r>
            <a:r>
              <a:rPr lang="en-US" altLang="zh-CN" sz="2800" i="0">
                <a:ea typeface="楷体_GB2312" pitchFamily="49" charset="-122"/>
                <a:cs typeface="Times New Roman" pitchFamily="18" charset="0"/>
              </a:rPr>
              <a:t>= 1000kg/m</a:t>
            </a:r>
            <a:r>
              <a:rPr lang="en-US" altLang="zh-CN" sz="2800" i="0" baseline="30000"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i="0"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l-GR" sz="2800" i="0"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517525" y="1484313"/>
            <a:ext cx="2205038" cy="519112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由压强公式 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481013" y="992188"/>
            <a:ext cx="1243012" cy="519112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ea typeface="楷体_GB2312" pitchFamily="49" charset="-122"/>
              </a:rPr>
              <a:t>解</a:t>
            </a:r>
            <a:r>
              <a:rPr lang="zh-CN" altLang="en-US" sz="2400" i="0">
                <a:ea typeface="楷体_GB2312" pitchFamily="49" charset="-122"/>
              </a:rPr>
              <a:t>：</a:t>
            </a:r>
            <a:endParaRPr kumimoji="1" lang="zh-CN" altLang="en-US" sz="2400" b="0" i="0">
              <a:ea typeface="楷体_GB2312" pitchFamily="49" charset="-122"/>
            </a:endParaRP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495300" y="1900238"/>
            <a:ext cx="338296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点绝对压强为 </a:t>
            </a:r>
          </a:p>
        </p:txBody>
      </p:sp>
      <p:sp>
        <p:nvSpPr>
          <p:cNvPr id="7178" name="Text Box 6"/>
          <p:cNvSpPr txBox="1">
            <a:spLocks noChangeArrowheads="1"/>
          </p:cNvSpPr>
          <p:nvPr/>
        </p:nvSpPr>
        <p:spPr bwMode="auto">
          <a:xfrm>
            <a:off x="573088" y="5326063"/>
            <a:ext cx="680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相对压强为负值，说明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点存在真空。</a:t>
            </a:r>
          </a:p>
        </p:txBody>
      </p:sp>
      <p:sp>
        <p:nvSpPr>
          <p:cNvPr id="7179" name="Text Box 7"/>
          <p:cNvSpPr txBox="1">
            <a:spLocks noChangeArrowheads="1"/>
          </p:cNvSpPr>
          <p:nvPr/>
        </p:nvSpPr>
        <p:spPr bwMode="auto">
          <a:xfrm>
            <a:off x="3740150" y="3970338"/>
            <a:ext cx="3543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点的相对压强为 </a:t>
            </a:r>
          </a:p>
        </p:txBody>
      </p:sp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455613" y="3984625"/>
            <a:ext cx="140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由公式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1" name="Rectangle 9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82" name="Rectangle 10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2633663" y="1484313"/>
          <a:ext cx="2451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Microsoft 公式 3.0" r:id="rId3" imgW="876300" imgH="228600" progId="Equation.3">
                  <p:embed/>
                </p:oleObj>
              </mc:Choice>
              <mc:Fallback>
                <p:oleObj name="Microsoft 公式 3.0" r:id="rId3" imgW="876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1484313"/>
                        <a:ext cx="24511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5073650" y="1503363"/>
            <a:ext cx="200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184" name="Picture 13" descr="t2z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4425" y="1376363"/>
            <a:ext cx="3216275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5022850" y="1489075"/>
            <a:ext cx="3952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0" y="320198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7171" name="Object 17"/>
          <p:cNvGraphicFramePr>
            <a:graphicFrameLocks noChangeAspect="1"/>
          </p:cNvGraphicFramePr>
          <p:nvPr/>
        </p:nvGraphicFramePr>
        <p:xfrm>
          <a:off x="739775" y="2528888"/>
          <a:ext cx="56403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6" imgW="2590800" imgH="711200" progId="Equation.3">
                  <p:embed/>
                </p:oleObj>
              </mc:Choice>
              <mc:Fallback>
                <p:oleObj name="公式" r:id="rId6" imgW="25908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528888"/>
                        <a:ext cx="5640388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Rectangle 18"/>
          <p:cNvSpPr>
            <a:spLocks noChangeArrowheads="1"/>
          </p:cNvSpPr>
          <p:nvPr/>
        </p:nvSpPr>
        <p:spPr bwMode="auto">
          <a:xfrm>
            <a:off x="4565650" y="3535363"/>
            <a:ext cx="276225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>
              <a:ea typeface="宋体" pitchFamily="2" charset="-122"/>
            </a:endParaRPr>
          </a:p>
        </p:txBody>
      </p:sp>
      <p:sp>
        <p:nvSpPr>
          <p:cNvPr id="7189" name="Rectangle 19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7172" name="Object 20"/>
          <p:cNvGraphicFramePr>
            <a:graphicFrameLocks noChangeAspect="1"/>
          </p:cNvGraphicFramePr>
          <p:nvPr/>
        </p:nvGraphicFramePr>
        <p:xfrm>
          <a:off x="1828800" y="3919538"/>
          <a:ext cx="200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8" imgW="711200" imgH="228600" progId="Equation.3">
                  <p:embed/>
                </p:oleObj>
              </mc:Choice>
              <mc:Fallback>
                <p:oleObj name="公式" r:id="rId8" imgW="711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9538"/>
                        <a:ext cx="20002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7173" name="Object 22"/>
          <p:cNvGraphicFramePr>
            <a:graphicFrameLocks noChangeAspect="1"/>
          </p:cNvGraphicFramePr>
          <p:nvPr/>
        </p:nvGraphicFramePr>
        <p:xfrm>
          <a:off x="738188" y="4699000"/>
          <a:ext cx="6892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10" imgW="3098800" imgH="241300" progId="Equation.3">
                  <p:embed/>
                </p:oleObj>
              </mc:Choice>
              <mc:Fallback>
                <p:oleObj name="公式" r:id="rId10" imgW="30988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699000"/>
                        <a:ext cx="68929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/>
      <p:bldP spid="7177" grpId="0"/>
      <p:bldP spid="7178" grpId="0"/>
      <p:bldP spid="7179" grpId="0"/>
      <p:bldP spid="7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20713" y="1517650"/>
            <a:ext cx="6540500" cy="519113"/>
          </a:xfrm>
          <a:prstGeom prst="rect">
            <a:avLst/>
          </a:prstGeom>
          <a:noFill/>
          <a:ln w="31750" cap="sq">
            <a:noFill/>
            <a:miter lim="800000"/>
            <a:headEnd/>
            <a:tailEnd type="none" w="sm" len="lg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相对压强的绝对值等于真空压强，即 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4572000" y="2740025"/>
            <a:ext cx="585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得 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3157538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57788" y="197008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202" name="Picture 8" descr="t2z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813" y="2598738"/>
            <a:ext cx="3216275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1081088" y="2106613"/>
          <a:ext cx="2120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4" imgW="952087" imgH="241195" progId="Equation.3">
                  <p:embed/>
                </p:oleObj>
              </mc:Choice>
              <mc:Fallback>
                <p:oleObj name="公式" r:id="rId4" imgW="952087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106613"/>
                        <a:ext cx="2120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681038" y="2709863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或据公式</a:t>
            </a:r>
          </a:p>
        </p:txBody>
      </p:sp>
      <p:graphicFrame>
        <p:nvGraphicFramePr>
          <p:cNvPr id="8195" name="Object 15"/>
          <p:cNvGraphicFramePr>
            <a:graphicFrameLocks noChangeAspect="1"/>
          </p:cNvGraphicFramePr>
          <p:nvPr/>
        </p:nvGraphicFramePr>
        <p:xfrm>
          <a:off x="2365375" y="2668588"/>
          <a:ext cx="22367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6" imgW="800100" imgH="228600" progId="Equation.3">
                  <p:embed/>
                </p:oleObj>
              </mc:Choice>
              <mc:Fallback>
                <p:oleObj name="公式" r:id="rId6" imgW="8001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668588"/>
                        <a:ext cx="22367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597400" y="4002088"/>
            <a:ext cx="25400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>
              <a:ea typeface="宋体" pitchFamily="2" charset="-122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3062288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8196" name="Object 19"/>
          <p:cNvGraphicFramePr>
            <a:graphicFrameLocks noChangeAspect="1"/>
          </p:cNvGraphicFramePr>
          <p:nvPr/>
        </p:nvGraphicFramePr>
        <p:xfrm>
          <a:off x="1036638" y="3371850"/>
          <a:ext cx="37052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8" imgW="1727200" imgH="736600" progId="Equation.3">
                  <p:embed/>
                </p:oleObj>
              </mc:Choice>
              <mc:Fallback>
                <p:oleObj name="公式" r:id="rId8" imgW="1727200" imgH="736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71850"/>
                        <a:ext cx="3705225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2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522288" y="150971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58788" y="406401"/>
            <a:ext cx="884396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b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i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i="0" smtClean="0">
                <a:latin typeface="楷体_GB2312" pitchFamily="49" charset="-122"/>
                <a:ea typeface="楷体_GB2312" pitchFamily="49" charset="-122"/>
              </a:rPr>
              <a:t>、某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供水管路上装一复式</a:t>
            </a:r>
            <a:r>
              <a:rPr lang="en-US" altLang="zh-CN" sz="2800" i="0">
                <a:ea typeface="楷体_GB2312" pitchFamily="49" charset="-122"/>
              </a:rPr>
              <a:t>U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形水银测压计，如图所示。已知测压计显示的各液面的标高和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点的标高为： </a:t>
            </a:r>
            <a:endParaRPr lang="zh-CN" altLang="el-GR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05519"/>
              </p:ext>
            </p:extLst>
          </p:nvPr>
        </p:nvGraphicFramePr>
        <p:xfrm>
          <a:off x="781050" y="1680370"/>
          <a:ext cx="734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3" imgW="4025900" imgH="228600" progId="Equation.3">
                  <p:embed/>
                </p:oleObj>
              </mc:Choice>
              <mc:Fallback>
                <p:oleObj name="公式" r:id="rId3" imgW="4025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680370"/>
                        <a:ext cx="734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614363" y="2239170"/>
            <a:ext cx="3943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试确定管中</a:t>
            </a:r>
            <a:r>
              <a:rPr kumimoji="1" lang="en-US" altLang="zh-CN" sz="2800" i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点压强。 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-501650" y="3459163"/>
            <a:ext cx="9906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92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85991"/>
              </p:ext>
            </p:extLst>
          </p:nvPr>
        </p:nvGraphicFramePr>
        <p:xfrm>
          <a:off x="531423" y="2889268"/>
          <a:ext cx="6388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5" imgW="2514600" imgH="228600" progId="Equation.3">
                  <p:embed/>
                </p:oleObj>
              </mc:Choice>
              <mc:Fallback>
                <p:oleObj name="公式" r:id="rId5" imgW="2514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23" y="2889268"/>
                        <a:ext cx="63881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7" name="Picture 11" descr="t2z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4688" y="3410056"/>
            <a:ext cx="4774835" cy="305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087452">
  <a:themeElements>
    <a:clrScheme name="06087452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0608745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6087452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7452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7452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7452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06087452</Template>
  <TotalTime>1994</TotalTime>
  <Words>1104</Words>
  <Application>Microsoft Office PowerPoint</Application>
  <PresentationFormat>A4 纸张(210x297 毫米)</PresentationFormat>
  <Paragraphs>276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06087452</vt:lpstr>
      <vt:lpstr>Equation</vt:lpstr>
      <vt:lpstr>Microsoft 公式 3.0</vt:lpstr>
      <vt:lpstr>公式</vt:lpstr>
      <vt:lpstr>AutoCAD Drawing</vt:lpstr>
      <vt:lpstr>AutoCAD.Drawing.16</vt:lpstr>
      <vt:lpstr>MathType 5.0 Equation</vt:lpstr>
      <vt:lpstr>流体静力学内容概要</vt:lpstr>
      <vt:lpstr>流体静力学内容概要</vt:lpstr>
      <vt:lpstr>流体静力学内容概要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My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Wang Haimin</dc:creator>
  <cp:keywords/>
  <dc:description/>
  <cp:lastModifiedBy>dd</cp:lastModifiedBy>
  <cp:revision>149</cp:revision>
  <dcterms:created xsi:type="dcterms:W3CDTF">2009-11-23T14:55:12Z</dcterms:created>
  <dcterms:modified xsi:type="dcterms:W3CDTF">2019-04-28T07:19:41Z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