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Helios" panose="020B0604020202020204" charset="0"/>
      <p:regular r:id="rId19"/>
    </p:embeddedFont>
    <p:embeddedFont>
      <p:font typeface="Helios Bold" panose="020B0604020202020204" charset="0"/>
      <p:regular r:id="rId20"/>
    </p:embeddedFont>
    <p:embeddedFont>
      <p:font typeface="Klein Bold" panose="020B0604020202020204" charset="0"/>
      <p:regular r:id="rId21"/>
    </p:embeddedFont>
    <p:embeddedFont>
      <p:font typeface="Raleway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138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17127" y="-4527970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895265" y="2098006"/>
            <a:ext cx="9942534" cy="3513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5"/>
              </a:lnSpc>
            </a:pPr>
            <a:r>
              <a:rPr lang="en-US" sz="7587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Non-invasive Blood Glucose Monitoring System </a:t>
            </a:r>
          </a:p>
          <a:p>
            <a:pPr algn="l">
              <a:lnSpc>
                <a:spcPts val="295"/>
              </a:lnSpc>
            </a:pPr>
            <a:endParaRPr lang="en-US" sz="7587" b="1" dirty="0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316200" y="7247585"/>
            <a:ext cx="2779859" cy="3140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  <a:p>
            <a:pPr algn="ctr">
              <a:lnSpc>
                <a:spcPts val="2660"/>
              </a:lnSpc>
            </a:pPr>
            <a:r>
              <a:rPr lang="en-US" sz="1900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Rupayan Saha</a:t>
            </a:r>
          </a:p>
          <a:p>
            <a:pPr algn="ctr">
              <a:lnSpc>
                <a:spcPts val="2660"/>
              </a:lnSpc>
            </a:pPr>
            <a:r>
              <a:rPr lang="en-US" sz="1900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Abir Lal Manna</a:t>
            </a:r>
          </a:p>
          <a:p>
            <a:pPr algn="ctr">
              <a:lnSpc>
                <a:spcPts val="2660"/>
              </a:lnSpc>
            </a:pPr>
            <a:r>
              <a:rPr lang="en-US" sz="1900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Sarthak Chakraborty</a:t>
            </a:r>
          </a:p>
          <a:p>
            <a:pPr algn="ctr">
              <a:lnSpc>
                <a:spcPts val="2660"/>
              </a:lnSpc>
            </a:pPr>
            <a:r>
              <a:rPr lang="en-US" sz="1900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Debasmita Das</a:t>
            </a:r>
          </a:p>
          <a:p>
            <a:pPr algn="ctr">
              <a:lnSpc>
                <a:spcPts val="4759"/>
              </a:lnSpc>
            </a:pPr>
            <a:endParaRPr lang="en-US" sz="1900" b="1" dirty="0">
              <a:solidFill>
                <a:srgbClr val="2A2E3A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905288" y="9447542"/>
            <a:ext cx="7943969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 of Engineering &amp; Management, Kolkata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FF8A3-E073-464E-1662-2BB5D3690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7238" y="0"/>
            <a:ext cx="2140762" cy="15621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06525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52435" y="2382317"/>
            <a:ext cx="7743652" cy="5589895"/>
          </a:xfrm>
          <a:custGeom>
            <a:avLst/>
            <a:gdLst/>
            <a:ahLst/>
            <a:cxnLst/>
            <a:rect l="l" t="t" r="r" b="b"/>
            <a:pathLst>
              <a:path w="7743652" h="5589895">
                <a:moveTo>
                  <a:pt x="0" y="0"/>
                </a:moveTo>
                <a:lnTo>
                  <a:pt x="7743652" y="0"/>
                </a:lnTo>
                <a:lnTo>
                  <a:pt x="7743652" y="5589896"/>
                </a:lnTo>
                <a:lnTo>
                  <a:pt x="0" y="55898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00" t="-574" b="-57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90350" y="42068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Result  &amp; 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392249" y="2955448"/>
            <a:ext cx="9625631" cy="5995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 Agreement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The designed method closely follows the trend of the prick method across all 5 tests.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Slight Variations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Minor fluctuations exist, but both methods show glucose levels within a similar range (around 90–105 mg/dl).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Consistency: 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designed method exhibits slightly more consistent readings with narrower error bars.</a:t>
            </a:r>
          </a:p>
          <a:p>
            <a:pPr algn="l">
              <a:lnSpc>
                <a:spcPts val="3500"/>
              </a:lnSpc>
            </a:pPr>
            <a:endParaRPr lang="en-US" sz="25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9754" lvl="1" indent="-269877" algn="l">
              <a:lnSpc>
                <a:spcPts val="3500"/>
              </a:lnSpc>
              <a:buFont typeface="Arial"/>
              <a:buChar char="•"/>
            </a:pPr>
            <a:r>
              <a:rPr lang="en-US" sz="2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Positive Correlation: </a:t>
            </a: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Overall, both methods demonstrate a strong correlation, supporting the accuracy of the non-invasive technique.</a:t>
            </a:r>
          </a:p>
          <a:p>
            <a:pPr algn="ctr">
              <a:lnSpc>
                <a:spcPts val="2380"/>
              </a:lnSpc>
            </a:pPr>
            <a:endParaRPr lang="en-US" sz="25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68176" y="8646000"/>
            <a:ext cx="6272332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1: PRICK METHOD VS. DESIGNED METHOD 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06525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688" y="2681357"/>
            <a:ext cx="8798721" cy="5433092"/>
          </a:xfrm>
          <a:custGeom>
            <a:avLst/>
            <a:gdLst/>
            <a:ahLst/>
            <a:cxnLst/>
            <a:rect l="l" t="t" r="r" b="b"/>
            <a:pathLst>
              <a:path w="8798721" h="5433092">
                <a:moveTo>
                  <a:pt x="0" y="0"/>
                </a:moveTo>
                <a:lnTo>
                  <a:pt x="8798722" y="0"/>
                </a:lnTo>
                <a:lnTo>
                  <a:pt x="8798722" y="5433092"/>
                </a:lnTo>
                <a:lnTo>
                  <a:pt x="0" y="5433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30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990350" y="42068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Result  &amp; 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294367"/>
            <a:ext cx="9220450" cy="4446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5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Positive Correlation: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Glucose value increases with voltage, indicating a direct relationship between sensor output and glucose concentration.</a:t>
            </a:r>
          </a:p>
          <a:p>
            <a:pPr algn="l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5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Linear Trendline: 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equation y=10.179x+40.821y = 10.179x + 40.821y=10.179x+40.821 models the data, helping convert voltage to glucose (mg/dL).</a:t>
            </a:r>
          </a:p>
          <a:p>
            <a:pPr algn="l">
              <a:lnSpc>
                <a:spcPts val="336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8165" lvl="1" indent="-259082" algn="l">
              <a:lnSpc>
                <a:spcPts val="3360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Moderate Fit (R² = 0.4926): 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R² value suggests a moderate correlation, implying some variance .</a:t>
            </a:r>
          </a:p>
          <a:p>
            <a:pPr algn="ctr">
              <a:lnSpc>
                <a:spcPts val="2100"/>
              </a:lnSpc>
            </a:pPr>
            <a:endParaRPr lang="en-US" sz="24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6929" y="8488431"/>
            <a:ext cx="8798720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 2: REGRESSION ANALYSIS OF GLUCOSE DATA WITH VOLTAGE  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31936" y="5162550"/>
            <a:ext cx="1586999" cy="0"/>
          </a:xfrm>
          <a:prstGeom prst="line">
            <a:avLst/>
          </a:prstGeom>
          <a:ln w="38100" cap="flat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 rot="673413">
            <a:off x="-5124384" y="-1951179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3" y="0"/>
                </a:lnTo>
                <a:lnTo>
                  <a:pt x="13265113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2087854">
            <a:off x="-2881172" y="3069229"/>
            <a:ext cx="4186641" cy="418664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905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3884852" y="824988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8173" y="2793570"/>
            <a:ext cx="4697818" cy="4377799"/>
          </a:xfrm>
          <a:custGeom>
            <a:avLst/>
            <a:gdLst/>
            <a:ahLst/>
            <a:cxnLst/>
            <a:rect l="l" t="t" r="r" b="b"/>
            <a:pathLst>
              <a:path w="4697818" h="4377799">
                <a:moveTo>
                  <a:pt x="0" y="0"/>
                </a:moveTo>
                <a:lnTo>
                  <a:pt x="4697818" y="0"/>
                </a:lnTo>
                <a:lnTo>
                  <a:pt x="4697818" y="4377799"/>
                </a:lnTo>
                <a:lnTo>
                  <a:pt x="0" y="43777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0913" r="-12400" b="-970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609834" y="277854"/>
            <a:ext cx="4383762" cy="962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4537492" y="5506658"/>
            <a:ext cx="456104" cy="456104"/>
            <a:chOff x="0" y="0"/>
            <a:chExt cx="120126" cy="1201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0126" cy="120126"/>
            </a:xfrm>
            <a:custGeom>
              <a:avLst/>
              <a:gdLst/>
              <a:ahLst/>
              <a:cxnLst/>
              <a:rect l="l" t="t" r="r" b="b"/>
              <a:pathLst>
                <a:path w="120126" h="120126">
                  <a:moveTo>
                    <a:pt x="0" y="0"/>
                  </a:moveTo>
                  <a:lnTo>
                    <a:pt x="120126" y="0"/>
                  </a:lnTo>
                  <a:lnTo>
                    <a:pt x="120126" y="120126"/>
                  </a:lnTo>
                  <a:lnTo>
                    <a:pt x="0" y="120126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120126" cy="9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304829" y="5506658"/>
            <a:ext cx="456104" cy="456104"/>
            <a:chOff x="0" y="0"/>
            <a:chExt cx="120126" cy="1201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0126" cy="120126"/>
            </a:xfrm>
            <a:custGeom>
              <a:avLst/>
              <a:gdLst/>
              <a:ahLst/>
              <a:cxnLst/>
              <a:rect l="l" t="t" r="r" b="b"/>
              <a:pathLst>
                <a:path w="120126" h="120126">
                  <a:moveTo>
                    <a:pt x="0" y="0"/>
                  </a:moveTo>
                  <a:lnTo>
                    <a:pt x="120126" y="0"/>
                  </a:lnTo>
                  <a:lnTo>
                    <a:pt x="120126" y="120126"/>
                  </a:lnTo>
                  <a:lnTo>
                    <a:pt x="0" y="120126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28575"/>
              <a:ext cx="120126" cy="9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304829" y="2565517"/>
            <a:ext cx="456104" cy="456104"/>
            <a:chOff x="0" y="0"/>
            <a:chExt cx="120126" cy="12012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26" cy="120126"/>
            </a:xfrm>
            <a:custGeom>
              <a:avLst/>
              <a:gdLst/>
              <a:ahLst/>
              <a:cxnLst/>
              <a:rect l="l" t="t" r="r" b="b"/>
              <a:pathLst>
                <a:path w="120126" h="120126">
                  <a:moveTo>
                    <a:pt x="0" y="0"/>
                  </a:moveTo>
                  <a:lnTo>
                    <a:pt x="120126" y="0"/>
                  </a:lnTo>
                  <a:lnTo>
                    <a:pt x="120126" y="120126"/>
                  </a:lnTo>
                  <a:lnTo>
                    <a:pt x="0" y="120126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28575"/>
              <a:ext cx="120126" cy="9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537492" y="2565517"/>
            <a:ext cx="456104" cy="456104"/>
            <a:chOff x="0" y="0"/>
            <a:chExt cx="120126" cy="12012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0126" cy="120126"/>
            </a:xfrm>
            <a:custGeom>
              <a:avLst/>
              <a:gdLst/>
              <a:ahLst/>
              <a:cxnLst/>
              <a:rect l="l" t="t" r="r" b="b"/>
              <a:pathLst>
                <a:path w="120126" h="120126">
                  <a:moveTo>
                    <a:pt x="0" y="0"/>
                  </a:moveTo>
                  <a:lnTo>
                    <a:pt x="120126" y="0"/>
                  </a:lnTo>
                  <a:lnTo>
                    <a:pt x="120126" y="120126"/>
                  </a:lnTo>
                  <a:lnTo>
                    <a:pt x="0" y="120126"/>
                  </a:ln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28575"/>
              <a:ext cx="120126" cy="91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037434" y="2508367"/>
            <a:ext cx="3401860" cy="1308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62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 glucose tracking for diabetic patients without discomfort.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221648" y="2329537"/>
            <a:ext cx="2669011" cy="175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7"/>
              </a:lnSpc>
            </a:pPr>
            <a:r>
              <a:rPr lang="en-US" sz="2505" b="1">
                <a:solidFill>
                  <a:srgbClr val="262524"/>
                </a:solidFill>
                <a:latin typeface="Raleway Bold"/>
                <a:ea typeface="Raleway Bold"/>
                <a:cs typeface="Raleway Bold"/>
                <a:sym typeface="Raleway Bold"/>
              </a:rPr>
              <a:t>Real-time monitoring in wearable health devices.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037434" y="5425119"/>
            <a:ext cx="2984670" cy="17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1">
                <a:solidFill>
                  <a:srgbClr val="26252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Remote health assessment for telemedicine and home care.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122732" y="5439983"/>
            <a:ext cx="3165268" cy="1755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7"/>
              </a:lnSpc>
            </a:pPr>
            <a:r>
              <a:rPr lang="en-US" sz="2505" b="1">
                <a:solidFill>
                  <a:srgbClr val="262524"/>
                </a:solidFill>
                <a:latin typeface="Raleway Bold"/>
                <a:ea typeface="Raleway Bold"/>
                <a:cs typeface="Raleway Bold"/>
                <a:sym typeface="Raleway Bold"/>
              </a:rPr>
              <a:t>Preventive screening tool in clinics and health camps.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06525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066836" y="42068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Future  Scope</a:t>
            </a:r>
          </a:p>
        </p:txBody>
      </p:sp>
      <p:grpSp>
        <p:nvGrpSpPr>
          <p:cNvPr id="4" name="Group 4"/>
          <p:cNvGrpSpPr/>
          <p:nvPr/>
        </p:nvGrpSpPr>
        <p:grpSpPr>
          <a:xfrm rot="2087854">
            <a:off x="1901055" y="4139980"/>
            <a:ext cx="3775035" cy="377503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2087854">
            <a:off x="7583970" y="4139980"/>
            <a:ext cx="3775035" cy="377503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2087854">
            <a:off x="13265840" y="4139980"/>
            <a:ext cx="3775035" cy="377503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0002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022785" y="3887405"/>
            <a:ext cx="1531575" cy="1537165"/>
          </a:xfrm>
          <a:custGeom>
            <a:avLst/>
            <a:gdLst/>
            <a:ahLst/>
            <a:cxnLst/>
            <a:rect l="l" t="t" r="r" b="b"/>
            <a:pathLst>
              <a:path w="1531575" h="1537165">
                <a:moveTo>
                  <a:pt x="0" y="0"/>
                </a:moveTo>
                <a:lnTo>
                  <a:pt x="1531575" y="0"/>
                </a:lnTo>
                <a:lnTo>
                  <a:pt x="1531575" y="1537165"/>
                </a:lnTo>
                <a:lnTo>
                  <a:pt x="0" y="1537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705177" y="3887405"/>
            <a:ext cx="1531575" cy="1537165"/>
          </a:xfrm>
          <a:custGeom>
            <a:avLst/>
            <a:gdLst/>
            <a:ahLst/>
            <a:cxnLst/>
            <a:rect l="l" t="t" r="r" b="b"/>
            <a:pathLst>
              <a:path w="1531575" h="1537165">
                <a:moveTo>
                  <a:pt x="0" y="0"/>
                </a:moveTo>
                <a:lnTo>
                  <a:pt x="1531575" y="0"/>
                </a:lnTo>
                <a:lnTo>
                  <a:pt x="1531575" y="1537165"/>
                </a:lnTo>
                <a:lnTo>
                  <a:pt x="0" y="1537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87569" y="3887405"/>
            <a:ext cx="1531575" cy="1537165"/>
          </a:xfrm>
          <a:custGeom>
            <a:avLst/>
            <a:gdLst/>
            <a:ahLst/>
            <a:cxnLst/>
            <a:rect l="l" t="t" r="r" b="b"/>
            <a:pathLst>
              <a:path w="1531575" h="1537165">
                <a:moveTo>
                  <a:pt x="0" y="0"/>
                </a:moveTo>
                <a:lnTo>
                  <a:pt x="1531576" y="0"/>
                </a:lnTo>
                <a:lnTo>
                  <a:pt x="1531576" y="1537165"/>
                </a:lnTo>
                <a:lnTo>
                  <a:pt x="0" y="1537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728802" y="5562973"/>
            <a:ext cx="2119541" cy="14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7"/>
              </a:lnSpc>
            </a:pPr>
            <a:r>
              <a:rPr lang="en-US" sz="2805" b="1">
                <a:solidFill>
                  <a:srgbClr val="262524"/>
                </a:solidFill>
                <a:latin typeface="Raleway Bold"/>
                <a:ea typeface="Raleway Bold"/>
                <a:cs typeface="Raleway Bold"/>
                <a:sym typeface="Raleway Bold"/>
              </a:rPr>
              <a:t>Real-time Monitoring &amp; AI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220694" y="5562973"/>
            <a:ext cx="2500541" cy="14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7"/>
              </a:lnSpc>
            </a:pPr>
            <a:r>
              <a:rPr lang="en-US" sz="2805" b="1">
                <a:solidFill>
                  <a:srgbClr val="262524"/>
                </a:solidFill>
                <a:latin typeface="Raleway Bold"/>
                <a:ea typeface="Raleway Bold"/>
                <a:cs typeface="Raleway Bold"/>
                <a:sym typeface="Raleway Bold"/>
              </a:rPr>
              <a:t>Smart Integration &amp; Connectivity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898858" y="5562973"/>
            <a:ext cx="2500541" cy="14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7"/>
              </a:lnSpc>
            </a:pPr>
            <a:r>
              <a:rPr lang="en-US" sz="2805" b="1">
                <a:solidFill>
                  <a:srgbClr val="262524"/>
                </a:solidFill>
                <a:latin typeface="Raleway Bold"/>
                <a:ea typeface="Raleway Bold"/>
                <a:cs typeface="Raleway Bold"/>
                <a:sym typeface="Raleway Bold"/>
              </a:rPr>
              <a:t>Wearable Design &amp; Accessibility 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387569" y="824988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-1210023" y="824988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0691" y="665855"/>
            <a:ext cx="17259300" cy="9286429"/>
            <a:chOff x="0" y="0"/>
            <a:chExt cx="4545659" cy="24458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45659" cy="2445808"/>
            </a:xfrm>
            <a:custGeom>
              <a:avLst/>
              <a:gdLst/>
              <a:ahLst/>
              <a:cxnLst/>
              <a:rect l="l" t="t" r="r" b="b"/>
              <a:pathLst>
                <a:path w="4545659" h="2445808">
                  <a:moveTo>
                    <a:pt x="0" y="0"/>
                  </a:moveTo>
                  <a:lnTo>
                    <a:pt x="4545659" y="0"/>
                  </a:lnTo>
                  <a:lnTo>
                    <a:pt x="4545659" y="2445808"/>
                  </a:lnTo>
                  <a:lnTo>
                    <a:pt x="0" y="24458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558341" y="599180"/>
            <a:ext cx="5171318" cy="822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BIBLIOGRAPHY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94804" y="1833605"/>
            <a:ext cx="13698391" cy="7586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[1] S Coster, MC Gulliford, PT Seed, JK Powrie, R Swaminathan,”Monitoring blood glucose control in diabetes mellitus”, a systematic review, Health Technology Assessment, vol. 4, no.12, 2000.</a:t>
            </a:r>
          </a:p>
          <a:p>
            <a:pPr algn="l">
              <a:lnSpc>
                <a:spcPts val="2919"/>
              </a:lnSpc>
            </a:pPr>
            <a:endParaRPr lang="en-US" sz="2085">
              <a:solidFill>
                <a:srgbClr val="26252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 [2] B. Paul, M.P. Manuel, Z.C. Alex, ”Design and development of non invasive blood glucose measurement system”, Physics and Technology of Sensors (ISPTS), 2012 1st International Symposium,Pune, India,7-10 March 2012, pp.43 46.</a:t>
            </a:r>
          </a:p>
          <a:p>
            <a:pPr algn="l">
              <a:lnSpc>
                <a:spcPts val="2919"/>
              </a:lnSpc>
            </a:pPr>
            <a:endParaRPr lang="en-US" sz="2085">
              <a:solidFill>
                <a:srgbClr val="26252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 [3] Komal lawand, Shital Patil ,Mahesh Parihar, “ Non Invasive blood glucometer”, Journal of International Advance Research In Science And Engineering( IJARSE), Vol. No.3, Issue No.12, December 2014. </a:t>
            </a:r>
          </a:p>
          <a:p>
            <a:pPr algn="l">
              <a:lnSpc>
                <a:spcPts val="2919"/>
              </a:lnSpc>
            </a:pPr>
            <a:endParaRPr lang="en-US" sz="2085">
              <a:solidFill>
                <a:srgbClr val="26252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[4] O. Abdallah, A. Bolz, J. Hansmann, H. Walles, and T. Hirth, ” Design of a Compact Multi-Sensor System for Non-Invasive Glucose Monitoring Using Optical Spectroscopy” , IEEE Conference on Electronics, Biomedical Engineering and its Applications (ICEBEA’2012), Jan. 7-8, 2012 Dubai. </a:t>
            </a:r>
          </a:p>
          <a:p>
            <a:pPr algn="l">
              <a:lnSpc>
                <a:spcPts val="2919"/>
              </a:lnSpc>
            </a:pPr>
            <a:endParaRPr lang="en-US" sz="2085">
              <a:solidFill>
                <a:srgbClr val="26252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[5] S. F.Malin, T. L. Ruchiti, T. B. Blank, S. U. Thennadil, and S. L. Monfre,” Noninvasive prediction of glucose by near-infrared diffuse reflectance spectroscopy,” Journal of Clinical Chemistry, vol. 45, pp. 16511658, 1999. </a:t>
            </a:r>
          </a:p>
          <a:p>
            <a:pPr algn="l">
              <a:lnSpc>
                <a:spcPts val="2919"/>
              </a:lnSpc>
            </a:pPr>
            <a:endParaRPr lang="en-US" sz="2085">
              <a:solidFill>
                <a:srgbClr val="262524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919"/>
              </a:lnSpc>
            </a:pPr>
            <a:r>
              <a:rPr lang="en-US" sz="2085">
                <a:solidFill>
                  <a:srgbClr val="262524"/>
                </a:solidFill>
                <a:latin typeface="Canva Sans"/>
                <a:ea typeface="Canva Sans"/>
                <a:cs typeface="Canva Sans"/>
                <a:sym typeface="Canva Sans"/>
              </a:rPr>
              <a:t>[6] Jason J Burmeister, Mark A Arnold and Gary W Small,” Noninvasive Blood Glucose Measurements by Near-Infrared Transmission Spectroscopy across Human Tongues”, Journal on Diabetes Technology July 5, 2004.</a:t>
            </a: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39189" y="3434828"/>
            <a:ext cx="12422388" cy="2727960"/>
            <a:chOff x="0" y="0"/>
            <a:chExt cx="1850635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0635" cy="406400"/>
            </a:xfrm>
            <a:custGeom>
              <a:avLst/>
              <a:gdLst/>
              <a:ahLst/>
              <a:cxnLst/>
              <a:rect l="l" t="t" r="r" b="b"/>
              <a:pathLst>
                <a:path w="1850635" h="406400">
                  <a:moveTo>
                    <a:pt x="1647435" y="0"/>
                  </a:moveTo>
                  <a:cubicBezTo>
                    <a:pt x="1759659" y="0"/>
                    <a:pt x="1850635" y="90976"/>
                    <a:pt x="1850635" y="203200"/>
                  </a:cubicBezTo>
                  <a:cubicBezTo>
                    <a:pt x="1850635" y="315424"/>
                    <a:pt x="1759659" y="406400"/>
                    <a:pt x="1647435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14300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1850635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254164" y="4043678"/>
            <a:ext cx="6130090" cy="1417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19"/>
              </a:lnSpc>
            </a:pPr>
            <a:r>
              <a:rPr lang="en-US" sz="8299" b="1">
                <a:solidFill>
                  <a:srgbClr val="15396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</a:t>
            </a:r>
            <a:r>
              <a:rPr lang="en-US" sz="82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8299" b="1">
                <a:solidFill>
                  <a:srgbClr val="718BA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You!</a:t>
            </a:r>
          </a:p>
        </p:txBody>
      </p:sp>
      <p:sp>
        <p:nvSpPr>
          <p:cNvPr id="6" name="Freeform 6"/>
          <p:cNvSpPr/>
          <p:nvPr/>
        </p:nvSpPr>
        <p:spPr>
          <a:xfrm>
            <a:off x="-6473714" y="-5068211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84852" y="824988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610390" y="-112273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74943" y="1264233"/>
            <a:ext cx="7784357" cy="6362912"/>
          </a:xfrm>
          <a:custGeom>
            <a:avLst/>
            <a:gdLst/>
            <a:ahLst/>
            <a:cxnLst/>
            <a:rect l="l" t="t" r="r" b="b"/>
            <a:pathLst>
              <a:path w="7784357" h="6362912">
                <a:moveTo>
                  <a:pt x="0" y="0"/>
                </a:moveTo>
                <a:lnTo>
                  <a:pt x="7784357" y="0"/>
                </a:lnTo>
                <a:lnTo>
                  <a:pt x="7784357" y="6362912"/>
                </a:lnTo>
                <a:lnTo>
                  <a:pt x="0" y="636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974" r="-3196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-666197" y="731678"/>
            <a:ext cx="7047115" cy="2500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9"/>
              </a:lnSpc>
            </a:pPr>
            <a:r>
              <a:rPr lang="en-US" sz="437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</a:p>
          <a:p>
            <a:pPr algn="ctr">
              <a:lnSpc>
                <a:spcPts val="6969"/>
              </a:lnSpc>
            </a:pPr>
            <a:r>
              <a:rPr lang="en-US" sz="4978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Non-Invasive Glucometer ?</a:t>
            </a:r>
          </a:p>
        </p:txBody>
      </p:sp>
      <p:sp>
        <p:nvSpPr>
          <p:cNvPr id="6" name="Freeform 6"/>
          <p:cNvSpPr/>
          <p:nvPr/>
        </p:nvSpPr>
        <p:spPr>
          <a:xfrm>
            <a:off x="13367121" y="762714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30281" y="3846313"/>
            <a:ext cx="7784357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•Painless monitoring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•Portable and compact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•Environmentally friendly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•Customizable and open-source,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•Real-time readings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•Low cost maintenance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•User-friendly interface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742856" y="952500"/>
            <a:ext cx="1187916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Problem  Statement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784049" y="4145953"/>
            <a:ext cx="624640" cy="62464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78316" y="4126903"/>
            <a:ext cx="624640" cy="62464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144000" y="4126903"/>
            <a:ext cx="624640" cy="62464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871534" y="4126903"/>
            <a:ext cx="624640" cy="62464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4377662" y="4439223"/>
            <a:ext cx="2100655" cy="0"/>
          </a:xfrm>
          <a:prstGeom prst="line">
            <a:avLst/>
          </a:prstGeom>
          <a:ln w="38100" cap="flat">
            <a:solidFill>
              <a:srgbClr val="26252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7043345" y="4458273"/>
            <a:ext cx="2100655" cy="0"/>
          </a:xfrm>
          <a:prstGeom prst="line">
            <a:avLst/>
          </a:prstGeom>
          <a:ln w="38100" cap="flat">
            <a:solidFill>
              <a:srgbClr val="26252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9770879" y="4458273"/>
            <a:ext cx="2100655" cy="0"/>
          </a:xfrm>
          <a:prstGeom prst="line">
            <a:avLst/>
          </a:prstGeom>
          <a:ln w="38100" cap="flat">
            <a:solidFill>
              <a:srgbClr val="26252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3133304" y="5086350"/>
            <a:ext cx="321910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Painful Finger Pricking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913859" y="5086350"/>
            <a:ext cx="2378193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Infection Risk Increases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06349" y="5086350"/>
            <a:ext cx="256006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Ongoing Cost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48745" y="5086350"/>
            <a:ext cx="2291330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Inconvenient Frequent Monitoring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4596828" y="4126903"/>
            <a:ext cx="624640" cy="62464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7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 flipV="1">
            <a:off x="12496174" y="4477323"/>
            <a:ext cx="2100655" cy="0"/>
          </a:xfrm>
          <a:prstGeom prst="line">
            <a:avLst/>
          </a:prstGeom>
          <a:ln w="38100" cap="flat">
            <a:solidFill>
              <a:srgbClr val="26252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14454425" y="5086350"/>
            <a:ext cx="2071401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User Compliance</a:t>
            </a:r>
          </a:p>
        </p:txBody>
      </p:sp>
      <p:sp>
        <p:nvSpPr>
          <p:cNvPr id="30" name="Freeform 30"/>
          <p:cNvSpPr/>
          <p:nvPr/>
        </p:nvSpPr>
        <p:spPr>
          <a:xfrm>
            <a:off x="-6720480" y="-3845684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2" y="0"/>
                </a:lnTo>
                <a:lnTo>
                  <a:pt x="10812392" y="10812393"/>
                </a:lnTo>
                <a:lnTo>
                  <a:pt x="0" y="10812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3940075" y="7699612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826128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34303" y="2709814"/>
            <a:ext cx="11153697" cy="4378640"/>
          </a:xfrm>
          <a:custGeom>
            <a:avLst/>
            <a:gdLst/>
            <a:ahLst/>
            <a:cxnLst/>
            <a:rect l="l" t="t" r="r" b="b"/>
            <a:pathLst>
              <a:path w="11153697" h="4378640">
                <a:moveTo>
                  <a:pt x="0" y="0"/>
                </a:moveTo>
                <a:lnTo>
                  <a:pt x="11153697" y="0"/>
                </a:lnTo>
                <a:lnTo>
                  <a:pt x="11153697" y="4378640"/>
                </a:lnTo>
                <a:lnTo>
                  <a:pt x="0" y="43786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3188347"/>
            <a:ext cx="5534402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Block </a:t>
            </a:r>
            <a:r>
              <a:rPr lang="en-US" sz="6999" b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Diagram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-5603856" y="-2146158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2" y="0"/>
                </a:lnTo>
                <a:lnTo>
                  <a:pt x="13265112" y="13265112"/>
                </a:lnTo>
                <a:lnTo>
                  <a:pt x="0" y="1326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206191" y="560992"/>
            <a:ext cx="9053109" cy="9268944"/>
          </a:xfrm>
          <a:custGeom>
            <a:avLst/>
            <a:gdLst/>
            <a:ahLst/>
            <a:cxnLst/>
            <a:rect l="l" t="t" r="r" b="b"/>
            <a:pathLst>
              <a:path w="9053109" h="9268944">
                <a:moveTo>
                  <a:pt x="0" y="0"/>
                </a:moveTo>
                <a:lnTo>
                  <a:pt x="9053109" y="0"/>
                </a:lnTo>
                <a:lnTo>
                  <a:pt x="9053109" y="9268944"/>
                </a:lnTo>
                <a:lnTo>
                  <a:pt x="0" y="9268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09" t="-1002" b="-19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81090" y="2576719"/>
            <a:ext cx="5837845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Flow</a:t>
            </a:r>
            <a:r>
              <a:rPr lang="en-US" sz="6999" b="1">
                <a:solidFill>
                  <a:srgbClr val="153969"/>
                </a:solidFill>
                <a:latin typeface="Klein Bold"/>
                <a:ea typeface="Klein Bold"/>
                <a:cs typeface="Klein Bold"/>
                <a:sym typeface="Klein Bold"/>
              </a:rPr>
              <a:t> Diagram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88723" y="-3611238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03422" y="-361123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14880" y="2282472"/>
            <a:ext cx="11873120" cy="4901529"/>
          </a:xfrm>
          <a:custGeom>
            <a:avLst/>
            <a:gdLst/>
            <a:ahLst/>
            <a:cxnLst/>
            <a:rect l="l" t="t" r="r" b="b"/>
            <a:pathLst>
              <a:path w="11873120" h="4901529">
                <a:moveTo>
                  <a:pt x="0" y="0"/>
                </a:moveTo>
                <a:lnTo>
                  <a:pt x="11873120" y="0"/>
                </a:lnTo>
                <a:lnTo>
                  <a:pt x="11873120" y="4901529"/>
                </a:lnTo>
                <a:lnTo>
                  <a:pt x="0" y="49015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3548961"/>
            <a:ext cx="6278177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Experimental</a:t>
            </a:r>
          </a:p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982201" y="7656232"/>
            <a:ext cx="4492592" cy="5803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CIRCUIT DIAGRAM</a:t>
            </a:r>
          </a:p>
        </p:txBody>
      </p:sp>
      <p:sp>
        <p:nvSpPr>
          <p:cNvPr id="7" name="Freeform 7"/>
          <p:cNvSpPr/>
          <p:nvPr/>
        </p:nvSpPr>
        <p:spPr>
          <a:xfrm>
            <a:off x="13682262" y="7979765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73413">
            <a:off x="-5873977" y="-2624152"/>
            <a:ext cx="13265113" cy="13265113"/>
          </a:xfrm>
          <a:custGeom>
            <a:avLst/>
            <a:gdLst/>
            <a:ahLst/>
            <a:cxnLst/>
            <a:rect l="l" t="t" r="r" b="b"/>
            <a:pathLst>
              <a:path w="13265113" h="13265113">
                <a:moveTo>
                  <a:pt x="0" y="0"/>
                </a:moveTo>
                <a:lnTo>
                  <a:pt x="13265113" y="0"/>
                </a:lnTo>
                <a:lnTo>
                  <a:pt x="13265113" y="13265113"/>
                </a:lnTo>
                <a:lnTo>
                  <a:pt x="0" y="13265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50574" y="1028700"/>
            <a:ext cx="10137274" cy="7443382"/>
          </a:xfrm>
          <a:custGeom>
            <a:avLst/>
            <a:gdLst/>
            <a:ahLst/>
            <a:cxnLst/>
            <a:rect l="l" t="t" r="r" b="b"/>
            <a:pathLst>
              <a:path w="10137274" h="7443382">
                <a:moveTo>
                  <a:pt x="0" y="0"/>
                </a:moveTo>
                <a:lnTo>
                  <a:pt x="10137274" y="0"/>
                </a:lnTo>
                <a:lnTo>
                  <a:pt x="10137274" y="7443382"/>
                </a:lnTo>
                <a:lnTo>
                  <a:pt x="0" y="7443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010" r="-5010" b="-18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8459" y="3111677"/>
            <a:ext cx="6500368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Experiental </a:t>
            </a:r>
            <a:r>
              <a:rPr lang="en-US" sz="6999" b="1">
                <a:solidFill>
                  <a:srgbClr val="153969"/>
                </a:solidFill>
                <a:latin typeface="Klein Bold"/>
                <a:ea typeface="Klein Bold"/>
                <a:cs typeface="Klein Bold"/>
                <a:sym typeface="Klein Bold"/>
              </a:rPr>
              <a:t>MODEL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000508" y="8677910"/>
            <a:ext cx="257067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 SETUP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06525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90350" y="42068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Result  &amp;  Analysis</a:t>
            </a:r>
          </a:p>
        </p:txBody>
      </p:sp>
      <p:sp>
        <p:nvSpPr>
          <p:cNvPr id="4" name="Freeform 4"/>
          <p:cNvSpPr/>
          <p:nvPr/>
        </p:nvSpPr>
        <p:spPr>
          <a:xfrm>
            <a:off x="1443507" y="2576293"/>
            <a:ext cx="5586608" cy="5584615"/>
          </a:xfrm>
          <a:custGeom>
            <a:avLst/>
            <a:gdLst/>
            <a:ahLst/>
            <a:cxnLst/>
            <a:rect l="l" t="t" r="r" b="b"/>
            <a:pathLst>
              <a:path w="5586608" h="5584615">
                <a:moveTo>
                  <a:pt x="0" y="0"/>
                </a:moveTo>
                <a:lnTo>
                  <a:pt x="5586609" y="0"/>
                </a:lnTo>
                <a:lnTo>
                  <a:pt x="5586609" y="5584615"/>
                </a:lnTo>
                <a:lnTo>
                  <a:pt x="0" y="55846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56" t="-602" b="-60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883839" y="2387378"/>
            <a:ext cx="4892146" cy="5931101"/>
          </a:xfrm>
          <a:custGeom>
            <a:avLst/>
            <a:gdLst/>
            <a:ahLst/>
            <a:cxnLst/>
            <a:rect l="l" t="t" r="r" b="b"/>
            <a:pathLst>
              <a:path w="4892146" h="5931101">
                <a:moveTo>
                  <a:pt x="0" y="0"/>
                </a:moveTo>
                <a:lnTo>
                  <a:pt x="4892146" y="0"/>
                </a:lnTo>
                <a:lnTo>
                  <a:pt x="4892146" y="5931100"/>
                </a:lnTo>
                <a:lnTo>
                  <a:pt x="0" y="5931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77" t="-2416" r="-37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52600" y="8421665"/>
            <a:ext cx="4727171" cy="335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1: PRE MEAL GLUCOSE LEVEL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883839" y="8421665"/>
            <a:ext cx="4892146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2:POST MEAL GLUCOSE LEVEL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30115" y="9005570"/>
            <a:ext cx="4410739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153969"/>
                </a:solidFill>
                <a:latin typeface="Helios"/>
                <a:ea typeface="Helios"/>
                <a:cs typeface="Helios"/>
                <a:sym typeface="Helios"/>
              </a:rPr>
              <a:t>Glucose=1*ADC Value + 60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506525"/>
            <a:ext cx="18288000" cy="3608707"/>
          </a:xfrm>
          <a:custGeom>
            <a:avLst/>
            <a:gdLst/>
            <a:ahLst/>
            <a:cxnLst/>
            <a:rect l="l" t="t" r="r" b="b"/>
            <a:pathLst>
              <a:path w="18288000" h="3608707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8471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90350" y="420687"/>
            <a:ext cx="12063594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Result  &amp; 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9278" y="8431190"/>
            <a:ext cx="125051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3: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83285" y="8413420"/>
            <a:ext cx="8424380" cy="3225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4: APPROXIMATE VOLTAGE AND PREDICTED GLUCOSE VALUE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2821511"/>
            <a:ext cx="8748085" cy="5319279"/>
          </a:xfrm>
          <a:custGeom>
            <a:avLst/>
            <a:gdLst/>
            <a:ahLst/>
            <a:cxnLst/>
            <a:rect l="l" t="t" r="r" b="b"/>
            <a:pathLst>
              <a:path w="8748085" h="5319279">
                <a:moveTo>
                  <a:pt x="0" y="0"/>
                </a:moveTo>
                <a:lnTo>
                  <a:pt x="8748085" y="0"/>
                </a:lnTo>
                <a:lnTo>
                  <a:pt x="8748085" y="5319279"/>
                </a:lnTo>
                <a:lnTo>
                  <a:pt x="0" y="53192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86" r="-656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63620" y="2821511"/>
            <a:ext cx="8424380" cy="5261885"/>
          </a:xfrm>
          <a:custGeom>
            <a:avLst/>
            <a:gdLst/>
            <a:ahLst/>
            <a:cxnLst/>
            <a:rect l="l" t="t" r="r" b="b"/>
            <a:pathLst>
              <a:path w="8424380" h="5261885">
                <a:moveTo>
                  <a:pt x="0" y="0"/>
                </a:moveTo>
                <a:lnTo>
                  <a:pt x="8424380" y="0"/>
                </a:lnTo>
                <a:lnTo>
                  <a:pt x="8424380" y="5261886"/>
                </a:lnTo>
                <a:lnTo>
                  <a:pt x="0" y="52618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45" r="-2057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9030" y="8414045"/>
            <a:ext cx="4892159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CALCULATION OF PERCENTAGE ERROR 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655</Words>
  <Application>Microsoft Office PowerPoint</Application>
  <PresentationFormat>Custom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Helios</vt:lpstr>
      <vt:lpstr>Calibri</vt:lpstr>
      <vt:lpstr>Raleway Bold</vt:lpstr>
      <vt:lpstr>Helios Bold</vt:lpstr>
      <vt:lpstr>Klein Bold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Profile Presentation</dc:title>
  <dc:creator>RUPAYAN</dc:creator>
  <cp:lastModifiedBy>Rupayan Saha</cp:lastModifiedBy>
  <cp:revision>2</cp:revision>
  <dcterms:created xsi:type="dcterms:W3CDTF">2006-08-16T00:00:00Z</dcterms:created>
  <dcterms:modified xsi:type="dcterms:W3CDTF">2025-04-13T17:04:29Z</dcterms:modified>
  <dc:identifier>DAGkhcEVwsU</dc:identifier>
</cp:coreProperties>
</file>