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FF00"/>
    <a:srgbClr val="69F9F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AABE-396F-42DF-9690-3C23B888E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780836-F075-45E0-AD55-D1223EED7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183C7C-F0DB-475D-88F8-50316B0DAD5F}"/>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5" name="Footer Placeholder 4">
            <a:extLst>
              <a:ext uri="{FF2B5EF4-FFF2-40B4-BE49-F238E27FC236}">
                <a16:creationId xmlns:a16="http://schemas.microsoft.com/office/drawing/2014/main" id="{683459F9-5258-447C-AFCC-239054A09D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765FE-6EA0-4A13-85BB-EBB148BC45F5}"/>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115031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5FC1-FE2B-4BDA-9D1C-96CBA446B3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B82301-EA9E-4529-BFBF-8E91E0389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F0FF9-EB36-4E84-8B94-E2485A558C9F}"/>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5" name="Footer Placeholder 4">
            <a:extLst>
              <a:ext uri="{FF2B5EF4-FFF2-40B4-BE49-F238E27FC236}">
                <a16:creationId xmlns:a16="http://schemas.microsoft.com/office/drawing/2014/main" id="{47C2FB95-E791-4D8A-B8C6-32543412B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A07D7-A299-401D-A877-7320675287DF}"/>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427713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B8753-1FFA-478A-B7DA-AB340BB76E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14734-F91F-421D-BFDF-2048D9036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9E830-73C7-4F56-8DF0-7B7A797A1B9B}"/>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5" name="Footer Placeholder 4">
            <a:extLst>
              <a:ext uri="{FF2B5EF4-FFF2-40B4-BE49-F238E27FC236}">
                <a16:creationId xmlns:a16="http://schemas.microsoft.com/office/drawing/2014/main" id="{119CFF88-C607-47FC-95D6-A9E761124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84106-B20D-449A-B255-CA588476EFBF}"/>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131706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95F6-BC4B-4D16-9633-9B96231F25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91374B-BBBB-48E8-BCDA-85DCAC4F0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AB2D7-CA95-4552-ADF2-F03CA2D03DCF}"/>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5" name="Footer Placeholder 4">
            <a:extLst>
              <a:ext uri="{FF2B5EF4-FFF2-40B4-BE49-F238E27FC236}">
                <a16:creationId xmlns:a16="http://schemas.microsoft.com/office/drawing/2014/main" id="{63CE52AF-3A53-42F8-BBA1-D6C1D6792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B4D2D-D419-4F66-9B70-256B575955D9}"/>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429238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7134-7FE2-4C24-9B49-57914A0A3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A2E68B-52B8-49D5-9E57-FD569A02F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31AF9-0F67-4402-865B-5765BB73EF97}"/>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5" name="Footer Placeholder 4">
            <a:extLst>
              <a:ext uri="{FF2B5EF4-FFF2-40B4-BE49-F238E27FC236}">
                <a16:creationId xmlns:a16="http://schemas.microsoft.com/office/drawing/2014/main" id="{61DE22F7-DDF2-4826-B616-55E7FD356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594AF-400D-41FB-A7F6-6221E20E4EAB}"/>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388241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3637-6548-432C-86C9-CFDA36BCE1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191208-D2F7-4AF8-A236-60C67E394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3B5127-B125-4D3A-A3CB-14EAAE865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70FCC5-8859-4236-B0E5-8E875FCDB34A}"/>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6" name="Footer Placeholder 5">
            <a:extLst>
              <a:ext uri="{FF2B5EF4-FFF2-40B4-BE49-F238E27FC236}">
                <a16:creationId xmlns:a16="http://schemas.microsoft.com/office/drawing/2014/main" id="{118EBBF5-65AE-4C9E-BE05-D57B6FB23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95A92-C462-474F-B2BD-6F4ECCEF81F7}"/>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51954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4DFD-CDB5-4346-942A-89D243E31F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4E84E6-68D5-4CFE-8D0B-728B10782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E992C-A644-4057-8168-57A16D92C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54D599-4224-4860-8325-06618D5ED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BFD235-13B7-4860-A070-37906845A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624C81-37D0-4794-8F8A-C416E1262866}"/>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8" name="Footer Placeholder 7">
            <a:extLst>
              <a:ext uri="{FF2B5EF4-FFF2-40B4-BE49-F238E27FC236}">
                <a16:creationId xmlns:a16="http://schemas.microsoft.com/office/drawing/2014/main" id="{9318B42B-E29C-49BF-B361-75FE0E8D73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C28212-E491-4A69-BA02-E6EA2D4125E9}"/>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78030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03BD-687F-45C4-88B3-42DD1F1786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83D43A-456F-44B0-BC93-A63B4313392E}"/>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4" name="Footer Placeholder 3">
            <a:extLst>
              <a:ext uri="{FF2B5EF4-FFF2-40B4-BE49-F238E27FC236}">
                <a16:creationId xmlns:a16="http://schemas.microsoft.com/office/drawing/2014/main" id="{B9D4CBA2-41FE-48E7-8286-3F9546DC3C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469FB6-E89F-49BE-8300-6C092AA0629B}"/>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375156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E0BA62-2509-4C23-B364-1F6FA701A966}"/>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3" name="Footer Placeholder 2">
            <a:extLst>
              <a:ext uri="{FF2B5EF4-FFF2-40B4-BE49-F238E27FC236}">
                <a16:creationId xmlns:a16="http://schemas.microsoft.com/office/drawing/2014/main" id="{AB69E9CE-08B3-482A-8985-7B6CFC8D77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7F4A63-8F42-4E95-A1C8-9BD6F94CCFF3}"/>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334576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9775-7BFF-4ED0-85C3-783B46C1B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2BE25F-4625-49F5-A6A4-A2D44CE6D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D639F5-A59A-4A7B-AA76-C5ED2C5BB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D7867-9573-4C95-93BD-A6A344956173}"/>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6" name="Footer Placeholder 5">
            <a:extLst>
              <a:ext uri="{FF2B5EF4-FFF2-40B4-BE49-F238E27FC236}">
                <a16:creationId xmlns:a16="http://schemas.microsoft.com/office/drawing/2014/main" id="{FB7CE018-7C88-4F77-AD1D-5057068334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56A8D6-8E5C-4110-8666-C24D2D8F26C4}"/>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26228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0EE4-6C8D-4DFA-B290-913A493CC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DB98C0-7347-4054-8DBA-A862BB886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A00268-F20A-491D-8401-D0E5CB35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DD10F-45CA-4847-A95E-DD217F954AF0}"/>
              </a:ext>
            </a:extLst>
          </p:cNvPr>
          <p:cNvSpPr>
            <a:spLocks noGrp="1"/>
          </p:cNvSpPr>
          <p:nvPr>
            <p:ph type="dt" sz="half" idx="10"/>
          </p:nvPr>
        </p:nvSpPr>
        <p:spPr/>
        <p:txBody>
          <a:bodyPr/>
          <a:lstStyle/>
          <a:p>
            <a:fld id="{525DA3EF-D952-4C72-A011-392FA351153F}" type="datetimeFigureOut">
              <a:rPr lang="en-IN" smtClean="0"/>
              <a:t>01-02-2022</a:t>
            </a:fld>
            <a:endParaRPr lang="en-IN"/>
          </a:p>
        </p:txBody>
      </p:sp>
      <p:sp>
        <p:nvSpPr>
          <p:cNvPr id="6" name="Footer Placeholder 5">
            <a:extLst>
              <a:ext uri="{FF2B5EF4-FFF2-40B4-BE49-F238E27FC236}">
                <a16:creationId xmlns:a16="http://schemas.microsoft.com/office/drawing/2014/main" id="{353ADB8E-F153-4663-9F27-D3B0F651D1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90458D-3EEB-4594-AC0E-4EBACE69AF6A}"/>
              </a:ext>
            </a:extLst>
          </p:cNvPr>
          <p:cNvSpPr>
            <a:spLocks noGrp="1"/>
          </p:cNvSpPr>
          <p:nvPr>
            <p:ph type="sldNum" sz="quarter" idx="12"/>
          </p:nvPr>
        </p:nvSpPr>
        <p:spPr/>
        <p:txBody>
          <a:bodyPr/>
          <a:lstStyle/>
          <a:p>
            <a:fld id="{CC5846E8-3D2F-4545-ADD9-2EE557BB7553}" type="slidenum">
              <a:rPr lang="en-IN" smtClean="0"/>
              <a:t>‹#›</a:t>
            </a:fld>
            <a:endParaRPr lang="en-IN"/>
          </a:p>
        </p:txBody>
      </p:sp>
    </p:spTree>
    <p:extLst>
      <p:ext uri="{BB962C8B-B14F-4D97-AF65-F5344CB8AC3E}">
        <p14:creationId xmlns:p14="http://schemas.microsoft.com/office/powerpoint/2010/main" val="14748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2785A-5EC6-40BC-8737-841E5ABD6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421A93-03F9-4E70-A46E-7819E24D0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B2926-34A2-415E-8C4E-F163DEFDB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DA3EF-D952-4C72-A011-392FA351153F}" type="datetimeFigureOut">
              <a:rPr lang="en-IN" smtClean="0"/>
              <a:t>01-02-2022</a:t>
            </a:fld>
            <a:endParaRPr lang="en-IN"/>
          </a:p>
        </p:txBody>
      </p:sp>
      <p:sp>
        <p:nvSpPr>
          <p:cNvPr id="5" name="Footer Placeholder 4">
            <a:extLst>
              <a:ext uri="{FF2B5EF4-FFF2-40B4-BE49-F238E27FC236}">
                <a16:creationId xmlns:a16="http://schemas.microsoft.com/office/drawing/2014/main" id="{A0E05898-A3C5-49DE-8FDD-5410FBFF9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14638D-9564-4105-932D-5762D3BA7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846E8-3D2F-4545-ADD9-2EE557BB7553}" type="slidenum">
              <a:rPr lang="en-IN" smtClean="0"/>
              <a:t>‹#›</a:t>
            </a:fld>
            <a:endParaRPr lang="en-IN"/>
          </a:p>
        </p:txBody>
      </p:sp>
    </p:spTree>
    <p:extLst>
      <p:ext uri="{BB962C8B-B14F-4D97-AF65-F5344CB8AC3E}">
        <p14:creationId xmlns:p14="http://schemas.microsoft.com/office/powerpoint/2010/main" val="343759935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881902-616C-4C62-B7AE-C2B7104C65AD}"/>
              </a:ext>
            </a:extLst>
          </p:cNvPr>
          <p:cNvSpPr>
            <a:spLocks noGrp="1"/>
          </p:cNvSpPr>
          <p:nvPr>
            <p:ph type="title"/>
          </p:nvPr>
        </p:nvSpPr>
        <p:spPr>
          <a:xfrm>
            <a:off x="838200" y="85725"/>
            <a:ext cx="10515600" cy="1847848"/>
          </a:xfrm>
        </p:spPr>
        <p:txBody>
          <a:bodyPr>
            <a:normAutofit/>
          </a:bodyPr>
          <a:lstStyle/>
          <a:p>
            <a:r>
              <a:rPr lang="en-IN" i="1" dirty="0">
                <a:latin typeface="Franklin Gothic Heavy" panose="020B0903020102020204" pitchFamily="34" charset="0"/>
              </a:rPr>
              <a:t>                      </a:t>
            </a:r>
            <a:r>
              <a:rPr lang="en-IN" i="1" dirty="0">
                <a:solidFill>
                  <a:srgbClr val="002060"/>
                </a:solidFill>
                <a:latin typeface="Franklin Gothic Heavy" panose="020B0903020102020204" pitchFamily="34" charset="0"/>
              </a:rPr>
              <a:t>TEAM NO: 1096</a:t>
            </a:r>
            <a:r>
              <a:rPr lang="en-IN" sz="4000" i="1" dirty="0">
                <a:solidFill>
                  <a:srgbClr val="002060"/>
                </a:solidFill>
                <a:latin typeface="Franklin Gothic Heavy" panose="020B0903020102020204" pitchFamily="34" charset="0"/>
              </a:rPr>
              <a:t> </a:t>
            </a:r>
            <a:r>
              <a:rPr lang="en-IN" sz="4000" i="1" dirty="0">
                <a:latin typeface="Franklin Gothic Heavy" panose="020B0903020102020204" pitchFamily="34" charset="0"/>
              </a:rPr>
              <a:t/>
            </a:r>
            <a:br>
              <a:rPr lang="en-IN" sz="4000" i="1" dirty="0">
                <a:latin typeface="Franklin Gothic Heavy" panose="020B0903020102020204" pitchFamily="34" charset="0"/>
              </a:rPr>
            </a:br>
            <a:r>
              <a:rPr lang="en-IN" sz="4000" i="1" dirty="0">
                <a:latin typeface="Franklin Gothic Heavy" panose="020B0903020102020204" pitchFamily="34" charset="0"/>
              </a:rPr>
              <a:t>                         </a:t>
            </a:r>
            <a:r>
              <a:rPr lang="en-IN" sz="4000" i="1" dirty="0">
                <a:solidFill>
                  <a:srgbClr val="FF0000"/>
                </a:solidFill>
                <a:effectLst>
                  <a:outerShdw blurRad="38100" dist="38100" dir="2700000" algn="tl">
                    <a:srgbClr val="000000">
                      <a:alpha val="43137"/>
                    </a:srgbClr>
                  </a:outerShdw>
                </a:effectLst>
                <a:latin typeface="Algerian" panose="04020705040A02060702" pitchFamily="82" charset="0"/>
              </a:rPr>
              <a:t>BINARY BEAST</a:t>
            </a:r>
          </a:p>
        </p:txBody>
      </p:sp>
      <p:sp>
        <p:nvSpPr>
          <p:cNvPr id="11" name="Oval 10">
            <a:extLst>
              <a:ext uri="{FF2B5EF4-FFF2-40B4-BE49-F238E27FC236}">
                <a16:creationId xmlns:a16="http://schemas.microsoft.com/office/drawing/2014/main" id="{621BFD6C-DEE4-480B-999D-EEB87C56A252}"/>
              </a:ext>
            </a:extLst>
          </p:cNvPr>
          <p:cNvSpPr/>
          <p:nvPr/>
        </p:nvSpPr>
        <p:spPr>
          <a:xfrm>
            <a:off x="933450" y="3571875"/>
            <a:ext cx="10229850" cy="279082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13" name="Picture 12">
            <a:extLst>
              <a:ext uri="{FF2B5EF4-FFF2-40B4-BE49-F238E27FC236}">
                <a16:creationId xmlns:a16="http://schemas.microsoft.com/office/drawing/2014/main" id="{96736A5E-BA20-4298-ACB4-A9B5CE868CB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000"/>
                    </a14:imgEffect>
                    <a14:imgEffect>
                      <a14:brightnessContrast bright="-29000" contrast="-23000"/>
                    </a14:imgEffect>
                  </a14:imgLayer>
                </a14:imgProps>
              </a:ext>
              <a:ext uri="{28A0092B-C50C-407E-A947-70E740481C1C}">
                <a14:useLocalDpi xmlns:a14="http://schemas.microsoft.com/office/drawing/2010/main" val="0"/>
              </a:ext>
            </a:extLst>
          </a:blip>
          <a:stretch>
            <a:fillRect/>
          </a:stretch>
        </p:blipFill>
        <p:spPr>
          <a:xfrm>
            <a:off x="0" y="1933574"/>
            <a:ext cx="12192000" cy="4924425"/>
          </a:xfrm>
          <a:prstGeom prst="rect">
            <a:avLst/>
          </a:prstGeom>
        </p:spPr>
      </p:pic>
      <p:sp>
        <p:nvSpPr>
          <p:cNvPr id="14" name="Oval 13">
            <a:extLst>
              <a:ext uri="{FF2B5EF4-FFF2-40B4-BE49-F238E27FC236}">
                <a16:creationId xmlns:a16="http://schemas.microsoft.com/office/drawing/2014/main" id="{3E83B37C-F8D7-4EB2-A2CF-5C711F879969}"/>
              </a:ext>
            </a:extLst>
          </p:cNvPr>
          <p:cNvSpPr/>
          <p:nvPr/>
        </p:nvSpPr>
        <p:spPr>
          <a:xfrm>
            <a:off x="1885951" y="3429000"/>
            <a:ext cx="8153400" cy="29337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9">
            <a:extLst>
              <a:ext uri="{FF2B5EF4-FFF2-40B4-BE49-F238E27FC236}">
                <a16:creationId xmlns:a16="http://schemas.microsoft.com/office/drawing/2014/main" id="{8B7FDC4E-C3B3-461A-95EB-41A77BA3C562}"/>
              </a:ext>
            </a:extLst>
          </p:cNvPr>
          <p:cNvSpPr>
            <a:spLocks noGrp="1"/>
          </p:cNvSpPr>
          <p:nvPr>
            <p:ph idx="1"/>
          </p:nvPr>
        </p:nvSpPr>
        <p:spPr>
          <a:xfrm>
            <a:off x="0" y="1825625"/>
            <a:ext cx="12192000" cy="4537076"/>
          </a:xfrm>
        </p:spPr>
        <p:txBody>
          <a:bodyPr>
            <a:normAutofit/>
          </a:bodyPr>
          <a:lstStyle/>
          <a:p>
            <a:pPr marL="0" indent="0">
              <a:buNone/>
            </a:pPr>
            <a:r>
              <a:rPr lang="en-IN" sz="4000" dirty="0">
                <a:latin typeface="Britannic Bold" panose="020B0903060703020204" pitchFamily="34" charset="0"/>
              </a:rPr>
              <a:t> </a:t>
            </a:r>
          </a:p>
          <a:p>
            <a:pPr marL="0" indent="0">
              <a:buNone/>
            </a:pPr>
            <a:r>
              <a:rPr lang="en-IN" sz="4000" dirty="0">
                <a:latin typeface="Britannic Bold" panose="020B0903060703020204" pitchFamily="34" charset="0"/>
              </a:rPr>
              <a:t>  </a:t>
            </a:r>
            <a:r>
              <a:rPr lang="en-IN" sz="4000" dirty="0">
                <a:highlight>
                  <a:srgbClr val="FFFF00"/>
                </a:highlight>
                <a:latin typeface="Britannic Bold" panose="020B0903060703020204" pitchFamily="34" charset="0"/>
              </a:rPr>
              <a:t>BHAGWAN PARSHURAM INSTITUTE OF TECHNOLOGY</a:t>
            </a:r>
          </a:p>
          <a:p>
            <a:pPr marL="0" indent="0">
              <a:buNone/>
            </a:pPr>
            <a:endParaRPr lang="en-IN" sz="4000" dirty="0">
              <a:highlight>
                <a:srgbClr val="FFFF00"/>
              </a:highlight>
              <a:latin typeface="Britannic Bold" panose="020B0903060703020204" pitchFamily="34" charset="0"/>
            </a:endParaRPr>
          </a:p>
          <a:p>
            <a:pPr marL="0" indent="0">
              <a:buNone/>
            </a:pPr>
            <a:r>
              <a:rPr lang="en-IN" sz="3200" dirty="0">
                <a:latin typeface="Britannic Bold" panose="020B0903060703020204" pitchFamily="34" charset="0"/>
              </a:rPr>
              <a:t>                           </a:t>
            </a:r>
            <a:r>
              <a:rPr lang="en-IN" sz="3200" b="1" dirty="0">
                <a:latin typeface="Times New Roman" panose="02020603050405020304" pitchFamily="18" charset="0"/>
                <a:cs typeface="Times New Roman" panose="02020603050405020304" pitchFamily="18" charset="0"/>
              </a:rPr>
              <a:t>Team Leader: </a:t>
            </a:r>
            <a:r>
              <a:rPr lang="en-IN" sz="3200" dirty="0">
                <a:solidFill>
                  <a:srgbClr val="0070C0"/>
                </a:solidFill>
                <a:latin typeface="Times New Roman" panose="02020603050405020304" pitchFamily="18" charset="0"/>
                <a:cs typeface="Times New Roman" panose="02020603050405020304" pitchFamily="18" charset="0"/>
              </a:rPr>
              <a:t>Rupesh </a:t>
            </a:r>
            <a:r>
              <a:rPr lang="en-IN" sz="3200" dirty="0" err="1">
                <a:solidFill>
                  <a:srgbClr val="0070C0"/>
                </a:solidFill>
                <a:latin typeface="Times New Roman" panose="02020603050405020304" pitchFamily="18" charset="0"/>
                <a:cs typeface="Times New Roman" panose="02020603050405020304" pitchFamily="18" charset="0"/>
              </a:rPr>
              <a:t>Dembla</a:t>
            </a:r>
            <a:r>
              <a:rPr lang="en-IN" sz="3200" dirty="0">
                <a:solidFill>
                  <a:srgbClr val="0070C0"/>
                </a:solidFill>
                <a:latin typeface="Times New Roman" panose="02020603050405020304" pitchFamily="18" charset="0"/>
                <a:cs typeface="Times New Roman" panose="02020603050405020304" pitchFamily="18" charset="0"/>
              </a:rPr>
              <a:t>   </a:t>
            </a:r>
          </a:p>
          <a:p>
            <a:pPr marL="0" indent="0">
              <a:buNone/>
            </a:pPr>
            <a:r>
              <a:rPr lang="en-IN" sz="3200" dirty="0">
                <a:solidFill>
                  <a:schemeClr val="accent1">
                    <a:lumMod val="50000"/>
                  </a:schemeClr>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Team Members: </a:t>
            </a:r>
            <a:r>
              <a:rPr lang="en-IN" sz="3200" dirty="0">
                <a:solidFill>
                  <a:srgbClr val="FF0066"/>
                </a:solidFill>
                <a:latin typeface="Times New Roman" panose="02020603050405020304" pitchFamily="18" charset="0"/>
                <a:cs typeface="Times New Roman" panose="02020603050405020304" pitchFamily="18" charset="0"/>
              </a:rPr>
              <a:t>Tushar Sethi</a:t>
            </a:r>
          </a:p>
          <a:p>
            <a:pPr marL="0" indent="0">
              <a:buNone/>
            </a:pPr>
            <a:r>
              <a:rPr lang="en-IN" sz="3200" dirty="0">
                <a:solidFill>
                  <a:srgbClr val="FF0066"/>
                </a:solidFill>
                <a:latin typeface="Times New Roman" panose="02020603050405020304" pitchFamily="18" charset="0"/>
                <a:cs typeface="Times New Roman" panose="02020603050405020304" pitchFamily="18" charset="0"/>
              </a:rPr>
              <a:t>                                                              </a:t>
            </a:r>
            <a:r>
              <a:rPr lang="en-IN" sz="3200" dirty="0" err="1">
                <a:solidFill>
                  <a:srgbClr val="FF0066"/>
                </a:solidFill>
                <a:latin typeface="Times New Roman" panose="02020603050405020304" pitchFamily="18" charset="0"/>
                <a:cs typeface="Times New Roman" panose="02020603050405020304" pitchFamily="18" charset="0"/>
              </a:rPr>
              <a:t>Stuti</a:t>
            </a:r>
            <a:r>
              <a:rPr lang="en-IN" sz="3200" dirty="0">
                <a:solidFill>
                  <a:srgbClr val="FF0066"/>
                </a:solidFill>
                <a:latin typeface="Times New Roman" panose="02020603050405020304" pitchFamily="18" charset="0"/>
                <a:cs typeface="Times New Roman" panose="02020603050405020304" pitchFamily="18" charset="0"/>
              </a:rPr>
              <a:t> Dabral</a:t>
            </a:r>
          </a:p>
          <a:p>
            <a:pPr marL="0" indent="0">
              <a:buNone/>
            </a:pPr>
            <a:r>
              <a:rPr lang="en-IN" sz="3200" dirty="0">
                <a:solidFill>
                  <a:srgbClr val="FF0066"/>
                </a:solidFill>
                <a:latin typeface="Times New Roman" panose="02020603050405020304" pitchFamily="18" charset="0"/>
                <a:cs typeface="Times New Roman" panose="02020603050405020304" pitchFamily="18" charset="0"/>
              </a:rPr>
              <a:t>                                                              Vaibhav Agria</a:t>
            </a:r>
          </a:p>
        </p:txBody>
      </p:sp>
    </p:spTree>
    <p:extLst>
      <p:ext uri="{BB962C8B-B14F-4D97-AF65-F5344CB8AC3E}">
        <p14:creationId xmlns:p14="http://schemas.microsoft.com/office/powerpoint/2010/main" val="188681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4612-9C15-4A60-BE78-F55DB638D73F}"/>
              </a:ext>
            </a:extLst>
          </p:cNvPr>
          <p:cNvSpPr>
            <a:spLocks noGrp="1"/>
          </p:cNvSpPr>
          <p:nvPr>
            <p:ph type="title"/>
          </p:nvPr>
        </p:nvSpPr>
        <p:spPr/>
        <p:txBody>
          <a:bodyPr>
            <a:normAutofit fontScale="90000"/>
          </a:bodyPr>
          <a:lstStyle/>
          <a:p>
            <a:pPr algn="ctr"/>
            <a:r>
              <a:rPr lang="en-IN" sz="3100" b="1" i="1" dirty="0">
                <a:solidFill>
                  <a:schemeClr val="bg1"/>
                </a:solidFill>
                <a:latin typeface="Arial" panose="020B0604020202020204" pitchFamily="34" charset="0"/>
                <a:cs typeface="Arial" panose="020B0604020202020204" pitchFamily="34" charset="0"/>
              </a:rPr>
              <a:t>Problem Statement ~ </a:t>
            </a:r>
            <a:r>
              <a:rPr lang="en-US" sz="3100" i="1" dirty="0">
                <a:solidFill>
                  <a:srgbClr val="FFFF00"/>
                </a:solidFill>
                <a:latin typeface="Bodoni MT" panose="02070603080606020203" pitchFamily="18" charset="0"/>
              </a:rPr>
              <a:t>As the Covid-19 pandemic unfolded across the world, one of the greatest barriers we encountered was the absence of credible and consistent data.</a:t>
            </a:r>
            <a:endParaRPr lang="en-IN" sz="3200" i="1" dirty="0">
              <a:solidFill>
                <a:srgbClr val="FFFF00"/>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18D7EF1D-F5A5-45B0-8B27-493680E7FCE6}"/>
              </a:ext>
            </a:extLst>
          </p:cNvPr>
          <p:cNvSpPr>
            <a:spLocks noGrp="1"/>
          </p:cNvSpPr>
          <p:nvPr>
            <p:ph idx="1"/>
          </p:nvPr>
        </p:nvSpPr>
        <p:spPr/>
        <p:txBody>
          <a:bodyPr/>
          <a:lstStyle/>
          <a:p>
            <a:pPr marL="0" indent="0">
              <a:buNone/>
            </a:pPr>
            <a:r>
              <a:rPr lang="en-IN" sz="3200" b="1" i="1" dirty="0">
                <a:solidFill>
                  <a:schemeClr val="bg1"/>
                </a:solidFill>
                <a:latin typeface="Arial" panose="020B0604020202020204" pitchFamily="34" charset="0"/>
                <a:cs typeface="Arial" panose="020B0604020202020204" pitchFamily="34" charset="0"/>
              </a:rPr>
              <a:t>Description of the idea ~ </a:t>
            </a:r>
          </a:p>
          <a:p>
            <a:pPr marL="0" indent="0">
              <a:buNone/>
            </a:pPr>
            <a:r>
              <a:rPr lang="en-IN" b="1" i="1" dirty="0">
                <a:solidFill>
                  <a:srgbClr val="00B0F0"/>
                </a:solidFill>
                <a:latin typeface="Arial" panose="020B0604020202020204" pitchFamily="34" charset="0"/>
                <a:cs typeface="Arial" panose="020B0604020202020204" pitchFamily="34" charset="0"/>
              </a:rPr>
              <a:t>• </a:t>
            </a:r>
            <a:r>
              <a:rPr lang="en-US" i="1" dirty="0">
                <a:solidFill>
                  <a:srgbClr val="00B0F0"/>
                </a:solidFill>
                <a:latin typeface="Bodoni MT" panose="02070603080606020203" pitchFamily="18" charset="0"/>
                <a:cs typeface="Arial" panose="020B0604020202020204" pitchFamily="34" charset="0"/>
              </a:rPr>
              <a:t>The COVID Dashboard Project collects and publishes the most complete testing data available for all countries in the world.</a:t>
            </a:r>
          </a:p>
          <a:p>
            <a:pPr marL="0" indent="0">
              <a:buNone/>
            </a:pPr>
            <a:endParaRPr lang="en-US" i="1" dirty="0">
              <a:solidFill>
                <a:schemeClr val="bg1"/>
              </a:solidFill>
              <a:latin typeface="Bodoni MT" panose="02070603080606020203" pitchFamily="18" charset="0"/>
              <a:cs typeface="Arial" panose="020B0604020202020204" pitchFamily="34" charset="0"/>
            </a:endParaRPr>
          </a:p>
          <a:p>
            <a:pPr marL="0" indent="0">
              <a:buNone/>
            </a:pPr>
            <a:r>
              <a:rPr lang="en-US" i="1" dirty="0">
                <a:solidFill>
                  <a:srgbClr val="00FF00"/>
                </a:solidFill>
                <a:latin typeface="Bodoni MT" panose="02070603080606020203" pitchFamily="18" charset="0"/>
                <a:cs typeface="Arial" panose="020B0604020202020204" pitchFamily="34" charset="0"/>
              </a:rPr>
              <a:t>• Our goal for the global </a:t>
            </a:r>
            <a:r>
              <a:rPr lang="en-US" i="1" dirty="0" err="1">
                <a:solidFill>
                  <a:srgbClr val="00FF00"/>
                </a:solidFill>
                <a:latin typeface="Bodoni MT" panose="02070603080606020203" pitchFamily="18" charset="0"/>
                <a:cs typeface="Arial" panose="020B0604020202020204" pitchFamily="34" charset="0"/>
              </a:rPr>
              <a:t>visualisations</a:t>
            </a:r>
            <a:r>
              <a:rPr lang="en-US" i="1" dirty="0">
                <a:solidFill>
                  <a:srgbClr val="00FF00"/>
                </a:solidFill>
                <a:latin typeface="Bodoni MT" panose="02070603080606020203" pitchFamily="18" charset="0"/>
                <a:cs typeface="Arial" panose="020B0604020202020204" pitchFamily="34" charset="0"/>
              </a:rPr>
              <a:t> is twofold: </a:t>
            </a:r>
          </a:p>
          <a:p>
            <a:pPr marL="0" indent="0">
              <a:buNone/>
            </a:pPr>
            <a:r>
              <a:rPr lang="en-US" i="1" dirty="0">
                <a:solidFill>
                  <a:srgbClr val="00FF00"/>
                </a:solidFill>
                <a:latin typeface="Bodoni MT" panose="02070603080606020203" pitchFamily="18" charset="0"/>
                <a:cs typeface="Arial" panose="020B0604020202020204" pitchFamily="34" charset="0"/>
              </a:rPr>
              <a:t>     1) to provide a snapshot of the pandemic based on the latest computed estimates and </a:t>
            </a:r>
          </a:p>
          <a:p>
            <a:pPr marL="0" indent="0">
              <a:buNone/>
            </a:pPr>
            <a:r>
              <a:rPr lang="en-US" i="1" dirty="0">
                <a:solidFill>
                  <a:srgbClr val="00FF00"/>
                </a:solidFill>
                <a:latin typeface="Bodoni MT" panose="02070603080606020203" pitchFamily="18" charset="0"/>
                <a:cs typeface="Arial" panose="020B0604020202020204" pitchFamily="34" charset="0"/>
              </a:rPr>
              <a:t>     2) to provide a comparative plot exposing the progress of the virus in multiple countries.</a:t>
            </a:r>
          </a:p>
          <a:p>
            <a:pPr marL="0" indent="0">
              <a:buNone/>
            </a:pPr>
            <a:endParaRPr lang="en-IN" b="1" i="1" dirty="0">
              <a:solidFill>
                <a:schemeClr val="bg1"/>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52B802F9-33D4-4136-8A16-E53520F4DDF4}"/>
              </a:ext>
            </a:extLst>
          </p:cNvPr>
          <p:cNvCxnSpPr>
            <a:cxnSpLocks/>
          </p:cNvCxnSpPr>
          <p:nvPr/>
        </p:nvCxnSpPr>
        <p:spPr>
          <a:xfrm>
            <a:off x="247650" y="1690688"/>
            <a:ext cx="11610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62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4CD1-BD69-4D5C-83F6-1DC7578A9D12}"/>
              </a:ext>
            </a:extLst>
          </p:cNvPr>
          <p:cNvSpPr>
            <a:spLocks noGrp="1"/>
          </p:cNvSpPr>
          <p:nvPr>
            <p:ph type="title"/>
          </p:nvPr>
        </p:nvSpPr>
        <p:spPr>
          <a:xfrm>
            <a:off x="838200" y="406399"/>
            <a:ext cx="10515600" cy="553717"/>
          </a:xfrm>
        </p:spPr>
        <p:txBody>
          <a:bodyPr>
            <a:normAutofit fontScale="90000"/>
          </a:bodyPr>
          <a:lstStyle/>
          <a:p>
            <a:r>
              <a:rPr lang="en-IN" sz="4400" b="1" i="1" dirty="0">
                <a:solidFill>
                  <a:schemeClr val="bg1"/>
                </a:solidFill>
                <a:latin typeface="Arial" panose="020B0604020202020204" pitchFamily="34" charset="0"/>
                <a:cs typeface="Arial" panose="020B0604020202020204" pitchFamily="34" charset="0"/>
              </a:rPr>
              <a:t/>
            </a:r>
            <a:br>
              <a:rPr lang="en-IN" sz="4400" b="1" i="1" dirty="0">
                <a:solidFill>
                  <a:schemeClr val="bg1"/>
                </a:solidFill>
                <a:latin typeface="Arial" panose="020B0604020202020204" pitchFamily="34" charset="0"/>
                <a:cs typeface="Arial" panose="020B0604020202020204" pitchFamily="34" charset="0"/>
              </a:rPr>
            </a:br>
            <a:r>
              <a:rPr lang="en-IN" sz="4400" b="1" i="1" dirty="0">
                <a:solidFill>
                  <a:schemeClr val="bg1"/>
                </a:solidFill>
                <a:latin typeface="Arial" panose="020B0604020202020204" pitchFamily="34" charset="0"/>
                <a:cs typeface="Arial" panose="020B0604020202020204" pitchFamily="34" charset="0"/>
              </a:rPr>
              <a:t>Solution ~</a:t>
            </a:r>
            <a:br>
              <a:rPr lang="en-IN" sz="4400" b="1" i="1" dirty="0">
                <a:solidFill>
                  <a:schemeClr val="bg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9C57891-2096-49EB-AAF8-BA8D775CCA42}"/>
              </a:ext>
            </a:extLst>
          </p:cNvPr>
          <p:cNvSpPr>
            <a:spLocks noGrp="1"/>
          </p:cNvSpPr>
          <p:nvPr>
            <p:ph idx="1"/>
          </p:nvPr>
        </p:nvSpPr>
        <p:spPr>
          <a:xfrm>
            <a:off x="838200" y="960116"/>
            <a:ext cx="10515600" cy="5694683"/>
          </a:xfrm>
        </p:spPr>
        <p:txBody>
          <a:bodyPr>
            <a:normAutofit lnSpcReduction="10000"/>
          </a:bodyPr>
          <a:lstStyle/>
          <a:p>
            <a:pPr marL="0" indent="0">
              <a:buNone/>
            </a:pPr>
            <a:r>
              <a:rPr lang="en-US" i="1" dirty="0">
                <a:solidFill>
                  <a:schemeClr val="accent4">
                    <a:lumMod val="60000"/>
                    <a:lumOff val="40000"/>
                  </a:schemeClr>
                </a:solidFill>
                <a:latin typeface="Bodoni MT" panose="02070603080606020203" pitchFamily="18" charset="0"/>
              </a:rPr>
              <a:t>Lockdowns create two major challenges. First, they impose severe rights-restrictions on individuals. Second, they incur vast economic, social and     psychological costs. Hence, there is high pressure upon governments to find strategies to contain the pandemic and simultaneously exit the lockdown. </a:t>
            </a:r>
          </a:p>
          <a:p>
            <a:pPr marL="0" indent="0">
              <a:buNone/>
            </a:pPr>
            <a:r>
              <a:rPr lang="en-US" i="1" dirty="0">
                <a:solidFill>
                  <a:schemeClr val="accent4">
                    <a:lumMod val="60000"/>
                    <a:lumOff val="40000"/>
                  </a:schemeClr>
                </a:solidFill>
                <a:latin typeface="Bodoni MT" panose="02070603080606020203" pitchFamily="18" charset="0"/>
              </a:rPr>
              <a:t>                 </a:t>
            </a:r>
            <a:r>
              <a:rPr lang="en-US" i="1" dirty="0">
                <a:solidFill>
                  <a:srgbClr val="69F9FD"/>
                </a:solidFill>
                <a:latin typeface="Bodoni MT" panose="02070603080606020203" pitchFamily="18" charset="0"/>
              </a:rPr>
              <a:t>One such strategy is the use of digital Covid tracing.</a:t>
            </a:r>
          </a:p>
          <a:p>
            <a:pPr marL="0" indent="0">
              <a:buNone/>
            </a:pPr>
            <a:endParaRPr lang="en-US" i="1" dirty="0">
              <a:solidFill>
                <a:srgbClr val="69F9FD"/>
              </a:solidFill>
              <a:latin typeface="Bodoni MT" panose="02070603080606020203" pitchFamily="18" charset="0"/>
            </a:endParaRPr>
          </a:p>
          <a:p>
            <a:pPr marL="0" indent="0">
              <a:buNone/>
            </a:pPr>
            <a:r>
              <a:rPr lang="en-US" sz="4000" b="1" i="1" dirty="0">
                <a:solidFill>
                  <a:schemeClr val="bg1"/>
                </a:solidFill>
                <a:latin typeface="Arial" panose="020B0604020202020204" pitchFamily="34" charset="0"/>
                <a:cs typeface="Arial" panose="020B0604020202020204" pitchFamily="34" charset="0"/>
              </a:rPr>
              <a:t>Prototype </a:t>
            </a:r>
            <a:r>
              <a:rPr lang="en-US" sz="4000" b="1" i="1" dirty="0" smtClean="0">
                <a:solidFill>
                  <a:schemeClr val="bg1"/>
                </a:solidFill>
                <a:latin typeface="Arial" panose="020B0604020202020204" pitchFamily="34" charset="0"/>
                <a:cs typeface="Arial" panose="020B0604020202020204" pitchFamily="34" charset="0"/>
              </a:rPr>
              <a:t>~</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START</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Fetching data from website URL.</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Applying GUI to give it </a:t>
            </a:r>
            <a:r>
              <a:rPr lang="en-IN" sz="1200" b="1" i="1" dirty="0" smtClean="0">
                <a:solidFill>
                  <a:schemeClr val="bg1"/>
                </a:solidFill>
                <a:latin typeface="Arial" panose="020B0604020202020204" pitchFamily="34" charset="0"/>
                <a:cs typeface="Arial" panose="020B0604020202020204" pitchFamily="34" charset="0"/>
              </a:rPr>
              <a:t>graphical features.</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Adding buttons for getting the data or searching the data.</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Search box provided to search a country.</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Giving it a background colour </a:t>
            </a:r>
          </a:p>
          <a:p>
            <a:pPr>
              <a:buAutoNum type="arabicParenR"/>
            </a:pPr>
            <a:r>
              <a:rPr lang="en-IN" sz="1200" b="1" i="1" dirty="0" smtClean="0">
                <a:solidFill>
                  <a:schemeClr val="bg1"/>
                </a:solidFill>
                <a:latin typeface="Arial" panose="020B0604020202020204" pitchFamily="34" charset="0"/>
                <a:cs typeface="Arial" panose="020B0604020202020204" pitchFamily="34" charset="0"/>
              </a:rPr>
              <a:t>STOP</a:t>
            </a:r>
            <a:endParaRPr lang="en-IN" sz="1200" b="1" i="1" dirty="0" smtClean="0">
              <a:solidFill>
                <a:schemeClr val="bg1"/>
              </a:solidFill>
              <a:latin typeface="Arial" panose="020B0604020202020204" pitchFamily="34" charset="0"/>
              <a:cs typeface="Arial" panose="020B0604020202020204" pitchFamily="34" charset="0"/>
            </a:endParaRPr>
          </a:p>
          <a:p>
            <a:pPr>
              <a:buAutoNum type="arabicParenR"/>
            </a:pPr>
            <a:endParaRPr lang="en-IN" sz="1200" b="1" i="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7" y="3694325"/>
            <a:ext cx="5093043" cy="2697721"/>
          </a:xfrm>
          <a:prstGeom prst="rect">
            <a:avLst/>
          </a:prstGeom>
        </p:spPr>
      </p:pic>
    </p:spTree>
    <p:extLst>
      <p:ext uri="{BB962C8B-B14F-4D97-AF65-F5344CB8AC3E}">
        <p14:creationId xmlns:p14="http://schemas.microsoft.com/office/powerpoint/2010/main" val="359979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87A5-4C47-4CE5-955A-5D53007E86A2}"/>
              </a:ext>
            </a:extLst>
          </p:cNvPr>
          <p:cNvSpPr>
            <a:spLocks noGrp="1"/>
          </p:cNvSpPr>
          <p:nvPr>
            <p:ph type="title"/>
          </p:nvPr>
        </p:nvSpPr>
        <p:spPr>
          <a:xfrm>
            <a:off x="838200" y="365126"/>
            <a:ext cx="10515600" cy="1035050"/>
          </a:xfrm>
        </p:spPr>
        <p:txBody>
          <a:bodyPr>
            <a:normAutofit/>
          </a:bodyPr>
          <a:lstStyle/>
          <a:p>
            <a:r>
              <a:rPr lang="en-IN" sz="4000" b="1" i="1" dirty="0">
                <a:solidFill>
                  <a:schemeClr val="bg1"/>
                </a:solidFill>
                <a:latin typeface="Arial" panose="020B0604020202020204" pitchFamily="34" charset="0"/>
                <a:cs typeface="Arial" panose="020B0604020202020204" pitchFamily="34" charset="0"/>
              </a:rPr>
              <a:t>Description of the technology ~</a:t>
            </a:r>
          </a:p>
        </p:txBody>
      </p:sp>
      <p:sp>
        <p:nvSpPr>
          <p:cNvPr id="3" name="Content Placeholder 2">
            <a:extLst>
              <a:ext uri="{FF2B5EF4-FFF2-40B4-BE49-F238E27FC236}">
                <a16:creationId xmlns:a16="http://schemas.microsoft.com/office/drawing/2014/main" id="{F921604F-AD19-476F-B22E-82DA7903A590}"/>
              </a:ext>
            </a:extLst>
          </p:cNvPr>
          <p:cNvSpPr>
            <a:spLocks noGrp="1"/>
          </p:cNvSpPr>
          <p:nvPr>
            <p:ph idx="1"/>
          </p:nvPr>
        </p:nvSpPr>
        <p:spPr>
          <a:xfrm>
            <a:off x="838200" y="1276350"/>
            <a:ext cx="10515600" cy="5362575"/>
          </a:xfrm>
        </p:spPr>
        <p:txBody>
          <a:bodyPr>
            <a:normAutofit lnSpcReduction="10000"/>
          </a:bodyPr>
          <a:lstStyle/>
          <a:p>
            <a:pPr marL="0" indent="0" algn="ctr">
              <a:buNone/>
            </a:pPr>
            <a:r>
              <a:rPr lang="en-US" i="1" dirty="0">
                <a:solidFill>
                  <a:srgbClr val="00FF00"/>
                </a:solidFill>
                <a:latin typeface="Bodoni MT" panose="02070603080606020203" pitchFamily="18" charset="0"/>
              </a:rPr>
              <a:t>•The data collection subsystem consists of 1) a user-centered web front-end interface (GUI), providing a straightforward and intuitive access to the surveys, and </a:t>
            </a:r>
          </a:p>
          <a:p>
            <a:pPr marL="0" indent="0" algn="ctr">
              <a:buNone/>
            </a:pPr>
            <a:r>
              <a:rPr lang="en-US" i="1" dirty="0">
                <a:solidFill>
                  <a:srgbClr val="00FF00"/>
                </a:solidFill>
                <a:latin typeface="Bodoni MT" panose="02070603080606020203" pitchFamily="18" charset="0"/>
              </a:rPr>
              <a:t>      2) a data collection back-end (Python &amp; TKINTER) enabling                         response aggregation in a consistent and structured format to       facilitate post-processing.</a:t>
            </a:r>
          </a:p>
          <a:p>
            <a:pPr marL="0" indent="0">
              <a:buNone/>
            </a:pPr>
            <a:endParaRPr lang="en-US" i="1" dirty="0">
              <a:solidFill>
                <a:srgbClr val="00FF00"/>
              </a:solidFill>
              <a:latin typeface="Bodoni MT" panose="02070603080606020203" pitchFamily="18" charset="0"/>
            </a:endParaRPr>
          </a:p>
          <a:p>
            <a:pPr marL="0" indent="0">
              <a:buNone/>
            </a:pPr>
            <a:r>
              <a:rPr lang="en-IN" sz="4000" b="1" i="1" dirty="0">
                <a:solidFill>
                  <a:schemeClr val="bg1"/>
                </a:solidFill>
                <a:latin typeface="Arial" panose="020B0604020202020204" pitchFamily="34" charset="0"/>
                <a:cs typeface="Arial" panose="020B0604020202020204" pitchFamily="34" charset="0"/>
              </a:rPr>
              <a:t>Applicability ~</a:t>
            </a:r>
          </a:p>
          <a:p>
            <a:pPr marL="0" indent="0">
              <a:buNone/>
            </a:pPr>
            <a:r>
              <a:rPr lang="en-US" i="1" dirty="0">
                <a:solidFill>
                  <a:srgbClr val="FF66FF"/>
                </a:solidFill>
                <a:latin typeface="Bodoni MT" panose="02070603080606020203" pitchFamily="18" charset="0"/>
                <a:cs typeface="Arial" panose="020B0604020202020204" pitchFamily="34" charset="0"/>
              </a:rPr>
              <a:t>During the current coronavirus pandemic, monitoring the evolution of COVID-19 cases is of utmost importance for the authorities to make informed policy decisions (e.g., lock-downs), and to raise awareness in the general public for taking appropriate public health measures.</a:t>
            </a:r>
            <a:endParaRPr lang="en-IN" i="1" dirty="0">
              <a:solidFill>
                <a:srgbClr val="FF66FF"/>
              </a:solidFill>
              <a:latin typeface="Bodoni MT" panose="02070603080606020203" pitchFamily="18" charset="0"/>
              <a:cs typeface="Arial" panose="020B0604020202020204" pitchFamily="34" charset="0"/>
            </a:endParaRPr>
          </a:p>
        </p:txBody>
      </p:sp>
    </p:spTree>
    <p:extLst>
      <p:ext uri="{BB962C8B-B14F-4D97-AF65-F5344CB8AC3E}">
        <p14:creationId xmlns:p14="http://schemas.microsoft.com/office/powerpoint/2010/main" val="480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335</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Algerian</vt:lpstr>
      <vt:lpstr>Arial</vt:lpstr>
      <vt:lpstr>Bodoni MT</vt:lpstr>
      <vt:lpstr>Britannic Bold</vt:lpstr>
      <vt:lpstr>Calibri</vt:lpstr>
      <vt:lpstr>Calibri Light</vt:lpstr>
      <vt:lpstr>Franklin Gothic Heavy</vt:lpstr>
      <vt:lpstr>Times New Roman</vt:lpstr>
      <vt:lpstr>Office Theme</vt:lpstr>
      <vt:lpstr>                      TEAM NO: 1096                           BINARY BEAST</vt:lpstr>
      <vt:lpstr>Problem Statement ~ As the Covid-19 pandemic unfolded across the world, one of the greatest barriers we encountered was the absence of credible and consistent data.</vt:lpstr>
      <vt:lpstr> Solution ~ </vt:lpstr>
      <vt:lpstr>Description of the technology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NO: 1096                           BINARY BEAST</dc:title>
  <dc:creator>Dabral</dc:creator>
  <cp:lastModifiedBy>TUSHAR SETHI</cp:lastModifiedBy>
  <cp:revision>8</cp:revision>
  <dcterms:created xsi:type="dcterms:W3CDTF">2022-01-31T11:55:15Z</dcterms:created>
  <dcterms:modified xsi:type="dcterms:W3CDTF">2022-02-01T05:04:30Z</dcterms:modified>
</cp:coreProperties>
</file>