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4FE5-5697-C65A-A9D7-B3941028FB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14F27D-15B6-BC10-53DF-D6BD8A60F3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0B2875-B1B3-D3E5-1E3D-8FDF145F95FE}"/>
              </a:ext>
            </a:extLst>
          </p:cNvPr>
          <p:cNvSpPr>
            <a:spLocks noGrp="1"/>
          </p:cNvSpPr>
          <p:nvPr>
            <p:ph type="dt" sz="half" idx="10"/>
          </p:nvPr>
        </p:nvSpPr>
        <p:spPr/>
        <p:txBody>
          <a:bodyPr/>
          <a:lstStyle/>
          <a:p>
            <a:fld id="{761DD2AE-2A1A-481F-BB66-3DA9A4F5136D}" type="datetimeFigureOut">
              <a:rPr lang="en-IN" smtClean="0"/>
              <a:t>08-07-2023</a:t>
            </a:fld>
            <a:endParaRPr lang="en-IN"/>
          </a:p>
        </p:txBody>
      </p:sp>
      <p:sp>
        <p:nvSpPr>
          <p:cNvPr id="5" name="Footer Placeholder 4">
            <a:extLst>
              <a:ext uri="{FF2B5EF4-FFF2-40B4-BE49-F238E27FC236}">
                <a16:creationId xmlns:a16="http://schemas.microsoft.com/office/drawing/2014/main" id="{36E0C7D5-081E-E370-F54D-D8BF9F8867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804A55-228E-2143-CCD6-B7346351F3A2}"/>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4189097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02C92-DE6F-9DC0-A0EC-54776DA3D2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638632-525C-B9EF-CB4C-197654FF61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E2D15C-F6CC-4763-8225-4D025B295204}"/>
              </a:ext>
            </a:extLst>
          </p:cNvPr>
          <p:cNvSpPr>
            <a:spLocks noGrp="1"/>
          </p:cNvSpPr>
          <p:nvPr>
            <p:ph type="dt" sz="half" idx="10"/>
          </p:nvPr>
        </p:nvSpPr>
        <p:spPr/>
        <p:txBody>
          <a:bodyPr/>
          <a:lstStyle/>
          <a:p>
            <a:fld id="{761DD2AE-2A1A-481F-BB66-3DA9A4F5136D}" type="datetimeFigureOut">
              <a:rPr lang="en-IN" smtClean="0"/>
              <a:t>08-07-2023</a:t>
            </a:fld>
            <a:endParaRPr lang="en-IN"/>
          </a:p>
        </p:txBody>
      </p:sp>
      <p:sp>
        <p:nvSpPr>
          <p:cNvPr id="5" name="Footer Placeholder 4">
            <a:extLst>
              <a:ext uri="{FF2B5EF4-FFF2-40B4-BE49-F238E27FC236}">
                <a16:creationId xmlns:a16="http://schemas.microsoft.com/office/drawing/2014/main" id="{F3020BFC-D566-B877-07C8-863A648D42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EDAFDC-4F01-9A49-16E8-4C59AE05EE15}"/>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3030420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68C44E-9980-F44F-DD32-349EE77D76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69B6DD-82A7-E431-5A29-C86AB5EEE8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70213F-23CA-61A9-A895-91D37760CD89}"/>
              </a:ext>
            </a:extLst>
          </p:cNvPr>
          <p:cNvSpPr>
            <a:spLocks noGrp="1"/>
          </p:cNvSpPr>
          <p:nvPr>
            <p:ph type="dt" sz="half" idx="10"/>
          </p:nvPr>
        </p:nvSpPr>
        <p:spPr/>
        <p:txBody>
          <a:bodyPr/>
          <a:lstStyle/>
          <a:p>
            <a:fld id="{761DD2AE-2A1A-481F-BB66-3DA9A4F5136D}" type="datetimeFigureOut">
              <a:rPr lang="en-IN" smtClean="0"/>
              <a:t>08-07-2023</a:t>
            </a:fld>
            <a:endParaRPr lang="en-IN"/>
          </a:p>
        </p:txBody>
      </p:sp>
      <p:sp>
        <p:nvSpPr>
          <p:cNvPr id="5" name="Footer Placeholder 4">
            <a:extLst>
              <a:ext uri="{FF2B5EF4-FFF2-40B4-BE49-F238E27FC236}">
                <a16:creationId xmlns:a16="http://schemas.microsoft.com/office/drawing/2014/main" id="{C1A3C6DE-EDDE-A3F4-6502-D77A93DC06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36110D-E102-23B9-6FCD-61E951E1424D}"/>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960583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68D57-3DDE-73DC-E4B4-1C453712E6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152D2A-DFCC-AA20-49BD-1735E4FFD3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237187-A1F6-BE44-B02D-A898A347B0C8}"/>
              </a:ext>
            </a:extLst>
          </p:cNvPr>
          <p:cNvSpPr>
            <a:spLocks noGrp="1"/>
          </p:cNvSpPr>
          <p:nvPr>
            <p:ph type="dt" sz="half" idx="10"/>
          </p:nvPr>
        </p:nvSpPr>
        <p:spPr/>
        <p:txBody>
          <a:bodyPr/>
          <a:lstStyle/>
          <a:p>
            <a:fld id="{761DD2AE-2A1A-481F-BB66-3DA9A4F5136D}" type="datetimeFigureOut">
              <a:rPr lang="en-IN" smtClean="0"/>
              <a:t>08-07-2023</a:t>
            </a:fld>
            <a:endParaRPr lang="en-IN"/>
          </a:p>
        </p:txBody>
      </p:sp>
      <p:sp>
        <p:nvSpPr>
          <p:cNvPr id="5" name="Footer Placeholder 4">
            <a:extLst>
              <a:ext uri="{FF2B5EF4-FFF2-40B4-BE49-F238E27FC236}">
                <a16:creationId xmlns:a16="http://schemas.microsoft.com/office/drawing/2014/main" id="{F50BB3E7-C7B4-BCAB-BBE4-F928BE3D99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2DE502-EA91-4716-A136-6E21C5C74037}"/>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3962061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458F3-94BB-E705-216E-0A147C1C85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DDF114-967E-4FF7-60F6-DCC23E6191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7DF600-37BB-75ED-3AFE-A6910196D9F3}"/>
              </a:ext>
            </a:extLst>
          </p:cNvPr>
          <p:cNvSpPr>
            <a:spLocks noGrp="1"/>
          </p:cNvSpPr>
          <p:nvPr>
            <p:ph type="dt" sz="half" idx="10"/>
          </p:nvPr>
        </p:nvSpPr>
        <p:spPr/>
        <p:txBody>
          <a:bodyPr/>
          <a:lstStyle/>
          <a:p>
            <a:fld id="{761DD2AE-2A1A-481F-BB66-3DA9A4F5136D}" type="datetimeFigureOut">
              <a:rPr lang="en-IN" smtClean="0"/>
              <a:t>08-07-2023</a:t>
            </a:fld>
            <a:endParaRPr lang="en-IN"/>
          </a:p>
        </p:txBody>
      </p:sp>
      <p:sp>
        <p:nvSpPr>
          <p:cNvPr id="5" name="Footer Placeholder 4">
            <a:extLst>
              <a:ext uri="{FF2B5EF4-FFF2-40B4-BE49-F238E27FC236}">
                <a16:creationId xmlns:a16="http://schemas.microsoft.com/office/drawing/2014/main" id="{59B3F20A-0BF5-A246-2C82-3BD545B171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24F659-5B2D-2523-0D71-7895C688B8F4}"/>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2124012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66BE9-F093-B3B9-B2BD-9C84EB0400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9EAC95-D024-2EE3-799C-4E66FB8310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FA5ACE-9C11-B08B-CB17-B90ED2A6EA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51630-CCCC-801E-074D-3FD4E72951D5}"/>
              </a:ext>
            </a:extLst>
          </p:cNvPr>
          <p:cNvSpPr>
            <a:spLocks noGrp="1"/>
          </p:cNvSpPr>
          <p:nvPr>
            <p:ph type="dt" sz="half" idx="10"/>
          </p:nvPr>
        </p:nvSpPr>
        <p:spPr/>
        <p:txBody>
          <a:bodyPr/>
          <a:lstStyle/>
          <a:p>
            <a:fld id="{761DD2AE-2A1A-481F-BB66-3DA9A4F5136D}" type="datetimeFigureOut">
              <a:rPr lang="en-IN" smtClean="0"/>
              <a:t>08-07-2023</a:t>
            </a:fld>
            <a:endParaRPr lang="en-IN"/>
          </a:p>
        </p:txBody>
      </p:sp>
      <p:sp>
        <p:nvSpPr>
          <p:cNvPr id="6" name="Footer Placeholder 5">
            <a:extLst>
              <a:ext uri="{FF2B5EF4-FFF2-40B4-BE49-F238E27FC236}">
                <a16:creationId xmlns:a16="http://schemas.microsoft.com/office/drawing/2014/main" id="{1BE6ECB7-2A4F-B264-7A1B-DBCCCCBA7A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244DC6-0DFB-E133-CBF4-A4E1F13D360A}"/>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2514059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F1B40-3ACC-20C5-A7F1-1E93C0750B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DD46BB-7F05-F5AA-AD6F-2C6EF55237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A1513D-9E39-57D7-98B3-DB75D36016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116646-BC55-520E-DEA0-2456B2FB3F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733FF7-F6EE-38D9-0324-58D3F1FF6F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93F70D-7714-166E-E819-0ACF47BE0BB9}"/>
              </a:ext>
            </a:extLst>
          </p:cNvPr>
          <p:cNvSpPr>
            <a:spLocks noGrp="1"/>
          </p:cNvSpPr>
          <p:nvPr>
            <p:ph type="dt" sz="half" idx="10"/>
          </p:nvPr>
        </p:nvSpPr>
        <p:spPr/>
        <p:txBody>
          <a:bodyPr/>
          <a:lstStyle/>
          <a:p>
            <a:fld id="{761DD2AE-2A1A-481F-BB66-3DA9A4F5136D}" type="datetimeFigureOut">
              <a:rPr lang="en-IN" smtClean="0"/>
              <a:t>08-07-2023</a:t>
            </a:fld>
            <a:endParaRPr lang="en-IN"/>
          </a:p>
        </p:txBody>
      </p:sp>
      <p:sp>
        <p:nvSpPr>
          <p:cNvPr id="8" name="Footer Placeholder 7">
            <a:extLst>
              <a:ext uri="{FF2B5EF4-FFF2-40B4-BE49-F238E27FC236}">
                <a16:creationId xmlns:a16="http://schemas.microsoft.com/office/drawing/2014/main" id="{5A635DA1-87E7-50C5-59A2-FA56059815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76C7D6-92F7-7488-4E11-FBC4D85385B1}"/>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815418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60306-7F44-9C7F-B1F3-D06B85C731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5BFF77-5307-739E-9524-8DC8CB0BDC8E}"/>
              </a:ext>
            </a:extLst>
          </p:cNvPr>
          <p:cNvSpPr>
            <a:spLocks noGrp="1"/>
          </p:cNvSpPr>
          <p:nvPr>
            <p:ph type="dt" sz="half" idx="10"/>
          </p:nvPr>
        </p:nvSpPr>
        <p:spPr/>
        <p:txBody>
          <a:bodyPr/>
          <a:lstStyle/>
          <a:p>
            <a:fld id="{761DD2AE-2A1A-481F-BB66-3DA9A4F5136D}" type="datetimeFigureOut">
              <a:rPr lang="en-IN" smtClean="0"/>
              <a:t>08-07-2023</a:t>
            </a:fld>
            <a:endParaRPr lang="en-IN"/>
          </a:p>
        </p:txBody>
      </p:sp>
      <p:sp>
        <p:nvSpPr>
          <p:cNvPr id="4" name="Footer Placeholder 3">
            <a:extLst>
              <a:ext uri="{FF2B5EF4-FFF2-40B4-BE49-F238E27FC236}">
                <a16:creationId xmlns:a16="http://schemas.microsoft.com/office/drawing/2014/main" id="{C15C9CC3-D81B-53E0-52FF-65E55C5F9D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A42F52-5C7D-9E69-D1C7-F1DBE39A7F76}"/>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68753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B92246-027E-E03A-07FD-53B0D1F74992}"/>
              </a:ext>
            </a:extLst>
          </p:cNvPr>
          <p:cNvSpPr>
            <a:spLocks noGrp="1"/>
          </p:cNvSpPr>
          <p:nvPr>
            <p:ph type="dt" sz="half" idx="10"/>
          </p:nvPr>
        </p:nvSpPr>
        <p:spPr/>
        <p:txBody>
          <a:bodyPr/>
          <a:lstStyle/>
          <a:p>
            <a:fld id="{761DD2AE-2A1A-481F-BB66-3DA9A4F5136D}" type="datetimeFigureOut">
              <a:rPr lang="en-IN" smtClean="0"/>
              <a:t>08-07-2023</a:t>
            </a:fld>
            <a:endParaRPr lang="en-IN"/>
          </a:p>
        </p:txBody>
      </p:sp>
      <p:sp>
        <p:nvSpPr>
          <p:cNvPr id="3" name="Footer Placeholder 2">
            <a:extLst>
              <a:ext uri="{FF2B5EF4-FFF2-40B4-BE49-F238E27FC236}">
                <a16:creationId xmlns:a16="http://schemas.microsoft.com/office/drawing/2014/main" id="{29B336CE-23F6-2266-AAD3-0BBE0928FC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A9DA1C-E4A0-CC3F-33D9-B9970BA3071B}"/>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1551809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022D0-1BC2-6A60-C276-DD5B07DFF8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686E7E-97CD-2FA1-E5AC-5F444EE457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53874A-C3E1-B56A-CA8D-373D8F7AF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6E42E9-4F5C-D4F8-5F7A-5C0FF4B37DB1}"/>
              </a:ext>
            </a:extLst>
          </p:cNvPr>
          <p:cNvSpPr>
            <a:spLocks noGrp="1"/>
          </p:cNvSpPr>
          <p:nvPr>
            <p:ph type="dt" sz="half" idx="10"/>
          </p:nvPr>
        </p:nvSpPr>
        <p:spPr/>
        <p:txBody>
          <a:bodyPr/>
          <a:lstStyle/>
          <a:p>
            <a:fld id="{761DD2AE-2A1A-481F-BB66-3DA9A4F5136D}" type="datetimeFigureOut">
              <a:rPr lang="en-IN" smtClean="0"/>
              <a:t>08-07-2023</a:t>
            </a:fld>
            <a:endParaRPr lang="en-IN"/>
          </a:p>
        </p:txBody>
      </p:sp>
      <p:sp>
        <p:nvSpPr>
          <p:cNvPr id="6" name="Footer Placeholder 5">
            <a:extLst>
              <a:ext uri="{FF2B5EF4-FFF2-40B4-BE49-F238E27FC236}">
                <a16:creationId xmlns:a16="http://schemas.microsoft.com/office/drawing/2014/main" id="{69BB75C0-6F35-E946-E8DD-F816B0CB0F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4640CD-CD45-0F49-1BEB-D00FF26841F5}"/>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1482206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A0C60-0A03-4470-9FC2-4F1B689543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81598C-1476-CC19-93D4-D0B84A79F4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11A892-BFEF-620A-842A-A636184602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0572B0-4376-CE92-3DB1-714FB29B8099}"/>
              </a:ext>
            </a:extLst>
          </p:cNvPr>
          <p:cNvSpPr>
            <a:spLocks noGrp="1"/>
          </p:cNvSpPr>
          <p:nvPr>
            <p:ph type="dt" sz="half" idx="10"/>
          </p:nvPr>
        </p:nvSpPr>
        <p:spPr/>
        <p:txBody>
          <a:bodyPr/>
          <a:lstStyle/>
          <a:p>
            <a:fld id="{761DD2AE-2A1A-481F-BB66-3DA9A4F5136D}" type="datetimeFigureOut">
              <a:rPr lang="en-IN" smtClean="0"/>
              <a:t>08-07-2023</a:t>
            </a:fld>
            <a:endParaRPr lang="en-IN"/>
          </a:p>
        </p:txBody>
      </p:sp>
      <p:sp>
        <p:nvSpPr>
          <p:cNvPr id="6" name="Footer Placeholder 5">
            <a:extLst>
              <a:ext uri="{FF2B5EF4-FFF2-40B4-BE49-F238E27FC236}">
                <a16:creationId xmlns:a16="http://schemas.microsoft.com/office/drawing/2014/main" id="{DD3BB5EC-4F70-F51D-C571-DCFFAB824F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FFFE5E-9AA0-1C2C-E463-BD5AE96DA8AC}"/>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1672428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63A558-39FD-8EC7-7F5E-3D983A01E2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0495D4-CA25-39C3-98A1-C544B2BB02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8A03C9-2029-B215-32F0-2AF13AA5E7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DD2AE-2A1A-481F-BB66-3DA9A4F5136D}" type="datetimeFigureOut">
              <a:rPr lang="en-IN" smtClean="0"/>
              <a:t>08-07-2023</a:t>
            </a:fld>
            <a:endParaRPr lang="en-IN"/>
          </a:p>
        </p:txBody>
      </p:sp>
      <p:sp>
        <p:nvSpPr>
          <p:cNvPr id="5" name="Footer Placeholder 4">
            <a:extLst>
              <a:ext uri="{FF2B5EF4-FFF2-40B4-BE49-F238E27FC236}">
                <a16:creationId xmlns:a16="http://schemas.microsoft.com/office/drawing/2014/main" id="{BF16E483-ED6B-AD6F-B56F-5DF31979B3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5BAA36-9295-FE36-0F20-7C1E851875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BF6D46-D8AF-4CD1-B097-303D7F350C93}" type="slidenum">
              <a:rPr lang="en-IN" smtClean="0"/>
              <a:t>‹#›</a:t>
            </a:fld>
            <a:endParaRPr lang="en-IN"/>
          </a:p>
        </p:txBody>
      </p:sp>
    </p:spTree>
    <p:extLst>
      <p:ext uri="{BB962C8B-B14F-4D97-AF65-F5344CB8AC3E}">
        <p14:creationId xmlns:p14="http://schemas.microsoft.com/office/powerpoint/2010/main" val="4141292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1">
            <a:extLst>
              <a:ext uri="{FF2B5EF4-FFF2-40B4-BE49-F238E27FC236}">
                <a16:creationId xmlns:a16="http://schemas.microsoft.com/office/drawing/2014/main" id="{644ECBAB-F365-8712-CF67-D305EC01C5A9}"/>
              </a:ext>
            </a:extLst>
          </p:cNvPr>
          <p:cNvSpPr txBox="1">
            <a:spLocks/>
          </p:cNvSpPr>
          <p:nvPr/>
        </p:nvSpPr>
        <p:spPr>
          <a:xfrm>
            <a:off x="533947" y="820132"/>
            <a:ext cx="9144285" cy="13008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rgbClr val="00FFFF"/>
                </a:solidFill>
              </a:rPr>
              <a:t>Team name-689286-U06Y2L3A</a:t>
            </a:r>
          </a:p>
        </p:txBody>
      </p:sp>
      <p:sp>
        <p:nvSpPr>
          <p:cNvPr id="9" name="Subtitle 2">
            <a:extLst>
              <a:ext uri="{FF2B5EF4-FFF2-40B4-BE49-F238E27FC236}">
                <a16:creationId xmlns:a16="http://schemas.microsoft.com/office/drawing/2014/main" id="{FCC0FF21-ACCD-D960-F461-2C8E6CCB455E}"/>
              </a:ext>
            </a:extLst>
          </p:cNvPr>
          <p:cNvSpPr txBox="1">
            <a:spLocks/>
          </p:cNvSpPr>
          <p:nvPr/>
        </p:nvSpPr>
        <p:spPr>
          <a:xfrm>
            <a:off x="1065229" y="2460396"/>
            <a:ext cx="8612718" cy="36025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600" dirty="0">
                <a:solidFill>
                  <a:schemeClr val="bg1"/>
                </a:solidFill>
                <a:cs typeface="Calibri"/>
              </a:rPr>
              <a:t>Team members:</a:t>
            </a:r>
          </a:p>
          <a:p>
            <a:r>
              <a:rPr lang="en-IN" sz="3600" dirty="0">
                <a:solidFill>
                  <a:schemeClr val="bg1"/>
                </a:solidFill>
                <a:cs typeface="Calibri"/>
              </a:rPr>
              <a:t>Rupa polisetti |2025|Shri Vishnu Engineering college For women</a:t>
            </a:r>
          </a:p>
          <a:p>
            <a:r>
              <a:rPr lang="en-IN" sz="3600" dirty="0">
                <a:solidFill>
                  <a:schemeClr val="bg1"/>
                </a:solidFill>
                <a:cs typeface="Calibri"/>
              </a:rPr>
              <a:t>Chetana </a:t>
            </a:r>
            <a:r>
              <a:rPr lang="en-IN" sz="3600" dirty="0" err="1">
                <a:solidFill>
                  <a:schemeClr val="bg1"/>
                </a:solidFill>
                <a:cs typeface="Calibri"/>
              </a:rPr>
              <a:t>sri</a:t>
            </a:r>
            <a:r>
              <a:rPr lang="en-IN" sz="3600" dirty="0">
                <a:solidFill>
                  <a:schemeClr val="bg1"/>
                </a:solidFill>
                <a:cs typeface="Calibri"/>
              </a:rPr>
              <a:t> Voleti|2025|Shri Vishnu Engineering college For women</a:t>
            </a:r>
          </a:p>
        </p:txBody>
      </p:sp>
    </p:spTree>
    <p:extLst>
      <p:ext uri="{BB962C8B-B14F-4D97-AF65-F5344CB8AC3E}">
        <p14:creationId xmlns:p14="http://schemas.microsoft.com/office/powerpoint/2010/main" val="1186111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EACC90B-A18D-4087-61DD-7B399A0A60F7}"/>
              </a:ext>
            </a:extLst>
          </p:cNvPr>
          <p:cNvSpPr txBox="1">
            <a:spLocks/>
          </p:cNvSpPr>
          <p:nvPr/>
        </p:nvSpPr>
        <p:spPr>
          <a:xfrm>
            <a:off x="505372" y="38595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rPr>
              <a:t>Acceptance Criteria:</a:t>
            </a:r>
          </a:p>
        </p:txBody>
      </p:sp>
      <p:sp>
        <p:nvSpPr>
          <p:cNvPr id="3" name="Content Placeholder 2">
            <a:extLst>
              <a:ext uri="{FF2B5EF4-FFF2-40B4-BE49-F238E27FC236}">
                <a16:creationId xmlns:a16="http://schemas.microsoft.com/office/drawing/2014/main" id="{4D9D0ECA-08D3-F1F0-A659-C1F129C501E8}"/>
              </a:ext>
            </a:extLst>
          </p:cNvPr>
          <p:cNvSpPr txBox="1">
            <a:spLocks/>
          </p:cNvSpPr>
          <p:nvPr/>
        </p:nvSpPr>
        <p:spPr>
          <a:xfrm>
            <a:off x="540407" y="1850528"/>
            <a:ext cx="10515600" cy="148598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Char char="•"/>
            </a:pPr>
            <a:endParaRPr lang="en-IN" dirty="0">
              <a:solidFill>
                <a:schemeClr val="bg1"/>
              </a:solidFill>
              <a:cs typeface="Calibri" panose="020F0502020204030204"/>
            </a:endParaRPr>
          </a:p>
        </p:txBody>
      </p:sp>
      <p:sp>
        <p:nvSpPr>
          <p:cNvPr id="6" name="TextBox 5">
            <a:extLst>
              <a:ext uri="{FF2B5EF4-FFF2-40B4-BE49-F238E27FC236}">
                <a16:creationId xmlns:a16="http://schemas.microsoft.com/office/drawing/2014/main" id="{62D608ED-88BE-3805-4D89-09812633E7A6}"/>
              </a:ext>
            </a:extLst>
          </p:cNvPr>
          <p:cNvSpPr txBox="1"/>
          <p:nvPr/>
        </p:nvSpPr>
        <p:spPr>
          <a:xfrm>
            <a:off x="1335741" y="2088776"/>
            <a:ext cx="8247530" cy="335906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solidFill>
                  <a:schemeClr val="bg1"/>
                </a:solidFill>
              </a:rPr>
              <a:t>Accuracy: In our Solution we provided high level of accuracy by examining even the minimum elements of our project.</a:t>
            </a:r>
          </a:p>
          <a:p>
            <a:pPr marL="342900" indent="-342900">
              <a:lnSpc>
                <a:spcPct val="150000"/>
              </a:lnSpc>
              <a:buFont typeface="Arial" panose="020B0604020202020204" pitchFamily="34" charset="0"/>
              <a:buChar char="•"/>
            </a:pPr>
            <a:r>
              <a:rPr lang="en-US" sz="2400" dirty="0">
                <a:solidFill>
                  <a:schemeClr val="bg1"/>
                </a:solidFill>
              </a:rPr>
              <a:t>Comprehensive Coverage: Our solution can detect any type of forgery documents.</a:t>
            </a:r>
          </a:p>
          <a:p>
            <a:pPr marL="342900" indent="-342900">
              <a:lnSpc>
                <a:spcPct val="150000"/>
              </a:lnSpc>
              <a:buFont typeface="Arial" panose="020B0604020202020204" pitchFamily="34" charset="0"/>
              <a:buChar char="•"/>
            </a:pPr>
            <a:r>
              <a:rPr lang="en-US" sz="2400" dirty="0">
                <a:solidFill>
                  <a:schemeClr val="bg1"/>
                </a:solidFill>
              </a:rPr>
              <a:t>Scalability: our solution can handle large volumes of claims and adapt to new types of forgery techniques as they emerge.</a:t>
            </a:r>
            <a:endParaRPr lang="en-IN" sz="2400" dirty="0">
              <a:solidFill>
                <a:schemeClr val="bg1"/>
              </a:solidFill>
            </a:endParaRPr>
          </a:p>
        </p:txBody>
      </p:sp>
    </p:spTree>
    <p:extLst>
      <p:ext uri="{BB962C8B-B14F-4D97-AF65-F5344CB8AC3E}">
        <p14:creationId xmlns:p14="http://schemas.microsoft.com/office/powerpoint/2010/main" val="4109048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A1005BF-7743-B4B8-96AC-C42652C5608F}"/>
              </a:ext>
            </a:extLst>
          </p:cNvPr>
          <p:cNvSpPr txBox="1">
            <a:spLocks/>
          </p:cNvSpPr>
          <p:nvPr/>
        </p:nvSpPr>
        <p:spPr>
          <a:xfrm>
            <a:off x="540407" y="396751"/>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rPr>
              <a:t>Anything Else ?</a:t>
            </a:r>
          </a:p>
        </p:txBody>
      </p:sp>
      <p:sp>
        <p:nvSpPr>
          <p:cNvPr id="3" name="Content Placeholder 2">
            <a:extLst>
              <a:ext uri="{FF2B5EF4-FFF2-40B4-BE49-F238E27FC236}">
                <a16:creationId xmlns:a16="http://schemas.microsoft.com/office/drawing/2014/main" id="{478F075C-6D98-3328-E90B-FA8B54558AA8}"/>
              </a:ext>
            </a:extLst>
          </p:cNvPr>
          <p:cNvSpPr txBox="1">
            <a:spLocks/>
          </p:cNvSpPr>
          <p:nvPr/>
        </p:nvSpPr>
        <p:spPr>
          <a:xfrm>
            <a:off x="566683" y="1841769"/>
            <a:ext cx="10515600" cy="929932"/>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dirty="0">
              <a:solidFill>
                <a:schemeClr val="bg1"/>
              </a:solidFill>
              <a:cs typeface="Calibri"/>
            </a:endParaRPr>
          </a:p>
          <a:p>
            <a:pPr marL="342900" indent="-342900" algn="l">
              <a:buFont typeface="Arial" panose="020B0604020202020204" pitchFamily="34" charset="0"/>
              <a:buChar char="•"/>
            </a:pPr>
            <a:r>
              <a:rPr lang="en-IN" dirty="0">
                <a:solidFill>
                  <a:schemeClr val="bg1"/>
                </a:solidFill>
              </a:rPr>
              <a:t>We found our solution to be very useful to the society and this can stop fraudulent means of. documents and enhances safety to the intellectual property  and provides justice to who are eligible for it.</a:t>
            </a:r>
            <a:endParaRPr lang="en-IN" dirty="0">
              <a:solidFill>
                <a:schemeClr val="bg1"/>
              </a:solidFill>
              <a:cs typeface="Calibri"/>
            </a:endParaRPr>
          </a:p>
        </p:txBody>
      </p:sp>
    </p:spTree>
    <p:extLst>
      <p:ext uri="{BB962C8B-B14F-4D97-AF65-F5344CB8AC3E}">
        <p14:creationId xmlns:p14="http://schemas.microsoft.com/office/powerpoint/2010/main" val="3358856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DDD36DE-7F87-21B3-AADA-2F7F5874C9CD}"/>
              </a:ext>
            </a:extLst>
          </p:cNvPr>
          <p:cNvSpPr txBox="1">
            <a:spLocks/>
          </p:cNvSpPr>
          <p:nvPr/>
        </p:nvSpPr>
        <p:spPr>
          <a:xfrm>
            <a:off x="838986" y="876693"/>
            <a:ext cx="10020692" cy="461914"/>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rPr>
              <a:t>About us: </a:t>
            </a:r>
            <a:endParaRPr lang="en-US" dirty="0">
              <a:solidFill>
                <a:srgbClr val="00FFFF"/>
              </a:solidFill>
              <a:cs typeface="Calibri Light" panose="020F0302020204030204"/>
            </a:endParaRPr>
          </a:p>
        </p:txBody>
      </p:sp>
      <p:sp>
        <p:nvSpPr>
          <p:cNvPr id="3" name="Content Placeholder 2">
            <a:extLst>
              <a:ext uri="{FF2B5EF4-FFF2-40B4-BE49-F238E27FC236}">
                <a16:creationId xmlns:a16="http://schemas.microsoft.com/office/drawing/2014/main" id="{29E7411A-86D3-FFAD-2808-61B404B82508}"/>
              </a:ext>
            </a:extLst>
          </p:cNvPr>
          <p:cNvSpPr txBox="1">
            <a:spLocks/>
          </p:cNvSpPr>
          <p:nvPr/>
        </p:nvSpPr>
        <p:spPr>
          <a:xfrm>
            <a:off x="537589" y="2305350"/>
            <a:ext cx="10515600" cy="186631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IN" dirty="0">
              <a:solidFill>
                <a:schemeClr val="bg1"/>
              </a:solidFill>
              <a:cs typeface="Calibri"/>
            </a:endParaRPr>
          </a:p>
        </p:txBody>
      </p:sp>
      <p:sp>
        <p:nvSpPr>
          <p:cNvPr id="4" name="TextBox 3">
            <a:extLst>
              <a:ext uri="{FF2B5EF4-FFF2-40B4-BE49-F238E27FC236}">
                <a16:creationId xmlns:a16="http://schemas.microsoft.com/office/drawing/2014/main" id="{6D500DB1-5FEF-0DAE-5703-0DE80CA6A3B4}"/>
              </a:ext>
            </a:extLst>
          </p:cNvPr>
          <p:cNvSpPr txBox="1"/>
          <p:nvPr/>
        </p:nvSpPr>
        <p:spPr>
          <a:xfrm>
            <a:off x="838986" y="1423447"/>
            <a:ext cx="11128896" cy="6186309"/>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We participated in GDSC hackathon 2023 which was about 24 hrs and we developed a web application named Job </a:t>
            </a:r>
            <a:r>
              <a:rPr lang="en-IN" dirty="0" err="1">
                <a:solidFill>
                  <a:schemeClr val="bg1"/>
                </a:solidFill>
              </a:rPr>
              <a:t>Jaggat</a:t>
            </a:r>
            <a:r>
              <a:rPr lang="en-IN" dirty="0">
                <a:solidFill>
                  <a:schemeClr val="bg1"/>
                </a:solidFill>
              </a:rPr>
              <a:t> as a solution for the 8</a:t>
            </a:r>
            <a:r>
              <a:rPr lang="en-IN" baseline="30000" dirty="0">
                <a:solidFill>
                  <a:schemeClr val="bg1"/>
                </a:solidFill>
              </a:rPr>
              <a:t>th</a:t>
            </a:r>
            <a:r>
              <a:rPr lang="en-IN" dirty="0">
                <a:solidFill>
                  <a:schemeClr val="bg1"/>
                </a:solidFill>
              </a:rPr>
              <a:t> SDG goal </a:t>
            </a:r>
            <a:r>
              <a:rPr lang="en-IN" dirty="0" err="1">
                <a:solidFill>
                  <a:schemeClr val="bg1"/>
                </a:solidFill>
              </a:rPr>
              <a:t>i.e</a:t>
            </a:r>
            <a:r>
              <a:rPr lang="en-IN" dirty="0">
                <a:solidFill>
                  <a:schemeClr val="bg1"/>
                </a:solidFill>
              </a:rPr>
              <a:t> economic growth and providing decent employment which  is a job searching platform for economically backward people . We have  provided a facility to search for jobs at their locality  and made our website understandable to  artisans and rural people by using goggle API’s,</a:t>
            </a:r>
            <a:r>
              <a:rPr lang="en-US" b="0" i="0" dirty="0" err="1">
                <a:solidFill>
                  <a:schemeClr val="bg1"/>
                </a:solidFill>
                <a:effectLst/>
                <a:latin typeface="Söhne"/>
              </a:rPr>
              <a:t>TechStack:HTML,CSS,Bootstarp,Js,jsp,mysql,java,</a:t>
            </a:r>
            <a:r>
              <a:rPr lang="en-US" dirty="0" err="1">
                <a:solidFill>
                  <a:schemeClr val="bg1"/>
                </a:solidFill>
                <a:latin typeface="Söhne"/>
              </a:rPr>
              <a:t>AI,ml</a:t>
            </a:r>
            <a:endParaRPr lang="en-IN" dirty="0">
              <a:solidFill>
                <a:schemeClr val="bg1"/>
              </a:solidFill>
            </a:endParaRPr>
          </a:p>
          <a:p>
            <a:pPr marL="285750" indent="-285750">
              <a:buFont typeface="Arial" panose="020B0604020202020204" pitchFamily="34" charset="0"/>
              <a:buChar char="•"/>
            </a:pPr>
            <a:r>
              <a:rPr lang="en-IN" dirty="0">
                <a:solidFill>
                  <a:schemeClr val="bg1"/>
                </a:solidFill>
              </a:rPr>
              <a:t>Projects-we have done a </a:t>
            </a:r>
            <a:r>
              <a:rPr lang="en-US" dirty="0">
                <a:solidFill>
                  <a:schemeClr val="bg1"/>
                </a:solidFill>
              </a:rPr>
              <a:t>Python project -triangular vertices which is about to predict the given geometric shapes based on set of points in triangular </a:t>
            </a:r>
            <a:r>
              <a:rPr lang="en-US" dirty="0" err="1">
                <a:solidFill>
                  <a:schemeClr val="bg1"/>
                </a:solidFill>
              </a:rPr>
              <a:t>grid,the</a:t>
            </a:r>
            <a:r>
              <a:rPr lang="en-US" dirty="0">
                <a:solidFill>
                  <a:schemeClr val="bg1"/>
                </a:solidFill>
              </a:rPr>
              <a:t> predictable shape can be </a:t>
            </a:r>
            <a:r>
              <a:rPr lang="en-US" dirty="0" err="1">
                <a:solidFill>
                  <a:schemeClr val="bg1"/>
                </a:solidFill>
              </a:rPr>
              <a:t>triangle,parallelogram</a:t>
            </a:r>
            <a:r>
              <a:rPr lang="en-US" dirty="0">
                <a:solidFill>
                  <a:schemeClr val="bg1"/>
                </a:solidFill>
              </a:rPr>
              <a:t> and hexagon </a:t>
            </a:r>
          </a:p>
          <a:p>
            <a:pPr marL="285750" indent="-285750">
              <a:buFont typeface="Arial" panose="020B0604020202020204" pitchFamily="34" charset="0"/>
              <a:buChar char="•"/>
            </a:pPr>
            <a:r>
              <a:rPr lang="en-US" dirty="0">
                <a:solidFill>
                  <a:schemeClr val="bg1"/>
                </a:solidFill>
              </a:rPr>
              <a:t>We have done another python project –password suspects on knowing the possible password that could be generated from the given input </a:t>
            </a:r>
          </a:p>
          <a:p>
            <a:pPr marL="285750" indent="-285750">
              <a:buFont typeface="Arial" panose="020B0604020202020204" pitchFamily="34" charset="0"/>
              <a:buChar char="•"/>
            </a:pPr>
            <a:r>
              <a:rPr lang="en-US" dirty="0">
                <a:solidFill>
                  <a:schemeClr val="bg1"/>
                </a:solidFill>
              </a:rPr>
              <a:t>We have developed  web applications–</a:t>
            </a:r>
          </a:p>
          <a:p>
            <a:pPr marL="285750" indent="-285750">
              <a:buFont typeface="Arial" panose="020B0604020202020204" pitchFamily="34" charset="0"/>
              <a:buChar char="•"/>
            </a:pPr>
            <a:r>
              <a:rPr lang="en-US" dirty="0">
                <a:solidFill>
                  <a:schemeClr val="bg1"/>
                </a:solidFill>
              </a:rPr>
              <a:t>         Event scheduler –which </a:t>
            </a:r>
            <a:r>
              <a:rPr lang="en-US" b="0" i="0" dirty="0">
                <a:solidFill>
                  <a:schemeClr val="bg1"/>
                </a:solidFill>
                <a:effectLst/>
                <a:latin typeface="Söhne"/>
              </a:rPr>
              <a:t>diligently sends timely reminders to users, ensuring they never miss an important task or deadline again, not only sends reminders to users but also efficiently organizes and improves their task management process, leading to enhanced productivity and better </a:t>
            </a:r>
            <a:r>
              <a:rPr lang="en-US" b="0" i="0" dirty="0" err="1">
                <a:solidFill>
                  <a:schemeClr val="bg1"/>
                </a:solidFill>
                <a:effectLst/>
                <a:latin typeface="Söhne"/>
              </a:rPr>
              <a:t>outcomes.TechStack:HTML,CSS,Bootstarp,Js,jsp,mysql,java</a:t>
            </a:r>
            <a:endParaRPr lang="en-US" b="0" i="0" dirty="0">
              <a:solidFill>
                <a:schemeClr val="bg1"/>
              </a:solidFill>
              <a:effectLst/>
              <a:latin typeface="Söhne"/>
            </a:endParaRPr>
          </a:p>
          <a:p>
            <a:pPr marL="285750" indent="-285750">
              <a:buFont typeface="Arial" panose="020B0604020202020204" pitchFamily="34" charset="0"/>
              <a:buChar char="•"/>
            </a:pPr>
            <a:r>
              <a:rPr lang="en-US" dirty="0">
                <a:solidFill>
                  <a:schemeClr val="bg1"/>
                </a:solidFill>
                <a:latin typeface="Söhne"/>
              </a:rPr>
              <a:t>         Exam seat arrangement system- in this the faculty ,students have facility to organize their academic schedules and students can </a:t>
            </a:r>
            <a:r>
              <a:rPr lang="en-US" dirty="0" err="1">
                <a:solidFill>
                  <a:schemeClr val="bg1"/>
                </a:solidFill>
                <a:latin typeface="Söhne"/>
              </a:rPr>
              <a:t>can</a:t>
            </a:r>
            <a:r>
              <a:rPr lang="en-US" dirty="0">
                <a:solidFill>
                  <a:schemeClr val="bg1"/>
                </a:solidFill>
                <a:latin typeface="Söhne"/>
              </a:rPr>
              <a:t> know their seating plan a before head without panicking right before the exam. </a:t>
            </a:r>
            <a:r>
              <a:rPr lang="en-US" b="0" i="0" dirty="0" err="1">
                <a:solidFill>
                  <a:schemeClr val="bg1"/>
                </a:solidFill>
                <a:effectLst/>
                <a:latin typeface="Söhne"/>
              </a:rPr>
              <a:t>TechStack:HTML,CSS,Bootstarp,Js,jsp,mysql,java</a:t>
            </a:r>
            <a:endParaRPr lang="en-US" b="0" i="0" dirty="0">
              <a:solidFill>
                <a:schemeClr val="bg1"/>
              </a:solidFill>
              <a:effectLst/>
              <a:latin typeface="Söhne"/>
            </a:endParaRPr>
          </a:p>
          <a:p>
            <a:pPr marL="285750" indent="-285750">
              <a:buFont typeface="Arial" panose="020B0604020202020204" pitchFamily="34" charset="0"/>
              <a:buChar char="•"/>
            </a:pPr>
            <a:r>
              <a:rPr lang="en-US" dirty="0">
                <a:solidFill>
                  <a:schemeClr val="bg1"/>
                </a:solidFill>
              </a:rPr>
              <a:t>Earned 8 badges on google cloud career practitioner pathway campaign by completing google cloud foundations course</a:t>
            </a:r>
            <a:endParaRPr lang="en-US" b="0" i="0" dirty="0">
              <a:solidFill>
                <a:schemeClr val="bg1"/>
              </a:solidFill>
              <a:effectLst/>
              <a:latin typeface="Söhne"/>
            </a:endParaRPr>
          </a:p>
          <a:p>
            <a:pPr marL="285750" indent="-285750">
              <a:buFont typeface="Arial" panose="020B0604020202020204" pitchFamily="34" charset="0"/>
              <a:buChar char="•"/>
            </a:pPr>
            <a:endParaRPr lang="en-US" b="0" i="0" dirty="0">
              <a:effectLst/>
              <a:latin typeface="Söhne"/>
            </a:endParaRPr>
          </a:p>
          <a:p>
            <a:pPr marL="285750" indent="-285750">
              <a:buFont typeface="Arial" panose="020B0604020202020204" pitchFamily="34" charset="0"/>
              <a:buChar char="•"/>
            </a:pPr>
            <a:endParaRPr lang="en-US" b="0" i="0" dirty="0">
              <a:effectLst/>
              <a:latin typeface="Söhne"/>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43017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32D3E96-205C-30CC-93D7-21B646DF3748}"/>
              </a:ext>
            </a:extLst>
          </p:cNvPr>
          <p:cNvSpPr txBox="1">
            <a:spLocks/>
          </p:cNvSpPr>
          <p:nvPr/>
        </p:nvSpPr>
        <p:spPr>
          <a:xfrm>
            <a:off x="531648" y="1052217"/>
            <a:ext cx="10515600" cy="68361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rPr>
              <a:t>problem </a:t>
            </a:r>
            <a:r>
              <a:rPr lang="en-IN" sz="4400" b="1" dirty="0" err="1">
                <a:solidFill>
                  <a:srgbClr val="00FFFF"/>
                </a:solidFill>
              </a:rPr>
              <a:t>statement-IX:Forgery</a:t>
            </a:r>
            <a:r>
              <a:rPr lang="en-IN" sz="4400" b="1" dirty="0">
                <a:solidFill>
                  <a:srgbClr val="00FFFF"/>
                </a:solidFill>
              </a:rPr>
              <a:t> Detection</a:t>
            </a:r>
          </a:p>
        </p:txBody>
      </p:sp>
      <p:sp>
        <p:nvSpPr>
          <p:cNvPr id="3" name="Content Placeholder 2">
            <a:extLst>
              <a:ext uri="{FF2B5EF4-FFF2-40B4-BE49-F238E27FC236}">
                <a16:creationId xmlns:a16="http://schemas.microsoft.com/office/drawing/2014/main" id="{361EB81A-5D1C-2724-871B-F0F4C953BF85}"/>
              </a:ext>
            </a:extLst>
          </p:cNvPr>
          <p:cNvSpPr txBox="1">
            <a:spLocks/>
          </p:cNvSpPr>
          <p:nvPr/>
        </p:nvSpPr>
        <p:spPr>
          <a:xfrm>
            <a:off x="531648" y="1850497"/>
            <a:ext cx="10515600" cy="1522000"/>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Char char="•"/>
            </a:pPr>
            <a:endParaRPr lang="en-IN" dirty="0">
              <a:solidFill>
                <a:schemeClr val="bg1"/>
              </a:solidFill>
              <a:cs typeface="Calibri" panose="020F0502020204030204"/>
            </a:endParaRPr>
          </a:p>
        </p:txBody>
      </p:sp>
      <p:sp>
        <p:nvSpPr>
          <p:cNvPr id="4" name="TextBox 3">
            <a:extLst>
              <a:ext uri="{FF2B5EF4-FFF2-40B4-BE49-F238E27FC236}">
                <a16:creationId xmlns:a16="http://schemas.microsoft.com/office/drawing/2014/main" id="{FED1EF09-4F3F-06D4-2647-0986A7FB994C}"/>
              </a:ext>
            </a:extLst>
          </p:cNvPr>
          <p:cNvSpPr txBox="1"/>
          <p:nvPr/>
        </p:nvSpPr>
        <p:spPr>
          <a:xfrm>
            <a:off x="688157" y="2102177"/>
            <a:ext cx="9700181" cy="4524315"/>
          </a:xfrm>
          <a:prstGeom prst="rect">
            <a:avLst/>
          </a:prstGeom>
          <a:noFill/>
        </p:spPr>
        <p:txBody>
          <a:bodyPr wrap="square" rtlCol="0">
            <a:spAutoFit/>
          </a:bodyPr>
          <a:lstStyle/>
          <a:p>
            <a:r>
              <a:rPr lang="en-IN" sz="2400" b="1" dirty="0">
                <a:solidFill>
                  <a:schemeClr val="accent5"/>
                </a:solidFill>
              </a:rPr>
              <a:t>Overview of the solution:</a:t>
            </a:r>
          </a:p>
          <a:p>
            <a:r>
              <a:rPr lang="en-IN" dirty="0"/>
              <a:t>          </a:t>
            </a:r>
            <a:r>
              <a:rPr lang="en-IN" sz="2400" dirty="0">
                <a:solidFill>
                  <a:schemeClr val="bg1"/>
                </a:solidFill>
              </a:rPr>
              <a:t>we have many existing techniques individually for analysing forgery of document to some extent which has many inconsistencies and artifacts that may arise due to tampering .some of the minute details can be overlooked .Using single technique for forgery detection may end up giving us incorrect results where we can’t determine whether the document is proper or </a:t>
            </a:r>
            <a:r>
              <a:rPr lang="en-IN" sz="2400" dirty="0" err="1">
                <a:solidFill>
                  <a:schemeClr val="bg1"/>
                </a:solidFill>
              </a:rPr>
              <a:t>not.So,it</a:t>
            </a:r>
            <a:r>
              <a:rPr lang="en-IN" sz="2400" dirty="0">
                <a:solidFill>
                  <a:schemeClr val="bg1"/>
                </a:solidFill>
              </a:rPr>
              <a:t> is not proper to use single technique for analysing a document to full extent and know the forgery percentage exactly.</a:t>
            </a:r>
          </a:p>
          <a:p>
            <a:r>
              <a:rPr lang="en-IN" sz="2400" dirty="0">
                <a:solidFill>
                  <a:schemeClr val="bg1"/>
                </a:solidFill>
              </a:rPr>
              <a:t>    So, we came up with an idea to combine all the multiple techniques into the same software application which can perform all the possible techniques step by step to identify the forgery document which gives high accuracy results with minimalistic errors</a:t>
            </a:r>
          </a:p>
        </p:txBody>
      </p:sp>
    </p:spTree>
    <p:extLst>
      <p:ext uri="{BB962C8B-B14F-4D97-AF65-F5344CB8AC3E}">
        <p14:creationId xmlns:p14="http://schemas.microsoft.com/office/powerpoint/2010/main" val="4089008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15FDC0A-3C70-A06B-24A9-EC944019780A}"/>
              </a:ext>
            </a:extLst>
          </p:cNvPr>
          <p:cNvSpPr txBox="1">
            <a:spLocks/>
          </p:cNvSpPr>
          <p:nvPr/>
        </p:nvSpPr>
        <p:spPr>
          <a:xfrm>
            <a:off x="540407" y="391046"/>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rPr>
              <a:t>Tech Stack</a:t>
            </a:r>
          </a:p>
        </p:txBody>
      </p:sp>
      <p:sp>
        <p:nvSpPr>
          <p:cNvPr id="3" name="Content Placeholder 2">
            <a:extLst>
              <a:ext uri="{FF2B5EF4-FFF2-40B4-BE49-F238E27FC236}">
                <a16:creationId xmlns:a16="http://schemas.microsoft.com/office/drawing/2014/main" id="{B4E30A20-8C5F-3654-32CA-F4E9D9485758}"/>
              </a:ext>
            </a:extLst>
          </p:cNvPr>
          <p:cNvSpPr txBox="1">
            <a:spLocks/>
          </p:cNvSpPr>
          <p:nvPr/>
        </p:nvSpPr>
        <p:spPr>
          <a:xfrm>
            <a:off x="540407" y="2311296"/>
            <a:ext cx="10515600" cy="321494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dirty="0">
              <a:solidFill>
                <a:schemeClr val="bg1"/>
              </a:solidFill>
              <a:cs typeface="Calibri"/>
            </a:endParaRPr>
          </a:p>
          <a:p>
            <a:pPr algn="l"/>
            <a:endParaRPr lang="en-IN" dirty="0">
              <a:solidFill>
                <a:schemeClr val="bg1"/>
              </a:solidFill>
              <a:cs typeface="Calibri"/>
            </a:endParaRPr>
          </a:p>
        </p:txBody>
      </p:sp>
      <p:sp>
        <p:nvSpPr>
          <p:cNvPr id="4" name="TextBox 3">
            <a:extLst>
              <a:ext uri="{FF2B5EF4-FFF2-40B4-BE49-F238E27FC236}">
                <a16:creationId xmlns:a16="http://schemas.microsoft.com/office/drawing/2014/main" id="{C5DDB8D6-4B15-7211-6ED8-EED9F94208A3}"/>
              </a:ext>
            </a:extLst>
          </p:cNvPr>
          <p:cNvSpPr txBox="1"/>
          <p:nvPr/>
        </p:nvSpPr>
        <p:spPr>
          <a:xfrm>
            <a:off x="725864" y="1951348"/>
            <a:ext cx="7164371" cy="3477875"/>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chemeClr val="bg1"/>
                </a:solidFill>
              </a:rPr>
              <a:t>Programming </a:t>
            </a:r>
            <a:r>
              <a:rPr lang="en-IN" sz="2000" dirty="0" err="1">
                <a:solidFill>
                  <a:schemeClr val="bg1"/>
                </a:solidFill>
              </a:rPr>
              <a:t>languages:python,java</a:t>
            </a:r>
            <a:endParaRPr lang="en-IN" sz="2000" dirty="0">
              <a:solidFill>
                <a:schemeClr val="bg1"/>
              </a:solidFill>
            </a:endParaRPr>
          </a:p>
          <a:p>
            <a:pPr marL="285750" indent="-285750">
              <a:buFont typeface="Arial" panose="020B0604020202020204" pitchFamily="34" charset="0"/>
              <a:buChar char="•"/>
            </a:pPr>
            <a:r>
              <a:rPr lang="en-IN" sz="2000" dirty="0">
                <a:solidFill>
                  <a:schemeClr val="bg1"/>
                </a:solidFill>
              </a:rPr>
              <a:t>Machine learning </a:t>
            </a:r>
            <a:r>
              <a:rPr lang="en-IN" sz="2000" dirty="0" err="1">
                <a:solidFill>
                  <a:schemeClr val="bg1"/>
                </a:solidFill>
              </a:rPr>
              <a:t>frameworks:Tensor</a:t>
            </a:r>
            <a:r>
              <a:rPr lang="en-IN" sz="2000" dirty="0">
                <a:solidFill>
                  <a:schemeClr val="bg1"/>
                </a:solidFill>
              </a:rPr>
              <a:t> </a:t>
            </a:r>
            <a:r>
              <a:rPr lang="en-IN" sz="2000" dirty="0" err="1">
                <a:solidFill>
                  <a:schemeClr val="bg1"/>
                </a:solidFill>
              </a:rPr>
              <a:t>Flow,scikit</a:t>
            </a:r>
            <a:r>
              <a:rPr lang="en-IN" sz="2000" dirty="0">
                <a:solidFill>
                  <a:schemeClr val="bg1"/>
                </a:solidFill>
              </a:rPr>
              <a:t>-learn</a:t>
            </a:r>
          </a:p>
          <a:p>
            <a:pPr marL="285750" indent="-285750">
              <a:buFont typeface="Arial" panose="020B0604020202020204" pitchFamily="34" charset="0"/>
              <a:buChar char="•"/>
            </a:pPr>
            <a:r>
              <a:rPr lang="en-IN" sz="2000" dirty="0">
                <a:solidFill>
                  <a:schemeClr val="bg1"/>
                </a:solidFill>
              </a:rPr>
              <a:t>Computer vision </a:t>
            </a:r>
            <a:r>
              <a:rPr lang="en-IN" sz="2000" dirty="0" err="1">
                <a:solidFill>
                  <a:schemeClr val="bg1"/>
                </a:solidFill>
              </a:rPr>
              <a:t>Libraries:OpenCV</a:t>
            </a:r>
            <a:endParaRPr lang="en-IN" sz="2000" dirty="0">
              <a:solidFill>
                <a:schemeClr val="bg1"/>
              </a:solidFill>
            </a:endParaRPr>
          </a:p>
          <a:p>
            <a:pPr marL="285750" indent="-285750">
              <a:buFont typeface="Arial" panose="020B0604020202020204" pitchFamily="34" charset="0"/>
              <a:buChar char="•"/>
            </a:pPr>
            <a:r>
              <a:rPr lang="en-IN" sz="2000" dirty="0" err="1">
                <a:solidFill>
                  <a:schemeClr val="bg1"/>
                </a:solidFill>
              </a:rPr>
              <a:t>Deeplearning</a:t>
            </a:r>
            <a:r>
              <a:rPr lang="en-IN" sz="2000" dirty="0">
                <a:solidFill>
                  <a:schemeClr val="bg1"/>
                </a:solidFill>
              </a:rPr>
              <a:t> </a:t>
            </a:r>
            <a:r>
              <a:rPr lang="en-IN" sz="2000" dirty="0" err="1">
                <a:solidFill>
                  <a:schemeClr val="bg1"/>
                </a:solidFill>
              </a:rPr>
              <a:t>libraries:Keras</a:t>
            </a:r>
            <a:r>
              <a:rPr lang="en-IN" sz="2000" dirty="0">
                <a:solidFill>
                  <a:schemeClr val="bg1"/>
                </a:solidFill>
              </a:rPr>
              <a:t>(TensorFlow(,</a:t>
            </a:r>
            <a:r>
              <a:rPr lang="en-IN" sz="2000" dirty="0" err="1">
                <a:solidFill>
                  <a:schemeClr val="bg1"/>
                </a:solidFill>
              </a:rPr>
              <a:t>Py</a:t>
            </a:r>
            <a:r>
              <a:rPr lang="en-IN" sz="2000" dirty="0">
                <a:solidFill>
                  <a:schemeClr val="bg1"/>
                </a:solidFill>
              </a:rPr>
              <a:t> Torc</a:t>
            </a:r>
          </a:p>
          <a:p>
            <a:pPr marL="285750" indent="-285750">
              <a:buFont typeface="Arial" panose="020B0604020202020204" pitchFamily="34" charset="0"/>
              <a:buChar char="•"/>
            </a:pPr>
            <a:r>
              <a:rPr lang="en-IN" sz="2000" dirty="0" err="1">
                <a:solidFill>
                  <a:schemeClr val="bg1"/>
                </a:solidFill>
              </a:rPr>
              <a:t>Datastorage</a:t>
            </a:r>
            <a:r>
              <a:rPr lang="en-IN" sz="2000" dirty="0">
                <a:solidFill>
                  <a:schemeClr val="bg1"/>
                </a:solidFill>
              </a:rPr>
              <a:t> and </a:t>
            </a:r>
            <a:r>
              <a:rPr lang="en-IN" sz="2000" dirty="0" err="1">
                <a:solidFill>
                  <a:schemeClr val="bg1"/>
                </a:solidFill>
              </a:rPr>
              <a:t>Processing:MySQl</a:t>
            </a:r>
            <a:endParaRPr lang="en-IN" sz="2000" dirty="0">
              <a:solidFill>
                <a:schemeClr val="bg1"/>
              </a:solidFill>
            </a:endParaRPr>
          </a:p>
          <a:p>
            <a:pPr marL="285750" indent="-285750">
              <a:buFont typeface="Arial" panose="020B0604020202020204" pitchFamily="34" charset="0"/>
              <a:buChar char="•"/>
            </a:pPr>
            <a:r>
              <a:rPr lang="en-IN" sz="2000" dirty="0">
                <a:solidFill>
                  <a:schemeClr val="bg1"/>
                </a:solidFill>
              </a:rPr>
              <a:t>Cloud </a:t>
            </a:r>
            <a:r>
              <a:rPr lang="en-IN" sz="2000" dirty="0" err="1">
                <a:solidFill>
                  <a:schemeClr val="bg1"/>
                </a:solidFill>
              </a:rPr>
              <a:t>Services:Amazon</a:t>
            </a:r>
            <a:r>
              <a:rPr lang="en-IN" sz="2000" dirty="0">
                <a:solidFill>
                  <a:schemeClr val="bg1"/>
                </a:solidFill>
              </a:rPr>
              <a:t> web </a:t>
            </a:r>
            <a:r>
              <a:rPr lang="en-IN" sz="2000" dirty="0" err="1">
                <a:solidFill>
                  <a:schemeClr val="bg1"/>
                </a:solidFill>
              </a:rPr>
              <a:t>services,Microsoft</a:t>
            </a:r>
            <a:r>
              <a:rPr lang="en-IN" sz="2000" dirty="0">
                <a:solidFill>
                  <a:schemeClr val="bg1"/>
                </a:solidFill>
              </a:rPr>
              <a:t> Azure</a:t>
            </a:r>
          </a:p>
          <a:p>
            <a:pPr marL="285750" indent="-285750">
              <a:buFont typeface="Arial" panose="020B0604020202020204" pitchFamily="34" charset="0"/>
              <a:buChar char="•"/>
            </a:pPr>
            <a:r>
              <a:rPr lang="en-IN" sz="2000" dirty="0">
                <a:solidFill>
                  <a:schemeClr val="bg1"/>
                </a:solidFill>
              </a:rPr>
              <a:t>Version </a:t>
            </a:r>
            <a:r>
              <a:rPr lang="en-IN" sz="2000" dirty="0" err="1">
                <a:solidFill>
                  <a:schemeClr val="bg1"/>
                </a:solidFill>
              </a:rPr>
              <a:t>Contorl:GIT</a:t>
            </a:r>
            <a:endParaRPr lang="en-IN" sz="2000" dirty="0">
              <a:solidFill>
                <a:schemeClr val="bg1"/>
              </a:solidFill>
            </a:endParaRPr>
          </a:p>
          <a:p>
            <a:pPr marL="285750" indent="-285750">
              <a:buFont typeface="Arial" panose="020B0604020202020204" pitchFamily="34" charset="0"/>
              <a:buChar char="•"/>
            </a:pPr>
            <a:r>
              <a:rPr lang="en-IN" sz="2000" dirty="0">
                <a:solidFill>
                  <a:schemeClr val="bg1"/>
                </a:solidFill>
              </a:rPr>
              <a:t>Development Environment:</a:t>
            </a:r>
            <a:r>
              <a:rPr lang="en-US" sz="2000" dirty="0">
                <a:solidFill>
                  <a:schemeClr val="bg1"/>
                </a:solidFill>
              </a:rPr>
              <a:t>Integrated Development Environments (IDEs) like PyCharm, </a:t>
            </a:r>
            <a:r>
              <a:rPr lang="en-US" sz="2000" dirty="0" err="1">
                <a:solidFill>
                  <a:schemeClr val="bg1"/>
                </a:solidFill>
              </a:rPr>
              <a:t>Jupyter</a:t>
            </a:r>
            <a:r>
              <a:rPr lang="en-US" sz="2000" dirty="0">
                <a:solidFill>
                  <a:schemeClr val="bg1"/>
                </a:solidFill>
              </a:rPr>
              <a:t> Notebook, or Visual Studio Code</a:t>
            </a:r>
            <a:endParaRPr lang="en-IN" sz="2000" dirty="0">
              <a:solidFill>
                <a:schemeClr val="bg1"/>
              </a:solidFill>
            </a:endParaRPr>
          </a:p>
          <a:p>
            <a:pPr marL="285750" indent="-285750">
              <a:buFont typeface="Arial" panose="020B0604020202020204" pitchFamily="34" charset="0"/>
              <a:buChar char="•"/>
            </a:pPr>
            <a:r>
              <a:rPr lang="en-IN" sz="2000" dirty="0" err="1">
                <a:solidFill>
                  <a:schemeClr val="bg1"/>
                </a:solidFill>
              </a:rPr>
              <a:t>Deployment:Flask</a:t>
            </a:r>
            <a:r>
              <a:rPr lang="en-IN" sz="2000" dirty="0">
                <a:solidFill>
                  <a:schemeClr val="bg1"/>
                </a:solidFill>
              </a:rPr>
              <a:t> And Django</a:t>
            </a:r>
          </a:p>
        </p:txBody>
      </p:sp>
    </p:spTree>
    <p:extLst>
      <p:ext uri="{BB962C8B-B14F-4D97-AF65-F5344CB8AC3E}">
        <p14:creationId xmlns:p14="http://schemas.microsoft.com/office/powerpoint/2010/main" val="2340297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 y="-62754"/>
            <a:ext cx="12303561" cy="6920753"/>
          </a:xfrm>
          <a:prstGeom prst="rect">
            <a:avLst/>
          </a:prstGeom>
        </p:spPr>
      </p:pic>
      <p:sp>
        <p:nvSpPr>
          <p:cNvPr id="2" name="Title 1">
            <a:extLst>
              <a:ext uri="{FF2B5EF4-FFF2-40B4-BE49-F238E27FC236}">
                <a16:creationId xmlns:a16="http://schemas.microsoft.com/office/drawing/2014/main" id="{02C136FF-D22F-7B63-7DBB-49C51504032F}"/>
              </a:ext>
            </a:extLst>
          </p:cNvPr>
          <p:cNvSpPr txBox="1">
            <a:spLocks/>
          </p:cNvSpPr>
          <p:nvPr/>
        </p:nvSpPr>
        <p:spPr>
          <a:xfrm>
            <a:off x="439272" y="762000"/>
            <a:ext cx="10358302" cy="69924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rPr>
              <a:t>Detailed Description of the solution</a:t>
            </a:r>
          </a:p>
        </p:txBody>
      </p:sp>
      <p:sp>
        <p:nvSpPr>
          <p:cNvPr id="3" name="Content Placeholder 2">
            <a:extLst>
              <a:ext uri="{FF2B5EF4-FFF2-40B4-BE49-F238E27FC236}">
                <a16:creationId xmlns:a16="http://schemas.microsoft.com/office/drawing/2014/main" id="{B1839165-D865-AADB-2EC4-FA189AFB7892}"/>
              </a:ext>
            </a:extLst>
          </p:cNvPr>
          <p:cNvSpPr txBox="1">
            <a:spLocks/>
          </p:cNvSpPr>
          <p:nvPr/>
        </p:nvSpPr>
        <p:spPr>
          <a:xfrm>
            <a:off x="531648" y="1850497"/>
            <a:ext cx="10515600" cy="1522000"/>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Char char="•"/>
            </a:pPr>
            <a:endParaRPr lang="en-IN" dirty="0">
              <a:solidFill>
                <a:schemeClr val="bg1"/>
              </a:solidFill>
              <a:cs typeface="Calibri" panose="020F0502020204030204"/>
            </a:endParaRPr>
          </a:p>
          <a:p>
            <a:pPr marL="342900" indent="-342900" algn="l">
              <a:buChar char="•"/>
            </a:pPr>
            <a:endParaRPr lang="en-IN" dirty="0">
              <a:solidFill>
                <a:schemeClr val="bg1"/>
              </a:solidFill>
              <a:cs typeface="Calibri" panose="020F0502020204030204"/>
            </a:endParaRPr>
          </a:p>
          <a:p>
            <a:pPr marL="342900" indent="-342900" algn="l">
              <a:buChar char="•"/>
            </a:pPr>
            <a:endParaRPr lang="en-IN" dirty="0">
              <a:solidFill>
                <a:schemeClr val="bg1"/>
              </a:solidFill>
              <a:cs typeface="Calibri" panose="020F0502020204030204"/>
            </a:endParaRPr>
          </a:p>
        </p:txBody>
      </p:sp>
      <p:sp>
        <p:nvSpPr>
          <p:cNvPr id="4" name="TextBox 3">
            <a:extLst>
              <a:ext uri="{FF2B5EF4-FFF2-40B4-BE49-F238E27FC236}">
                <a16:creationId xmlns:a16="http://schemas.microsoft.com/office/drawing/2014/main" id="{7935B2D8-AEA1-5FD4-0F67-9844D85B4D1B}"/>
              </a:ext>
            </a:extLst>
          </p:cNvPr>
          <p:cNvSpPr txBox="1"/>
          <p:nvPr/>
        </p:nvSpPr>
        <p:spPr>
          <a:xfrm>
            <a:off x="636494" y="1461247"/>
            <a:ext cx="11331388" cy="5770811"/>
          </a:xfrm>
          <a:prstGeom prst="rect">
            <a:avLst/>
          </a:prstGeom>
          <a:noFill/>
        </p:spPr>
        <p:txBody>
          <a:bodyPr wrap="square" rtlCol="0">
            <a:spAutoFit/>
          </a:bodyPr>
          <a:lstStyle/>
          <a:p>
            <a:pPr marL="285750" indent="-285750">
              <a:buFont typeface="Arial" panose="020B0604020202020204" pitchFamily="34" charset="0"/>
              <a:buChar char="•"/>
            </a:pPr>
            <a:r>
              <a:rPr lang="en-IN" sz="1750" dirty="0">
                <a:solidFill>
                  <a:schemeClr val="bg1"/>
                </a:solidFill>
              </a:rPr>
              <a:t>Our  idea  is to combine all the multiple techniques into the same software application which can perform all the possible techniques step by step to identify the forgery document which gives high accuracy</a:t>
            </a:r>
          </a:p>
          <a:p>
            <a:pPr marL="285750" indent="-285750">
              <a:buFont typeface="Arial" panose="020B0604020202020204" pitchFamily="34" charset="0"/>
              <a:buChar char="•"/>
            </a:pPr>
            <a:r>
              <a:rPr lang="en-US" sz="1750" dirty="0">
                <a:solidFill>
                  <a:schemeClr val="accent5"/>
                </a:solidFill>
              </a:rPr>
              <a:t>User Interface: </a:t>
            </a:r>
            <a:r>
              <a:rPr lang="en-US" sz="1750" dirty="0">
                <a:solidFill>
                  <a:schemeClr val="bg1"/>
                </a:solidFill>
              </a:rPr>
              <a:t>this user interface allows users to interact with the forgery detection application. This could be a web-based interface or a desktop application, depending on your requirements.</a:t>
            </a:r>
          </a:p>
          <a:p>
            <a:pPr marL="285750" indent="-285750">
              <a:buFont typeface="Arial" panose="020B0604020202020204" pitchFamily="34" charset="0"/>
              <a:buChar char="•"/>
            </a:pPr>
            <a:r>
              <a:rPr lang="en-US" sz="1750" dirty="0">
                <a:solidFill>
                  <a:schemeClr val="accent5"/>
                </a:solidFill>
              </a:rPr>
              <a:t>Document Input: </a:t>
            </a:r>
            <a:r>
              <a:rPr lang="en-US" sz="1750" dirty="0">
                <a:solidFill>
                  <a:schemeClr val="bg1"/>
                </a:solidFill>
              </a:rPr>
              <a:t>this module provides a mechanism for users to input the document that needs to be analyzed for forgery. This could be done through file upload, scanning, or integration with document management systems.</a:t>
            </a:r>
          </a:p>
          <a:p>
            <a:pPr marL="285750" indent="-285750">
              <a:buFont typeface="Arial" panose="020B0604020202020204" pitchFamily="34" charset="0"/>
              <a:buChar char="•"/>
            </a:pPr>
            <a:r>
              <a:rPr lang="en-US" sz="1750" dirty="0">
                <a:solidFill>
                  <a:schemeClr val="accent5"/>
                </a:solidFill>
              </a:rPr>
              <a:t>Preprocessing </a:t>
            </a:r>
            <a:r>
              <a:rPr lang="en-US" sz="1750" dirty="0" err="1">
                <a:solidFill>
                  <a:schemeClr val="accent5"/>
                </a:solidFill>
              </a:rPr>
              <a:t>Module:</a:t>
            </a:r>
            <a:r>
              <a:rPr lang="en-US" sz="1750" dirty="0" err="1">
                <a:solidFill>
                  <a:schemeClr val="bg1"/>
                </a:solidFill>
              </a:rPr>
              <a:t>this</a:t>
            </a:r>
            <a:r>
              <a:rPr lang="en-US" sz="1750" dirty="0">
                <a:solidFill>
                  <a:schemeClr val="bg1"/>
                </a:solidFill>
              </a:rPr>
              <a:t> module performs necessary operations on the input document to prepare it for analysis. This involves image resizing, noise </a:t>
            </a:r>
            <a:r>
              <a:rPr lang="en-US" sz="1750" dirty="0" err="1">
                <a:solidFill>
                  <a:schemeClr val="bg1"/>
                </a:solidFill>
              </a:rPr>
              <a:t>reduction,text</a:t>
            </a:r>
            <a:r>
              <a:rPr lang="en-US" sz="1750" dirty="0">
                <a:solidFill>
                  <a:schemeClr val="bg1"/>
                </a:solidFill>
              </a:rPr>
              <a:t> extraction.</a:t>
            </a:r>
          </a:p>
          <a:p>
            <a:pPr marL="285750" indent="-285750">
              <a:buFont typeface="Arial" panose="020B0604020202020204" pitchFamily="34" charset="0"/>
              <a:buChar char="•"/>
            </a:pPr>
            <a:r>
              <a:rPr lang="en-US" sz="1750" dirty="0">
                <a:solidFill>
                  <a:schemeClr val="accent5"/>
                </a:solidFill>
              </a:rPr>
              <a:t>Technique </a:t>
            </a:r>
            <a:r>
              <a:rPr lang="en-US" sz="1750" dirty="0" err="1">
                <a:solidFill>
                  <a:schemeClr val="accent5"/>
                </a:solidFill>
              </a:rPr>
              <a:t>Modules:</a:t>
            </a:r>
            <a:r>
              <a:rPr lang="en-US" sz="1750" dirty="0" err="1">
                <a:solidFill>
                  <a:schemeClr val="bg1"/>
                </a:solidFill>
              </a:rPr>
              <a:t>this</a:t>
            </a:r>
            <a:r>
              <a:rPr lang="en-US" sz="1750" dirty="0">
                <a:solidFill>
                  <a:schemeClr val="bg1"/>
                </a:solidFill>
              </a:rPr>
              <a:t> module has individual modules for each forgery detection technique you want to </a:t>
            </a:r>
            <a:r>
              <a:rPr lang="en-US" sz="1750" dirty="0" err="1">
                <a:solidFill>
                  <a:schemeClr val="bg1"/>
                </a:solidFill>
              </a:rPr>
              <a:t>incorporate.It</a:t>
            </a:r>
            <a:r>
              <a:rPr lang="en-US" sz="1750" dirty="0">
                <a:solidFill>
                  <a:schemeClr val="bg1"/>
                </a:solidFill>
              </a:rPr>
              <a:t> has modules for metadata analysis, statistical analysis, OCR-based text comparison, image forensics, and so on.</a:t>
            </a:r>
          </a:p>
          <a:p>
            <a:pPr marL="285750" indent="-285750">
              <a:buFont typeface="Arial" panose="020B0604020202020204" pitchFamily="34" charset="0"/>
              <a:buChar char="•"/>
            </a:pPr>
            <a:r>
              <a:rPr lang="en-US" sz="1750" dirty="0">
                <a:solidFill>
                  <a:schemeClr val="accent5"/>
                </a:solidFill>
              </a:rPr>
              <a:t>Ensemble </a:t>
            </a:r>
            <a:r>
              <a:rPr lang="en-US" sz="1750" dirty="0" err="1">
                <a:solidFill>
                  <a:schemeClr val="accent5"/>
                </a:solidFill>
              </a:rPr>
              <a:t>Module:</a:t>
            </a:r>
            <a:r>
              <a:rPr lang="en-US" sz="1750" dirty="0" err="1">
                <a:solidFill>
                  <a:schemeClr val="bg1"/>
                </a:solidFill>
              </a:rPr>
              <a:t>this</a:t>
            </a:r>
            <a:r>
              <a:rPr lang="en-US" sz="1750" dirty="0">
                <a:solidFill>
                  <a:schemeClr val="bg1"/>
                </a:solidFill>
              </a:rPr>
              <a:t> module ensembles module that combines the outputs of all the individual technique </a:t>
            </a:r>
            <a:r>
              <a:rPr lang="en-US" sz="1750" dirty="0" err="1">
                <a:solidFill>
                  <a:schemeClr val="bg1"/>
                </a:solidFill>
              </a:rPr>
              <a:t>modules.Decision</a:t>
            </a:r>
            <a:r>
              <a:rPr lang="en-US" sz="1750" dirty="0">
                <a:solidFill>
                  <a:schemeClr val="bg1"/>
                </a:solidFill>
              </a:rPr>
              <a:t> Module: this module gives results from the ensemble module and provides a final determination on the authenticity of the document. This uses decision rules, thresholds, or machine learning algorithms for evaluating result.</a:t>
            </a:r>
          </a:p>
          <a:p>
            <a:pPr marL="285750" indent="-285750">
              <a:buFont typeface="Arial" panose="020B0604020202020204" pitchFamily="34" charset="0"/>
              <a:buChar char="•"/>
            </a:pPr>
            <a:r>
              <a:rPr lang="en-US" sz="1750" dirty="0">
                <a:solidFill>
                  <a:schemeClr val="accent5"/>
                </a:solidFill>
              </a:rPr>
              <a:t>Reporting and </a:t>
            </a:r>
            <a:r>
              <a:rPr lang="en-US" sz="1750" dirty="0" err="1">
                <a:solidFill>
                  <a:schemeClr val="accent5"/>
                </a:solidFill>
              </a:rPr>
              <a:t>Visualization:</a:t>
            </a:r>
            <a:r>
              <a:rPr lang="en-US" sz="1750" dirty="0" err="1">
                <a:solidFill>
                  <a:schemeClr val="bg1"/>
                </a:solidFill>
              </a:rPr>
              <a:t>this</a:t>
            </a:r>
            <a:r>
              <a:rPr lang="en-US" sz="1750" dirty="0">
                <a:solidFill>
                  <a:schemeClr val="bg1"/>
                </a:solidFill>
              </a:rPr>
              <a:t> module </a:t>
            </a:r>
            <a:r>
              <a:rPr lang="en-US" sz="1750" dirty="0" err="1">
                <a:solidFill>
                  <a:schemeClr val="bg1"/>
                </a:solidFill>
              </a:rPr>
              <a:t>visualises</a:t>
            </a:r>
            <a:r>
              <a:rPr lang="en-US" sz="1750" dirty="0">
                <a:solidFill>
                  <a:schemeClr val="bg1"/>
                </a:solidFill>
              </a:rPr>
              <a:t> the results . This include detailed reports highlighting the findings of each technique and the overall forgery assessment.</a:t>
            </a:r>
          </a:p>
          <a:p>
            <a:pPr marL="285750" indent="-285750">
              <a:buFont typeface="Arial" panose="020B0604020202020204" pitchFamily="34" charset="0"/>
              <a:buChar char="•"/>
            </a:pPr>
            <a:r>
              <a:rPr lang="en-US" sz="1750" dirty="0">
                <a:solidFill>
                  <a:schemeClr val="accent5"/>
                </a:solidFill>
              </a:rPr>
              <a:t>Scalability and </a:t>
            </a:r>
            <a:r>
              <a:rPr lang="en-US" sz="1750" dirty="0" err="1">
                <a:solidFill>
                  <a:schemeClr val="accent5"/>
                </a:solidFill>
              </a:rPr>
              <a:t>Performance:</a:t>
            </a:r>
            <a:r>
              <a:rPr lang="en-US" sz="1750" dirty="0" err="1">
                <a:solidFill>
                  <a:schemeClr val="bg1"/>
                </a:solidFill>
              </a:rPr>
              <a:t>for</a:t>
            </a:r>
            <a:r>
              <a:rPr lang="en-US" sz="1750" dirty="0">
                <a:solidFill>
                  <a:schemeClr val="bg1"/>
                </a:solidFill>
              </a:rPr>
              <a:t> processing large number of documents </a:t>
            </a:r>
            <a:r>
              <a:rPr lang="en-US" sz="1750" dirty="0" err="1">
                <a:solidFill>
                  <a:schemeClr val="bg1"/>
                </a:solidFill>
              </a:rPr>
              <a:t>concurrently.the</a:t>
            </a:r>
            <a:r>
              <a:rPr lang="en-US" sz="1750" dirty="0">
                <a:solidFill>
                  <a:schemeClr val="bg1"/>
                </a:solidFill>
              </a:rPr>
              <a:t> system must handle parallel processing, utilize distributed computing, or leverage cloud resources to ensure efficient and timely analysis.</a:t>
            </a:r>
          </a:p>
          <a:p>
            <a:pPr marL="285750" indent="-285750">
              <a:buFont typeface="Arial" panose="020B0604020202020204" pitchFamily="34" charset="0"/>
              <a:buChar char="•"/>
            </a:pPr>
            <a:endParaRPr lang="en-IN" sz="1800" dirty="0">
              <a:solidFill>
                <a:schemeClr val="bg1"/>
              </a:solidFill>
            </a:endParaRPr>
          </a:p>
          <a:p>
            <a:pPr marL="285750" indent="-285750">
              <a:buFont typeface="Arial" panose="020B0604020202020204" pitchFamily="34" charset="0"/>
              <a:buChar char="•"/>
            </a:pPr>
            <a:endParaRPr lang="en-IN" sz="1800" dirty="0">
              <a:solidFill>
                <a:schemeClr val="bg1"/>
              </a:solidFill>
            </a:endParaRPr>
          </a:p>
          <a:p>
            <a:endParaRPr lang="en-IN" dirty="0"/>
          </a:p>
        </p:txBody>
      </p:sp>
    </p:spTree>
    <p:extLst>
      <p:ext uri="{BB962C8B-B14F-4D97-AF65-F5344CB8AC3E}">
        <p14:creationId xmlns:p14="http://schemas.microsoft.com/office/powerpoint/2010/main" val="212681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A9B51A8-0B6B-4DB9-9FE7-D32CD64B2EE2}"/>
              </a:ext>
            </a:extLst>
          </p:cNvPr>
          <p:cNvSpPr txBox="1">
            <a:spLocks/>
          </p:cNvSpPr>
          <p:nvPr/>
        </p:nvSpPr>
        <p:spPr>
          <a:xfrm>
            <a:off x="505372" y="385956"/>
            <a:ext cx="9508204" cy="11559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rPr>
              <a:t>Data Flow Diagram</a:t>
            </a:r>
          </a:p>
        </p:txBody>
      </p:sp>
      <p:sp>
        <p:nvSpPr>
          <p:cNvPr id="3" name="Content Placeholder 2">
            <a:extLst>
              <a:ext uri="{FF2B5EF4-FFF2-40B4-BE49-F238E27FC236}">
                <a16:creationId xmlns:a16="http://schemas.microsoft.com/office/drawing/2014/main" id="{A34B5373-470D-D398-2C1A-FA51365645F2}"/>
              </a:ext>
            </a:extLst>
          </p:cNvPr>
          <p:cNvSpPr txBox="1">
            <a:spLocks/>
          </p:cNvSpPr>
          <p:nvPr/>
        </p:nvSpPr>
        <p:spPr>
          <a:xfrm>
            <a:off x="540407" y="1850528"/>
            <a:ext cx="10515600" cy="148598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Char char="•"/>
            </a:pPr>
            <a:endParaRPr lang="en-IN" dirty="0">
              <a:solidFill>
                <a:schemeClr val="bg1"/>
              </a:solidFill>
              <a:cs typeface="Calibri" panose="020F0502020204030204"/>
            </a:endParaRPr>
          </a:p>
          <a:p>
            <a:pPr algn="l"/>
            <a:endParaRPr lang="en-IN" dirty="0">
              <a:solidFill>
                <a:schemeClr val="bg1"/>
              </a:solidFill>
              <a:cs typeface="Calibri" panose="020F0502020204030204"/>
            </a:endParaRPr>
          </a:p>
        </p:txBody>
      </p:sp>
      <p:pic>
        <p:nvPicPr>
          <p:cNvPr id="6" name="Picture 5">
            <a:extLst>
              <a:ext uri="{FF2B5EF4-FFF2-40B4-BE49-F238E27FC236}">
                <a16:creationId xmlns:a16="http://schemas.microsoft.com/office/drawing/2014/main" id="{FF7F8AAB-8A31-D6AB-EF3B-C241A96DF4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6446" y="1738412"/>
            <a:ext cx="5659108" cy="5029941"/>
          </a:xfrm>
          <a:prstGeom prst="rect">
            <a:avLst/>
          </a:prstGeom>
        </p:spPr>
      </p:pic>
    </p:spTree>
    <p:extLst>
      <p:ext uri="{BB962C8B-B14F-4D97-AF65-F5344CB8AC3E}">
        <p14:creationId xmlns:p14="http://schemas.microsoft.com/office/powerpoint/2010/main" val="1313772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F9FCE97-0E9D-1D18-0E5D-CA75D0A36FE8}"/>
              </a:ext>
            </a:extLst>
          </p:cNvPr>
          <p:cNvSpPr txBox="1">
            <a:spLocks/>
          </p:cNvSpPr>
          <p:nvPr/>
        </p:nvSpPr>
        <p:spPr>
          <a:xfrm>
            <a:off x="531648" y="396822"/>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rPr>
              <a:t>So, how is our solution different?</a:t>
            </a:r>
          </a:p>
        </p:txBody>
      </p:sp>
      <p:sp>
        <p:nvSpPr>
          <p:cNvPr id="3" name="Content Placeholder 2">
            <a:extLst>
              <a:ext uri="{FF2B5EF4-FFF2-40B4-BE49-F238E27FC236}">
                <a16:creationId xmlns:a16="http://schemas.microsoft.com/office/drawing/2014/main" id="{FE969986-91D1-D277-0ADF-51A2AAF7CFF4}"/>
              </a:ext>
            </a:extLst>
          </p:cNvPr>
          <p:cNvSpPr txBox="1">
            <a:spLocks/>
          </p:cNvSpPr>
          <p:nvPr/>
        </p:nvSpPr>
        <p:spPr>
          <a:xfrm>
            <a:off x="522890" y="1851516"/>
            <a:ext cx="10515600" cy="93512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dirty="0">
              <a:solidFill>
                <a:schemeClr val="bg1"/>
              </a:solidFill>
              <a:cs typeface="Calibri"/>
            </a:endParaRPr>
          </a:p>
          <a:p>
            <a:pPr algn="l"/>
            <a:endParaRPr lang="en-IN" dirty="0">
              <a:solidFill>
                <a:schemeClr val="bg1"/>
              </a:solidFill>
              <a:cs typeface="Calibri"/>
            </a:endParaRPr>
          </a:p>
        </p:txBody>
      </p:sp>
      <p:sp>
        <p:nvSpPr>
          <p:cNvPr id="4" name="TextBox 3">
            <a:extLst>
              <a:ext uri="{FF2B5EF4-FFF2-40B4-BE49-F238E27FC236}">
                <a16:creationId xmlns:a16="http://schemas.microsoft.com/office/drawing/2014/main" id="{1EDC413B-8F62-E255-34F8-78DC71E69DDC}"/>
              </a:ext>
            </a:extLst>
          </p:cNvPr>
          <p:cNvSpPr txBox="1"/>
          <p:nvPr/>
        </p:nvSpPr>
        <p:spPr>
          <a:xfrm>
            <a:off x="600635" y="1722385"/>
            <a:ext cx="10829365" cy="4093428"/>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solidFill>
                  <a:schemeClr val="bg1"/>
                </a:solidFill>
              </a:rPr>
              <a:t>We came up with a unique solution that is not in existence till now. We thought of generalizing a huge procedure of forgery detection into a digital solution .Currently, there were many  manual forgery detections which are not done accurately .so we have gone through all those techniques and thought of combining multiple techniques into a single software application </a:t>
            </a:r>
          </a:p>
          <a:p>
            <a:pPr marL="285750" indent="-285750">
              <a:buFont typeface="Wingdings" panose="05000000000000000000" pitchFamily="2" charset="2"/>
              <a:buChar char="Ø"/>
            </a:pPr>
            <a:r>
              <a:rPr lang="en-IN" sz="2000" dirty="0">
                <a:solidFill>
                  <a:schemeClr val="bg1"/>
                </a:solidFill>
              </a:rPr>
              <a:t>Our solution has multiple advantages such as  </a:t>
            </a:r>
          </a:p>
          <a:p>
            <a:r>
              <a:rPr lang="en-IN" sz="2000" dirty="0">
                <a:solidFill>
                  <a:schemeClr val="bg1"/>
                </a:solidFill>
              </a:rPr>
              <a:t>                                          -&gt; increases accuracy by indicating multiple forgery detection techniques</a:t>
            </a:r>
          </a:p>
          <a:p>
            <a:r>
              <a:rPr lang="en-IN" sz="2000" dirty="0">
                <a:solidFill>
                  <a:schemeClr val="bg1"/>
                </a:solidFill>
              </a:rPr>
              <a:t>                                          -&gt;provides comprehensive analysis </a:t>
            </a:r>
          </a:p>
          <a:p>
            <a:r>
              <a:rPr lang="en-IN" sz="2000" dirty="0">
                <a:solidFill>
                  <a:schemeClr val="bg1"/>
                </a:solidFill>
              </a:rPr>
              <a:t>                                           -&gt;reduces false positives and false negatives</a:t>
            </a:r>
          </a:p>
          <a:p>
            <a:r>
              <a:rPr lang="en-IN" sz="2000" dirty="0">
                <a:solidFill>
                  <a:schemeClr val="bg1"/>
                </a:solidFill>
              </a:rPr>
              <a:t>                                           -&gt;our solution is robust and resilient</a:t>
            </a:r>
          </a:p>
          <a:p>
            <a:r>
              <a:rPr lang="en-IN" sz="2000" dirty="0">
                <a:solidFill>
                  <a:schemeClr val="bg1"/>
                </a:solidFill>
              </a:rPr>
              <a:t>                                           -&gt;our solution is flexible and adaptable</a:t>
            </a:r>
          </a:p>
          <a:p>
            <a:r>
              <a:rPr lang="en-IN" sz="2000" dirty="0">
                <a:solidFill>
                  <a:schemeClr val="bg1"/>
                </a:solidFill>
              </a:rPr>
              <a:t>                                           -&gt;User-friendly</a:t>
            </a:r>
          </a:p>
          <a:p>
            <a:r>
              <a:rPr lang="en-IN" sz="2000" dirty="0">
                <a:solidFill>
                  <a:schemeClr val="bg1"/>
                </a:solidFill>
              </a:rPr>
              <a:t>                                           -&gt;The architecture of  our solution is scalable</a:t>
            </a:r>
          </a:p>
          <a:p>
            <a:r>
              <a:rPr lang="en-IN" sz="2000" dirty="0">
                <a:solidFill>
                  <a:schemeClr val="bg1"/>
                </a:solidFill>
              </a:rPr>
              <a:t>                                           -&gt;It provides enhanced trust and transparency</a:t>
            </a:r>
          </a:p>
        </p:txBody>
      </p:sp>
    </p:spTree>
    <p:extLst>
      <p:ext uri="{BB962C8B-B14F-4D97-AF65-F5344CB8AC3E}">
        <p14:creationId xmlns:p14="http://schemas.microsoft.com/office/powerpoint/2010/main" val="2851196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B5E4C48-3FEC-1201-7766-AFE66D6C825D}"/>
              </a:ext>
            </a:extLst>
          </p:cNvPr>
          <p:cNvSpPr txBox="1">
            <a:spLocks/>
          </p:cNvSpPr>
          <p:nvPr/>
        </p:nvSpPr>
        <p:spPr>
          <a:xfrm>
            <a:off x="505373" y="39526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rPr>
              <a:t>Future possible enhancements</a:t>
            </a:r>
          </a:p>
        </p:txBody>
      </p:sp>
      <p:sp>
        <p:nvSpPr>
          <p:cNvPr id="3" name="Content Placeholder 2">
            <a:extLst>
              <a:ext uri="{FF2B5EF4-FFF2-40B4-BE49-F238E27FC236}">
                <a16:creationId xmlns:a16="http://schemas.microsoft.com/office/drawing/2014/main" id="{AF84D3F0-3C84-CEF2-6366-70445E3EBF06}"/>
              </a:ext>
            </a:extLst>
          </p:cNvPr>
          <p:cNvSpPr txBox="1">
            <a:spLocks/>
          </p:cNvSpPr>
          <p:nvPr/>
        </p:nvSpPr>
        <p:spPr>
          <a:xfrm>
            <a:off x="531648" y="1859287"/>
            <a:ext cx="10515600" cy="92993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dirty="0">
              <a:solidFill>
                <a:schemeClr val="bg1"/>
              </a:solidFill>
              <a:cs typeface="Calibri"/>
            </a:endParaRPr>
          </a:p>
        </p:txBody>
      </p:sp>
      <p:sp>
        <p:nvSpPr>
          <p:cNvPr id="4" name="TextBox 3">
            <a:extLst>
              <a:ext uri="{FF2B5EF4-FFF2-40B4-BE49-F238E27FC236}">
                <a16:creationId xmlns:a16="http://schemas.microsoft.com/office/drawing/2014/main" id="{93BDDADC-B096-4409-C555-C4997B65952A}"/>
              </a:ext>
            </a:extLst>
          </p:cNvPr>
          <p:cNvSpPr txBox="1"/>
          <p:nvPr/>
        </p:nvSpPr>
        <p:spPr>
          <a:xfrm>
            <a:off x="627529" y="1859287"/>
            <a:ext cx="11032823"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accent5"/>
                </a:solidFill>
              </a:rPr>
              <a:t>Customizable Configurations-</a:t>
            </a:r>
            <a:r>
              <a:rPr lang="en-US" dirty="0">
                <a:solidFill>
                  <a:schemeClr val="bg1"/>
                </a:solidFill>
              </a:rPr>
              <a:t>we</a:t>
            </a:r>
            <a:r>
              <a:rPr lang="en-US" dirty="0">
                <a:solidFill>
                  <a:schemeClr val="accent5"/>
                </a:solidFill>
              </a:rPr>
              <a:t> </a:t>
            </a:r>
            <a:r>
              <a:rPr lang="en-US" dirty="0">
                <a:solidFill>
                  <a:schemeClr val="bg1"/>
                </a:solidFill>
              </a:rPr>
              <a:t>will provide options for users to customize the analysis configurations based on their specific needs like  adjusting the sensitivity of certain techniques, selecting subsets of analysis steps for improved accuracy and efficiency.</a:t>
            </a:r>
          </a:p>
          <a:p>
            <a:pPr marL="285750" indent="-285750">
              <a:buFont typeface="Wingdings" panose="05000000000000000000" pitchFamily="2" charset="2"/>
              <a:buChar char="Ø"/>
            </a:pPr>
            <a:r>
              <a:rPr lang="en-US" dirty="0">
                <a:solidFill>
                  <a:schemeClr val="accent5"/>
                </a:solidFill>
              </a:rPr>
              <a:t>Interactive Visualization-</a:t>
            </a:r>
            <a:r>
              <a:rPr lang="en-US" dirty="0">
                <a:solidFill>
                  <a:schemeClr val="bg1"/>
                </a:solidFill>
              </a:rPr>
              <a:t>to</a:t>
            </a:r>
            <a:r>
              <a:rPr lang="en-US" dirty="0">
                <a:solidFill>
                  <a:schemeClr val="accent5"/>
                </a:solidFill>
              </a:rPr>
              <a:t> </a:t>
            </a:r>
            <a:r>
              <a:rPr lang="en-US" dirty="0">
                <a:solidFill>
                  <a:schemeClr val="bg1"/>
                </a:solidFill>
              </a:rPr>
              <a:t>display the results of each analysis step. This can include visual representations of signature characteristics, document comparisons, ink and paper analysis results, and machine learning outputs. Interactive visualization can aid users in understanding and interpreting the forgery detection findings effectively.</a:t>
            </a:r>
          </a:p>
          <a:p>
            <a:pPr marL="285750" indent="-285750">
              <a:buFont typeface="Wingdings" panose="05000000000000000000" pitchFamily="2" charset="2"/>
              <a:buChar char="Ø"/>
            </a:pPr>
            <a:r>
              <a:rPr lang="en-US" dirty="0">
                <a:solidFill>
                  <a:schemeClr val="accent5"/>
                </a:solidFill>
              </a:rPr>
              <a:t>Advanced Machine Learning-</a:t>
            </a:r>
            <a:r>
              <a:rPr lang="en-US" dirty="0">
                <a:solidFill>
                  <a:schemeClr val="bg1"/>
                </a:solidFill>
              </a:rPr>
              <a:t>we continuously improve the machine learning component by incorporating more sophisticated algorithms and deep learning </a:t>
            </a:r>
            <a:r>
              <a:rPr lang="en-US" dirty="0" err="1">
                <a:solidFill>
                  <a:schemeClr val="bg1"/>
                </a:solidFill>
              </a:rPr>
              <a:t>techniques,training</a:t>
            </a:r>
            <a:r>
              <a:rPr lang="en-US" dirty="0">
                <a:solidFill>
                  <a:schemeClr val="bg1"/>
                </a:solidFill>
              </a:rPr>
              <a:t> the models on larger and more diverse datasets, will enhance the accuracy and generalizability of the forgery detection system.</a:t>
            </a:r>
          </a:p>
          <a:p>
            <a:pPr marL="285750" indent="-285750">
              <a:buFont typeface="Wingdings" panose="05000000000000000000" pitchFamily="2" charset="2"/>
              <a:buChar char="Ø"/>
            </a:pPr>
            <a:r>
              <a:rPr lang="en-US" dirty="0">
                <a:solidFill>
                  <a:schemeClr val="accent5"/>
                </a:solidFill>
              </a:rPr>
              <a:t>Collaboration and Integration-integrating </a:t>
            </a:r>
            <a:r>
              <a:rPr lang="en-US" dirty="0">
                <a:solidFill>
                  <a:schemeClr val="bg1"/>
                </a:solidFill>
              </a:rPr>
              <a:t>with forensic document examination databases, document management systems, or collaborating with experts in the field to exchange knowledge and improve the overall capabilities of the forgery detection solution.</a:t>
            </a:r>
          </a:p>
          <a:p>
            <a:pPr marL="285750" indent="-285750">
              <a:buFont typeface="Wingdings" panose="05000000000000000000" pitchFamily="2" charset="2"/>
              <a:buChar char="Ø"/>
            </a:pPr>
            <a:r>
              <a:rPr lang="en-US" dirty="0">
                <a:solidFill>
                  <a:schemeClr val="accent5"/>
                </a:solidFill>
              </a:rPr>
              <a:t>Continuous Improvement and Updates-</a:t>
            </a:r>
            <a:r>
              <a:rPr lang="en-US" dirty="0">
                <a:solidFill>
                  <a:schemeClr val="bg1"/>
                </a:solidFill>
              </a:rPr>
              <a:t>regularly update the software application to incorporate advancements in forgery detection techniques, emerging forgery methods, and new research </a:t>
            </a:r>
            <a:r>
              <a:rPr lang="en-US" dirty="0" err="1">
                <a:solidFill>
                  <a:schemeClr val="bg1"/>
                </a:solidFill>
              </a:rPr>
              <a:t>findings,it</a:t>
            </a:r>
            <a:r>
              <a:rPr lang="en-US" dirty="0">
                <a:solidFill>
                  <a:schemeClr val="bg1"/>
                </a:solidFill>
              </a:rPr>
              <a:t> ensures that the system remains up-to-date and effective in identifying evolving forgery attempts.</a:t>
            </a:r>
            <a:endParaRPr lang="en-IN" dirty="0">
              <a:solidFill>
                <a:schemeClr val="bg1"/>
              </a:solidFill>
            </a:endParaRPr>
          </a:p>
        </p:txBody>
      </p:sp>
    </p:spTree>
    <p:extLst>
      <p:ext uri="{BB962C8B-B14F-4D97-AF65-F5344CB8AC3E}">
        <p14:creationId xmlns:p14="http://schemas.microsoft.com/office/powerpoint/2010/main" val="80823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B83003B-B4F5-D71D-EB42-EA583661F338}"/>
              </a:ext>
            </a:extLst>
          </p:cNvPr>
          <p:cNvSpPr txBox="1">
            <a:spLocks/>
          </p:cNvSpPr>
          <p:nvPr/>
        </p:nvSpPr>
        <p:spPr>
          <a:xfrm>
            <a:off x="505372" y="38595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rPr>
              <a:t>Risks/ Challenges / Dependencies</a:t>
            </a:r>
          </a:p>
        </p:txBody>
      </p:sp>
      <p:sp>
        <p:nvSpPr>
          <p:cNvPr id="3" name="Content Placeholder 2">
            <a:extLst>
              <a:ext uri="{FF2B5EF4-FFF2-40B4-BE49-F238E27FC236}">
                <a16:creationId xmlns:a16="http://schemas.microsoft.com/office/drawing/2014/main" id="{F38D3BB3-4718-39A6-74BB-CE0912763470}"/>
              </a:ext>
            </a:extLst>
          </p:cNvPr>
          <p:cNvSpPr txBox="1">
            <a:spLocks/>
          </p:cNvSpPr>
          <p:nvPr/>
        </p:nvSpPr>
        <p:spPr>
          <a:xfrm>
            <a:off x="505372" y="1946813"/>
            <a:ext cx="10515600" cy="148598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Char char="•"/>
            </a:pPr>
            <a:endParaRPr lang="en-IN" dirty="0">
              <a:solidFill>
                <a:schemeClr val="bg1"/>
              </a:solidFill>
              <a:cs typeface="Calibri" panose="020F0502020204030204"/>
            </a:endParaRPr>
          </a:p>
        </p:txBody>
      </p:sp>
      <p:sp>
        <p:nvSpPr>
          <p:cNvPr id="4" name="TextBox 3">
            <a:extLst>
              <a:ext uri="{FF2B5EF4-FFF2-40B4-BE49-F238E27FC236}">
                <a16:creationId xmlns:a16="http://schemas.microsoft.com/office/drawing/2014/main" id="{B1B78050-60C4-BAA4-71F5-39FCA778ADEA}"/>
              </a:ext>
            </a:extLst>
          </p:cNvPr>
          <p:cNvSpPr txBox="1"/>
          <p:nvPr/>
        </p:nvSpPr>
        <p:spPr>
          <a:xfrm>
            <a:off x="779929" y="2070847"/>
            <a:ext cx="9341224" cy="2523768"/>
          </a:xfrm>
          <a:prstGeom prst="rect">
            <a:avLst/>
          </a:prstGeom>
          <a:noFill/>
        </p:spPr>
        <p:txBody>
          <a:bodyPr wrap="square" rtlCol="0">
            <a:spAutoFit/>
          </a:bodyPr>
          <a:lstStyle/>
          <a:p>
            <a:pPr marL="342900" indent="-342900" algn="l">
              <a:buChar char="•"/>
            </a:pPr>
            <a:r>
              <a:rPr lang="en-US" sz="2000" b="0" i="0" dirty="0">
                <a:solidFill>
                  <a:srgbClr val="D1D5DB"/>
                </a:solidFill>
                <a:effectLst/>
                <a:latin typeface="Söhne"/>
              </a:rPr>
              <a:t>We faced  a challenge regarding the Insufficient training data which impact the model's performance. a</a:t>
            </a:r>
            <a:r>
              <a:rPr lang="en-US" sz="2000" dirty="0">
                <a:solidFill>
                  <a:srgbClr val="D1D5DB"/>
                </a:solidFill>
                <a:latin typeface="Söhne"/>
              </a:rPr>
              <a:t>nd </a:t>
            </a:r>
            <a:r>
              <a:rPr lang="en-US" sz="2000" b="0" i="0" dirty="0">
                <a:solidFill>
                  <a:srgbClr val="D1D5DB"/>
                </a:solidFill>
                <a:effectLst/>
                <a:latin typeface="Söhne"/>
              </a:rPr>
              <a:t>does not include a wide range of forgery types, the model may struggle to generalize to new and unseen cases.</a:t>
            </a:r>
          </a:p>
          <a:p>
            <a:pPr marL="342900" indent="-342900" algn="l">
              <a:buChar char="•"/>
            </a:pPr>
            <a:r>
              <a:rPr lang="en-US" sz="2000" dirty="0">
                <a:solidFill>
                  <a:srgbClr val="D1D5DB"/>
                </a:solidFill>
                <a:latin typeface="Söhne"/>
              </a:rPr>
              <a:t>Coming to the performance of forgery detection application </a:t>
            </a:r>
            <a:r>
              <a:rPr lang="en-US" sz="2000" b="0" i="0" dirty="0">
                <a:solidFill>
                  <a:srgbClr val="D1D5DB"/>
                </a:solidFill>
                <a:effectLst/>
                <a:latin typeface="Söhne"/>
              </a:rPr>
              <a:t> .It is impacted when dealing with large volumes of documents or concurrent users. Ensuring scalability, optimizing computational resources, and addressing potential bottlenecks are critical to maintaining the model's efficiency and responsiveness.</a:t>
            </a:r>
            <a:endParaRPr lang="en-IN" sz="2000" dirty="0">
              <a:solidFill>
                <a:schemeClr val="bg1"/>
              </a:solidFill>
              <a:cs typeface="Calibri" panose="020F0502020204030204"/>
            </a:endParaRPr>
          </a:p>
          <a:p>
            <a:endParaRPr lang="en-IN" dirty="0"/>
          </a:p>
        </p:txBody>
      </p:sp>
    </p:spTree>
    <p:extLst>
      <p:ext uri="{BB962C8B-B14F-4D97-AF65-F5344CB8AC3E}">
        <p14:creationId xmlns:p14="http://schemas.microsoft.com/office/powerpoint/2010/main" val="375291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1352</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 Sahni</dc:creator>
  <cp:lastModifiedBy>Rupa Polisetti</cp:lastModifiedBy>
  <cp:revision>3</cp:revision>
  <dcterms:created xsi:type="dcterms:W3CDTF">2023-06-16T13:47:34Z</dcterms:created>
  <dcterms:modified xsi:type="dcterms:W3CDTF">2023-07-08T17:32:30Z</dcterms:modified>
</cp:coreProperties>
</file>