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4"/>
  </p:sldMasterIdLst>
  <p:notesMasterIdLst>
    <p:notesMasterId r:id="rId6"/>
  </p:notesMasterIdLst>
  <p:handoutMasterIdLst>
    <p:handoutMasterId r:id="rId7"/>
  </p:handoutMasterIdLst>
  <p:sldIdLst>
    <p:sldId id="440" r:id="rId5"/>
  </p:sldIdLst>
  <p:sldSz cx="10693400" cy="7561263"/>
  <p:notesSz cx="6718300" cy="9855200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5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3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dhini Loganathan" initials="NL" lastIdx="1" clrIdx="0">
    <p:extLst>
      <p:ext uri="{19B8F6BF-5375-455C-9EA6-DF929625EA0E}">
        <p15:presenceInfo xmlns:p15="http://schemas.microsoft.com/office/powerpoint/2012/main" userId="S::Nandhini.Loganathan@gds.ey.com::464d4f05-28a0-4dca-9823-497d02d545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7594" autoAdjust="0"/>
  </p:normalViewPr>
  <p:slideViewPr>
    <p:cSldViewPr snapToGrid="0" snapToObjects="1">
      <p:cViewPr varScale="1">
        <p:scale>
          <a:sx n="60" d="100"/>
          <a:sy n="60" d="100"/>
        </p:scale>
        <p:origin x="372" y="60"/>
      </p:cViewPr>
      <p:guideLst>
        <p:guide orient="horz" pos="4298"/>
        <p:guide orient="horz" pos="1595"/>
        <p:guide orient="horz" pos="4575"/>
        <p:guide orient="horz" pos="3056"/>
        <p:guide orient="horz" pos="2728"/>
        <p:guide orient="horz" pos="4762"/>
        <p:guide pos="385"/>
        <p:guide pos="6353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520" y="-7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9BD7-87E1-4BA8-B61D-4D7AEB4BF49B}" type="datetime4">
              <a:rPr lang="en-GB" smtClean="0"/>
              <a:pPr/>
              <a:t>26 May 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24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0927-EBEA-47E3-A178-8DFA2A258736}" type="datetime4">
              <a:rPr lang="en-GB" smtClean="0"/>
              <a:pPr/>
              <a:t>26 May 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8508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3056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43056" rtl="0" eaLnBrk="1" latinLnBrk="0" hangingPunct="1">
      <a:spcAft>
        <a:spcPts val="500"/>
      </a:spcAft>
      <a:defRPr lang="en-US" sz="12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9388" indent="-179388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7188" indent="-176213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41338" indent="-180975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7D0927-EBEA-47E3-A178-8DFA2A258736}" type="datetime4">
              <a:rPr lang="en-GB" smtClean="0"/>
              <a:pPr/>
              <a:t>26 May 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43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9040871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gray">
          <a:xfrm>
            <a:off x="3575051" y="6802439"/>
            <a:ext cx="1808163" cy="384175"/>
            <a:chOff x="4554" y="4058"/>
            <a:chExt cx="935" cy="211"/>
          </a:xfrm>
        </p:grpSpPr>
        <p:sp>
          <p:nvSpPr>
            <p:cNvPr id="10" name="Freeform 64"/>
            <p:cNvSpPr>
              <a:spLocks noEditPoints="1"/>
            </p:cNvSpPr>
            <p:nvPr userDrawn="1"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" name="Freeform 65"/>
            <p:cNvSpPr>
              <a:spLocks noEditPoints="1"/>
            </p:cNvSpPr>
            <p:nvPr userDrawn="1"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" name="Freeform 66"/>
            <p:cNvSpPr>
              <a:spLocks noEditPoints="1"/>
            </p:cNvSpPr>
            <p:nvPr userDrawn="1"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" name="Freeform 67"/>
            <p:cNvSpPr>
              <a:spLocks/>
            </p:cNvSpPr>
            <p:nvPr userDrawn="1"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" name="Freeform 68"/>
            <p:cNvSpPr>
              <a:spLocks noEditPoints="1"/>
            </p:cNvSpPr>
            <p:nvPr userDrawn="1"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" name="Freeform 70"/>
            <p:cNvSpPr>
              <a:spLocks noEditPoints="1"/>
            </p:cNvSpPr>
            <p:nvPr userDrawn="1"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" name="Freeform 75"/>
            <p:cNvSpPr>
              <a:spLocks/>
            </p:cNvSpPr>
            <p:nvPr userDrawn="1"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" name="Freeform 76"/>
            <p:cNvSpPr>
              <a:spLocks/>
            </p:cNvSpPr>
            <p:nvPr userDrawn="1"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 77"/>
            <p:cNvSpPr>
              <a:spLocks noEditPoints="1"/>
            </p:cNvSpPr>
            <p:nvPr userDrawn="1"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" name="Freeform 78"/>
            <p:cNvSpPr>
              <a:spLocks/>
            </p:cNvSpPr>
            <p:nvPr userDrawn="1"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5" name="Freeform 79"/>
            <p:cNvSpPr>
              <a:spLocks/>
            </p:cNvSpPr>
            <p:nvPr userDrawn="1"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6" name="Freeform 80"/>
            <p:cNvSpPr>
              <a:spLocks/>
            </p:cNvSpPr>
            <p:nvPr userDrawn="1"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81"/>
            <p:cNvSpPr>
              <a:spLocks/>
            </p:cNvSpPr>
            <p:nvPr userDrawn="1"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Freeform 82"/>
            <p:cNvSpPr>
              <a:spLocks noEditPoints="1"/>
            </p:cNvSpPr>
            <p:nvPr userDrawn="1"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Freeform 83"/>
            <p:cNvSpPr>
              <a:spLocks/>
            </p:cNvSpPr>
            <p:nvPr userDrawn="1"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Freeform 84"/>
            <p:cNvSpPr>
              <a:spLocks noEditPoints="1"/>
            </p:cNvSpPr>
            <p:nvPr userDrawn="1"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" name="Freeform 85"/>
            <p:cNvSpPr>
              <a:spLocks/>
            </p:cNvSpPr>
            <p:nvPr userDrawn="1"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" name="Freeform 86"/>
            <p:cNvSpPr>
              <a:spLocks noEditPoints="1"/>
            </p:cNvSpPr>
            <p:nvPr userDrawn="1"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" name="Freeform 87"/>
            <p:cNvSpPr>
              <a:spLocks noEditPoints="1"/>
            </p:cNvSpPr>
            <p:nvPr userDrawn="1"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" name="Freeform 88"/>
            <p:cNvSpPr>
              <a:spLocks noEditPoints="1"/>
            </p:cNvSpPr>
            <p:nvPr userDrawn="1"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35" name="Freeform 56"/>
          <p:cNvSpPr>
            <a:spLocks/>
          </p:cNvSpPr>
          <p:nvPr/>
        </p:nvSpPr>
        <p:spPr bwMode="gray">
          <a:xfrm>
            <a:off x="3575050" y="1123951"/>
            <a:ext cx="7118351" cy="2805113"/>
          </a:xfrm>
          <a:custGeom>
            <a:avLst/>
            <a:gdLst/>
            <a:ahLst/>
            <a:cxnLst>
              <a:cxn ang="0">
                <a:pos x="0" y="1683"/>
              </a:cxn>
              <a:cxn ang="0">
                <a:pos x="4269" y="0"/>
              </a:cxn>
              <a:cxn ang="0">
                <a:pos x="4269" y="418"/>
              </a:cxn>
              <a:cxn ang="0">
                <a:pos x="0" y="1683"/>
              </a:cxn>
            </a:cxnLst>
            <a:rect l="0" t="0" r="r" b="b"/>
            <a:pathLst>
              <a:path w="4269" h="1683">
                <a:moveTo>
                  <a:pt x="0" y="1683"/>
                </a:moveTo>
                <a:lnTo>
                  <a:pt x="4269" y="0"/>
                </a:lnTo>
                <a:lnTo>
                  <a:pt x="4269" y="418"/>
                </a:lnTo>
                <a:lnTo>
                  <a:pt x="0" y="16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36" name="AutoShape 57" descr="07JAN10 EXPIRY - Maze"/>
          <p:cNvSpPr>
            <a:spLocks noChangeArrowheads="1"/>
          </p:cNvSpPr>
          <p:nvPr/>
        </p:nvSpPr>
        <p:spPr bwMode="gray">
          <a:xfrm rot="5400000">
            <a:off x="700088" y="2493164"/>
            <a:ext cx="2159000" cy="3590926"/>
          </a:xfrm>
          <a:prstGeom prst="triangle">
            <a:avLst>
              <a:gd name="adj" fmla="val 33287"/>
            </a:avLst>
          </a:prstGeom>
          <a:blipFill dpi="0" rotWithShape="0">
            <a:blip r:embed="rId2" cstate="print"/>
            <a:srcRect/>
            <a:stretch>
              <a:fillRect b="-1101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defTabSz="995363">
              <a:lnSpc>
                <a:spcPts val="1400"/>
              </a:lnSpc>
            </a:pPr>
            <a:endParaRPr lang="en-US" sz="1400" b="0" dirty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3" y="4210844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gray">
          <a:xfrm flipH="1">
            <a:off x="1" y="2882494"/>
            <a:ext cx="7619999" cy="165181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3725" y="3144117"/>
            <a:ext cx="6553153" cy="280121"/>
          </a:xfrm>
        </p:spPr>
        <p:txBody>
          <a:bodyPr wrap="none" anchor="ctr" anchorCtr="0"/>
          <a:lstStyle>
            <a:lvl1pPr>
              <a:defRPr lang="en-US" sz="14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90705" y="3452812"/>
            <a:ext cx="6556221" cy="78105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30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GB" dirty="0"/>
              <a:t>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5427664" y="357188"/>
            <a:ext cx="1600199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95363"/>
            <a:r>
              <a:rPr lang="en-GB" sz="700" dirty="0">
                <a:solidFill>
                  <a:srgbClr val="666666"/>
                </a:solidFill>
              </a:rPr>
              <a:t>Ernst &amp; Young LLP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1 More London Place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London SE1 2AF</a:t>
            </a:r>
          </a:p>
          <a:p>
            <a:pPr algn="l" defTabSz="995363"/>
            <a:endParaRPr lang="en-GB" sz="700" b="0" dirty="0">
              <a:solidFill>
                <a:srgbClr val="666666"/>
              </a:solidFill>
            </a:endParaRP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Tel: 020 7951 2000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Fax: 020 7951 1345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www.ey.com/uk</a:t>
            </a:r>
            <a:endParaRPr lang="en-GB" dirty="0"/>
          </a:p>
        </p:txBody>
      </p:sp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5418138" y="7051116"/>
            <a:ext cx="4657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995363"/>
            <a:r>
              <a:rPr lang="en-GB" sz="600" b="0" dirty="0">
                <a:solidFill>
                  <a:srgbClr val="666666"/>
                </a:solidFill>
              </a:rPr>
              <a:t>The UK firm Ernst &amp; Young LLP is a limited liability partnership registered in England and Wales with registered number OC300001</a:t>
            </a:r>
            <a:r>
              <a:rPr lang="en-GB" sz="600" b="0" baseline="0" dirty="0">
                <a:solidFill>
                  <a:srgbClr val="666666"/>
                </a:solidFill>
              </a:rPr>
              <a:t> </a:t>
            </a:r>
            <a:r>
              <a:rPr lang="en-GB" sz="600" b="0" dirty="0">
                <a:solidFill>
                  <a:srgbClr val="666666"/>
                </a:solidFill>
              </a:rPr>
              <a:t>and is a member firm of Ernst &amp; Young Global Limited. A list of members’ names is available for inspection at 1 More London Place, London SE1 2AF, the firm’s principal place of business and registered office.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 bwMode="gray">
          <a:xfrm>
            <a:off x="595313" y="1481138"/>
            <a:ext cx="4672012" cy="116508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2844801"/>
            <a:ext cx="4662487" cy="39560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2844801"/>
            <a:ext cx="4657725" cy="39576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18139" y="1474788"/>
            <a:ext cx="4648200" cy="21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Date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(Continu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1475338"/>
            <a:ext cx="4662487" cy="5325512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1474788"/>
            <a:ext cx="4657725" cy="53276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 noEditPoints="1"/>
          </p:cNvSpPr>
          <p:nvPr/>
        </p:nvSpPr>
        <p:spPr bwMode="gray">
          <a:xfrm>
            <a:off x="468313" y="823913"/>
            <a:ext cx="9756775" cy="1295400"/>
          </a:xfrm>
          <a:custGeom>
            <a:avLst/>
            <a:gdLst>
              <a:gd name="T0" fmla="*/ 91 w 6146"/>
              <a:gd name="T1" fmla="*/ 737 h 816"/>
              <a:gd name="T2" fmla="*/ 91 w 6146"/>
              <a:gd name="T3" fmla="*/ 79 h 816"/>
              <a:gd name="T4" fmla="*/ 612 w 6146"/>
              <a:gd name="T5" fmla="*/ 79 h 816"/>
              <a:gd name="T6" fmla="*/ 612 w 6146"/>
              <a:gd name="T7" fmla="*/ 737 h 816"/>
              <a:gd name="T8" fmla="*/ 91 w 6146"/>
              <a:gd name="T9" fmla="*/ 737 h 816"/>
              <a:gd name="T10" fmla="*/ 1316 w 6146"/>
              <a:gd name="T11" fmla="*/ 816 h 816"/>
              <a:gd name="T12" fmla="*/ 6146 w 6146"/>
              <a:gd name="T13" fmla="*/ 816 h 816"/>
              <a:gd name="T14" fmla="*/ 6146 w 6146"/>
              <a:gd name="T15" fmla="*/ 0 h 816"/>
              <a:gd name="T16" fmla="*/ 0 w 6146"/>
              <a:gd name="T17" fmla="*/ 0 h 816"/>
              <a:gd name="T18" fmla="*/ 0 w 6146"/>
              <a:gd name="T19" fmla="*/ 816 h 816"/>
              <a:gd name="T20" fmla="*/ 1316 w 6146"/>
              <a:gd name="T21" fmla="*/ 816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6"/>
              <a:gd name="T34" fmla="*/ 0 h 816"/>
              <a:gd name="T35" fmla="*/ 6146 w 6146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6" h="816">
                <a:moveTo>
                  <a:pt x="91" y="737"/>
                </a:moveTo>
                <a:lnTo>
                  <a:pt x="91" y="79"/>
                </a:lnTo>
                <a:lnTo>
                  <a:pt x="612" y="79"/>
                </a:lnTo>
                <a:lnTo>
                  <a:pt x="612" y="737"/>
                </a:lnTo>
                <a:lnTo>
                  <a:pt x="91" y="737"/>
                </a:lnTo>
                <a:close/>
                <a:moveTo>
                  <a:pt x="1316" y="816"/>
                </a:moveTo>
                <a:lnTo>
                  <a:pt x="6146" y="816"/>
                </a:lnTo>
                <a:lnTo>
                  <a:pt x="6146" y="0"/>
                </a:lnTo>
                <a:lnTo>
                  <a:pt x="0" y="0"/>
                </a:lnTo>
                <a:lnTo>
                  <a:pt x="0" y="816"/>
                </a:lnTo>
                <a:lnTo>
                  <a:pt x="1316" y="816"/>
                </a:lnTo>
                <a:close/>
              </a:path>
            </a:pathLst>
          </a:custGeom>
          <a:solidFill>
            <a:srgbClr val="CCCB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189198" y="2700339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 bwMode="gray">
          <a:xfrm>
            <a:off x="1560487" y="928688"/>
            <a:ext cx="8526490" cy="1042988"/>
          </a:xfrm>
        </p:spPr>
        <p:txBody>
          <a:bodyPr anchor="ctr" anchorCtr="0"/>
          <a:lstStyle>
            <a:lvl1pPr>
              <a:spcBef>
                <a:spcPts val="10"/>
              </a:spcBef>
              <a:spcAft>
                <a:spcPts val="10"/>
              </a:spcAft>
              <a:defRPr sz="800"/>
            </a:lvl1pPr>
            <a:lvl2pPr>
              <a:spcBef>
                <a:spcPts val="10"/>
              </a:spcBef>
              <a:spcAft>
                <a:spcPts val="300"/>
              </a:spcAft>
              <a:defRPr sz="1000"/>
            </a:lvl2pPr>
            <a:lvl3pPr>
              <a:spcBef>
                <a:spcPts val="10"/>
              </a:spcBef>
              <a:spcAft>
                <a:spcPts val="300"/>
              </a:spcAft>
              <a:defRPr sz="800">
                <a:solidFill>
                  <a:schemeClr val="tx1"/>
                </a:solidFill>
              </a:defRPr>
            </a:lvl3pPr>
            <a:lvl4pPr>
              <a:spcBef>
                <a:spcPts val="10"/>
              </a:spcBef>
              <a:spcAft>
                <a:spcPts val="10"/>
              </a:spcAft>
              <a:defRPr sz="800"/>
            </a:lvl4pPr>
            <a:lvl5pPr>
              <a:spcBef>
                <a:spcPts val="10"/>
              </a:spcBef>
              <a:spcAft>
                <a:spcPts val="1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5418138" y="2700338"/>
            <a:ext cx="4668838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 bwMode="gray">
          <a:xfrm>
            <a:off x="609600" y="950119"/>
            <a:ext cx="833437" cy="104298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2189198" y="4860924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osal Platform 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06039" y="2532063"/>
            <a:ext cx="3042000" cy="178851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818539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606039" y="4860925"/>
            <a:ext cx="3042000" cy="19431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31038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gray">
          <a:xfrm>
            <a:off x="593726" y="684213"/>
            <a:ext cx="2824149" cy="2913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1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Assurance | Tax | Transactions | Advisory</a:t>
            </a:r>
          </a:p>
          <a:p>
            <a:pPr marL="0" marR="0" lvl="2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E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www.ey.com/uk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partnership registered in England and Wales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Ernst &amp; Young Global Limited. 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 1 More London Place, London SE1 2AF.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 2009. Published in the UK.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6537336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 algn="l"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gray">
          <a:xfrm>
            <a:off x="7162800" y="6816725"/>
            <a:ext cx="1811338" cy="384175"/>
            <a:chOff x="4554" y="4058"/>
            <a:chExt cx="935" cy="211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" name="Freeform 7"/>
            <p:cNvSpPr>
              <a:spLocks noEditPoints="1"/>
            </p:cNvSpPr>
            <p:nvPr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Freeform 29"/>
            <p:cNvSpPr>
              <a:spLocks noEditPoints="1"/>
            </p:cNvSpPr>
            <p:nvPr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68" name="Freeform 30" descr="City"/>
          <p:cNvSpPr>
            <a:spLocks/>
          </p:cNvSpPr>
          <p:nvPr/>
        </p:nvSpPr>
        <p:spPr bwMode="gray">
          <a:xfrm>
            <a:off x="-1587" y="2925763"/>
            <a:ext cx="7123112" cy="2927350"/>
          </a:xfrm>
          <a:custGeom>
            <a:avLst/>
            <a:gdLst/>
            <a:ahLst/>
            <a:cxnLst>
              <a:cxn ang="0">
                <a:pos x="4487" y="221"/>
              </a:cxn>
              <a:cxn ang="0">
                <a:pos x="0" y="1844"/>
              </a:cxn>
              <a:cxn ang="0">
                <a:pos x="1" y="0"/>
              </a:cxn>
            </a:cxnLst>
            <a:rect l="0" t="0" r="r" b="b"/>
            <a:pathLst>
              <a:path w="4487" h="1844">
                <a:moveTo>
                  <a:pt x="4487" y="221"/>
                </a:moveTo>
                <a:lnTo>
                  <a:pt x="0" y="1844"/>
                </a:lnTo>
                <a:lnTo>
                  <a:pt x="1" y="0"/>
                </a:lnTo>
              </a:path>
            </a:pathLst>
          </a:custGeom>
          <a:blipFill dpi="0" rotWithShape="0">
            <a:blip r:embed="rId2" cstate="print"/>
            <a:srcRect/>
            <a:stretch>
              <a:fillRect b="-71848"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 dirty="0"/>
          </a:p>
        </p:txBody>
      </p:sp>
      <p:sp>
        <p:nvSpPr>
          <p:cNvPr id="69" name="Freeform 31"/>
          <p:cNvSpPr>
            <a:spLocks/>
          </p:cNvSpPr>
          <p:nvPr/>
        </p:nvSpPr>
        <p:spPr bwMode="gray">
          <a:xfrm>
            <a:off x="7116764" y="1981200"/>
            <a:ext cx="3584576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256" y="340"/>
              </a:cxn>
              <a:cxn ang="0">
                <a:pos x="2258" y="0"/>
              </a:cxn>
              <a:cxn ang="0">
                <a:pos x="0" y="817"/>
              </a:cxn>
            </a:cxnLst>
            <a:rect l="0" t="0" r="r" b="b"/>
            <a:pathLst>
              <a:path w="2258" h="817">
                <a:moveTo>
                  <a:pt x="0" y="817"/>
                </a:moveTo>
                <a:lnTo>
                  <a:pt x="2256" y="340"/>
                </a:lnTo>
                <a:lnTo>
                  <a:pt x="2258" y="0"/>
                </a:lnTo>
                <a:lnTo>
                  <a:pt x="0" y="817"/>
                </a:lnTo>
                <a:close/>
              </a:path>
            </a:pathLst>
          </a:custGeom>
          <a:solidFill>
            <a:srgbClr val="FFE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 dirty="0"/>
          </a:p>
        </p:txBody>
      </p:sp>
      <p:sp>
        <p:nvSpPr>
          <p:cNvPr id="95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 algn="l"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3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5314" y="709613"/>
            <a:ext cx="9491664" cy="612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7751" y="7051676"/>
            <a:ext cx="5932487" cy="167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3076141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2353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80942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3" y="1474789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5313" y="709613"/>
            <a:ext cx="9504362" cy="61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5313" y="1474788"/>
            <a:ext cx="9504362" cy="5327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87751" y="7056088"/>
            <a:ext cx="5932487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610725" y="7056088"/>
            <a:ext cx="488950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593726" y="7104343"/>
            <a:ext cx="563563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400" dirty="0">
                <a:solidFill>
                  <a:schemeClr val="accent1"/>
                </a:solidFill>
              </a:rPr>
              <a:t>Ref: XX00000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64" r:id="rId11"/>
    <p:sldLayoutId id="2147483856" r:id="rId12"/>
    <p:sldLayoutId id="2147483857" r:id="rId13"/>
    <p:sldLayoutId id="2147483863" r:id="rId14"/>
    <p:sldLayoutId id="2147483859" r:id="rId15"/>
    <p:sldLayoutId id="2147483865" r:id="rId16"/>
    <p:sldLayoutId id="2147483862" r:id="rId17"/>
  </p:sldLayoutIdLst>
  <p:hf sldNum="0" hdr="0" ftr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43056" rtl="0" eaLnBrk="1" latinLnBrk="0" hangingPunct="1">
        <a:spcBef>
          <a:spcPts val="0"/>
        </a:spcBef>
        <a:spcAft>
          <a:spcPts val="5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7800" indent="-1778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651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V PP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697" y="103798"/>
            <a:ext cx="10098476" cy="1352861"/>
          </a:xfrm>
          <a:prstGeom prst="rect">
            <a:avLst/>
          </a:prstGeom>
        </p:spPr>
      </p:pic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53908"/>
              </p:ext>
            </p:extLst>
          </p:nvPr>
        </p:nvGraphicFramePr>
        <p:xfrm>
          <a:off x="1503953" y="217239"/>
          <a:ext cx="3642205" cy="1119168"/>
        </p:xfrm>
        <a:graphic>
          <a:graphicData uri="http://schemas.openxmlformats.org/drawingml/2006/table">
            <a:tbl>
              <a:tblPr/>
              <a:tblGrid>
                <a:gridCol w="71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52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Rupa V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928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Designation : Associate Software Engineer  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Staff/Assistant 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28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Mobile: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+91 6300984721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928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Email: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Rupa.v@gds.ey.com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70393" y="1812174"/>
            <a:ext cx="3123411" cy="1968457"/>
          </a:xfrm>
        </p:spPr>
        <p:txBody>
          <a:bodyPr/>
          <a:lstStyle/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Background</a:t>
            </a:r>
          </a:p>
          <a:p>
            <a:pPr lvl="3"/>
            <a:r>
              <a:rPr lang="en-GB" sz="1200" dirty="0">
                <a:latin typeface="EYInterstate" panose="02000503020000020004" pitchFamily="2" charset="0"/>
                <a:cs typeface="Arial" pitchFamily="34" charset="0"/>
              </a:rPr>
              <a:t>Rupa is an Associate Software Engineer in GDS </a:t>
            </a:r>
            <a:r>
              <a:rPr lang="en-IN" sz="1200" dirty="0">
                <a:latin typeface="EYInterstate" panose="02000503020000020004" pitchFamily="2" charset="0"/>
                <a:cs typeface="Arial" pitchFamily="34" charset="0"/>
              </a:rPr>
              <a:t>Technology Consulting services in EY LLP</a:t>
            </a:r>
            <a:r>
              <a:rPr lang="en-GB" sz="1200" dirty="0">
                <a:latin typeface="EYInterstate" panose="02000503020000020004" pitchFamily="2" charset="0"/>
                <a:cs typeface="Arial" pitchFamily="34" charset="0"/>
              </a:rPr>
              <a:t> </a:t>
            </a:r>
          </a:p>
          <a:p>
            <a:pPr lvl="3"/>
            <a:r>
              <a:rPr lang="en-GB" sz="1200" dirty="0">
                <a:latin typeface="EYInterstate" panose="02000503020000020004" pitchFamily="2" charset="0"/>
                <a:cs typeface="Arial" pitchFamily="34" charset="0"/>
              </a:rPr>
              <a:t>Joined Ernst &amp; Young in March 2022 and is based in Hyderabad</a:t>
            </a:r>
          </a:p>
          <a:p>
            <a:pPr lvl="3"/>
            <a:r>
              <a:rPr lang="en-GB" sz="1200" dirty="0">
                <a:latin typeface="EYInterstate" panose="02000503020000020004" pitchFamily="2" charset="0"/>
                <a:cs typeface="Arial" pitchFamily="34" charset="0"/>
              </a:rPr>
              <a:t>She had completed Bachelor of Engineering in Computer Science and Engineering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3714770" y="1812175"/>
            <a:ext cx="3263860" cy="4920640"/>
          </a:xfrm>
        </p:spPr>
        <p:txBody>
          <a:bodyPr/>
          <a:lstStyle/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Professional Experience</a:t>
            </a:r>
          </a:p>
          <a:p>
            <a:pPr lvl="1"/>
            <a:endParaRPr lang="en-IN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r>
              <a:rPr lang="en-IN" sz="1200" dirty="0">
                <a:latin typeface="EYInterstate" panose="02000503020000020004" pitchFamily="2" charset="0"/>
                <a:cs typeface="Arial" pitchFamily="34" charset="0"/>
              </a:rPr>
              <a:t>Joined as a fresher In March 2022</a:t>
            </a:r>
          </a:p>
          <a:p>
            <a:pPr lvl="3"/>
            <a:r>
              <a:rPr lang="en-IN" sz="1200" dirty="0">
                <a:latin typeface="EYInterstate" panose="02000503020000020004" pitchFamily="2" charset="0"/>
                <a:cs typeface="Arial" pitchFamily="34" charset="0"/>
              </a:rPr>
              <a:t>Currently in Application and Managed services Team </a:t>
            </a:r>
          </a:p>
          <a:p>
            <a:pPr marL="0" lvl="3" indent="0">
              <a:buNone/>
            </a:pPr>
            <a:endParaRPr lang="en-IN" sz="11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 algn="just">
              <a:buNone/>
            </a:pPr>
            <a:endParaRPr lang="en-IN" sz="1100" dirty="0">
              <a:latin typeface="EYInterstate" panose="02000503020000020004" pitchFamily="2" charset="0"/>
              <a:cs typeface="Arial" pitchFamily="34" charset="0"/>
            </a:endParaRP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  <a:p>
            <a:pPr lvl="3"/>
            <a:endParaRPr lang="en-IN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IN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83748" y="3928205"/>
            <a:ext cx="3028646" cy="3068017"/>
          </a:xfrm>
        </p:spPr>
        <p:txBody>
          <a:bodyPr/>
          <a:lstStyle/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  <a:endParaRPr lang="en-IN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r>
              <a:rPr lang="en-US" sz="1200" dirty="0">
                <a:latin typeface="EYInterstate" panose="02000503020000020004" pitchFamily="2" charset="0"/>
                <a:cs typeface="Arial" pitchFamily="34" charset="0"/>
              </a:rPr>
              <a:t>She has good knowledge on SQL, Java and C Programming languages </a:t>
            </a:r>
          </a:p>
          <a:p>
            <a:pPr lvl="3"/>
            <a:r>
              <a:rPr lang="en-US" sz="1200" dirty="0">
                <a:latin typeface="EYInterstate" panose="02000503020000020004" pitchFamily="2" charset="0"/>
                <a:cs typeface="Arial" pitchFamily="34" charset="0"/>
              </a:rPr>
              <a:t>She has been under training on Power Platform</a:t>
            </a:r>
          </a:p>
          <a:p>
            <a:pPr lvl="3"/>
            <a:r>
              <a:rPr lang="en-US" sz="1200" dirty="0">
                <a:latin typeface="EYInterstate" panose="02000503020000020004" pitchFamily="2" charset="0"/>
                <a:cs typeface="Arial" pitchFamily="34" charset="0"/>
              </a:rPr>
              <a:t>She is good in English and Telugu languages</a:t>
            </a: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 algn="just">
              <a:buNone/>
            </a:pP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GB" sz="900" dirty="0">
              <a:latin typeface="EYInterstate" panose="02000503020000020004" pitchFamily="2" charset="0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3714770" y="3285459"/>
            <a:ext cx="5716309" cy="3447355"/>
          </a:xfrm>
        </p:spPr>
        <p:txBody>
          <a:bodyPr/>
          <a:lstStyle/>
          <a:p>
            <a:pPr marL="0" lvl="3" indent="0">
              <a:buNone/>
            </a:pPr>
            <a:endParaRPr lang="en-IN" sz="1100" dirty="0"/>
          </a:p>
          <a:p>
            <a:pPr marL="0" lvl="3" indent="0">
              <a:buNone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Responsibilities</a:t>
            </a:r>
          </a:p>
          <a:p>
            <a:pPr lvl="3"/>
            <a:r>
              <a:rPr lang="en-US" sz="1200" dirty="0">
                <a:latin typeface="EYInterstate" panose="02000503020000020004" pitchFamily="2" charset="0"/>
                <a:cs typeface="Arial" pitchFamily="34" charset="0"/>
              </a:rPr>
              <a:t>She keeps track of all the issues occurred on daily basics </a:t>
            </a:r>
          </a:p>
          <a:p>
            <a:pPr lvl="3"/>
            <a:r>
              <a:rPr lang="en-US" sz="1200" dirty="0">
                <a:latin typeface="EYInterstate" panose="02000503020000020004" pitchFamily="2" charset="0"/>
                <a:cs typeface="Arial" pitchFamily="34" charset="0"/>
              </a:rPr>
              <a:t>She had done Designing Cyber Insurance Policies : The role of Pre-screening and Security Interdependence Project in Final Year Engineering .The main purpose of this is to Protect your digital enterprise against the cyber-attacks and internal malicious behavior with end-to-end advisory protection and security </a:t>
            </a:r>
            <a:r>
              <a:rPr lang="en-US" sz="1200">
                <a:latin typeface="EYInterstate" panose="02000503020000020004" pitchFamily="2" charset="0"/>
                <a:cs typeface="Arial" pitchFamily="34" charset="0"/>
              </a:rPr>
              <a:t>monitoring services </a:t>
            </a:r>
            <a:endParaRPr lang="en-US" sz="12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IN" sz="11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IN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1" y="312596"/>
            <a:ext cx="737720" cy="756000"/>
          </a:xfrm>
          <a:prstGeom prst="rect">
            <a:avLst/>
          </a:prstGeom>
        </p:spPr>
      </p:pic>
      <p:pic>
        <p:nvPicPr>
          <p:cNvPr id="3" name="Picture 2" descr="A picture containing person, person, posing, yellow&#10;&#10;Description automatically generated">
            <a:extLst>
              <a:ext uri="{FF2B5EF4-FFF2-40B4-BE49-F238E27FC236}">
                <a16:creationId xmlns:a16="http://schemas.microsoft.com/office/drawing/2014/main" id="{91F487EB-65E4-4DC3-BE09-458328B0AD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2" y="217238"/>
            <a:ext cx="916499" cy="1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Y Proposal Platform CV template (work in progress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C48E5EFADEF44BA2B995FAB7E7319" ma:contentTypeVersion="11" ma:contentTypeDescription="Create a new document." ma:contentTypeScope="" ma:versionID="a43f95d2d54ebad90e1374adc0098d9e">
  <xsd:schema xmlns:xsd="http://www.w3.org/2001/XMLSchema" xmlns:xs="http://www.w3.org/2001/XMLSchema" xmlns:p="http://schemas.microsoft.com/office/2006/metadata/properties" xmlns:ns3="aeae2365-9663-4bfa-9177-2f085bd0e7bc" xmlns:ns4="0fa9678a-6fba-4606-a40b-75c2cbaa5870" targetNamespace="http://schemas.microsoft.com/office/2006/metadata/properties" ma:root="true" ma:fieldsID="d9ddcfd13c0db0785ed066273937e390" ns3:_="" ns4:_="">
    <xsd:import namespace="aeae2365-9663-4bfa-9177-2f085bd0e7bc"/>
    <xsd:import namespace="0fa9678a-6fba-4606-a40b-75c2cbaa58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e2365-9663-4bfa-9177-2f085bd0e7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9678a-6fba-4606-a40b-75c2cbaa587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BD873-CD90-4C48-B124-609ADC3F29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B0194-8FD4-4678-9048-2BE4D34F72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375314-3411-4723-B560-F6D768D213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e2365-9663-4bfa-9177-2f085bd0e7bc"/>
    <ds:schemaRef ds:uri="0fa9678a-6fba-4606-a40b-75c2cbaa58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5433</TotalTime>
  <Words>174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Unicode MS</vt:lpstr>
      <vt:lpstr>EYInterstate</vt:lpstr>
      <vt:lpstr>EY Proposal Platform CV template (work in progress)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Arthi Anandan</dc:title>
  <dc:creator>Ernst &amp; Young</dc:creator>
  <cp:lastModifiedBy>Rupa V</cp:lastModifiedBy>
  <cp:revision>239</cp:revision>
  <dcterms:created xsi:type="dcterms:W3CDTF">2009-12-14T17:50:01Z</dcterms:created>
  <dcterms:modified xsi:type="dcterms:W3CDTF">2022-05-26T16:35:49Z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or">
    <vt:lpwstr/>
  </property>
  <property fmtid="{D5CDD505-2E9C-101B-9397-08002B2CF9AE}" pid="3" name="GeographicApplicability">
    <vt:lpwstr>62;#India|df1810e5-0430-4356-8578-135a33780802;#62;#India|df1810e5-0430-4356-8578-135a33780802</vt:lpwstr>
  </property>
  <property fmtid="{D5CDD505-2E9C-101B-9397-08002B2CF9AE}" pid="4" name="EYContentType">
    <vt:lpwstr>1;#CV|d9e8f3fc-dc7d-453d-9df1-1e9e3502f833</vt:lpwstr>
  </property>
  <property fmtid="{D5CDD505-2E9C-101B-9397-08002B2CF9AE}" pid="5" name="ContentTypeId">
    <vt:lpwstr>0x010100310C48E5EFADEF44BA2B995FAB7E7319</vt:lpwstr>
  </property>
  <property fmtid="{D5CDD505-2E9C-101B-9397-08002B2CF9AE}" pid="6" name="ContentLanguage">
    <vt:lpwstr>6;#English|556a818d-2fa5-4ece-a7c0-2ca1d2dc5c77;#6;#English|556a818d-2fa5-4ece-a7c0-2ca1d2dc5c77</vt:lpwstr>
  </property>
  <property fmtid="{D5CDD505-2E9C-101B-9397-08002B2CF9AE}" pid="7" name="_dlc_DocIdItemGuid">
    <vt:lpwstr>e257952f-a887-4a02-a8a0-5f639ebebb78</vt:lpwstr>
  </property>
  <property fmtid="{D5CDD505-2E9C-101B-9397-08002B2CF9AE}" pid="8" name="ServiceLineFunction">
    <vt:lpwstr>11;#Advisory|05f56918-abb4-4fc6-b748-1264d80bab20;#11;#Advisory|05f56918-abb4-4fc6-b748-1264d80bab20</vt:lpwstr>
  </property>
</Properties>
</file>