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9" r:id="rId3"/>
    <p:sldId id="274" r:id="rId4"/>
    <p:sldId id="260" r:id="rId5"/>
    <p:sldId id="263" r:id="rId6"/>
    <p:sldId id="264" r:id="rId7"/>
    <p:sldId id="265" r:id="rId8"/>
    <p:sldId id="266" r:id="rId9"/>
    <p:sldId id="267" r:id="rId10"/>
    <p:sldId id="268" r:id="rId11"/>
    <p:sldId id="269" r:id="rId12"/>
    <p:sldId id="261" r:id="rId13"/>
    <p:sldId id="271" r:id="rId14"/>
    <p:sldId id="273" r:id="rId15"/>
    <p:sldId id="270" r:id="rId16"/>
    <p:sldId id="262"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gency FB"/>
        <a:ea typeface="Agency FB"/>
        <a:cs typeface="Agency FB"/>
        <a:sym typeface="Agency FB"/>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gency FB"/>
        <a:ea typeface="Agency FB"/>
        <a:cs typeface="Agency FB"/>
        <a:sym typeface="Agency FB"/>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gency FB"/>
        <a:ea typeface="Agency FB"/>
        <a:cs typeface="Agency FB"/>
        <a:sym typeface="Agency FB"/>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gency FB"/>
        <a:ea typeface="Agency FB"/>
        <a:cs typeface="Agency FB"/>
        <a:sym typeface="Agency FB"/>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gency FB"/>
        <a:ea typeface="Agency FB"/>
        <a:cs typeface="Agency FB"/>
        <a:sym typeface="Agency FB"/>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gency FB"/>
        <a:ea typeface="Agency FB"/>
        <a:cs typeface="Agency FB"/>
        <a:sym typeface="Agency FB"/>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gency FB"/>
        <a:ea typeface="Agency FB"/>
        <a:cs typeface="Agency FB"/>
        <a:sym typeface="Agency FB"/>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gency FB"/>
        <a:ea typeface="Agency FB"/>
        <a:cs typeface="Agency FB"/>
        <a:sym typeface="Agency FB"/>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gency FB"/>
        <a:ea typeface="Agency FB"/>
        <a:cs typeface="Agency FB"/>
        <a:sym typeface="Agency FB"/>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gency FB"/>
          <a:ea typeface="Agency FB"/>
          <a:cs typeface="Agency FB"/>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ECC"/>
          </a:solidFill>
        </a:fill>
      </a:tcStyle>
    </a:wholeTbl>
    <a:band2H>
      <a:tcTxStyle/>
      <a:tcStyle>
        <a:tcBdr/>
        <a:fill>
          <a:solidFill>
            <a:srgbClr val="E9EFE7"/>
          </a:solidFill>
        </a:fill>
      </a:tcStyle>
    </a:band2H>
    <a:firstCol>
      <a:tcTxStyle b="on" i="off">
        <a:font>
          <a:latin typeface="Agency FB"/>
          <a:ea typeface="Agency FB"/>
          <a:cs typeface="Agency FB"/>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gency FB"/>
          <a:ea typeface="Agency FB"/>
          <a:cs typeface="Agency FB"/>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gency FB"/>
          <a:ea typeface="Agency FB"/>
          <a:cs typeface="Agency FB"/>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gency FB"/>
          <a:ea typeface="Agency FB"/>
          <a:cs typeface="Agency FB"/>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EDCD"/>
          </a:solidFill>
        </a:fill>
      </a:tcStyle>
    </a:wholeTbl>
    <a:band2H>
      <a:tcTxStyle/>
      <a:tcStyle>
        <a:tcBdr/>
        <a:fill>
          <a:solidFill>
            <a:srgbClr val="F4F6E7"/>
          </a:solidFill>
        </a:fill>
      </a:tcStyle>
    </a:band2H>
    <a:firstCol>
      <a:tcTxStyle b="on" i="off">
        <a:font>
          <a:latin typeface="Agency FB"/>
          <a:ea typeface="Agency FB"/>
          <a:cs typeface="Agency FB"/>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gency FB"/>
          <a:ea typeface="Agency FB"/>
          <a:cs typeface="Agency FB"/>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gency FB"/>
          <a:ea typeface="Agency FB"/>
          <a:cs typeface="Agency FB"/>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gency FB"/>
          <a:ea typeface="Agency FB"/>
          <a:cs typeface="Agency FB"/>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9E4"/>
          </a:solidFill>
        </a:fill>
      </a:tcStyle>
    </a:wholeTbl>
    <a:band2H>
      <a:tcTxStyle/>
      <a:tcStyle>
        <a:tcBdr/>
        <a:fill>
          <a:solidFill>
            <a:srgbClr val="E6EDF2"/>
          </a:solidFill>
        </a:fill>
      </a:tcStyle>
    </a:band2H>
    <a:firstCol>
      <a:tcTxStyle b="on" i="off">
        <a:font>
          <a:latin typeface="Agency FB"/>
          <a:ea typeface="Agency FB"/>
          <a:cs typeface="Agency FB"/>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gency FB"/>
          <a:ea typeface="Agency FB"/>
          <a:cs typeface="Agency FB"/>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gency FB"/>
          <a:ea typeface="Agency FB"/>
          <a:cs typeface="Agency FB"/>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gency FB"/>
          <a:ea typeface="Agency FB"/>
          <a:cs typeface="Agency FB"/>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gency FB"/>
          <a:ea typeface="Agency FB"/>
          <a:cs typeface="Agency FB"/>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gency FB"/>
          <a:ea typeface="Agency FB"/>
          <a:cs typeface="Agency FB"/>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gency FB"/>
          <a:ea typeface="Agency FB"/>
          <a:cs typeface="Agency FB"/>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gency FB"/>
          <a:ea typeface="Agency FB"/>
          <a:cs typeface="Agency FB"/>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gency FB"/>
          <a:ea typeface="Agency FB"/>
          <a:cs typeface="Agency FB"/>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gency FB"/>
          <a:ea typeface="Agency FB"/>
          <a:cs typeface="Agency FB"/>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gency FB"/>
          <a:ea typeface="Agency FB"/>
          <a:cs typeface="Agency FB"/>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gency FB"/>
          <a:ea typeface="Agency FB"/>
          <a:cs typeface="Agency FB"/>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gency FB"/>
          <a:ea typeface="Agency FB"/>
          <a:cs typeface="Agency FB"/>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gency FB"/>
          <a:ea typeface="Agency FB"/>
          <a:cs typeface="Agency FB"/>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gency FB"/>
          <a:ea typeface="Agency FB"/>
          <a:cs typeface="Agency FB"/>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1143000" y="685800"/>
            <a:ext cx="4572000" cy="3429000"/>
          </a:xfrm>
          <a:prstGeom prst="rect">
            <a:avLst/>
          </a:prstGeom>
        </p:spPr>
        <p:txBody>
          <a:bodyPr/>
          <a:lstStyle/>
          <a:p>
            <a:endParaRPr/>
          </a:p>
        </p:txBody>
      </p:sp>
      <p:sp>
        <p:nvSpPr>
          <p:cNvPr id="143" name="Shape 14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9269206"/>
      </p:ext>
    </p:extLst>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09554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040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06"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07"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16"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117"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25" name="Title Text"/>
          <p:cNvSpPr txBox="1">
            <a:spLocks noGrp="1"/>
          </p:cNvSpPr>
          <p:nvPr>
            <p:ph type="title"/>
          </p:nvPr>
        </p:nvSpPr>
        <p:spPr>
          <a:prstGeom prst="rect">
            <a:avLst/>
          </a:prstGeom>
        </p:spPr>
        <p:txBody>
          <a:bodyPr/>
          <a:lstStyle/>
          <a:p>
            <a:r>
              <a:t>Title Text</a:t>
            </a:r>
          </a:p>
        </p:txBody>
      </p:sp>
      <p:sp>
        <p:nvSpPr>
          <p:cNvPr id="126" name="Body Level One…"/>
          <p:cNvSpPr txBox="1">
            <a:spLocks noGrp="1"/>
          </p:cNvSpPr>
          <p:nvPr>
            <p:ph type="body" idx="1"/>
          </p:nvPr>
        </p:nvSpPr>
        <p:spPr>
          <a:prstGeom prst="rect">
            <a:avLst/>
          </a:prstGeom>
        </p:spPr>
        <p:txBody>
          <a:bodyPr vert="eaVert"/>
          <a:lstStyle/>
          <a:p>
            <a:r>
              <a:t>Body Level One</a:t>
            </a:r>
          </a:p>
          <a:p>
            <a:pPr lvl="1"/>
            <a:r>
              <a:t>Body Level Two</a:t>
            </a:r>
          </a:p>
          <a:p>
            <a:pPr lvl="2"/>
            <a:r>
              <a:t>Body Level Three</a:t>
            </a:r>
          </a:p>
          <a:p>
            <a:pPr lvl="3"/>
            <a:r>
              <a:t>Body Level Four</a:t>
            </a:r>
          </a:p>
          <a:p>
            <a:pPr lvl="4"/>
            <a:r>
              <a:t>Body Level Five</a:t>
            </a: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34" name="Title Text"/>
          <p:cNvSpPr txBox="1">
            <a:spLocks noGrp="1"/>
          </p:cNvSpPr>
          <p:nvPr>
            <p:ph type="title"/>
          </p:nvPr>
        </p:nvSpPr>
        <p:spPr>
          <a:xfrm>
            <a:off x="8724900" y="365125"/>
            <a:ext cx="2628900" cy="5811838"/>
          </a:xfrm>
          <a:prstGeom prst="rect">
            <a:avLst/>
          </a:prstGeom>
        </p:spPr>
        <p:txBody>
          <a:bodyPr vert="eaVert"/>
          <a:lstStyle/>
          <a:p>
            <a:r>
              <a:t>Title Text</a:t>
            </a:r>
          </a:p>
        </p:txBody>
      </p:sp>
      <p:sp>
        <p:nvSpPr>
          <p:cNvPr id="135" name="Body Level One…"/>
          <p:cNvSpPr txBox="1">
            <a:spLocks noGrp="1"/>
          </p:cNvSpPr>
          <p:nvPr>
            <p:ph type="body" idx="1"/>
          </p:nvPr>
        </p:nvSpPr>
        <p:spPr>
          <a:xfrm>
            <a:off x="838200" y="365125"/>
            <a:ext cx="7734300" cy="5811838"/>
          </a:xfrm>
          <a:prstGeom prst="rect">
            <a:avLst/>
          </a:prstGeom>
        </p:spPr>
        <p:txBody>
          <a:bodyPr vert="eaVert"/>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矩形 10"/>
          <p:cNvSpPr txBox="1"/>
          <p:nvPr/>
        </p:nvSpPr>
        <p:spPr>
          <a:xfrm>
            <a:off x="8923397" y="6412074"/>
            <a:ext cx="683697" cy="2267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
                <a:solidFill>
                  <a:srgbClr val="FFFFFF"/>
                </a:solidFill>
                <a:latin typeface="+mj-lt"/>
                <a:ea typeface="+mj-ea"/>
                <a:cs typeface="+mj-cs"/>
                <a:sym typeface="Calibri"/>
              </a:defRPr>
            </a:pPr>
            <a:r>
              <a:t>PPT</a:t>
            </a:r>
            <a:r>
              <a:rPr>
                <a:latin typeface="宋体"/>
                <a:ea typeface="宋体"/>
                <a:cs typeface="宋体"/>
                <a:sym typeface="宋体"/>
              </a:rPr>
              <a:t>模板下载：</a:t>
            </a:r>
            <a:r>
              <a:t>www.1ppt.com/moban/          </a:t>
            </a:r>
            <a:r>
              <a:rPr>
                <a:latin typeface="宋体"/>
                <a:ea typeface="宋体"/>
                <a:cs typeface="宋体"/>
                <a:sym typeface="宋体"/>
              </a:rPr>
              <a:t>行业</a:t>
            </a:r>
            <a:r>
              <a:t>PPT</a:t>
            </a:r>
            <a:r>
              <a:rPr>
                <a:latin typeface="宋体"/>
                <a:ea typeface="宋体"/>
                <a:cs typeface="宋体"/>
                <a:sym typeface="宋体"/>
              </a:rPr>
              <a:t>模板：</a:t>
            </a:r>
            <a:r>
              <a:t>www.1ppt.com/hangye/ </a:t>
            </a:r>
          </a:p>
          <a:p>
            <a:pPr>
              <a:defRPr sz="100">
                <a:solidFill>
                  <a:srgbClr val="FFFFFF"/>
                </a:solidFill>
                <a:latin typeface="+mj-lt"/>
                <a:ea typeface="+mj-ea"/>
                <a:cs typeface="+mj-cs"/>
                <a:sym typeface="Calibri"/>
              </a:defRPr>
            </a:pPr>
            <a:r>
              <a:rPr>
                <a:latin typeface="宋体"/>
                <a:ea typeface="宋体"/>
                <a:cs typeface="宋体"/>
                <a:sym typeface="宋体"/>
              </a:rPr>
              <a:t>节日</a:t>
            </a:r>
            <a:r>
              <a:t>PPT</a:t>
            </a:r>
            <a:r>
              <a:rPr>
                <a:latin typeface="宋体"/>
                <a:ea typeface="宋体"/>
                <a:cs typeface="宋体"/>
                <a:sym typeface="宋体"/>
              </a:rPr>
              <a:t>模板：</a:t>
            </a:r>
            <a:r>
              <a:t>www.1ppt.com/jieri/          PPT</a:t>
            </a:r>
            <a:r>
              <a:rPr>
                <a:latin typeface="宋体"/>
                <a:ea typeface="宋体"/>
                <a:cs typeface="宋体"/>
                <a:sym typeface="宋体"/>
              </a:rPr>
              <a:t>素材：</a:t>
            </a:r>
            <a:r>
              <a:t>www.1ppt.com/sucai/</a:t>
            </a:r>
          </a:p>
          <a:p>
            <a:pPr>
              <a:defRPr sz="100">
                <a:solidFill>
                  <a:srgbClr val="FFFFFF"/>
                </a:solidFill>
                <a:latin typeface="+mj-lt"/>
                <a:ea typeface="+mj-ea"/>
                <a:cs typeface="+mj-cs"/>
                <a:sym typeface="Calibri"/>
              </a:defRPr>
            </a:pPr>
            <a:r>
              <a:t>PPT</a:t>
            </a:r>
            <a:r>
              <a:rPr>
                <a:latin typeface="宋体"/>
                <a:ea typeface="宋体"/>
                <a:cs typeface="宋体"/>
                <a:sym typeface="宋体"/>
              </a:rPr>
              <a:t>背景图片：</a:t>
            </a:r>
            <a:r>
              <a:t>www.1ppt.com/beijing/        PPT</a:t>
            </a:r>
            <a:r>
              <a:rPr>
                <a:latin typeface="宋体"/>
                <a:ea typeface="宋体"/>
                <a:cs typeface="宋体"/>
                <a:sym typeface="宋体"/>
              </a:rPr>
              <a:t>图表：</a:t>
            </a:r>
            <a:r>
              <a:t>www.1ppt.com/tubiao/      </a:t>
            </a:r>
          </a:p>
          <a:p>
            <a:pPr>
              <a:defRPr sz="100">
                <a:solidFill>
                  <a:srgbClr val="FFFFFF"/>
                </a:solidFill>
                <a:latin typeface="+mj-lt"/>
                <a:ea typeface="+mj-ea"/>
                <a:cs typeface="+mj-cs"/>
                <a:sym typeface="Calibri"/>
              </a:defRPr>
            </a:pPr>
            <a:r>
              <a:rPr>
                <a:latin typeface="宋体"/>
                <a:ea typeface="宋体"/>
                <a:cs typeface="宋体"/>
                <a:sym typeface="宋体"/>
              </a:rPr>
              <a:t>精美</a:t>
            </a:r>
            <a:r>
              <a:t>PPT</a:t>
            </a:r>
            <a:r>
              <a:rPr>
                <a:latin typeface="宋体"/>
                <a:ea typeface="宋体"/>
                <a:cs typeface="宋体"/>
                <a:sym typeface="宋体"/>
              </a:rPr>
              <a:t>下载：</a:t>
            </a:r>
            <a:r>
              <a:t>www.1ppt.com/xiazai/         PPT</a:t>
            </a:r>
            <a:r>
              <a:rPr>
                <a:latin typeface="宋体"/>
                <a:ea typeface="宋体"/>
                <a:cs typeface="宋体"/>
                <a:sym typeface="宋体"/>
              </a:rPr>
              <a:t>教程： </a:t>
            </a:r>
            <a:r>
              <a:t>www.1ppt.com/powerpoint/      </a:t>
            </a:r>
          </a:p>
          <a:p>
            <a:pPr>
              <a:defRPr sz="100">
                <a:solidFill>
                  <a:srgbClr val="FFFFFF"/>
                </a:solidFill>
                <a:latin typeface="+mj-lt"/>
                <a:ea typeface="+mj-ea"/>
                <a:cs typeface="+mj-cs"/>
                <a:sym typeface="Calibri"/>
              </a:defRPr>
            </a:pPr>
            <a:r>
              <a:t>PPT</a:t>
            </a:r>
            <a:r>
              <a:rPr>
                <a:latin typeface="宋体"/>
                <a:ea typeface="宋体"/>
                <a:cs typeface="宋体"/>
                <a:sym typeface="宋体"/>
              </a:rPr>
              <a:t>课件：</a:t>
            </a:r>
            <a:r>
              <a:t>www.1ppt.com/kejian/             </a:t>
            </a:r>
            <a:r>
              <a:rPr>
                <a:latin typeface="宋体"/>
                <a:ea typeface="宋体"/>
                <a:cs typeface="宋体"/>
                <a:sym typeface="宋体"/>
              </a:rPr>
              <a:t>字体下载：</a:t>
            </a:r>
            <a:r>
              <a:t>www.1ppt.com/ziti/</a:t>
            </a:r>
          </a:p>
          <a:p>
            <a:pPr>
              <a:defRPr sz="100">
                <a:solidFill>
                  <a:srgbClr val="FFFFFF"/>
                </a:solidFill>
                <a:latin typeface="+mj-lt"/>
                <a:ea typeface="+mj-ea"/>
                <a:cs typeface="+mj-cs"/>
                <a:sym typeface="Calibri"/>
              </a:defRPr>
            </a:pPr>
            <a:r>
              <a:rPr>
                <a:latin typeface="宋体"/>
                <a:ea typeface="宋体"/>
                <a:cs typeface="宋体"/>
                <a:sym typeface="宋体"/>
              </a:rPr>
              <a:t>工作总结</a:t>
            </a:r>
            <a:r>
              <a:t>PPT</a:t>
            </a:r>
            <a:r>
              <a:rPr>
                <a:latin typeface="宋体"/>
                <a:ea typeface="宋体"/>
                <a:cs typeface="宋体"/>
                <a:sym typeface="宋体"/>
              </a:rPr>
              <a:t>：</a:t>
            </a:r>
            <a:r>
              <a:t>www.1ppt.com/xiazai/zongjie/ </a:t>
            </a:r>
            <a:r>
              <a:rPr>
                <a:latin typeface="宋体"/>
                <a:ea typeface="宋体"/>
                <a:cs typeface="宋体"/>
                <a:sym typeface="宋体"/>
              </a:rPr>
              <a:t>工作计划：</a:t>
            </a:r>
            <a:r>
              <a:t>www.1ppt.com/xiazai/jihua/</a:t>
            </a:r>
          </a:p>
          <a:p>
            <a:pPr>
              <a:defRPr sz="100">
                <a:solidFill>
                  <a:srgbClr val="FFFFFF"/>
                </a:solidFill>
                <a:latin typeface="+mj-lt"/>
                <a:ea typeface="+mj-ea"/>
                <a:cs typeface="+mj-cs"/>
                <a:sym typeface="Calibri"/>
              </a:defRPr>
            </a:pPr>
            <a:r>
              <a:rPr>
                <a:latin typeface="宋体"/>
                <a:ea typeface="宋体"/>
                <a:cs typeface="宋体"/>
                <a:sym typeface="宋体"/>
              </a:rPr>
              <a:t>商务</a:t>
            </a:r>
            <a:r>
              <a:t>PPT</a:t>
            </a:r>
            <a:r>
              <a:rPr>
                <a:latin typeface="宋体"/>
                <a:ea typeface="宋体"/>
                <a:cs typeface="宋体"/>
                <a:sym typeface="宋体"/>
              </a:rPr>
              <a:t>模板：</a:t>
            </a:r>
            <a:r>
              <a:t>www.1ppt.com/moban/shangwu/  </a:t>
            </a:r>
            <a:r>
              <a:rPr>
                <a:latin typeface="宋体"/>
                <a:ea typeface="宋体"/>
                <a:cs typeface="宋体"/>
                <a:sym typeface="宋体"/>
              </a:rPr>
              <a:t>个人简历</a:t>
            </a:r>
            <a:r>
              <a:t>PPT</a:t>
            </a:r>
            <a:r>
              <a:rPr>
                <a:latin typeface="宋体"/>
                <a:ea typeface="宋体"/>
                <a:cs typeface="宋体"/>
                <a:sym typeface="宋体"/>
              </a:rPr>
              <a:t>：</a:t>
            </a:r>
            <a:r>
              <a:t>www.1ppt.com/xiazai/jianli/  </a:t>
            </a:r>
          </a:p>
          <a:p>
            <a:pPr>
              <a:defRPr sz="100">
                <a:solidFill>
                  <a:srgbClr val="FFFFFF"/>
                </a:solidFill>
                <a:latin typeface="+mj-lt"/>
                <a:ea typeface="+mj-ea"/>
                <a:cs typeface="+mj-cs"/>
                <a:sym typeface="Calibri"/>
              </a:defRPr>
            </a:pPr>
            <a:r>
              <a:rPr>
                <a:latin typeface="宋体"/>
                <a:ea typeface="宋体"/>
                <a:cs typeface="宋体"/>
                <a:sym typeface="宋体"/>
              </a:rPr>
              <a:t>毕业答辩</a:t>
            </a:r>
            <a:r>
              <a:t>PPT</a:t>
            </a:r>
            <a:r>
              <a:rPr>
                <a:latin typeface="宋体"/>
                <a:ea typeface="宋体"/>
                <a:cs typeface="宋体"/>
                <a:sym typeface="宋体"/>
              </a:rPr>
              <a:t>：</a:t>
            </a:r>
            <a:r>
              <a:t>www.1ppt.com/xiazai/dabian/  </a:t>
            </a:r>
            <a:r>
              <a:rPr>
                <a:latin typeface="宋体"/>
                <a:ea typeface="宋体"/>
                <a:cs typeface="宋体"/>
                <a:sym typeface="宋体"/>
              </a:rPr>
              <a:t>工作汇报</a:t>
            </a:r>
            <a:r>
              <a:t>PPT</a:t>
            </a:r>
            <a:r>
              <a:rPr>
                <a:latin typeface="宋体"/>
                <a:ea typeface="宋体"/>
                <a:cs typeface="宋体"/>
                <a:sym typeface="宋体"/>
              </a:rPr>
              <a:t>：</a:t>
            </a:r>
            <a:r>
              <a:t>www.1ppt.com/xiazai/huibao/    </a:t>
            </a:r>
          </a:p>
          <a:p>
            <a:pPr>
              <a:defRPr sz="100">
                <a:solidFill>
                  <a:srgbClr val="FFFFFF"/>
                </a:solidFill>
                <a:latin typeface="+mj-lt"/>
                <a:ea typeface="+mj-ea"/>
                <a:cs typeface="+mj-cs"/>
                <a:sym typeface="Calibri"/>
              </a:defRPr>
            </a:pPr>
            <a:r>
              <a:t> </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空白">
    <p:spTree>
      <p:nvGrpSpPr>
        <p:cNvPr id="1" name=""/>
        <p:cNvGrpSpPr/>
        <p:nvPr/>
      </p:nvGrpSpPr>
      <p:grpSpPr>
        <a:xfrm>
          <a:off x="0" y="0"/>
          <a:ext cx="0" cy="0"/>
          <a:chOff x="0" y="0"/>
          <a:chExt cx="0" cy="0"/>
        </a:xfrm>
      </p:grpSpPr>
      <p:pic>
        <p:nvPicPr>
          <p:cNvPr id="73" name="图片 5" descr="图片 5"/>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_空白">
    <p:spTree>
      <p:nvGrpSpPr>
        <p:cNvPr id="1" name=""/>
        <p:cNvGrpSpPr/>
        <p:nvPr/>
      </p:nvGrpSpPr>
      <p:grpSpPr>
        <a:xfrm>
          <a:off x="0" y="0"/>
          <a:ext cx="0" cy="0"/>
          <a:chOff x="0" y="0"/>
          <a:chExt cx="0" cy="0"/>
        </a:xfrm>
      </p:grpSpPr>
      <p:sp>
        <p:nvSpPr>
          <p:cNvPr id="89" name="矩形 8"/>
          <p:cNvSpPr/>
          <p:nvPr/>
        </p:nvSpPr>
        <p:spPr>
          <a:xfrm>
            <a:off x="0" y="0"/>
            <a:ext cx="12192000" cy="6858000"/>
          </a:xfrm>
          <a:prstGeom prst="rect">
            <a:avLst/>
          </a:prstGeom>
          <a:solidFill>
            <a:srgbClr val="FBF8EF"/>
          </a:solidFill>
          <a:ln w="12700">
            <a:miter lim="400000"/>
          </a:ln>
        </p:spPr>
        <p:txBody>
          <a:bodyPr lIns="45719" rIns="45719" anchor="ctr"/>
          <a:lstStyle/>
          <a:p>
            <a:pPr algn="ctr">
              <a:defRPr>
                <a:solidFill>
                  <a:srgbClr val="FFFFFF"/>
                </a:solidFill>
              </a:defRPr>
            </a:pPr>
            <a:endParaRPr/>
          </a:p>
        </p:txBody>
      </p:sp>
      <p:grpSp>
        <p:nvGrpSpPr>
          <p:cNvPr id="97" name="组合 9"/>
          <p:cNvGrpSpPr/>
          <p:nvPr/>
        </p:nvGrpSpPr>
        <p:grpSpPr>
          <a:xfrm>
            <a:off x="275771" y="305217"/>
            <a:ext cx="635646" cy="635645"/>
            <a:chOff x="0" y="0"/>
            <a:chExt cx="635644" cy="635644"/>
          </a:xfrm>
        </p:grpSpPr>
        <p:sp>
          <p:nvSpPr>
            <p:cNvPr id="90" name="椭圆 10"/>
            <p:cNvSpPr/>
            <p:nvPr/>
          </p:nvSpPr>
          <p:spPr>
            <a:xfrm>
              <a:off x="-1" y="-1"/>
              <a:ext cx="635646" cy="635646"/>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1" name="椭圆 11"/>
            <p:cNvSpPr/>
            <p:nvPr/>
          </p:nvSpPr>
          <p:spPr>
            <a:xfrm>
              <a:off x="45860" y="45860"/>
              <a:ext cx="543925" cy="54392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2" name="椭圆 12"/>
            <p:cNvSpPr/>
            <p:nvPr/>
          </p:nvSpPr>
          <p:spPr>
            <a:xfrm>
              <a:off x="90302" y="90302"/>
              <a:ext cx="455041" cy="45503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3" name="椭圆 13"/>
            <p:cNvSpPr/>
            <p:nvPr/>
          </p:nvSpPr>
          <p:spPr>
            <a:xfrm>
              <a:off x="138415" y="138415"/>
              <a:ext cx="358815" cy="35881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4" name="椭圆 14"/>
            <p:cNvSpPr/>
            <p:nvPr/>
          </p:nvSpPr>
          <p:spPr>
            <a:xfrm>
              <a:off x="188671" y="188671"/>
              <a:ext cx="258303" cy="25830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5" name="椭圆 15"/>
            <p:cNvSpPr/>
            <p:nvPr/>
          </p:nvSpPr>
          <p:spPr>
            <a:xfrm>
              <a:off x="237523" y="237524"/>
              <a:ext cx="160597" cy="16059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6" name="椭圆 16"/>
            <p:cNvSpPr/>
            <p:nvPr/>
          </p:nvSpPr>
          <p:spPr>
            <a:xfrm>
              <a:off x="279638" y="279638"/>
              <a:ext cx="76369" cy="7636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gency FB"/>
          <a:ea typeface="Agency FB"/>
          <a:cs typeface="Agency FB"/>
          <a:sym typeface="Agency FB"/>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gency FB"/>
          <a:ea typeface="Agency FB"/>
          <a:cs typeface="Agency FB"/>
          <a:sym typeface="Agency FB"/>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gency FB"/>
          <a:ea typeface="Agency FB"/>
          <a:cs typeface="Agency FB"/>
          <a:sym typeface="Agency FB"/>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gency FB"/>
          <a:ea typeface="Agency FB"/>
          <a:cs typeface="Agency FB"/>
          <a:sym typeface="Agency FB"/>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gency FB"/>
          <a:ea typeface="Agency FB"/>
          <a:cs typeface="Agency FB"/>
          <a:sym typeface="Agency FB"/>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gency FB"/>
          <a:ea typeface="Agency FB"/>
          <a:cs typeface="Agency FB"/>
          <a:sym typeface="Agency FB"/>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gency FB"/>
          <a:ea typeface="Agency FB"/>
          <a:cs typeface="Agency FB"/>
          <a:sym typeface="Agency FB"/>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gency FB"/>
          <a:ea typeface="Agency FB"/>
          <a:cs typeface="Agency FB"/>
          <a:sym typeface="Agency FB"/>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gency FB"/>
          <a:ea typeface="Agency FB"/>
          <a:cs typeface="Agency FB"/>
          <a:sym typeface="Agency FB"/>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gency FB"/>
          <a:ea typeface="Agency FB"/>
          <a:cs typeface="Agency FB"/>
          <a:sym typeface="Agency FB"/>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gency FB"/>
          <a:ea typeface="Agency FB"/>
          <a:cs typeface="Agency FB"/>
          <a:sym typeface="Agency FB"/>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gency FB"/>
          <a:ea typeface="Agency FB"/>
          <a:cs typeface="Agency FB"/>
          <a:sym typeface="Agency FB"/>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gency FB"/>
          <a:ea typeface="Agency FB"/>
          <a:cs typeface="Agency FB"/>
          <a:sym typeface="Agency FB"/>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gency FB"/>
          <a:ea typeface="Agency FB"/>
          <a:cs typeface="Agency FB"/>
          <a:sym typeface="Agency FB"/>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gency FB"/>
          <a:ea typeface="Agency FB"/>
          <a:cs typeface="Agency FB"/>
          <a:sym typeface="Agency FB"/>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gency FB"/>
          <a:ea typeface="Agency FB"/>
          <a:cs typeface="Agency FB"/>
          <a:sym typeface="Agency FB"/>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gency FB"/>
          <a:ea typeface="Agency FB"/>
          <a:cs typeface="Agency FB"/>
          <a:sym typeface="Agency FB"/>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gency FB"/>
          <a:ea typeface="Agency FB"/>
          <a:cs typeface="Agency FB"/>
          <a:sym typeface="Agency FB"/>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s://data.mendeley.com/datasets/34rczh25kc/4"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组合 70"/>
          <p:cNvGrpSpPr/>
          <p:nvPr/>
        </p:nvGrpSpPr>
        <p:grpSpPr>
          <a:xfrm>
            <a:off x="8025196" y="1145611"/>
            <a:ext cx="3105405" cy="3105405"/>
            <a:chOff x="0" y="0"/>
            <a:chExt cx="3105404" cy="3105404"/>
          </a:xfrm>
        </p:grpSpPr>
        <p:sp>
          <p:nvSpPr>
            <p:cNvPr id="145" name="椭圆 71"/>
            <p:cNvSpPr/>
            <p:nvPr/>
          </p:nvSpPr>
          <p:spPr>
            <a:xfrm>
              <a:off x="-1" y="-1"/>
              <a:ext cx="3105405" cy="310540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46" name="椭圆 72"/>
            <p:cNvSpPr/>
            <p:nvPr/>
          </p:nvSpPr>
          <p:spPr>
            <a:xfrm>
              <a:off x="115218" y="115218"/>
              <a:ext cx="2874969" cy="287496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47" name="椭圆 73"/>
            <p:cNvSpPr/>
            <p:nvPr/>
          </p:nvSpPr>
          <p:spPr>
            <a:xfrm>
              <a:off x="224046" y="224046"/>
              <a:ext cx="2657313" cy="265731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48" name="椭圆 74"/>
            <p:cNvSpPr/>
            <p:nvPr/>
          </p:nvSpPr>
          <p:spPr>
            <a:xfrm>
              <a:off x="318221" y="318222"/>
              <a:ext cx="2468963" cy="246896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49" name="椭圆 75"/>
            <p:cNvSpPr/>
            <p:nvPr/>
          </p:nvSpPr>
          <p:spPr>
            <a:xfrm>
              <a:off x="441167" y="441170"/>
              <a:ext cx="2223069" cy="222306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50" name="椭圆 76"/>
            <p:cNvSpPr/>
            <p:nvPr/>
          </p:nvSpPr>
          <p:spPr>
            <a:xfrm>
              <a:off x="552270" y="552272"/>
              <a:ext cx="2000865" cy="200086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51" name="椭圆 77"/>
            <p:cNvSpPr/>
            <p:nvPr/>
          </p:nvSpPr>
          <p:spPr>
            <a:xfrm>
              <a:off x="676219" y="676221"/>
              <a:ext cx="1752965" cy="175296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52" name="椭圆 78"/>
            <p:cNvSpPr/>
            <p:nvPr/>
          </p:nvSpPr>
          <p:spPr>
            <a:xfrm>
              <a:off x="795052" y="795053"/>
              <a:ext cx="1515301" cy="151529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53" name="椭圆 79"/>
            <p:cNvSpPr/>
            <p:nvPr/>
          </p:nvSpPr>
          <p:spPr>
            <a:xfrm>
              <a:off x="921743" y="921745"/>
              <a:ext cx="1261917" cy="126191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54" name="椭圆 80"/>
            <p:cNvSpPr/>
            <p:nvPr/>
          </p:nvSpPr>
          <p:spPr>
            <a:xfrm>
              <a:off x="1036961" y="1036963"/>
              <a:ext cx="1031481" cy="103147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55" name="椭圆 81"/>
            <p:cNvSpPr/>
            <p:nvPr/>
          </p:nvSpPr>
          <p:spPr>
            <a:xfrm>
              <a:off x="1160409" y="1160411"/>
              <a:ext cx="784585" cy="78458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56" name="椭圆 82"/>
            <p:cNvSpPr/>
            <p:nvPr/>
          </p:nvSpPr>
          <p:spPr>
            <a:xfrm>
              <a:off x="1259168" y="1259170"/>
              <a:ext cx="587069" cy="58706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57" name="椭圆 83"/>
            <p:cNvSpPr/>
            <p:nvPr/>
          </p:nvSpPr>
          <p:spPr>
            <a:xfrm>
              <a:off x="1366157" y="1366158"/>
              <a:ext cx="373091" cy="37308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58" name="椭圆 84"/>
            <p:cNvSpPr/>
            <p:nvPr/>
          </p:nvSpPr>
          <p:spPr>
            <a:xfrm>
              <a:off x="1459429" y="1459430"/>
              <a:ext cx="186547" cy="18654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74" name="组合 40"/>
          <p:cNvGrpSpPr/>
          <p:nvPr/>
        </p:nvGrpSpPr>
        <p:grpSpPr>
          <a:xfrm>
            <a:off x="-1650" y="3210868"/>
            <a:ext cx="2530556" cy="2530555"/>
            <a:chOff x="0" y="0"/>
            <a:chExt cx="2530554" cy="2530554"/>
          </a:xfrm>
        </p:grpSpPr>
        <p:sp>
          <p:nvSpPr>
            <p:cNvPr id="160" name="椭圆 41"/>
            <p:cNvSpPr/>
            <p:nvPr/>
          </p:nvSpPr>
          <p:spPr>
            <a:xfrm>
              <a:off x="-1" y="-1"/>
              <a:ext cx="2530556" cy="2530556"/>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1" name="椭圆 42"/>
            <p:cNvSpPr/>
            <p:nvPr/>
          </p:nvSpPr>
          <p:spPr>
            <a:xfrm>
              <a:off x="93889" y="93889"/>
              <a:ext cx="2342775" cy="234277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2" name="椭圆 43"/>
            <p:cNvSpPr/>
            <p:nvPr/>
          </p:nvSpPr>
          <p:spPr>
            <a:xfrm>
              <a:off x="182572" y="182572"/>
              <a:ext cx="2165409" cy="216540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3" name="椭圆 44"/>
            <p:cNvSpPr/>
            <p:nvPr/>
          </p:nvSpPr>
          <p:spPr>
            <a:xfrm>
              <a:off x="259314" y="259315"/>
              <a:ext cx="2011925" cy="201192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4" name="椭圆 45"/>
            <p:cNvSpPr/>
            <p:nvPr/>
          </p:nvSpPr>
          <p:spPr>
            <a:xfrm>
              <a:off x="359501" y="359503"/>
              <a:ext cx="1811551" cy="181154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5" name="椭圆 46"/>
            <p:cNvSpPr/>
            <p:nvPr/>
          </p:nvSpPr>
          <p:spPr>
            <a:xfrm>
              <a:off x="450038" y="450039"/>
              <a:ext cx="1630479" cy="163047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6" name="椭圆 47"/>
            <p:cNvSpPr/>
            <p:nvPr/>
          </p:nvSpPr>
          <p:spPr>
            <a:xfrm>
              <a:off x="551042" y="551043"/>
              <a:ext cx="1428469" cy="142846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7" name="椭圆 48"/>
            <p:cNvSpPr/>
            <p:nvPr/>
          </p:nvSpPr>
          <p:spPr>
            <a:xfrm>
              <a:off x="647877" y="647878"/>
              <a:ext cx="1234799" cy="123479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8" name="椭圆 49"/>
            <p:cNvSpPr/>
            <p:nvPr/>
          </p:nvSpPr>
          <p:spPr>
            <a:xfrm>
              <a:off x="751116" y="751118"/>
              <a:ext cx="1028321" cy="102831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69" name="椭圆 50"/>
            <p:cNvSpPr/>
            <p:nvPr/>
          </p:nvSpPr>
          <p:spPr>
            <a:xfrm>
              <a:off x="845006" y="845008"/>
              <a:ext cx="840541" cy="84053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0" name="椭圆 51"/>
            <p:cNvSpPr/>
            <p:nvPr/>
          </p:nvSpPr>
          <p:spPr>
            <a:xfrm>
              <a:off x="945602" y="945604"/>
              <a:ext cx="639349" cy="63934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1" name="椭圆 52"/>
            <p:cNvSpPr/>
            <p:nvPr/>
          </p:nvSpPr>
          <p:spPr>
            <a:xfrm>
              <a:off x="1026079" y="1026081"/>
              <a:ext cx="478395" cy="47839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2" name="椭圆 53"/>
            <p:cNvSpPr/>
            <p:nvPr/>
          </p:nvSpPr>
          <p:spPr>
            <a:xfrm>
              <a:off x="1113263" y="1113264"/>
              <a:ext cx="304027" cy="30402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3" name="椭圆 54"/>
            <p:cNvSpPr/>
            <p:nvPr/>
          </p:nvSpPr>
          <p:spPr>
            <a:xfrm>
              <a:off x="1189269" y="1189270"/>
              <a:ext cx="152015" cy="15201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89" name="组合 25"/>
          <p:cNvGrpSpPr/>
          <p:nvPr/>
        </p:nvGrpSpPr>
        <p:grpSpPr>
          <a:xfrm>
            <a:off x="2169323" y="2936095"/>
            <a:ext cx="1452081" cy="1452081"/>
            <a:chOff x="0" y="0"/>
            <a:chExt cx="1452080" cy="1452080"/>
          </a:xfrm>
        </p:grpSpPr>
        <p:sp>
          <p:nvSpPr>
            <p:cNvPr id="175" name="椭圆 26"/>
            <p:cNvSpPr/>
            <p:nvPr/>
          </p:nvSpPr>
          <p:spPr>
            <a:xfrm>
              <a:off x="0" y="0"/>
              <a:ext cx="1452081" cy="145208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6" name="椭圆 27"/>
            <p:cNvSpPr/>
            <p:nvPr/>
          </p:nvSpPr>
          <p:spPr>
            <a:xfrm>
              <a:off x="53875" y="53875"/>
              <a:ext cx="1344329" cy="134432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7" name="椭圆 28"/>
            <p:cNvSpPr/>
            <p:nvPr/>
          </p:nvSpPr>
          <p:spPr>
            <a:xfrm>
              <a:off x="104763" y="104763"/>
              <a:ext cx="1242553" cy="124255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8" name="椭圆 29"/>
            <p:cNvSpPr/>
            <p:nvPr/>
          </p:nvSpPr>
          <p:spPr>
            <a:xfrm>
              <a:off x="148799" y="148800"/>
              <a:ext cx="1154481" cy="115448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9" name="椭圆 30"/>
            <p:cNvSpPr/>
            <p:nvPr/>
          </p:nvSpPr>
          <p:spPr>
            <a:xfrm>
              <a:off x="206289" y="206290"/>
              <a:ext cx="1039503" cy="103950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0" name="椭圆 31"/>
            <p:cNvSpPr/>
            <p:nvPr/>
          </p:nvSpPr>
          <p:spPr>
            <a:xfrm>
              <a:off x="258240" y="258241"/>
              <a:ext cx="935601" cy="93559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1" name="椭圆 32"/>
            <p:cNvSpPr/>
            <p:nvPr/>
          </p:nvSpPr>
          <p:spPr>
            <a:xfrm>
              <a:off x="316198" y="316199"/>
              <a:ext cx="819683" cy="81968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2" name="椭圆 33"/>
            <p:cNvSpPr/>
            <p:nvPr/>
          </p:nvSpPr>
          <p:spPr>
            <a:xfrm>
              <a:off x="371764" y="371765"/>
              <a:ext cx="708551" cy="70855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3" name="椭圆 34"/>
            <p:cNvSpPr/>
            <p:nvPr/>
          </p:nvSpPr>
          <p:spPr>
            <a:xfrm>
              <a:off x="431005" y="431006"/>
              <a:ext cx="590071" cy="59006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4" name="椭圆 35"/>
            <p:cNvSpPr/>
            <p:nvPr/>
          </p:nvSpPr>
          <p:spPr>
            <a:xfrm>
              <a:off x="484881" y="484881"/>
              <a:ext cx="482319" cy="48231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5" name="椭圆 36"/>
            <p:cNvSpPr/>
            <p:nvPr/>
          </p:nvSpPr>
          <p:spPr>
            <a:xfrm>
              <a:off x="542605" y="542605"/>
              <a:ext cx="366871" cy="36686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6" name="椭圆 37"/>
            <p:cNvSpPr/>
            <p:nvPr/>
          </p:nvSpPr>
          <p:spPr>
            <a:xfrm>
              <a:off x="588784" y="588785"/>
              <a:ext cx="274513" cy="27451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7" name="椭圆 38"/>
            <p:cNvSpPr/>
            <p:nvPr/>
          </p:nvSpPr>
          <p:spPr>
            <a:xfrm>
              <a:off x="638812" y="638812"/>
              <a:ext cx="174457" cy="17445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8" name="椭圆 39"/>
            <p:cNvSpPr/>
            <p:nvPr/>
          </p:nvSpPr>
          <p:spPr>
            <a:xfrm>
              <a:off x="682425" y="682426"/>
              <a:ext cx="87229" cy="8722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204" name="组合 55"/>
          <p:cNvGrpSpPr/>
          <p:nvPr/>
        </p:nvGrpSpPr>
        <p:grpSpPr>
          <a:xfrm>
            <a:off x="2175416" y="3778722"/>
            <a:ext cx="1866393" cy="1866393"/>
            <a:chOff x="0" y="0"/>
            <a:chExt cx="1866392" cy="1866392"/>
          </a:xfrm>
        </p:grpSpPr>
        <p:sp>
          <p:nvSpPr>
            <p:cNvPr id="190" name="椭圆 56"/>
            <p:cNvSpPr/>
            <p:nvPr/>
          </p:nvSpPr>
          <p:spPr>
            <a:xfrm>
              <a:off x="-1" y="-1"/>
              <a:ext cx="1866394" cy="1866394"/>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91" name="椭圆 57"/>
            <p:cNvSpPr/>
            <p:nvPr/>
          </p:nvSpPr>
          <p:spPr>
            <a:xfrm>
              <a:off x="69247" y="69247"/>
              <a:ext cx="1727897" cy="172789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92" name="椭圆 58"/>
            <p:cNvSpPr/>
            <p:nvPr/>
          </p:nvSpPr>
          <p:spPr>
            <a:xfrm>
              <a:off x="134655" y="134655"/>
              <a:ext cx="1597083" cy="159708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93" name="椭圆 59"/>
            <p:cNvSpPr/>
            <p:nvPr/>
          </p:nvSpPr>
          <p:spPr>
            <a:xfrm>
              <a:off x="191255" y="191256"/>
              <a:ext cx="1483881" cy="148388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94" name="椭圆 60"/>
            <p:cNvSpPr/>
            <p:nvPr/>
          </p:nvSpPr>
          <p:spPr>
            <a:xfrm>
              <a:off x="265148" y="265149"/>
              <a:ext cx="1336097" cy="133609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95" name="椭圆 61"/>
            <p:cNvSpPr/>
            <p:nvPr/>
          </p:nvSpPr>
          <p:spPr>
            <a:xfrm>
              <a:off x="331922" y="331923"/>
              <a:ext cx="1202549" cy="120254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96" name="椭圆 62"/>
            <p:cNvSpPr/>
            <p:nvPr/>
          </p:nvSpPr>
          <p:spPr>
            <a:xfrm>
              <a:off x="406417" y="406418"/>
              <a:ext cx="1053557" cy="105355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97" name="椭圆 63"/>
            <p:cNvSpPr/>
            <p:nvPr/>
          </p:nvSpPr>
          <p:spPr>
            <a:xfrm>
              <a:off x="477837" y="477838"/>
              <a:ext cx="910717" cy="91071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98" name="椭圆 64"/>
            <p:cNvSpPr/>
            <p:nvPr/>
          </p:nvSpPr>
          <p:spPr>
            <a:xfrm>
              <a:off x="553981" y="553982"/>
              <a:ext cx="758431" cy="75842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99" name="椭圆 65"/>
            <p:cNvSpPr/>
            <p:nvPr/>
          </p:nvSpPr>
          <p:spPr>
            <a:xfrm>
              <a:off x="623228" y="623229"/>
              <a:ext cx="619935" cy="61993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0" name="椭圆 66"/>
            <p:cNvSpPr/>
            <p:nvPr/>
          </p:nvSpPr>
          <p:spPr>
            <a:xfrm>
              <a:off x="697422" y="697423"/>
              <a:ext cx="471547" cy="47154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1" name="椭圆 67"/>
            <p:cNvSpPr/>
            <p:nvPr/>
          </p:nvSpPr>
          <p:spPr>
            <a:xfrm>
              <a:off x="756778" y="756779"/>
              <a:ext cx="352837" cy="35283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2" name="椭圆 68"/>
            <p:cNvSpPr/>
            <p:nvPr/>
          </p:nvSpPr>
          <p:spPr>
            <a:xfrm>
              <a:off x="821080" y="821080"/>
              <a:ext cx="224233" cy="22423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3" name="椭圆 69"/>
            <p:cNvSpPr/>
            <p:nvPr/>
          </p:nvSpPr>
          <p:spPr>
            <a:xfrm>
              <a:off x="877137" y="877138"/>
              <a:ext cx="112117" cy="11211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
        <p:nvSpPr>
          <p:cNvPr id="205" name="椭圆 8"/>
          <p:cNvSpPr/>
          <p:nvPr/>
        </p:nvSpPr>
        <p:spPr>
          <a:xfrm>
            <a:off x="3305492" y="638496"/>
            <a:ext cx="5581015" cy="5581008"/>
          </a:xfrm>
          <a:prstGeom prst="ellipse">
            <a:avLst/>
          </a:prstGeom>
          <a:solidFill>
            <a:srgbClr val="FBF8EF"/>
          </a:solidFill>
          <a:ln w="12700">
            <a:solidFill>
              <a:srgbClr val="A6A6A6"/>
            </a:solidFill>
            <a:miter/>
          </a:ln>
          <a:effectLst>
            <a:outerShdw blurRad="812800" dist="38100" dir="2700000" rotWithShape="0">
              <a:srgbClr val="000000">
                <a:alpha val="12000"/>
              </a:srgbClr>
            </a:outerShdw>
          </a:effectLst>
        </p:spPr>
        <p:txBody>
          <a:bodyPr lIns="45719" rIns="45719" anchor="ctr"/>
          <a:lstStyle/>
          <a:p>
            <a:pPr algn="ctr">
              <a:defRPr>
                <a:solidFill>
                  <a:srgbClr val="FFFFFF"/>
                </a:solidFill>
              </a:defRPr>
            </a:pPr>
            <a:endParaRPr/>
          </a:p>
        </p:txBody>
      </p:sp>
      <p:sp>
        <p:nvSpPr>
          <p:cNvPr id="206" name="椭圆 9"/>
          <p:cNvSpPr/>
          <p:nvPr/>
        </p:nvSpPr>
        <p:spPr>
          <a:xfrm>
            <a:off x="4102100" y="1130300"/>
            <a:ext cx="330200" cy="330200"/>
          </a:xfrm>
          <a:prstGeom prst="ellipse">
            <a:avLst/>
          </a:prstGeom>
          <a:solidFill>
            <a:srgbClr val="404040"/>
          </a:solidFill>
          <a:ln w="12700">
            <a:miter lim="400000"/>
          </a:ln>
        </p:spPr>
        <p:txBody>
          <a:bodyPr lIns="45719" rIns="45719" anchor="ctr"/>
          <a:lstStyle/>
          <a:p>
            <a:pPr algn="ctr">
              <a:defRPr>
                <a:solidFill>
                  <a:srgbClr val="FFFFFF"/>
                </a:solidFill>
              </a:defRPr>
            </a:pPr>
            <a:endParaRPr/>
          </a:p>
        </p:txBody>
      </p:sp>
      <p:sp>
        <p:nvSpPr>
          <p:cNvPr id="207" name="椭圆 10"/>
          <p:cNvSpPr/>
          <p:nvPr/>
        </p:nvSpPr>
        <p:spPr>
          <a:xfrm>
            <a:off x="8343900" y="4699000"/>
            <a:ext cx="330200" cy="330200"/>
          </a:xfrm>
          <a:prstGeom prst="ellipse">
            <a:avLst/>
          </a:prstGeom>
          <a:solidFill>
            <a:srgbClr val="404040"/>
          </a:solidFill>
          <a:ln w="12700">
            <a:miter lim="400000"/>
          </a:ln>
        </p:spPr>
        <p:txBody>
          <a:bodyPr lIns="45719" rIns="45719" anchor="ctr"/>
          <a:lstStyle/>
          <a:p>
            <a:pPr algn="ctr">
              <a:defRPr>
                <a:solidFill>
                  <a:srgbClr val="FFFFFF"/>
                </a:solidFill>
              </a:defRPr>
            </a:pPr>
            <a:endParaRPr/>
          </a:p>
        </p:txBody>
      </p:sp>
      <p:grpSp>
        <p:nvGrpSpPr>
          <p:cNvPr id="222" name="组合 85"/>
          <p:cNvGrpSpPr/>
          <p:nvPr/>
        </p:nvGrpSpPr>
        <p:grpSpPr>
          <a:xfrm>
            <a:off x="10569599" y="2270517"/>
            <a:ext cx="1708013" cy="1708013"/>
            <a:chOff x="0" y="0"/>
            <a:chExt cx="1708012" cy="1708012"/>
          </a:xfrm>
        </p:grpSpPr>
        <p:sp>
          <p:nvSpPr>
            <p:cNvPr id="208" name="椭圆 86"/>
            <p:cNvSpPr/>
            <p:nvPr/>
          </p:nvSpPr>
          <p:spPr>
            <a:xfrm>
              <a:off x="-1" y="-1"/>
              <a:ext cx="1708014" cy="1708014"/>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椭圆 87"/>
            <p:cNvSpPr/>
            <p:nvPr/>
          </p:nvSpPr>
          <p:spPr>
            <a:xfrm>
              <a:off x="63371" y="63371"/>
              <a:ext cx="1581269" cy="158126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10" name="椭圆 88"/>
            <p:cNvSpPr/>
            <p:nvPr/>
          </p:nvSpPr>
          <p:spPr>
            <a:xfrm>
              <a:off x="123228" y="123228"/>
              <a:ext cx="1461555" cy="146155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11" name="椭圆 89"/>
            <p:cNvSpPr/>
            <p:nvPr/>
          </p:nvSpPr>
          <p:spPr>
            <a:xfrm>
              <a:off x="175025" y="175026"/>
              <a:ext cx="1357961" cy="135795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12" name="椭圆 90"/>
            <p:cNvSpPr/>
            <p:nvPr/>
          </p:nvSpPr>
          <p:spPr>
            <a:xfrm>
              <a:off x="242647" y="242649"/>
              <a:ext cx="1222717" cy="122271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13" name="椭圆 91"/>
            <p:cNvSpPr/>
            <p:nvPr/>
          </p:nvSpPr>
          <p:spPr>
            <a:xfrm>
              <a:off x="303755" y="303756"/>
              <a:ext cx="1100501" cy="110049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14" name="椭圆 92"/>
            <p:cNvSpPr/>
            <p:nvPr/>
          </p:nvSpPr>
          <p:spPr>
            <a:xfrm>
              <a:off x="371929" y="371930"/>
              <a:ext cx="964153" cy="96415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15" name="椭圆 93"/>
            <p:cNvSpPr/>
            <p:nvPr/>
          </p:nvSpPr>
          <p:spPr>
            <a:xfrm>
              <a:off x="437288" y="437289"/>
              <a:ext cx="833435" cy="83343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16" name="椭圆 94"/>
            <p:cNvSpPr/>
            <p:nvPr/>
          </p:nvSpPr>
          <p:spPr>
            <a:xfrm>
              <a:off x="506970" y="506971"/>
              <a:ext cx="694071" cy="69406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17" name="椭圆 95"/>
            <p:cNvSpPr/>
            <p:nvPr/>
          </p:nvSpPr>
          <p:spPr>
            <a:xfrm>
              <a:off x="570341" y="570342"/>
              <a:ext cx="567329" cy="56732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18" name="椭圆 96"/>
            <p:cNvSpPr/>
            <p:nvPr/>
          </p:nvSpPr>
          <p:spPr>
            <a:xfrm>
              <a:off x="638239" y="638240"/>
              <a:ext cx="431533" cy="43153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19" name="椭圆 97"/>
            <p:cNvSpPr/>
            <p:nvPr/>
          </p:nvSpPr>
          <p:spPr>
            <a:xfrm>
              <a:off x="692558" y="692559"/>
              <a:ext cx="322895" cy="32289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20" name="椭圆 98"/>
            <p:cNvSpPr/>
            <p:nvPr/>
          </p:nvSpPr>
          <p:spPr>
            <a:xfrm>
              <a:off x="751403" y="751404"/>
              <a:ext cx="205205" cy="20520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21" name="椭圆 99"/>
            <p:cNvSpPr/>
            <p:nvPr/>
          </p:nvSpPr>
          <p:spPr>
            <a:xfrm>
              <a:off x="802704" y="802704"/>
              <a:ext cx="102603" cy="10260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
        <p:nvSpPr>
          <p:cNvPr id="223" name="TextBox 64"/>
          <p:cNvSpPr txBox="1"/>
          <p:nvPr/>
        </p:nvSpPr>
        <p:spPr>
          <a:xfrm rot="16200000">
            <a:off x="5097119" y="263636"/>
            <a:ext cx="1938990" cy="61680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eaVert" wrap="square" lIns="45719" rIns="45719">
            <a:spAutoFit/>
          </a:bodyPr>
          <a:lstStyle/>
          <a:p>
            <a:pPr algn="ctr">
              <a:defRPr sz="4000" b="1">
                <a:solidFill>
                  <a:srgbClr val="595959"/>
                </a:solidFill>
                <a:latin typeface="Copperplate"/>
                <a:ea typeface="Copperplate"/>
                <a:cs typeface="Copperplate"/>
                <a:sym typeface="Copperplate"/>
              </a:defRPr>
            </a:pPr>
            <a:r>
              <a:rPr lang="en-US">
                <a:solidFill>
                  <a:schemeClr val="tx1"/>
                </a:solidFill>
                <a:latin typeface="Copperplate Gothic Bold" panose="020E0705020206020404" pitchFamily="34" charset="0"/>
              </a:rPr>
              <a:t>Automated</a:t>
            </a:r>
          </a:p>
          <a:p>
            <a:pPr algn="ctr">
              <a:defRPr sz="4000" b="1">
                <a:solidFill>
                  <a:srgbClr val="595959"/>
                </a:solidFill>
                <a:latin typeface="Copperplate"/>
                <a:ea typeface="Copperplate"/>
                <a:cs typeface="Copperplate"/>
                <a:sym typeface="Copperplate"/>
              </a:defRPr>
            </a:pPr>
            <a:r>
              <a:rPr lang="en-US" dirty="0">
                <a:solidFill>
                  <a:schemeClr val="tx1"/>
                </a:solidFill>
                <a:latin typeface="Copperplate Gothic Bold" panose="020E0705020206020404" pitchFamily="34" charset="0"/>
              </a:rPr>
              <a:t>Aqua Farming</a:t>
            </a:r>
            <a:br>
              <a:rPr lang="en-US" dirty="0">
                <a:solidFill>
                  <a:schemeClr val="tx1"/>
                </a:solidFill>
                <a:latin typeface="Copperplate Gothic Bold" panose="020E0705020206020404" pitchFamily="34" charset="0"/>
              </a:rPr>
            </a:br>
            <a:r>
              <a:rPr lang="en-US" dirty="0">
                <a:solidFill>
                  <a:schemeClr val="tx1"/>
                </a:solidFill>
                <a:latin typeface="Copperplate Gothic Bold" panose="020E0705020206020404" pitchFamily="34" charset="0"/>
              </a:rPr>
              <a:t>Monitoring System</a:t>
            </a:r>
            <a:endParaRPr dirty="0">
              <a:solidFill>
                <a:schemeClr val="tx1"/>
              </a:solidFill>
              <a:latin typeface="Copperplate Gothic Bold" panose="020E0705020206020404" pitchFamily="34" charset="0"/>
            </a:endParaRPr>
          </a:p>
        </p:txBody>
      </p:sp>
      <p:sp>
        <p:nvSpPr>
          <p:cNvPr id="224" name="TextBox 3"/>
          <p:cNvSpPr txBox="1"/>
          <p:nvPr/>
        </p:nvSpPr>
        <p:spPr>
          <a:xfrm>
            <a:off x="6923515" y="5313193"/>
            <a:ext cx="507817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2000" b="1">
                <a:solidFill>
                  <a:srgbClr val="404040"/>
                </a:solidFill>
                <a:latin typeface="+mj-lt"/>
                <a:ea typeface="+mj-ea"/>
                <a:cs typeface="+mj-cs"/>
                <a:sym typeface="Calibri"/>
              </a:defRPr>
            </a:pPr>
            <a:r>
              <a:rPr sz="2000" dirty="0">
                <a:latin typeface="Copperplate"/>
              </a:rPr>
              <a:t>K</a:t>
            </a:r>
            <a:r>
              <a:rPr lang="en-US" sz="2000" dirty="0">
                <a:latin typeface="Copperplate"/>
              </a:rPr>
              <a:t>uluru</a:t>
            </a:r>
            <a:r>
              <a:rPr sz="2000" dirty="0">
                <a:latin typeface="Copperplate"/>
              </a:rPr>
              <a:t> D</a:t>
            </a:r>
            <a:r>
              <a:rPr lang="en-US" sz="2000" dirty="0">
                <a:latin typeface="Copperplate"/>
              </a:rPr>
              <a:t>eepika - </a:t>
            </a:r>
            <a:r>
              <a:rPr sz="2000" dirty="0">
                <a:latin typeface="Copperplate"/>
              </a:rPr>
              <a:t>18MIS1011</a:t>
            </a:r>
            <a:endParaRPr lang="en-US" sz="2000" dirty="0">
              <a:latin typeface="Copperplate"/>
            </a:endParaRPr>
          </a:p>
          <a:p>
            <a:pPr algn="r">
              <a:defRPr sz="2000" b="1">
                <a:solidFill>
                  <a:srgbClr val="404040"/>
                </a:solidFill>
                <a:latin typeface="+mj-lt"/>
                <a:ea typeface="+mj-ea"/>
                <a:cs typeface="+mj-cs"/>
                <a:sym typeface="Calibri"/>
              </a:defRPr>
            </a:pPr>
            <a:r>
              <a:rPr lang="en-IN" sz="2000" dirty="0">
                <a:latin typeface="Copperplate"/>
              </a:rPr>
              <a:t>Meenapalli Sree Vaishnavi - 18MIS1032</a:t>
            </a:r>
          </a:p>
          <a:p>
            <a:pPr algn="r">
              <a:defRPr sz="2000" b="1">
                <a:solidFill>
                  <a:srgbClr val="404040"/>
                </a:solidFill>
                <a:latin typeface="+mj-lt"/>
                <a:ea typeface="+mj-ea"/>
                <a:cs typeface="+mj-cs"/>
                <a:sym typeface="Calibri"/>
              </a:defRPr>
            </a:pPr>
            <a:r>
              <a:rPr lang="en-IN" sz="2000" dirty="0">
                <a:latin typeface="Copperplate"/>
              </a:rPr>
              <a:t>Godugolla Karthik - 18MIS1070</a:t>
            </a:r>
          </a:p>
          <a:p>
            <a:pPr algn="r">
              <a:defRPr sz="2000" b="1">
                <a:solidFill>
                  <a:srgbClr val="404040"/>
                </a:solidFill>
                <a:latin typeface="+mj-lt"/>
                <a:ea typeface="+mj-ea"/>
                <a:cs typeface="+mj-cs"/>
                <a:sym typeface="Calibri"/>
              </a:defRPr>
            </a:pPr>
            <a:r>
              <a:rPr lang="en-IN" sz="2000" dirty="0">
                <a:latin typeface="Copperplate"/>
              </a:rPr>
              <a:t>Puvvada Rupa Sri Sai - 18MIS1104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文本框 56"/>
          <p:cNvSpPr txBox="1"/>
          <p:nvPr/>
        </p:nvSpPr>
        <p:spPr>
          <a:xfrm>
            <a:off x="1754132" y="477761"/>
            <a:ext cx="7914523"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500">
                <a:latin typeface="Copperplate"/>
                <a:ea typeface="Copperplate"/>
                <a:cs typeface="Copperplate"/>
                <a:sym typeface="Copperplate"/>
              </a:defRPr>
            </a:lvl1pPr>
          </a:lstStyle>
          <a:p>
            <a:r>
              <a:rPr lang="en-US" dirty="0">
                <a:latin typeface="Copperplate Gothic Bold" panose="020E0705020206020404" pitchFamily="34" charset="0"/>
              </a:rPr>
              <a:t>Dataset Used</a:t>
            </a:r>
            <a:endParaRPr dirty="0">
              <a:latin typeface="Copperplate Gothic Bold" panose="020E0705020206020404" pitchFamily="34" charset="0"/>
            </a:endParaRPr>
          </a:p>
        </p:txBody>
      </p:sp>
      <p:sp>
        <p:nvSpPr>
          <p:cNvPr id="309" name="直接连接符 7"/>
          <p:cNvSpPr/>
          <p:nvPr/>
        </p:nvSpPr>
        <p:spPr>
          <a:xfrm flipV="1">
            <a:off x="10543598" y="3796055"/>
            <a:ext cx="1520861" cy="726566"/>
          </a:xfrm>
          <a:prstGeom prst="line">
            <a:avLst/>
          </a:prstGeom>
          <a:ln w="41275">
            <a:solidFill>
              <a:srgbClr val="404040"/>
            </a:solidFill>
            <a:miter/>
          </a:ln>
        </p:spPr>
        <p:txBody>
          <a:bodyPr lIns="45719" rIns="45719"/>
          <a:lstStyle/>
          <a:p>
            <a:endParaRPr/>
          </a:p>
        </p:txBody>
      </p:sp>
      <p:sp>
        <p:nvSpPr>
          <p:cNvPr id="310"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11" name="直接连接符 10"/>
          <p:cNvSpPr/>
          <p:nvPr/>
        </p:nvSpPr>
        <p:spPr>
          <a:xfrm flipV="1">
            <a:off x="0" y="808007"/>
            <a:ext cx="1321600" cy="631372"/>
          </a:xfrm>
          <a:prstGeom prst="line">
            <a:avLst/>
          </a:prstGeom>
          <a:ln w="6350">
            <a:solidFill>
              <a:srgbClr val="808080"/>
            </a:solidFill>
            <a:miter/>
          </a:ln>
        </p:spPr>
        <p:txBody>
          <a:bodyPr lIns="45719" rIns="45719"/>
          <a:lstStyle/>
          <a:p>
            <a:endParaRPr/>
          </a:p>
        </p:txBody>
      </p:sp>
      <p:sp>
        <p:nvSpPr>
          <p:cNvPr id="312" name="Android Studio…"/>
          <p:cNvSpPr txBox="1"/>
          <p:nvPr/>
        </p:nvSpPr>
        <p:spPr>
          <a:xfrm>
            <a:off x="1125095" y="1757703"/>
            <a:ext cx="10488601" cy="3892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50000"/>
              </a:lnSpc>
            </a:pPr>
            <a:r>
              <a:rPr lang="en-US" sz="2800" b="1" dirty="0">
                <a:latin typeface="Times New Roman" panose="02020603050405020304" pitchFamily="18" charset="0"/>
                <a:cs typeface="Times New Roman" panose="02020603050405020304" pitchFamily="18" charset="0"/>
              </a:rPr>
              <a:t>A Dataset for Monitoring Water Quality Using Digital Sensors</a:t>
            </a:r>
            <a:r>
              <a:rPr lang="en-US" sz="2800" dirty="0">
                <a:latin typeface="Times New Roman" panose="02020603050405020304" pitchFamily="18" charset="0"/>
                <a:cs typeface="Times New Roman" panose="02020603050405020304" pitchFamily="18" charset="0"/>
              </a:rPr>
              <a:t>(Size=9623)</a:t>
            </a:r>
            <a:endParaRPr lang="en-US" sz="2800" b="1" dirty="0">
              <a:latin typeface="Times New Roman" panose="02020603050405020304" pitchFamily="18" charset="0"/>
              <a:cs typeface="Times New Roman" panose="02020603050405020304" pitchFamily="18" charset="0"/>
            </a:endParaRPr>
          </a:p>
          <a:p>
            <a:pPr marL="0" indent="0">
              <a:lnSpc>
                <a:spcPct val="150000"/>
              </a:lnSpc>
              <a:buNone/>
            </a:pPr>
            <a:r>
              <a:rPr lang="en-IN" sz="2800" dirty="0">
                <a:latin typeface="Times New Roman" panose="02020603050405020304" pitchFamily="18" charset="0"/>
                <a:cs typeface="Times New Roman" panose="02020603050405020304" pitchFamily="18" charset="0"/>
                <a:hlinkClick r:id="rId2"/>
              </a:rPr>
              <a:t>https://data.mendeley.</a:t>
            </a:r>
            <a:r>
              <a:rPr lang="en-IN" sz="2800" dirty="0">
                <a:solidFill>
                  <a:schemeClr val="tx1"/>
                </a:solidFill>
                <a:latin typeface="Times New Roman" panose="02020603050405020304" pitchFamily="18" charset="0"/>
                <a:cs typeface="Times New Roman" panose="02020603050405020304" pitchFamily="18" charset="0"/>
                <a:hlinkClick r:id="rId2"/>
              </a:rPr>
              <a:t>com</a:t>
            </a:r>
            <a:r>
              <a:rPr lang="en-IN" sz="2800" dirty="0">
                <a:latin typeface="Times New Roman" panose="02020603050405020304" pitchFamily="18" charset="0"/>
                <a:cs typeface="Times New Roman" panose="02020603050405020304" pitchFamily="18" charset="0"/>
                <a:hlinkClick r:id="rId2"/>
              </a:rPr>
              <a:t>/datasets/34rczh25kc/4</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r>
              <a:rPr lang="en-US" sz="2800" dirty="0">
                <a:latin typeface="Times New Roman" panose="02020603050405020304" pitchFamily="18" charset="0"/>
                <a:cs typeface="Times New Roman" panose="02020603050405020304" pitchFamily="18" charset="0"/>
              </a:rPr>
              <a:t>Contains readings of data from different sensors.</a:t>
            </a:r>
          </a:p>
          <a:p>
            <a:pPr marL="0" indent="0">
              <a:lnSpc>
                <a:spcPct val="150000"/>
              </a:lnSpc>
              <a:buNone/>
            </a:pPr>
            <a:r>
              <a:rPr lang="en-US" sz="2800" dirty="0">
                <a:latin typeface="Times New Roman" panose="02020603050405020304" pitchFamily="18" charset="0"/>
                <a:cs typeface="Times New Roman" panose="02020603050405020304" pitchFamily="18" charset="0"/>
              </a:rPr>
              <a:t>Columns : Temperature, pH ,Turbidity , Water quality</a:t>
            </a:r>
          </a:p>
          <a:p>
            <a:pPr marL="0" indent="0">
              <a:lnSpc>
                <a:spcPct val="150000"/>
              </a:lnSpc>
              <a:buNone/>
            </a:pPr>
            <a:endParaRPr lang="en-IN" sz="2800" dirty="0">
              <a:latin typeface="Times New Roman" panose="02020603050405020304" pitchFamily="18" charset="0"/>
              <a:cs typeface="Times New Roman" panose="02020603050405020304" pitchFamily="18" charset="0"/>
            </a:endParaRPr>
          </a:p>
        </p:txBody>
      </p:sp>
      <p:grpSp>
        <p:nvGrpSpPr>
          <p:cNvPr id="7" name="组合 43">
            <a:extLst>
              <a:ext uri="{FF2B5EF4-FFF2-40B4-BE49-F238E27FC236}">
                <a16:creationId xmlns:a16="http://schemas.microsoft.com/office/drawing/2014/main" id="{67E970F3-C1A2-45AA-A074-98E5C290144A}"/>
              </a:ext>
            </a:extLst>
          </p:cNvPr>
          <p:cNvGrpSpPr/>
          <p:nvPr/>
        </p:nvGrpSpPr>
        <p:grpSpPr>
          <a:xfrm>
            <a:off x="279950" y="279362"/>
            <a:ext cx="949694" cy="949694"/>
            <a:chOff x="0" y="0"/>
            <a:chExt cx="949693" cy="949693"/>
          </a:xfrm>
        </p:grpSpPr>
        <p:sp>
          <p:nvSpPr>
            <p:cNvPr id="8" name="椭圆 23">
              <a:extLst>
                <a:ext uri="{FF2B5EF4-FFF2-40B4-BE49-F238E27FC236}">
                  <a16:creationId xmlns:a16="http://schemas.microsoft.com/office/drawing/2014/main" id="{361F6DEE-63D8-40FD-B32A-3427AB399C80}"/>
                </a:ext>
              </a:extLst>
            </p:cNvPr>
            <p:cNvSpPr/>
            <p:nvPr/>
          </p:nvSpPr>
          <p:spPr>
            <a:xfrm>
              <a:off x="-1" y="-1"/>
              <a:ext cx="949695" cy="949695"/>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9" name="椭圆 28">
              <a:extLst>
                <a:ext uri="{FF2B5EF4-FFF2-40B4-BE49-F238E27FC236}">
                  <a16:creationId xmlns:a16="http://schemas.microsoft.com/office/drawing/2014/main" id="{A4BC9406-A39F-4910-8116-9863D80CF9FC}"/>
                </a:ext>
              </a:extLst>
            </p:cNvPr>
            <p:cNvGrpSpPr/>
            <p:nvPr/>
          </p:nvGrpSpPr>
          <p:grpSpPr>
            <a:xfrm>
              <a:off x="104554" y="104554"/>
              <a:ext cx="740589" cy="740589"/>
              <a:chOff x="0" y="0"/>
              <a:chExt cx="740587" cy="740587"/>
            </a:xfrm>
          </p:grpSpPr>
          <p:sp>
            <p:nvSpPr>
              <p:cNvPr id="10" name="Circle">
                <a:extLst>
                  <a:ext uri="{FF2B5EF4-FFF2-40B4-BE49-F238E27FC236}">
                    <a16:creationId xmlns:a16="http://schemas.microsoft.com/office/drawing/2014/main" id="{4EC56014-EEFD-4B9F-9799-5123B305D873}"/>
                  </a:ext>
                </a:extLst>
              </p:cNvPr>
              <p:cNvSpPr/>
              <p:nvPr/>
            </p:nvSpPr>
            <p:spPr>
              <a:xfrm>
                <a:off x="-1" y="-1"/>
                <a:ext cx="740589" cy="740589"/>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11" name="1">
                <a:extLst>
                  <a:ext uri="{FF2B5EF4-FFF2-40B4-BE49-F238E27FC236}">
                    <a16:creationId xmlns:a16="http://schemas.microsoft.com/office/drawing/2014/main" id="{03BE48EA-9179-45CE-B4E7-0F3D39ED97FE}"/>
                  </a:ext>
                </a:extLst>
              </p:cNvPr>
              <p:cNvSpPr txBox="1"/>
              <p:nvPr/>
            </p:nvSpPr>
            <p:spPr>
              <a:xfrm>
                <a:off x="180325" y="81854"/>
                <a:ext cx="379936" cy="5768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rPr lang="en-US" dirty="0"/>
                  <a:t>9</a:t>
                </a:r>
                <a:endParaRPr dirty="0"/>
              </a:p>
            </p:txBody>
          </p:sp>
        </p:grpSp>
      </p:grpSp>
    </p:spTree>
    <p:extLst>
      <p:ext uri="{BB962C8B-B14F-4D97-AF65-F5344CB8AC3E}">
        <p14:creationId xmlns:p14="http://schemas.microsoft.com/office/powerpoint/2010/main" val="92989490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文本框 56"/>
          <p:cNvSpPr txBox="1"/>
          <p:nvPr/>
        </p:nvSpPr>
        <p:spPr>
          <a:xfrm>
            <a:off x="1754132" y="477761"/>
            <a:ext cx="7914523"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500">
                <a:latin typeface="Copperplate"/>
                <a:ea typeface="Copperplate"/>
                <a:cs typeface="Copperplate"/>
                <a:sym typeface="Copperplate"/>
              </a:defRPr>
            </a:lvl1pPr>
          </a:lstStyle>
          <a:p>
            <a:r>
              <a:rPr lang="en-US" dirty="0">
                <a:latin typeface="Copperplate Gothic Bold" panose="020E0705020206020404" pitchFamily="34" charset="0"/>
              </a:rPr>
              <a:t>Hardware Components</a:t>
            </a:r>
            <a:endParaRPr dirty="0">
              <a:latin typeface="Copperplate Gothic Bold" panose="020E0705020206020404" pitchFamily="34" charset="0"/>
            </a:endParaRPr>
          </a:p>
        </p:txBody>
      </p:sp>
      <p:sp>
        <p:nvSpPr>
          <p:cNvPr id="309" name="直接连接符 7"/>
          <p:cNvSpPr/>
          <p:nvPr/>
        </p:nvSpPr>
        <p:spPr>
          <a:xfrm flipV="1">
            <a:off x="10543598" y="3796055"/>
            <a:ext cx="1520861" cy="726566"/>
          </a:xfrm>
          <a:prstGeom prst="line">
            <a:avLst/>
          </a:prstGeom>
          <a:ln w="41275">
            <a:solidFill>
              <a:srgbClr val="404040"/>
            </a:solidFill>
            <a:miter/>
          </a:ln>
        </p:spPr>
        <p:txBody>
          <a:bodyPr lIns="45719" rIns="45719"/>
          <a:lstStyle/>
          <a:p>
            <a:endParaRPr/>
          </a:p>
        </p:txBody>
      </p:sp>
      <p:sp>
        <p:nvSpPr>
          <p:cNvPr id="310"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11" name="直接连接符 10"/>
          <p:cNvSpPr/>
          <p:nvPr/>
        </p:nvSpPr>
        <p:spPr>
          <a:xfrm flipV="1">
            <a:off x="0" y="808007"/>
            <a:ext cx="1321600" cy="631372"/>
          </a:xfrm>
          <a:prstGeom prst="line">
            <a:avLst/>
          </a:prstGeom>
          <a:ln w="6350">
            <a:solidFill>
              <a:srgbClr val="808080"/>
            </a:solidFill>
            <a:miter/>
          </a:ln>
        </p:spPr>
        <p:txBody>
          <a:bodyPr lIns="45719" rIns="45719"/>
          <a:lstStyle/>
          <a:p>
            <a:endParaRPr/>
          </a:p>
        </p:txBody>
      </p:sp>
      <p:sp>
        <p:nvSpPr>
          <p:cNvPr id="312" name="Android Studio…"/>
          <p:cNvSpPr txBox="1"/>
          <p:nvPr/>
        </p:nvSpPr>
        <p:spPr>
          <a:xfrm>
            <a:off x="1125095" y="1757703"/>
            <a:ext cx="10488601" cy="32465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DTH11</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pH Sensor</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Turbidity Sensor</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Arduino</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Wi-Fi Module</a:t>
            </a:r>
            <a:endParaRPr lang="en-IN" sz="2800" dirty="0">
              <a:latin typeface="Times New Roman" panose="02020603050405020304" pitchFamily="18" charset="0"/>
              <a:cs typeface="Times New Roman" panose="02020603050405020304" pitchFamily="18" charset="0"/>
            </a:endParaRPr>
          </a:p>
        </p:txBody>
      </p:sp>
      <p:grpSp>
        <p:nvGrpSpPr>
          <p:cNvPr id="7" name="组合 43">
            <a:extLst>
              <a:ext uri="{FF2B5EF4-FFF2-40B4-BE49-F238E27FC236}">
                <a16:creationId xmlns:a16="http://schemas.microsoft.com/office/drawing/2014/main" id="{67E970F3-C1A2-45AA-A074-98E5C290144A}"/>
              </a:ext>
            </a:extLst>
          </p:cNvPr>
          <p:cNvGrpSpPr/>
          <p:nvPr/>
        </p:nvGrpSpPr>
        <p:grpSpPr>
          <a:xfrm>
            <a:off x="279949" y="249380"/>
            <a:ext cx="949696" cy="949696"/>
            <a:chOff x="-1" y="-1"/>
            <a:chExt cx="949695" cy="949695"/>
          </a:xfrm>
        </p:grpSpPr>
        <p:sp>
          <p:nvSpPr>
            <p:cNvPr id="8" name="椭圆 23">
              <a:extLst>
                <a:ext uri="{FF2B5EF4-FFF2-40B4-BE49-F238E27FC236}">
                  <a16:creationId xmlns:a16="http://schemas.microsoft.com/office/drawing/2014/main" id="{361F6DEE-63D8-40FD-B32A-3427AB399C80}"/>
                </a:ext>
              </a:extLst>
            </p:cNvPr>
            <p:cNvSpPr/>
            <p:nvPr/>
          </p:nvSpPr>
          <p:spPr>
            <a:xfrm>
              <a:off x="-1" y="-1"/>
              <a:ext cx="949695" cy="949695"/>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9" name="椭圆 28">
              <a:extLst>
                <a:ext uri="{FF2B5EF4-FFF2-40B4-BE49-F238E27FC236}">
                  <a16:creationId xmlns:a16="http://schemas.microsoft.com/office/drawing/2014/main" id="{A4BC9406-A39F-4910-8116-9863D80CF9FC}"/>
                </a:ext>
              </a:extLst>
            </p:cNvPr>
            <p:cNvGrpSpPr/>
            <p:nvPr/>
          </p:nvGrpSpPr>
          <p:grpSpPr>
            <a:xfrm>
              <a:off x="104553" y="104553"/>
              <a:ext cx="740591" cy="740591"/>
              <a:chOff x="-1" y="-1"/>
              <a:chExt cx="740589" cy="740589"/>
            </a:xfrm>
          </p:grpSpPr>
          <p:sp>
            <p:nvSpPr>
              <p:cNvPr id="10" name="Circle">
                <a:extLst>
                  <a:ext uri="{FF2B5EF4-FFF2-40B4-BE49-F238E27FC236}">
                    <a16:creationId xmlns:a16="http://schemas.microsoft.com/office/drawing/2014/main" id="{4EC56014-EEFD-4B9F-9799-5123B305D873}"/>
                  </a:ext>
                </a:extLst>
              </p:cNvPr>
              <p:cNvSpPr/>
              <p:nvPr/>
            </p:nvSpPr>
            <p:spPr>
              <a:xfrm>
                <a:off x="-1" y="-1"/>
                <a:ext cx="740589" cy="740589"/>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11" name="1">
                <a:extLst>
                  <a:ext uri="{FF2B5EF4-FFF2-40B4-BE49-F238E27FC236}">
                    <a16:creationId xmlns:a16="http://schemas.microsoft.com/office/drawing/2014/main" id="{03BE48EA-9179-45CE-B4E7-0F3D39ED97FE}"/>
                  </a:ext>
                </a:extLst>
              </p:cNvPr>
              <p:cNvSpPr txBox="1"/>
              <p:nvPr/>
            </p:nvSpPr>
            <p:spPr>
              <a:xfrm>
                <a:off x="180325" y="81854"/>
                <a:ext cx="405552" cy="5768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rPr lang="en-US" dirty="0"/>
                  <a:t>10</a:t>
                </a:r>
                <a:endParaRPr dirty="0"/>
              </a:p>
            </p:txBody>
          </p:sp>
        </p:grpSp>
      </p:grpSp>
    </p:spTree>
    <p:extLst>
      <p:ext uri="{BB962C8B-B14F-4D97-AF65-F5344CB8AC3E}">
        <p14:creationId xmlns:p14="http://schemas.microsoft.com/office/powerpoint/2010/main" val="350162604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文本框 56"/>
          <p:cNvSpPr txBox="1"/>
          <p:nvPr/>
        </p:nvSpPr>
        <p:spPr>
          <a:xfrm>
            <a:off x="1754133" y="492751"/>
            <a:ext cx="5004436"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500">
                <a:latin typeface="Copperplate"/>
                <a:ea typeface="Copperplate"/>
                <a:cs typeface="Copperplate"/>
                <a:sym typeface="Copperplate"/>
              </a:defRPr>
            </a:lvl1pPr>
          </a:lstStyle>
          <a:p>
            <a:r>
              <a:rPr lang="en-US" dirty="0">
                <a:latin typeface="Copperplate Gothic Bold" panose="020E0705020206020404" pitchFamily="34" charset="0"/>
              </a:rPr>
              <a:t>Output</a:t>
            </a:r>
            <a:endParaRPr dirty="0">
              <a:latin typeface="Copperplate Gothic Bold" panose="020E0705020206020404" pitchFamily="34" charset="0"/>
            </a:endParaRPr>
          </a:p>
        </p:txBody>
      </p:sp>
      <p:sp>
        <p:nvSpPr>
          <p:cNvPr id="320" name="直接连接符 7"/>
          <p:cNvSpPr/>
          <p:nvPr/>
        </p:nvSpPr>
        <p:spPr>
          <a:xfrm flipV="1">
            <a:off x="10737064" y="4037179"/>
            <a:ext cx="1520861" cy="726566"/>
          </a:xfrm>
          <a:prstGeom prst="line">
            <a:avLst/>
          </a:prstGeom>
          <a:ln w="41275">
            <a:solidFill>
              <a:srgbClr val="404040"/>
            </a:solidFill>
            <a:miter/>
          </a:ln>
        </p:spPr>
        <p:txBody>
          <a:bodyPr lIns="45719" rIns="45719"/>
          <a:lstStyle/>
          <a:p>
            <a:endParaRPr/>
          </a:p>
        </p:txBody>
      </p:sp>
      <p:sp>
        <p:nvSpPr>
          <p:cNvPr id="321"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22" name="直接连接符 10"/>
          <p:cNvSpPr/>
          <p:nvPr/>
        </p:nvSpPr>
        <p:spPr>
          <a:xfrm flipV="1">
            <a:off x="-299900" y="1019474"/>
            <a:ext cx="1321600" cy="631372"/>
          </a:xfrm>
          <a:prstGeom prst="line">
            <a:avLst/>
          </a:prstGeom>
          <a:ln w="6350">
            <a:solidFill>
              <a:srgbClr val="808080"/>
            </a:solidFill>
            <a:miter/>
          </a:ln>
        </p:spPr>
        <p:txBody>
          <a:bodyPr lIns="45719" rIns="45719"/>
          <a:lstStyle/>
          <a:p>
            <a:endParaRPr/>
          </a:p>
        </p:txBody>
      </p:sp>
      <p:grpSp>
        <p:nvGrpSpPr>
          <p:cNvPr id="329" name="组合 47"/>
          <p:cNvGrpSpPr/>
          <p:nvPr/>
        </p:nvGrpSpPr>
        <p:grpSpPr>
          <a:xfrm>
            <a:off x="218386" y="288315"/>
            <a:ext cx="961769" cy="961768"/>
            <a:chOff x="-1" y="-1"/>
            <a:chExt cx="961767" cy="961767"/>
          </a:xfrm>
        </p:grpSpPr>
        <p:sp>
          <p:nvSpPr>
            <p:cNvPr id="325" name="椭圆 48"/>
            <p:cNvSpPr/>
            <p:nvPr/>
          </p:nvSpPr>
          <p:spPr>
            <a:xfrm>
              <a:off x="-1" y="-1"/>
              <a:ext cx="961767" cy="961767"/>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328" name="椭圆 49"/>
            <p:cNvGrpSpPr/>
            <p:nvPr/>
          </p:nvGrpSpPr>
          <p:grpSpPr>
            <a:xfrm>
              <a:off x="105881" y="105881"/>
              <a:ext cx="750005" cy="750005"/>
              <a:chOff x="-1" y="-1"/>
              <a:chExt cx="750004" cy="750004"/>
            </a:xfrm>
          </p:grpSpPr>
          <p:sp>
            <p:nvSpPr>
              <p:cNvPr id="326" name="Circle"/>
              <p:cNvSpPr/>
              <p:nvPr/>
            </p:nvSpPr>
            <p:spPr>
              <a:xfrm>
                <a:off x="-1" y="-1"/>
                <a:ext cx="750004" cy="750004"/>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327" name="3"/>
              <p:cNvSpPr txBox="1"/>
              <p:nvPr/>
            </p:nvSpPr>
            <p:spPr>
              <a:xfrm>
                <a:off x="182618" y="82895"/>
                <a:ext cx="416841" cy="584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rPr lang="en-US" dirty="0"/>
                  <a:t>11</a:t>
                </a:r>
                <a:endParaRPr dirty="0"/>
              </a:p>
            </p:txBody>
          </p:sp>
        </p:gr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88" y="1981242"/>
            <a:ext cx="5781675" cy="36195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7191" y="1841254"/>
            <a:ext cx="3625025" cy="389947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文本框 56"/>
          <p:cNvSpPr txBox="1"/>
          <p:nvPr/>
        </p:nvSpPr>
        <p:spPr>
          <a:xfrm>
            <a:off x="1754133" y="492751"/>
            <a:ext cx="5004436"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500">
                <a:latin typeface="Copperplate"/>
                <a:ea typeface="Copperplate"/>
                <a:cs typeface="Copperplate"/>
                <a:sym typeface="Copperplate"/>
              </a:defRPr>
            </a:lvl1pPr>
          </a:lstStyle>
          <a:p>
            <a:r>
              <a:rPr lang="en-US" dirty="0">
                <a:latin typeface="Copperplate Gothic Bold" panose="020E0705020206020404" pitchFamily="34" charset="0"/>
              </a:rPr>
              <a:t>Output</a:t>
            </a:r>
            <a:endParaRPr dirty="0">
              <a:latin typeface="Copperplate Gothic Bold" panose="020E0705020206020404" pitchFamily="34" charset="0"/>
            </a:endParaRPr>
          </a:p>
        </p:txBody>
      </p:sp>
      <p:sp>
        <p:nvSpPr>
          <p:cNvPr id="320" name="直接连接符 7"/>
          <p:cNvSpPr/>
          <p:nvPr/>
        </p:nvSpPr>
        <p:spPr>
          <a:xfrm flipV="1">
            <a:off x="10737064" y="4037179"/>
            <a:ext cx="1520861" cy="726566"/>
          </a:xfrm>
          <a:prstGeom prst="line">
            <a:avLst/>
          </a:prstGeom>
          <a:ln w="41275">
            <a:solidFill>
              <a:srgbClr val="404040"/>
            </a:solidFill>
            <a:miter/>
          </a:ln>
        </p:spPr>
        <p:txBody>
          <a:bodyPr lIns="45719" rIns="45719"/>
          <a:lstStyle/>
          <a:p>
            <a:endParaRPr/>
          </a:p>
        </p:txBody>
      </p:sp>
      <p:sp>
        <p:nvSpPr>
          <p:cNvPr id="321"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22" name="直接连接符 10"/>
          <p:cNvSpPr/>
          <p:nvPr/>
        </p:nvSpPr>
        <p:spPr>
          <a:xfrm flipV="1">
            <a:off x="-299900" y="1019474"/>
            <a:ext cx="1321600" cy="631372"/>
          </a:xfrm>
          <a:prstGeom prst="line">
            <a:avLst/>
          </a:prstGeom>
          <a:ln w="6350">
            <a:solidFill>
              <a:srgbClr val="808080"/>
            </a:solidFill>
            <a:miter/>
          </a:ln>
        </p:spPr>
        <p:txBody>
          <a:bodyPr lIns="45719" rIns="45719"/>
          <a:lstStyle/>
          <a:p>
            <a:endParaRPr/>
          </a:p>
        </p:txBody>
      </p:sp>
      <p:grpSp>
        <p:nvGrpSpPr>
          <p:cNvPr id="329" name="组合 47"/>
          <p:cNvGrpSpPr/>
          <p:nvPr/>
        </p:nvGrpSpPr>
        <p:grpSpPr>
          <a:xfrm>
            <a:off x="218386" y="278984"/>
            <a:ext cx="961769" cy="961768"/>
            <a:chOff x="-1" y="-1"/>
            <a:chExt cx="961767" cy="961767"/>
          </a:xfrm>
        </p:grpSpPr>
        <p:sp>
          <p:nvSpPr>
            <p:cNvPr id="325" name="椭圆 48"/>
            <p:cNvSpPr/>
            <p:nvPr/>
          </p:nvSpPr>
          <p:spPr>
            <a:xfrm>
              <a:off x="-1" y="-1"/>
              <a:ext cx="961767" cy="961767"/>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328" name="椭圆 49"/>
            <p:cNvGrpSpPr/>
            <p:nvPr/>
          </p:nvGrpSpPr>
          <p:grpSpPr>
            <a:xfrm>
              <a:off x="105881" y="105881"/>
              <a:ext cx="750005" cy="750005"/>
              <a:chOff x="-1" y="-1"/>
              <a:chExt cx="750004" cy="750004"/>
            </a:xfrm>
          </p:grpSpPr>
          <p:sp>
            <p:nvSpPr>
              <p:cNvPr id="326" name="Circle"/>
              <p:cNvSpPr/>
              <p:nvPr/>
            </p:nvSpPr>
            <p:spPr>
              <a:xfrm>
                <a:off x="-1" y="-1"/>
                <a:ext cx="750004" cy="750004"/>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327" name="3"/>
              <p:cNvSpPr txBox="1"/>
              <p:nvPr/>
            </p:nvSpPr>
            <p:spPr>
              <a:xfrm>
                <a:off x="182618" y="82895"/>
                <a:ext cx="444832" cy="584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rPr lang="en-US" dirty="0"/>
                  <a:t>11</a:t>
                </a:r>
                <a:endParaRPr dirty="0"/>
              </a:p>
            </p:txBody>
          </p:sp>
        </p:grpSp>
      </p:grpSp>
      <p:pic>
        <p:nvPicPr>
          <p:cNvPr id="5" name="Picture 4"/>
          <p:cNvPicPr>
            <a:picLocks noChangeAspect="1"/>
          </p:cNvPicPr>
          <p:nvPr/>
        </p:nvPicPr>
        <p:blipFill>
          <a:blip r:embed="rId2"/>
          <a:stretch>
            <a:fillRect/>
          </a:stretch>
        </p:blipFill>
        <p:spPr>
          <a:xfrm>
            <a:off x="1993391" y="1335160"/>
            <a:ext cx="7236333" cy="5214229"/>
          </a:xfrm>
          <a:prstGeom prst="rect">
            <a:avLst/>
          </a:prstGeom>
        </p:spPr>
      </p:pic>
    </p:spTree>
    <p:extLst>
      <p:ext uri="{BB962C8B-B14F-4D97-AF65-F5344CB8AC3E}">
        <p14:creationId xmlns:p14="http://schemas.microsoft.com/office/powerpoint/2010/main" val="177599897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文本框 56"/>
          <p:cNvSpPr txBox="1"/>
          <p:nvPr/>
        </p:nvSpPr>
        <p:spPr>
          <a:xfrm>
            <a:off x="1754133" y="492751"/>
            <a:ext cx="5004436" cy="6309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500">
                <a:latin typeface="Copperplate"/>
                <a:ea typeface="Copperplate"/>
                <a:cs typeface="Copperplate"/>
                <a:sym typeface="Copperplate"/>
              </a:defRPr>
            </a:lvl1pPr>
          </a:lstStyle>
          <a:p>
            <a:r>
              <a:rPr lang="en-US" dirty="0">
                <a:latin typeface="Copperplate Gothic Bold" panose="020E0705020206020404" pitchFamily="34" charset="0"/>
              </a:rPr>
              <a:t>Output</a:t>
            </a:r>
            <a:endParaRPr dirty="0">
              <a:latin typeface="Copperplate Gothic Bold" panose="020E0705020206020404" pitchFamily="34" charset="0"/>
            </a:endParaRPr>
          </a:p>
        </p:txBody>
      </p:sp>
      <p:sp>
        <p:nvSpPr>
          <p:cNvPr id="320" name="直接连接符 7"/>
          <p:cNvSpPr/>
          <p:nvPr/>
        </p:nvSpPr>
        <p:spPr>
          <a:xfrm flipV="1">
            <a:off x="10737064" y="4037179"/>
            <a:ext cx="1520861" cy="726566"/>
          </a:xfrm>
          <a:prstGeom prst="line">
            <a:avLst/>
          </a:prstGeom>
          <a:ln w="41275">
            <a:solidFill>
              <a:srgbClr val="404040"/>
            </a:solidFill>
            <a:miter/>
          </a:ln>
        </p:spPr>
        <p:txBody>
          <a:bodyPr lIns="45719" rIns="45719"/>
          <a:lstStyle/>
          <a:p>
            <a:endParaRPr/>
          </a:p>
        </p:txBody>
      </p:sp>
      <p:sp>
        <p:nvSpPr>
          <p:cNvPr id="321"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22" name="直接连接符 10"/>
          <p:cNvSpPr/>
          <p:nvPr/>
        </p:nvSpPr>
        <p:spPr>
          <a:xfrm flipV="1">
            <a:off x="-299900" y="1019474"/>
            <a:ext cx="1321600" cy="631372"/>
          </a:xfrm>
          <a:prstGeom prst="line">
            <a:avLst/>
          </a:prstGeom>
          <a:ln w="6350">
            <a:solidFill>
              <a:srgbClr val="808080"/>
            </a:solidFill>
            <a:miter/>
          </a:ln>
        </p:spPr>
        <p:txBody>
          <a:bodyPr lIns="45719" rIns="45719"/>
          <a:lstStyle/>
          <a:p>
            <a:endParaRPr/>
          </a:p>
        </p:txBody>
      </p:sp>
      <p:grpSp>
        <p:nvGrpSpPr>
          <p:cNvPr id="329" name="组合 47"/>
          <p:cNvGrpSpPr/>
          <p:nvPr/>
        </p:nvGrpSpPr>
        <p:grpSpPr>
          <a:xfrm>
            <a:off x="218386" y="278984"/>
            <a:ext cx="961769" cy="961768"/>
            <a:chOff x="-1" y="-1"/>
            <a:chExt cx="961767" cy="961767"/>
          </a:xfrm>
        </p:grpSpPr>
        <p:sp>
          <p:nvSpPr>
            <p:cNvPr id="325" name="椭圆 48"/>
            <p:cNvSpPr/>
            <p:nvPr/>
          </p:nvSpPr>
          <p:spPr>
            <a:xfrm>
              <a:off x="-1" y="-1"/>
              <a:ext cx="961767" cy="961767"/>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328" name="椭圆 49"/>
            <p:cNvGrpSpPr/>
            <p:nvPr/>
          </p:nvGrpSpPr>
          <p:grpSpPr>
            <a:xfrm>
              <a:off x="105881" y="105881"/>
              <a:ext cx="750005" cy="750005"/>
              <a:chOff x="-1" y="-1"/>
              <a:chExt cx="750004" cy="750004"/>
            </a:xfrm>
          </p:grpSpPr>
          <p:sp>
            <p:nvSpPr>
              <p:cNvPr id="326" name="Circle"/>
              <p:cNvSpPr/>
              <p:nvPr/>
            </p:nvSpPr>
            <p:spPr>
              <a:xfrm>
                <a:off x="-1" y="-1"/>
                <a:ext cx="750004" cy="750004"/>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327" name="3"/>
              <p:cNvSpPr txBox="1"/>
              <p:nvPr/>
            </p:nvSpPr>
            <p:spPr>
              <a:xfrm>
                <a:off x="182618" y="82895"/>
                <a:ext cx="444832" cy="5842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rPr lang="en-US" dirty="0"/>
                  <a:t>11</a:t>
                </a:r>
                <a:endParaRPr dirty="0"/>
              </a:p>
            </p:txBody>
          </p:sp>
        </p:grpSp>
      </p:grpSp>
      <p:pic>
        <p:nvPicPr>
          <p:cNvPr id="3" name="Picture 2">
            <a:extLst>
              <a:ext uri="{FF2B5EF4-FFF2-40B4-BE49-F238E27FC236}">
                <a16:creationId xmlns:a16="http://schemas.microsoft.com/office/drawing/2014/main" id="{63EE8407-F84C-4318-A188-312D0EC7B959}"/>
              </a:ext>
            </a:extLst>
          </p:cNvPr>
          <p:cNvPicPr>
            <a:picLocks noChangeAspect="1"/>
          </p:cNvPicPr>
          <p:nvPr/>
        </p:nvPicPr>
        <p:blipFill>
          <a:blip r:embed="rId2"/>
          <a:stretch>
            <a:fillRect/>
          </a:stretch>
        </p:blipFill>
        <p:spPr>
          <a:xfrm>
            <a:off x="4810710" y="737118"/>
            <a:ext cx="2570579" cy="5383764"/>
          </a:xfrm>
          <a:prstGeom prst="rect">
            <a:avLst/>
          </a:prstGeom>
        </p:spPr>
      </p:pic>
    </p:spTree>
    <p:extLst>
      <p:ext uri="{BB962C8B-B14F-4D97-AF65-F5344CB8AC3E}">
        <p14:creationId xmlns:p14="http://schemas.microsoft.com/office/powerpoint/2010/main" val="23799818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文本框 56"/>
          <p:cNvSpPr txBox="1"/>
          <p:nvPr/>
        </p:nvSpPr>
        <p:spPr>
          <a:xfrm>
            <a:off x="1754132" y="477761"/>
            <a:ext cx="7914523"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500">
                <a:latin typeface="Copperplate"/>
                <a:ea typeface="Copperplate"/>
                <a:cs typeface="Copperplate"/>
                <a:sym typeface="Copperplate"/>
              </a:defRPr>
            </a:lvl1pPr>
          </a:lstStyle>
          <a:p>
            <a:r>
              <a:rPr lang="en-US" dirty="0">
                <a:latin typeface="Copperplate Gothic Bold" panose="020E0705020206020404" pitchFamily="34" charset="0"/>
              </a:rPr>
              <a:t>References</a:t>
            </a:r>
            <a:endParaRPr dirty="0">
              <a:latin typeface="Copperplate Gothic Bold" panose="020E0705020206020404" pitchFamily="34" charset="0"/>
            </a:endParaRPr>
          </a:p>
        </p:txBody>
      </p:sp>
      <p:sp>
        <p:nvSpPr>
          <p:cNvPr id="309" name="直接连接符 7"/>
          <p:cNvSpPr/>
          <p:nvPr/>
        </p:nvSpPr>
        <p:spPr>
          <a:xfrm flipV="1">
            <a:off x="10543598" y="3796055"/>
            <a:ext cx="1520861" cy="726566"/>
          </a:xfrm>
          <a:prstGeom prst="line">
            <a:avLst/>
          </a:prstGeom>
          <a:ln w="41275">
            <a:solidFill>
              <a:srgbClr val="404040"/>
            </a:solidFill>
            <a:miter/>
          </a:ln>
        </p:spPr>
        <p:txBody>
          <a:bodyPr lIns="45719" rIns="45719"/>
          <a:lstStyle/>
          <a:p>
            <a:endParaRPr/>
          </a:p>
        </p:txBody>
      </p:sp>
      <p:sp>
        <p:nvSpPr>
          <p:cNvPr id="310"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11" name="直接连接符 10"/>
          <p:cNvSpPr/>
          <p:nvPr/>
        </p:nvSpPr>
        <p:spPr>
          <a:xfrm flipV="1">
            <a:off x="0" y="808007"/>
            <a:ext cx="1321600" cy="631372"/>
          </a:xfrm>
          <a:prstGeom prst="line">
            <a:avLst/>
          </a:prstGeom>
          <a:ln w="6350">
            <a:solidFill>
              <a:srgbClr val="808080"/>
            </a:solidFill>
            <a:miter/>
          </a:ln>
        </p:spPr>
        <p:txBody>
          <a:bodyPr lIns="45719" rIns="45719"/>
          <a:lstStyle/>
          <a:p>
            <a:endParaRPr/>
          </a:p>
        </p:txBody>
      </p:sp>
      <p:sp>
        <p:nvSpPr>
          <p:cNvPr id="312" name="Android Studio…"/>
          <p:cNvSpPr txBox="1"/>
          <p:nvPr/>
        </p:nvSpPr>
        <p:spPr>
          <a:xfrm>
            <a:off x="944768" y="1136389"/>
            <a:ext cx="10774247" cy="5632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r>
              <a:rPr lang="en-IN" sz="2400" dirty="0">
                <a:latin typeface="Times New Roman" panose="02020603050405020304" pitchFamily="18" charset="0"/>
                <a:cs typeface="Times New Roman" panose="02020603050405020304" pitchFamily="18" charset="0"/>
              </a:rPr>
              <a:t>[1] Sajal Saha, Rakibul Hasan Rajib, "IoT Baes Automated Fish Farm Aquaculture Monitoring System" Conference paper (Oct 2018) </a:t>
            </a:r>
          </a:p>
          <a:p>
            <a:r>
              <a:rPr lang="en-IN" sz="2400" dirty="0">
                <a:latin typeface="Times New Roman" panose="02020603050405020304" pitchFamily="18" charset="0"/>
                <a:cs typeface="Times New Roman" panose="02020603050405020304" pitchFamily="18" charset="0"/>
              </a:rPr>
              <a:t>[2] Nikitha Rosaline, Dr.S.Sathyalakshimi, "IoT Based Aquaculture Monitoring and Control System" International Conference on Physics and Photonics Process in Nano Sciences (2019) </a:t>
            </a:r>
          </a:p>
          <a:p>
            <a:r>
              <a:rPr lang="en-IN" sz="2400" dirty="0">
                <a:latin typeface="Times New Roman" panose="02020603050405020304" pitchFamily="18" charset="0"/>
                <a:cs typeface="Times New Roman" panose="02020603050405020304" pitchFamily="18" charset="0"/>
              </a:rPr>
              <a:t>[3] Sheetal Israni, HarshalMeharkure, Parag Yelore, “Application of IoT based System for Advance Agriculture in India,” International Journal of Innovative Research in Computer and Communication Engineering Vol. 3, Issue. 11, November 2015.</a:t>
            </a:r>
          </a:p>
          <a:p>
            <a:r>
              <a:rPr lang="en-IN" sz="2400" dirty="0">
                <a:latin typeface="Times New Roman" panose="02020603050405020304" pitchFamily="18" charset="0"/>
                <a:cs typeface="Times New Roman" panose="02020603050405020304" pitchFamily="18" charset="0"/>
              </a:rPr>
              <a:t> [4] Nikesh Gondchawar, Prof. Dr. R. S. Kawitkar, “IoT based smart Agriculture, ” International Journal of advanced research in Computer and Communication Engineering, Vol.5, Issue. 6, June 2016. </a:t>
            </a:r>
          </a:p>
          <a:p>
            <a:r>
              <a:rPr lang="en-IN" sz="2400" dirty="0">
                <a:latin typeface="Times New Roman" panose="02020603050405020304" pitchFamily="18" charset="0"/>
                <a:cs typeface="Times New Roman" panose="02020603050405020304" pitchFamily="18" charset="0"/>
              </a:rPr>
              <a:t>[5] S. Kayalvizhi, Koushik Reddy G, Vivek Kumar P, VenkataPrasanth N, “Cyber Aqua Culture Monitoring System Using Arduino And Raspberry Pi,” International Journal of Advanced Research in Electrical, Electronics and Instrumentation Engineering, Vol. 4, Issue 5, Pg:2320-3765; May 2015.</a:t>
            </a:r>
          </a:p>
        </p:txBody>
      </p:sp>
      <p:grpSp>
        <p:nvGrpSpPr>
          <p:cNvPr id="7" name="组合 43">
            <a:extLst>
              <a:ext uri="{FF2B5EF4-FFF2-40B4-BE49-F238E27FC236}">
                <a16:creationId xmlns:a16="http://schemas.microsoft.com/office/drawing/2014/main" id="{67E970F3-C1A2-45AA-A074-98E5C290144A}"/>
              </a:ext>
            </a:extLst>
          </p:cNvPr>
          <p:cNvGrpSpPr/>
          <p:nvPr/>
        </p:nvGrpSpPr>
        <p:grpSpPr>
          <a:xfrm>
            <a:off x="279949" y="240049"/>
            <a:ext cx="949696" cy="949696"/>
            <a:chOff x="-1" y="-1"/>
            <a:chExt cx="949695" cy="949695"/>
          </a:xfrm>
        </p:grpSpPr>
        <p:sp>
          <p:nvSpPr>
            <p:cNvPr id="8" name="椭圆 23">
              <a:extLst>
                <a:ext uri="{FF2B5EF4-FFF2-40B4-BE49-F238E27FC236}">
                  <a16:creationId xmlns:a16="http://schemas.microsoft.com/office/drawing/2014/main" id="{361F6DEE-63D8-40FD-B32A-3427AB399C80}"/>
                </a:ext>
              </a:extLst>
            </p:cNvPr>
            <p:cNvSpPr/>
            <p:nvPr/>
          </p:nvSpPr>
          <p:spPr>
            <a:xfrm>
              <a:off x="-1" y="-1"/>
              <a:ext cx="949695" cy="949695"/>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9" name="椭圆 28">
              <a:extLst>
                <a:ext uri="{FF2B5EF4-FFF2-40B4-BE49-F238E27FC236}">
                  <a16:creationId xmlns:a16="http://schemas.microsoft.com/office/drawing/2014/main" id="{A4BC9406-A39F-4910-8116-9863D80CF9FC}"/>
                </a:ext>
              </a:extLst>
            </p:cNvPr>
            <p:cNvGrpSpPr/>
            <p:nvPr/>
          </p:nvGrpSpPr>
          <p:grpSpPr>
            <a:xfrm>
              <a:off x="104553" y="104553"/>
              <a:ext cx="740591" cy="740591"/>
              <a:chOff x="-1" y="-1"/>
              <a:chExt cx="740589" cy="740589"/>
            </a:xfrm>
          </p:grpSpPr>
          <p:sp>
            <p:nvSpPr>
              <p:cNvPr id="10" name="Circle">
                <a:extLst>
                  <a:ext uri="{FF2B5EF4-FFF2-40B4-BE49-F238E27FC236}">
                    <a16:creationId xmlns:a16="http://schemas.microsoft.com/office/drawing/2014/main" id="{4EC56014-EEFD-4B9F-9799-5123B305D873}"/>
                  </a:ext>
                </a:extLst>
              </p:cNvPr>
              <p:cNvSpPr/>
              <p:nvPr/>
            </p:nvSpPr>
            <p:spPr>
              <a:xfrm>
                <a:off x="-1" y="-1"/>
                <a:ext cx="740589" cy="740589"/>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11" name="1">
                <a:extLst>
                  <a:ext uri="{FF2B5EF4-FFF2-40B4-BE49-F238E27FC236}">
                    <a16:creationId xmlns:a16="http://schemas.microsoft.com/office/drawing/2014/main" id="{03BE48EA-9179-45CE-B4E7-0F3D39ED97FE}"/>
                  </a:ext>
                </a:extLst>
              </p:cNvPr>
              <p:cNvSpPr txBox="1"/>
              <p:nvPr/>
            </p:nvSpPr>
            <p:spPr>
              <a:xfrm>
                <a:off x="-1" y="81854"/>
                <a:ext cx="740588" cy="5768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rPr lang="en-US" dirty="0"/>
                  <a:t>12</a:t>
                </a:r>
                <a:endParaRPr dirty="0"/>
              </a:p>
            </p:txBody>
          </p:sp>
        </p:grpSp>
      </p:grpSp>
    </p:spTree>
    <p:extLst>
      <p:ext uri="{BB962C8B-B14F-4D97-AF65-F5344CB8AC3E}">
        <p14:creationId xmlns:p14="http://schemas.microsoft.com/office/powerpoint/2010/main" val="156578424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组合 70"/>
          <p:cNvGrpSpPr/>
          <p:nvPr/>
        </p:nvGrpSpPr>
        <p:grpSpPr>
          <a:xfrm>
            <a:off x="8025196" y="1145611"/>
            <a:ext cx="3105405" cy="3105405"/>
            <a:chOff x="0" y="0"/>
            <a:chExt cx="3105404" cy="3105404"/>
          </a:xfrm>
        </p:grpSpPr>
        <p:sp>
          <p:nvSpPr>
            <p:cNvPr id="331" name="椭圆 71"/>
            <p:cNvSpPr/>
            <p:nvPr/>
          </p:nvSpPr>
          <p:spPr>
            <a:xfrm>
              <a:off x="-1" y="-1"/>
              <a:ext cx="3105405" cy="310540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2" name="椭圆 72"/>
            <p:cNvSpPr/>
            <p:nvPr/>
          </p:nvSpPr>
          <p:spPr>
            <a:xfrm>
              <a:off x="115218" y="115218"/>
              <a:ext cx="2874969" cy="287496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3" name="椭圆 73"/>
            <p:cNvSpPr/>
            <p:nvPr/>
          </p:nvSpPr>
          <p:spPr>
            <a:xfrm>
              <a:off x="224046" y="224046"/>
              <a:ext cx="2657313" cy="265731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4" name="椭圆 74"/>
            <p:cNvSpPr/>
            <p:nvPr/>
          </p:nvSpPr>
          <p:spPr>
            <a:xfrm>
              <a:off x="318221" y="318222"/>
              <a:ext cx="2468963" cy="246896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5" name="椭圆 75"/>
            <p:cNvSpPr/>
            <p:nvPr/>
          </p:nvSpPr>
          <p:spPr>
            <a:xfrm>
              <a:off x="441167" y="441170"/>
              <a:ext cx="2223069" cy="222306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6" name="椭圆 76"/>
            <p:cNvSpPr/>
            <p:nvPr/>
          </p:nvSpPr>
          <p:spPr>
            <a:xfrm>
              <a:off x="552270" y="552272"/>
              <a:ext cx="2000865" cy="200086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7" name="椭圆 77"/>
            <p:cNvSpPr/>
            <p:nvPr/>
          </p:nvSpPr>
          <p:spPr>
            <a:xfrm>
              <a:off x="676219" y="676221"/>
              <a:ext cx="1752965" cy="175296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8" name="椭圆 78"/>
            <p:cNvSpPr/>
            <p:nvPr/>
          </p:nvSpPr>
          <p:spPr>
            <a:xfrm>
              <a:off x="795052" y="795053"/>
              <a:ext cx="1515301" cy="151529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9" name="椭圆 79"/>
            <p:cNvSpPr/>
            <p:nvPr/>
          </p:nvSpPr>
          <p:spPr>
            <a:xfrm>
              <a:off x="921743" y="921745"/>
              <a:ext cx="1261917" cy="126191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40" name="椭圆 80"/>
            <p:cNvSpPr/>
            <p:nvPr/>
          </p:nvSpPr>
          <p:spPr>
            <a:xfrm>
              <a:off x="1036961" y="1036963"/>
              <a:ext cx="1031481" cy="103147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41" name="椭圆 81"/>
            <p:cNvSpPr/>
            <p:nvPr/>
          </p:nvSpPr>
          <p:spPr>
            <a:xfrm>
              <a:off x="1160409" y="1160411"/>
              <a:ext cx="784585" cy="78458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42" name="椭圆 82"/>
            <p:cNvSpPr/>
            <p:nvPr/>
          </p:nvSpPr>
          <p:spPr>
            <a:xfrm>
              <a:off x="1259168" y="1259170"/>
              <a:ext cx="587069" cy="58706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43" name="椭圆 83"/>
            <p:cNvSpPr/>
            <p:nvPr/>
          </p:nvSpPr>
          <p:spPr>
            <a:xfrm>
              <a:off x="1366157" y="1366158"/>
              <a:ext cx="373091" cy="37308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44" name="椭圆 84"/>
            <p:cNvSpPr/>
            <p:nvPr/>
          </p:nvSpPr>
          <p:spPr>
            <a:xfrm>
              <a:off x="1459429" y="1459430"/>
              <a:ext cx="186547" cy="18654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360" name="组合 40"/>
          <p:cNvGrpSpPr/>
          <p:nvPr/>
        </p:nvGrpSpPr>
        <p:grpSpPr>
          <a:xfrm>
            <a:off x="-1650" y="3210868"/>
            <a:ext cx="2530556" cy="2530555"/>
            <a:chOff x="0" y="0"/>
            <a:chExt cx="2530554" cy="2530554"/>
          </a:xfrm>
        </p:grpSpPr>
        <p:sp>
          <p:nvSpPr>
            <p:cNvPr id="346" name="椭圆 41"/>
            <p:cNvSpPr/>
            <p:nvPr/>
          </p:nvSpPr>
          <p:spPr>
            <a:xfrm>
              <a:off x="-1" y="-1"/>
              <a:ext cx="2530556" cy="2530556"/>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47" name="椭圆 42"/>
            <p:cNvSpPr/>
            <p:nvPr/>
          </p:nvSpPr>
          <p:spPr>
            <a:xfrm>
              <a:off x="93889" y="93889"/>
              <a:ext cx="2342775" cy="234277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48" name="椭圆 43"/>
            <p:cNvSpPr/>
            <p:nvPr/>
          </p:nvSpPr>
          <p:spPr>
            <a:xfrm>
              <a:off x="182572" y="182572"/>
              <a:ext cx="2165409" cy="216540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49" name="椭圆 44"/>
            <p:cNvSpPr/>
            <p:nvPr/>
          </p:nvSpPr>
          <p:spPr>
            <a:xfrm>
              <a:off x="259314" y="259315"/>
              <a:ext cx="2011925" cy="201192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0" name="椭圆 45"/>
            <p:cNvSpPr/>
            <p:nvPr/>
          </p:nvSpPr>
          <p:spPr>
            <a:xfrm>
              <a:off x="359501" y="359503"/>
              <a:ext cx="1811551" cy="181154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1" name="椭圆 46"/>
            <p:cNvSpPr/>
            <p:nvPr/>
          </p:nvSpPr>
          <p:spPr>
            <a:xfrm>
              <a:off x="450038" y="450039"/>
              <a:ext cx="1630479" cy="163047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2" name="椭圆 47"/>
            <p:cNvSpPr/>
            <p:nvPr/>
          </p:nvSpPr>
          <p:spPr>
            <a:xfrm>
              <a:off x="551042" y="551043"/>
              <a:ext cx="1428469" cy="142846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3" name="椭圆 48"/>
            <p:cNvSpPr/>
            <p:nvPr/>
          </p:nvSpPr>
          <p:spPr>
            <a:xfrm>
              <a:off x="647877" y="647878"/>
              <a:ext cx="1234799" cy="123479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4" name="椭圆 49"/>
            <p:cNvSpPr/>
            <p:nvPr/>
          </p:nvSpPr>
          <p:spPr>
            <a:xfrm>
              <a:off x="751116" y="751118"/>
              <a:ext cx="1028321" cy="102831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5" name="椭圆 50"/>
            <p:cNvSpPr/>
            <p:nvPr/>
          </p:nvSpPr>
          <p:spPr>
            <a:xfrm>
              <a:off x="845006" y="845008"/>
              <a:ext cx="840541" cy="84053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6" name="椭圆 51"/>
            <p:cNvSpPr/>
            <p:nvPr/>
          </p:nvSpPr>
          <p:spPr>
            <a:xfrm>
              <a:off x="945602" y="945604"/>
              <a:ext cx="639349" cy="63934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7" name="椭圆 52"/>
            <p:cNvSpPr/>
            <p:nvPr/>
          </p:nvSpPr>
          <p:spPr>
            <a:xfrm>
              <a:off x="1026079" y="1026081"/>
              <a:ext cx="478395" cy="47839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8" name="椭圆 53"/>
            <p:cNvSpPr/>
            <p:nvPr/>
          </p:nvSpPr>
          <p:spPr>
            <a:xfrm>
              <a:off x="1113263" y="1113264"/>
              <a:ext cx="304027" cy="30402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9" name="椭圆 54"/>
            <p:cNvSpPr/>
            <p:nvPr/>
          </p:nvSpPr>
          <p:spPr>
            <a:xfrm>
              <a:off x="1189269" y="1189270"/>
              <a:ext cx="152015" cy="15201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375" name="组合 25"/>
          <p:cNvGrpSpPr/>
          <p:nvPr/>
        </p:nvGrpSpPr>
        <p:grpSpPr>
          <a:xfrm>
            <a:off x="2169323" y="2936095"/>
            <a:ext cx="1452081" cy="1452081"/>
            <a:chOff x="0" y="0"/>
            <a:chExt cx="1452080" cy="1452080"/>
          </a:xfrm>
        </p:grpSpPr>
        <p:sp>
          <p:nvSpPr>
            <p:cNvPr id="361" name="椭圆 26"/>
            <p:cNvSpPr/>
            <p:nvPr/>
          </p:nvSpPr>
          <p:spPr>
            <a:xfrm>
              <a:off x="0" y="0"/>
              <a:ext cx="1452081" cy="145208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62" name="椭圆 27"/>
            <p:cNvSpPr/>
            <p:nvPr/>
          </p:nvSpPr>
          <p:spPr>
            <a:xfrm>
              <a:off x="53875" y="53875"/>
              <a:ext cx="1344329" cy="134432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63" name="椭圆 28"/>
            <p:cNvSpPr/>
            <p:nvPr/>
          </p:nvSpPr>
          <p:spPr>
            <a:xfrm>
              <a:off x="104763" y="104763"/>
              <a:ext cx="1242553" cy="124255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64" name="椭圆 29"/>
            <p:cNvSpPr/>
            <p:nvPr/>
          </p:nvSpPr>
          <p:spPr>
            <a:xfrm>
              <a:off x="148799" y="148800"/>
              <a:ext cx="1154481" cy="115448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65" name="椭圆 30"/>
            <p:cNvSpPr/>
            <p:nvPr/>
          </p:nvSpPr>
          <p:spPr>
            <a:xfrm>
              <a:off x="206289" y="206290"/>
              <a:ext cx="1039503" cy="103950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66" name="椭圆 31"/>
            <p:cNvSpPr/>
            <p:nvPr/>
          </p:nvSpPr>
          <p:spPr>
            <a:xfrm>
              <a:off x="258240" y="258241"/>
              <a:ext cx="935601" cy="93559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67" name="椭圆 32"/>
            <p:cNvSpPr/>
            <p:nvPr/>
          </p:nvSpPr>
          <p:spPr>
            <a:xfrm>
              <a:off x="316198" y="316199"/>
              <a:ext cx="819683" cy="81968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68" name="椭圆 33"/>
            <p:cNvSpPr/>
            <p:nvPr/>
          </p:nvSpPr>
          <p:spPr>
            <a:xfrm>
              <a:off x="371764" y="371765"/>
              <a:ext cx="708551" cy="70855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69" name="椭圆 34"/>
            <p:cNvSpPr/>
            <p:nvPr/>
          </p:nvSpPr>
          <p:spPr>
            <a:xfrm>
              <a:off x="431005" y="431006"/>
              <a:ext cx="590071" cy="59006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70" name="椭圆 35"/>
            <p:cNvSpPr/>
            <p:nvPr/>
          </p:nvSpPr>
          <p:spPr>
            <a:xfrm>
              <a:off x="484881" y="484881"/>
              <a:ext cx="482319" cy="48231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71" name="椭圆 36"/>
            <p:cNvSpPr/>
            <p:nvPr/>
          </p:nvSpPr>
          <p:spPr>
            <a:xfrm>
              <a:off x="542605" y="542605"/>
              <a:ext cx="366871" cy="36686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72" name="椭圆 37"/>
            <p:cNvSpPr/>
            <p:nvPr/>
          </p:nvSpPr>
          <p:spPr>
            <a:xfrm>
              <a:off x="588784" y="588785"/>
              <a:ext cx="274513" cy="27451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73" name="椭圆 38"/>
            <p:cNvSpPr/>
            <p:nvPr/>
          </p:nvSpPr>
          <p:spPr>
            <a:xfrm>
              <a:off x="638812" y="638812"/>
              <a:ext cx="174457" cy="17445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74" name="椭圆 39"/>
            <p:cNvSpPr/>
            <p:nvPr/>
          </p:nvSpPr>
          <p:spPr>
            <a:xfrm>
              <a:off x="682425" y="682426"/>
              <a:ext cx="87229" cy="8722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390" name="组合 55"/>
          <p:cNvGrpSpPr/>
          <p:nvPr/>
        </p:nvGrpSpPr>
        <p:grpSpPr>
          <a:xfrm>
            <a:off x="2175416" y="3778722"/>
            <a:ext cx="1866393" cy="1866393"/>
            <a:chOff x="0" y="0"/>
            <a:chExt cx="1866392" cy="1866392"/>
          </a:xfrm>
        </p:grpSpPr>
        <p:sp>
          <p:nvSpPr>
            <p:cNvPr id="376" name="椭圆 56"/>
            <p:cNvSpPr/>
            <p:nvPr/>
          </p:nvSpPr>
          <p:spPr>
            <a:xfrm>
              <a:off x="-1" y="-1"/>
              <a:ext cx="1866394" cy="1866394"/>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77" name="椭圆 57"/>
            <p:cNvSpPr/>
            <p:nvPr/>
          </p:nvSpPr>
          <p:spPr>
            <a:xfrm>
              <a:off x="69247" y="69247"/>
              <a:ext cx="1727897" cy="172789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78" name="椭圆 58"/>
            <p:cNvSpPr/>
            <p:nvPr/>
          </p:nvSpPr>
          <p:spPr>
            <a:xfrm>
              <a:off x="134655" y="134655"/>
              <a:ext cx="1597083" cy="159708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79" name="椭圆 59"/>
            <p:cNvSpPr/>
            <p:nvPr/>
          </p:nvSpPr>
          <p:spPr>
            <a:xfrm>
              <a:off x="191255" y="191256"/>
              <a:ext cx="1483881" cy="148388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80" name="椭圆 60"/>
            <p:cNvSpPr/>
            <p:nvPr/>
          </p:nvSpPr>
          <p:spPr>
            <a:xfrm>
              <a:off x="265148" y="265149"/>
              <a:ext cx="1336097" cy="133609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81" name="椭圆 61"/>
            <p:cNvSpPr/>
            <p:nvPr/>
          </p:nvSpPr>
          <p:spPr>
            <a:xfrm>
              <a:off x="331922" y="331923"/>
              <a:ext cx="1202549" cy="120254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82" name="椭圆 62"/>
            <p:cNvSpPr/>
            <p:nvPr/>
          </p:nvSpPr>
          <p:spPr>
            <a:xfrm>
              <a:off x="406417" y="406418"/>
              <a:ext cx="1053557" cy="105355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83" name="椭圆 63"/>
            <p:cNvSpPr/>
            <p:nvPr/>
          </p:nvSpPr>
          <p:spPr>
            <a:xfrm>
              <a:off x="477837" y="477838"/>
              <a:ext cx="910717" cy="91071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84" name="椭圆 64"/>
            <p:cNvSpPr/>
            <p:nvPr/>
          </p:nvSpPr>
          <p:spPr>
            <a:xfrm>
              <a:off x="553981" y="553982"/>
              <a:ext cx="758431" cy="75842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85" name="椭圆 65"/>
            <p:cNvSpPr/>
            <p:nvPr/>
          </p:nvSpPr>
          <p:spPr>
            <a:xfrm>
              <a:off x="623228" y="623229"/>
              <a:ext cx="619935" cy="61993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86" name="椭圆 66"/>
            <p:cNvSpPr/>
            <p:nvPr/>
          </p:nvSpPr>
          <p:spPr>
            <a:xfrm>
              <a:off x="697422" y="697423"/>
              <a:ext cx="471547" cy="47154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87" name="椭圆 67"/>
            <p:cNvSpPr/>
            <p:nvPr/>
          </p:nvSpPr>
          <p:spPr>
            <a:xfrm>
              <a:off x="756778" y="756779"/>
              <a:ext cx="352837" cy="35283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88" name="椭圆 68"/>
            <p:cNvSpPr/>
            <p:nvPr/>
          </p:nvSpPr>
          <p:spPr>
            <a:xfrm>
              <a:off x="821080" y="821080"/>
              <a:ext cx="224233" cy="22423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89" name="椭圆 69"/>
            <p:cNvSpPr/>
            <p:nvPr/>
          </p:nvSpPr>
          <p:spPr>
            <a:xfrm>
              <a:off x="877137" y="877138"/>
              <a:ext cx="112117" cy="11211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
        <p:nvSpPr>
          <p:cNvPr id="391" name="椭圆 8"/>
          <p:cNvSpPr/>
          <p:nvPr/>
        </p:nvSpPr>
        <p:spPr>
          <a:xfrm>
            <a:off x="3305492" y="638496"/>
            <a:ext cx="5581015" cy="5581008"/>
          </a:xfrm>
          <a:prstGeom prst="ellipse">
            <a:avLst/>
          </a:prstGeom>
          <a:solidFill>
            <a:srgbClr val="FBF8EF"/>
          </a:solidFill>
          <a:ln w="12700">
            <a:solidFill>
              <a:srgbClr val="A6A6A6"/>
            </a:solidFill>
            <a:miter/>
          </a:ln>
          <a:effectLst>
            <a:outerShdw blurRad="812800" dist="38100" dir="2700000" rotWithShape="0">
              <a:srgbClr val="000000">
                <a:alpha val="1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defRPr sz="5000">
                <a:latin typeface="Copperplate"/>
                <a:ea typeface="Copperplate"/>
                <a:cs typeface="Copperplate"/>
                <a:sym typeface="Copperplate"/>
              </a:defRPr>
            </a:lvl1pPr>
          </a:lstStyle>
          <a:p>
            <a:pPr>
              <a:defRPr>
                <a:solidFill>
                  <a:srgbClr val="FFFFFF"/>
                </a:solidFill>
              </a:defRPr>
            </a:pPr>
            <a:r>
              <a:rPr sz="4400" dirty="0">
                <a:solidFill>
                  <a:srgbClr val="000000"/>
                </a:solidFill>
                <a:latin typeface="Copperplate Gothic Bold" panose="020E0705020206020404" pitchFamily="34" charset="0"/>
              </a:rPr>
              <a:t>THANK YOU</a:t>
            </a:r>
          </a:p>
        </p:txBody>
      </p:sp>
      <p:sp>
        <p:nvSpPr>
          <p:cNvPr id="392" name="椭圆 9"/>
          <p:cNvSpPr/>
          <p:nvPr/>
        </p:nvSpPr>
        <p:spPr>
          <a:xfrm>
            <a:off x="4102100" y="1130300"/>
            <a:ext cx="330200" cy="330200"/>
          </a:xfrm>
          <a:prstGeom prst="ellipse">
            <a:avLst/>
          </a:prstGeom>
          <a:solidFill>
            <a:srgbClr val="404040"/>
          </a:solidFill>
          <a:ln w="12700">
            <a:miter lim="400000"/>
          </a:ln>
        </p:spPr>
        <p:txBody>
          <a:bodyPr lIns="45719" rIns="45719" anchor="ctr"/>
          <a:lstStyle/>
          <a:p>
            <a:pPr algn="ctr">
              <a:defRPr>
                <a:solidFill>
                  <a:srgbClr val="FFFFFF"/>
                </a:solidFill>
              </a:defRPr>
            </a:pPr>
            <a:endParaRPr/>
          </a:p>
        </p:txBody>
      </p:sp>
      <p:sp>
        <p:nvSpPr>
          <p:cNvPr id="393" name="椭圆 10"/>
          <p:cNvSpPr/>
          <p:nvPr/>
        </p:nvSpPr>
        <p:spPr>
          <a:xfrm>
            <a:off x="8343900" y="4699000"/>
            <a:ext cx="330200" cy="330200"/>
          </a:xfrm>
          <a:prstGeom prst="ellipse">
            <a:avLst/>
          </a:prstGeom>
          <a:solidFill>
            <a:srgbClr val="404040"/>
          </a:solidFill>
          <a:ln w="12700">
            <a:miter lim="400000"/>
          </a:ln>
        </p:spPr>
        <p:txBody>
          <a:bodyPr lIns="45719" rIns="45719" anchor="ctr"/>
          <a:lstStyle/>
          <a:p>
            <a:pPr algn="ctr">
              <a:defRPr>
                <a:solidFill>
                  <a:srgbClr val="FFFFFF"/>
                </a:solidFill>
              </a:defRPr>
            </a:pPr>
            <a:endParaRPr/>
          </a:p>
        </p:txBody>
      </p:sp>
      <p:grpSp>
        <p:nvGrpSpPr>
          <p:cNvPr id="408" name="组合 85"/>
          <p:cNvGrpSpPr/>
          <p:nvPr/>
        </p:nvGrpSpPr>
        <p:grpSpPr>
          <a:xfrm>
            <a:off x="10569599" y="2270517"/>
            <a:ext cx="1708013" cy="1708013"/>
            <a:chOff x="0" y="0"/>
            <a:chExt cx="1708012" cy="1708012"/>
          </a:xfrm>
        </p:grpSpPr>
        <p:sp>
          <p:nvSpPr>
            <p:cNvPr id="394" name="椭圆 86"/>
            <p:cNvSpPr/>
            <p:nvPr/>
          </p:nvSpPr>
          <p:spPr>
            <a:xfrm>
              <a:off x="-1" y="-1"/>
              <a:ext cx="1708014" cy="1708014"/>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95" name="椭圆 87"/>
            <p:cNvSpPr/>
            <p:nvPr/>
          </p:nvSpPr>
          <p:spPr>
            <a:xfrm>
              <a:off x="63371" y="63371"/>
              <a:ext cx="1581269" cy="158126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96" name="椭圆 88"/>
            <p:cNvSpPr/>
            <p:nvPr/>
          </p:nvSpPr>
          <p:spPr>
            <a:xfrm>
              <a:off x="123228" y="123228"/>
              <a:ext cx="1461555" cy="146155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97" name="椭圆 89"/>
            <p:cNvSpPr/>
            <p:nvPr/>
          </p:nvSpPr>
          <p:spPr>
            <a:xfrm>
              <a:off x="175025" y="175026"/>
              <a:ext cx="1357961" cy="135795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98" name="椭圆 90"/>
            <p:cNvSpPr/>
            <p:nvPr/>
          </p:nvSpPr>
          <p:spPr>
            <a:xfrm>
              <a:off x="242647" y="242649"/>
              <a:ext cx="1222717" cy="1222715"/>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99" name="椭圆 91"/>
            <p:cNvSpPr/>
            <p:nvPr/>
          </p:nvSpPr>
          <p:spPr>
            <a:xfrm>
              <a:off x="303755" y="303756"/>
              <a:ext cx="1100501" cy="110049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00" name="椭圆 92"/>
            <p:cNvSpPr/>
            <p:nvPr/>
          </p:nvSpPr>
          <p:spPr>
            <a:xfrm>
              <a:off x="371929" y="371930"/>
              <a:ext cx="964153" cy="96415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01" name="椭圆 93"/>
            <p:cNvSpPr/>
            <p:nvPr/>
          </p:nvSpPr>
          <p:spPr>
            <a:xfrm>
              <a:off x="437288" y="437289"/>
              <a:ext cx="833435" cy="83343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02" name="椭圆 94"/>
            <p:cNvSpPr/>
            <p:nvPr/>
          </p:nvSpPr>
          <p:spPr>
            <a:xfrm>
              <a:off x="506970" y="506971"/>
              <a:ext cx="694071" cy="694069"/>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03" name="椭圆 95"/>
            <p:cNvSpPr/>
            <p:nvPr/>
          </p:nvSpPr>
          <p:spPr>
            <a:xfrm>
              <a:off x="570341" y="570342"/>
              <a:ext cx="567329" cy="567327"/>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04" name="椭圆 96"/>
            <p:cNvSpPr/>
            <p:nvPr/>
          </p:nvSpPr>
          <p:spPr>
            <a:xfrm>
              <a:off x="638239" y="638240"/>
              <a:ext cx="431533" cy="431531"/>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05" name="椭圆 97"/>
            <p:cNvSpPr/>
            <p:nvPr/>
          </p:nvSpPr>
          <p:spPr>
            <a:xfrm>
              <a:off x="692558" y="692559"/>
              <a:ext cx="322895" cy="32289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06" name="椭圆 98"/>
            <p:cNvSpPr/>
            <p:nvPr/>
          </p:nvSpPr>
          <p:spPr>
            <a:xfrm>
              <a:off x="751403" y="751404"/>
              <a:ext cx="205205" cy="20520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07" name="椭圆 99"/>
            <p:cNvSpPr/>
            <p:nvPr/>
          </p:nvSpPr>
          <p:spPr>
            <a:xfrm>
              <a:off x="802704" y="802704"/>
              <a:ext cx="102603" cy="102603"/>
            </a:xfrm>
            <a:prstGeom prst="ellipse">
              <a:avLst/>
            </a:prstGeom>
            <a:solidFill>
              <a:srgbClr val="FBF8EF"/>
            </a:solidFill>
            <a:ln w="3175" cap="flat">
              <a:solidFill>
                <a:srgbClr val="A6A6A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
        <p:nvSpPr>
          <p:cNvPr id="409" name="直接连接符 106"/>
          <p:cNvSpPr/>
          <p:nvPr/>
        </p:nvSpPr>
        <p:spPr>
          <a:xfrm>
            <a:off x="5677772" y="4711918"/>
            <a:ext cx="836456" cy="1"/>
          </a:xfrm>
          <a:prstGeom prst="line">
            <a:avLst/>
          </a:prstGeom>
          <a:ln w="6350">
            <a:solidFill>
              <a:srgbClr val="808080"/>
            </a:solidFill>
            <a:miter/>
          </a:ln>
        </p:spPr>
        <p:txBody>
          <a:bodyPr lIns="45719" rIns="45719"/>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文本框 56"/>
          <p:cNvSpPr txBox="1"/>
          <p:nvPr/>
        </p:nvSpPr>
        <p:spPr>
          <a:xfrm>
            <a:off x="1754133" y="492751"/>
            <a:ext cx="5004436"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500">
                <a:latin typeface="Copperplate"/>
                <a:ea typeface="Copperplate"/>
                <a:cs typeface="Copperplate"/>
                <a:sym typeface="Copperplate"/>
              </a:defRPr>
            </a:lvl1pPr>
          </a:lstStyle>
          <a:p>
            <a:r>
              <a:rPr lang="en-US" sz="3600" dirty="0">
                <a:latin typeface="Copperplate Gothic Bold" panose="020E0705020206020404" pitchFamily="34" charset="0"/>
              </a:rPr>
              <a:t>Introduction</a:t>
            </a:r>
          </a:p>
        </p:txBody>
      </p:sp>
      <p:sp>
        <p:nvSpPr>
          <p:cNvPr id="298" name="直接连接符 7"/>
          <p:cNvSpPr/>
          <p:nvPr/>
        </p:nvSpPr>
        <p:spPr>
          <a:xfrm flipV="1">
            <a:off x="10737064" y="4037179"/>
            <a:ext cx="1520861" cy="726566"/>
          </a:xfrm>
          <a:prstGeom prst="line">
            <a:avLst/>
          </a:prstGeom>
          <a:ln w="41275">
            <a:solidFill>
              <a:srgbClr val="404040"/>
            </a:solidFill>
            <a:miter/>
          </a:ln>
        </p:spPr>
        <p:txBody>
          <a:bodyPr lIns="45719" rIns="45719"/>
          <a:lstStyle/>
          <a:p>
            <a:endParaRPr/>
          </a:p>
        </p:txBody>
      </p:sp>
      <p:sp>
        <p:nvSpPr>
          <p:cNvPr id="299"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00" name="直接连接符 10"/>
          <p:cNvSpPr/>
          <p:nvPr/>
        </p:nvSpPr>
        <p:spPr>
          <a:xfrm flipV="1">
            <a:off x="279949" y="729961"/>
            <a:ext cx="1321600" cy="631372"/>
          </a:xfrm>
          <a:prstGeom prst="line">
            <a:avLst/>
          </a:prstGeom>
          <a:ln w="6350">
            <a:solidFill>
              <a:srgbClr val="808080"/>
            </a:solidFill>
            <a:miter/>
          </a:ln>
        </p:spPr>
        <p:txBody>
          <a:bodyPr lIns="45719" rIns="45719"/>
          <a:lstStyle/>
          <a:p>
            <a:endParaRPr/>
          </a:p>
        </p:txBody>
      </p:sp>
      <p:grpSp>
        <p:nvGrpSpPr>
          <p:cNvPr id="305" name="组合 43"/>
          <p:cNvGrpSpPr/>
          <p:nvPr/>
        </p:nvGrpSpPr>
        <p:grpSpPr>
          <a:xfrm>
            <a:off x="279950" y="294352"/>
            <a:ext cx="949694" cy="949694"/>
            <a:chOff x="0" y="0"/>
            <a:chExt cx="949693" cy="949693"/>
          </a:xfrm>
        </p:grpSpPr>
        <p:sp>
          <p:nvSpPr>
            <p:cNvPr id="301" name="椭圆 23"/>
            <p:cNvSpPr/>
            <p:nvPr/>
          </p:nvSpPr>
          <p:spPr>
            <a:xfrm>
              <a:off x="-1" y="-1"/>
              <a:ext cx="949695" cy="949695"/>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304" name="椭圆 28"/>
            <p:cNvGrpSpPr/>
            <p:nvPr/>
          </p:nvGrpSpPr>
          <p:grpSpPr>
            <a:xfrm>
              <a:off x="104554" y="104554"/>
              <a:ext cx="740589" cy="740589"/>
              <a:chOff x="0" y="0"/>
              <a:chExt cx="740587" cy="740587"/>
            </a:xfrm>
          </p:grpSpPr>
          <p:sp>
            <p:nvSpPr>
              <p:cNvPr id="302" name="Circle"/>
              <p:cNvSpPr/>
              <p:nvPr/>
            </p:nvSpPr>
            <p:spPr>
              <a:xfrm>
                <a:off x="-1" y="-1"/>
                <a:ext cx="740589" cy="740589"/>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303" name="1"/>
              <p:cNvSpPr txBox="1"/>
              <p:nvPr/>
            </p:nvSpPr>
            <p:spPr>
              <a:xfrm>
                <a:off x="180325" y="81854"/>
                <a:ext cx="379936" cy="5768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t>1</a:t>
                </a:r>
              </a:p>
            </p:txBody>
          </p:sp>
        </p:grpSp>
      </p:grpSp>
      <p:sp>
        <p:nvSpPr>
          <p:cNvPr id="306" name="In today’s world, people are so busy in making money that they forgot how to keep track of it, and ending with no money left by the end of the month. As we are spending on something we might not need.  So, this Expense Tracking System helps us track the "/>
          <p:cNvSpPr txBox="1"/>
          <p:nvPr/>
        </p:nvSpPr>
        <p:spPr>
          <a:xfrm>
            <a:off x="1117212" y="1874728"/>
            <a:ext cx="9957575" cy="31085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r>
              <a:rPr lang="en-US" sz="2800" b="1" dirty="0">
                <a:latin typeface="Times New Roman" panose="02020603050405020304" pitchFamily="18" charset="0"/>
                <a:cs typeface="Times New Roman" panose="02020603050405020304" pitchFamily="18" charset="0"/>
              </a:rPr>
              <a:t>What is Aquaculture: </a:t>
            </a:r>
          </a:p>
          <a:p>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Aquaculture is a rapidly expanding and dynamic economic sector. </a:t>
            </a:r>
          </a:p>
          <a:p>
            <a:r>
              <a:rPr lang="en-US" sz="2800" dirty="0">
                <a:latin typeface="Times New Roman" panose="02020603050405020304" pitchFamily="18" charset="0"/>
                <a:cs typeface="Times New Roman" panose="02020603050405020304" pitchFamily="18" charset="0"/>
              </a:rPr>
              <a:t>It  is a controlled process of cultivating aquatic organisms, especially for human consumption. It is a similar concept of agriculture, but with fish instead of plants or livestock. Aquaculture is also referred to as fish farming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文本框 56"/>
          <p:cNvSpPr txBox="1"/>
          <p:nvPr/>
        </p:nvSpPr>
        <p:spPr>
          <a:xfrm>
            <a:off x="1754132" y="483420"/>
            <a:ext cx="5654373"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500">
                <a:latin typeface="Copperplate"/>
                <a:ea typeface="Copperplate"/>
                <a:cs typeface="Copperplate"/>
                <a:sym typeface="Copperplate"/>
              </a:defRPr>
            </a:lvl1pPr>
          </a:lstStyle>
          <a:p>
            <a:r>
              <a:rPr lang="en-US" sz="3600" dirty="0">
                <a:latin typeface="Copperplate Gothic Bold" panose="020E0705020206020404" pitchFamily="34" charset="0"/>
              </a:rPr>
              <a:t>Problem Statement</a:t>
            </a:r>
          </a:p>
        </p:txBody>
      </p:sp>
      <p:sp>
        <p:nvSpPr>
          <p:cNvPr id="298" name="直接连接符 7"/>
          <p:cNvSpPr/>
          <p:nvPr/>
        </p:nvSpPr>
        <p:spPr>
          <a:xfrm flipV="1">
            <a:off x="10737064" y="4037179"/>
            <a:ext cx="1520861" cy="726566"/>
          </a:xfrm>
          <a:prstGeom prst="line">
            <a:avLst/>
          </a:prstGeom>
          <a:ln w="41275">
            <a:solidFill>
              <a:srgbClr val="404040"/>
            </a:solidFill>
            <a:miter/>
          </a:ln>
        </p:spPr>
        <p:txBody>
          <a:bodyPr lIns="45719" rIns="45719"/>
          <a:lstStyle/>
          <a:p>
            <a:endParaRPr/>
          </a:p>
        </p:txBody>
      </p:sp>
      <p:sp>
        <p:nvSpPr>
          <p:cNvPr id="299"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00" name="直接连接符 10"/>
          <p:cNvSpPr/>
          <p:nvPr/>
        </p:nvSpPr>
        <p:spPr>
          <a:xfrm flipV="1">
            <a:off x="279949" y="729961"/>
            <a:ext cx="1321600" cy="631372"/>
          </a:xfrm>
          <a:prstGeom prst="line">
            <a:avLst/>
          </a:prstGeom>
          <a:ln w="6350">
            <a:solidFill>
              <a:srgbClr val="808080"/>
            </a:solidFill>
            <a:miter/>
          </a:ln>
        </p:spPr>
        <p:txBody>
          <a:bodyPr lIns="45719" rIns="45719"/>
          <a:lstStyle/>
          <a:p>
            <a:endParaRPr/>
          </a:p>
        </p:txBody>
      </p:sp>
      <p:grpSp>
        <p:nvGrpSpPr>
          <p:cNvPr id="305" name="组合 43"/>
          <p:cNvGrpSpPr/>
          <p:nvPr/>
        </p:nvGrpSpPr>
        <p:grpSpPr>
          <a:xfrm>
            <a:off x="279950" y="294352"/>
            <a:ext cx="949694" cy="949694"/>
            <a:chOff x="0" y="0"/>
            <a:chExt cx="949693" cy="949693"/>
          </a:xfrm>
        </p:grpSpPr>
        <p:sp>
          <p:nvSpPr>
            <p:cNvPr id="301" name="椭圆 23"/>
            <p:cNvSpPr/>
            <p:nvPr/>
          </p:nvSpPr>
          <p:spPr>
            <a:xfrm>
              <a:off x="-1" y="-1"/>
              <a:ext cx="949695" cy="949695"/>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304" name="椭圆 28"/>
            <p:cNvGrpSpPr/>
            <p:nvPr/>
          </p:nvGrpSpPr>
          <p:grpSpPr>
            <a:xfrm>
              <a:off x="104554" y="104554"/>
              <a:ext cx="740589" cy="740589"/>
              <a:chOff x="0" y="0"/>
              <a:chExt cx="740587" cy="740587"/>
            </a:xfrm>
          </p:grpSpPr>
          <p:sp>
            <p:nvSpPr>
              <p:cNvPr id="302" name="Circle"/>
              <p:cNvSpPr/>
              <p:nvPr/>
            </p:nvSpPr>
            <p:spPr>
              <a:xfrm>
                <a:off x="-1" y="-1"/>
                <a:ext cx="740589" cy="740589"/>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303" name="1"/>
              <p:cNvSpPr txBox="1"/>
              <p:nvPr/>
            </p:nvSpPr>
            <p:spPr>
              <a:xfrm>
                <a:off x="180325" y="81854"/>
                <a:ext cx="379936" cy="5768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rPr lang="en-US" dirty="0"/>
                  <a:t>2</a:t>
                </a:r>
                <a:endParaRPr dirty="0"/>
              </a:p>
            </p:txBody>
          </p:sp>
        </p:grpSp>
      </p:grpSp>
      <p:sp>
        <p:nvSpPr>
          <p:cNvPr id="306" name="In today’s world, people are so busy in making money that they forgot how to keep track of it, and ending with no money left by the end of the month. As we are spending on something we might not need.  So, this Expense Tracking System helps us track the "/>
          <p:cNvSpPr txBox="1"/>
          <p:nvPr/>
        </p:nvSpPr>
        <p:spPr>
          <a:xfrm>
            <a:off x="1117212" y="2163977"/>
            <a:ext cx="9957575" cy="2677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r>
              <a:rPr lang="en-US" sz="2800" b="0" i="0" u="none" strike="noStrike" baseline="0" dirty="0">
                <a:solidFill>
                  <a:srgbClr val="000000"/>
                </a:solidFill>
                <a:latin typeface="Times New Roman" panose="02020603050405020304" pitchFamily="18" charset="0"/>
                <a:cs typeface="Times New Roman" panose="02020603050405020304" pitchFamily="18" charset="0"/>
              </a:rPr>
              <a:t>With sudden climatic changes the parameters of water keep changing and that can be an issue which we face. Most of the farm workers are depending on manual testing which is a time-consuming process and might also give us inaccurate results as the parameters keep changing and might affect the fish in the pond and we can end up in a huge loss.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02121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文本框 56"/>
          <p:cNvSpPr txBox="1"/>
          <p:nvPr/>
        </p:nvSpPr>
        <p:spPr>
          <a:xfrm>
            <a:off x="1754132" y="492751"/>
            <a:ext cx="7914523"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500">
                <a:latin typeface="Copperplate"/>
                <a:ea typeface="Copperplate"/>
                <a:cs typeface="Copperplate"/>
                <a:sym typeface="Copperplate"/>
              </a:defRPr>
            </a:lvl1pPr>
          </a:lstStyle>
          <a:p>
            <a:r>
              <a:rPr lang="en-US" dirty="0">
                <a:latin typeface="Copperplate Gothic Bold" panose="020E0705020206020404" pitchFamily="34" charset="0"/>
              </a:rPr>
              <a:t>Societal Impact</a:t>
            </a:r>
            <a:endParaRPr dirty="0">
              <a:latin typeface="Copperplate Gothic Bold" panose="020E0705020206020404" pitchFamily="34" charset="0"/>
            </a:endParaRPr>
          </a:p>
        </p:txBody>
      </p:sp>
      <p:sp>
        <p:nvSpPr>
          <p:cNvPr id="309" name="直接连接符 7"/>
          <p:cNvSpPr/>
          <p:nvPr/>
        </p:nvSpPr>
        <p:spPr>
          <a:xfrm flipV="1">
            <a:off x="10737064" y="4037179"/>
            <a:ext cx="1520861" cy="726566"/>
          </a:xfrm>
          <a:prstGeom prst="line">
            <a:avLst/>
          </a:prstGeom>
          <a:ln w="41275">
            <a:solidFill>
              <a:srgbClr val="404040"/>
            </a:solidFill>
            <a:miter/>
          </a:ln>
        </p:spPr>
        <p:txBody>
          <a:bodyPr lIns="45719" rIns="45719"/>
          <a:lstStyle/>
          <a:p>
            <a:endParaRPr/>
          </a:p>
        </p:txBody>
      </p:sp>
      <p:sp>
        <p:nvSpPr>
          <p:cNvPr id="310"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11" name="直接连接符 10"/>
          <p:cNvSpPr/>
          <p:nvPr/>
        </p:nvSpPr>
        <p:spPr>
          <a:xfrm flipV="1">
            <a:off x="0" y="808007"/>
            <a:ext cx="1321600" cy="631372"/>
          </a:xfrm>
          <a:prstGeom prst="line">
            <a:avLst/>
          </a:prstGeom>
          <a:ln w="6350">
            <a:solidFill>
              <a:srgbClr val="808080"/>
            </a:solidFill>
            <a:miter/>
          </a:ln>
        </p:spPr>
        <p:txBody>
          <a:bodyPr lIns="45719" rIns="45719"/>
          <a:lstStyle/>
          <a:p>
            <a:endParaRPr/>
          </a:p>
        </p:txBody>
      </p:sp>
      <p:sp>
        <p:nvSpPr>
          <p:cNvPr id="312" name="Android Studio…"/>
          <p:cNvSpPr txBox="1"/>
          <p:nvPr/>
        </p:nvSpPr>
        <p:spPr>
          <a:xfrm>
            <a:off x="1321600" y="1532795"/>
            <a:ext cx="9901519" cy="4539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Helps us take measures to maintain the proper environment for aquafarming.</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Alternative Food Source</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Increase Jobs in the Market</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Reduce Sea Food Trade Deficit</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Reduces Fishing Pressure on Wild Stock</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Low Environmental Impact </a:t>
            </a:r>
          </a:p>
        </p:txBody>
      </p:sp>
      <p:grpSp>
        <p:nvGrpSpPr>
          <p:cNvPr id="7" name="组合 43">
            <a:extLst>
              <a:ext uri="{FF2B5EF4-FFF2-40B4-BE49-F238E27FC236}">
                <a16:creationId xmlns:a16="http://schemas.microsoft.com/office/drawing/2014/main" id="{BD952AD1-A118-474A-94FA-9DF3C74053B8}"/>
              </a:ext>
            </a:extLst>
          </p:cNvPr>
          <p:cNvGrpSpPr/>
          <p:nvPr/>
        </p:nvGrpSpPr>
        <p:grpSpPr>
          <a:xfrm>
            <a:off x="279950" y="294352"/>
            <a:ext cx="949694" cy="949694"/>
            <a:chOff x="0" y="0"/>
            <a:chExt cx="949693" cy="949693"/>
          </a:xfrm>
        </p:grpSpPr>
        <p:sp>
          <p:nvSpPr>
            <p:cNvPr id="8" name="椭圆 23">
              <a:extLst>
                <a:ext uri="{FF2B5EF4-FFF2-40B4-BE49-F238E27FC236}">
                  <a16:creationId xmlns:a16="http://schemas.microsoft.com/office/drawing/2014/main" id="{094C194D-3127-4502-B44B-9A5E129BD4D4}"/>
                </a:ext>
              </a:extLst>
            </p:cNvPr>
            <p:cNvSpPr/>
            <p:nvPr/>
          </p:nvSpPr>
          <p:spPr>
            <a:xfrm>
              <a:off x="-1" y="-1"/>
              <a:ext cx="949695" cy="949695"/>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9" name="椭圆 28">
              <a:extLst>
                <a:ext uri="{FF2B5EF4-FFF2-40B4-BE49-F238E27FC236}">
                  <a16:creationId xmlns:a16="http://schemas.microsoft.com/office/drawing/2014/main" id="{A142DEA9-3CDB-406E-BE76-8D7A04735B39}"/>
                </a:ext>
              </a:extLst>
            </p:cNvPr>
            <p:cNvGrpSpPr/>
            <p:nvPr/>
          </p:nvGrpSpPr>
          <p:grpSpPr>
            <a:xfrm>
              <a:off x="104554" y="104554"/>
              <a:ext cx="740589" cy="740589"/>
              <a:chOff x="0" y="0"/>
              <a:chExt cx="740587" cy="740587"/>
            </a:xfrm>
          </p:grpSpPr>
          <p:sp>
            <p:nvSpPr>
              <p:cNvPr id="10" name="Circle">
                <a:extLst>
                  <a:ext uri="{FF2B5EF4-FFF2-40B4-BE49-F238E27FC236}">
                    <a16:creationId xmlns:a16="http://schemas.microsoft.com/office/drawing/2014/main" id="{C9640293-B6BB-46E1-8B2E-C4A47BE844CF}"/>
                  </a:ext>
                </a:extLst>
              </p:cNvPr>
              <p:cNvSpPr/>
              <p:nvPr/>
            </p:nvSpPr>
            <p:spPr>
              <a:xfrm>
                <a:off x="-1" y="-1"/>
                <a:ext cx="740589" cy="740589"/>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11" name="1">
                <a:extLst>
                  <a:ext uri="{FF2B5EF4-FFF2-40B4-BE49-F238E27FC236}">
                    <a16:creationId xmlns:a16="http://schemas.microsoft.com/office/drawing/2014/main" id="{3D38A63C-E861-4107-8D04-6D5A7A118145}"/>
                  </a:ext>
                </a:extLst>
              </p:cNvPr>
              <p:cNvSpPr txBox="1"/>
              <p:nvPr/>
            </p:nvSpPr>
            <p:spPr>
              <a:xfrm>
                <a:off x="180325" y="81854"/>
                <a:ext cx="379936" cy="5768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rPr lang="en-US" dirty="0"/>
                  <a:t>3</a:t>
                </a:r>
                <a:endParaRPr dirty="0"/>
              </a:p>
            </p:txBody>
          </p:sp>
        </p:gr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文本框 56"/>
          <p:cNvSpPr txBox="1"/>
          <p:nvPr/>
        </p:nvSpPr>
        <p:spPr>
          <a:xfrm>
            <a:off x="1754132" y="492751"/>
            <a:ext cx="7914523"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500">
                <a:latin typeface="Copperplate"/>
                <a:ea typeface="Copperplate"/>
                <a:cs typeface="Copperplate"/>
                <a:sym typeface="Copperplate"/>
              </a:defRPr>
            </a:lvl1pPr>
          </a:lstStyle>
          <a:p>
            <a:r>
              <a:rPr lang="en-US" dirty="0">
                <a:latin typeface="Copperplate Gothic Bold" panose="020E0705020206020404" pitchFamily="34" charset="0"/>
              </a:rPr>
              <a:t>Objectives</a:t>
            </a:r>
            <a:endParaRPr dirty="0">
              <a:latin typeface="Copperplate Gothic Bold" panose="020E0705020206020404" pitchFamily="34" charset="0"/>
            </a:endParaRPr>
          </a:p>
        </p:txBody>
      </p:sp>
      <p:sp>
        <p:nvSpPr>
          <p:cNvPr id="309" name="直接连接符 7"/>
          <p:cNvSpPr/>
          <p:nvPr/>
        </p:nvSpPr>
        <p:spPr>
          <a:xfrm flipV="1">
            <a:off x="10737064" y="4037179"/>
            <a:ext cx="1520861" cy="726566"/>
          </a:xfrm>
          <a:prstGeom prst="line">
            <a:avLst/>
          </a:prstGeom>
          <a:ln w="41275">
            <a:solidFill>
              <a:srgbClr val="404040"/>
            </a:solidFill>
            <a:miter/>
          </a:ln>
        </p:spPr>
        <p:txBody>
          <a:bodyPr lIns="45719" rIns="45719"/>
          <a:lstStyle/>
          <a:p>
            <a:endParaRPr/>
          </a:p>
        </p:txBody>
      </p:sp>
      <p:sp>
        <p:nvSpPr>
          <p:cNvPr id="310"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11" name="直接连接符 10"/>
          <p:cNvSpPr/>
          <p:nvPr/>
        </p:nvSpPr>
        <p:spPr>
          <a:xfrm flipV="1">
            <a:off x="0" y="808007"/>
            <a:ext cx="1321600" cy="631372"/>
          </a:xfrm>
          <a:prstGeom prst="line">
            <a:avLst/>
          </a:prstGeom>
          <a:ln w="6350">
            <a:solidFill>
              <a:srgbClr val="808080"/>
            </a:solidFill>
            <a:miter/>
          </a:ln>
        </p:spPr>
        <p:txBody>
          <a:bodyPr lIns="45719" rIns="45719"/>
          <a:lstStyle/>
          <a:p>
            <a:endParaRPr/>
          </a:p>
        </p:txBody>
      </p:sp>
      <p:sp>
        <p:nvSpPr>
          <p:cNvPr id="312" name="Android Studio…"/>
          <p:cNvSpPr txBox="1"/>
          <p:nvPr/>
        </p:nvSpPr>
        <p:spPr>
          <a:xfrm>
            <a:off x="1321600" y="1766626"/>
            <a:ext cx="9901519" cy="3539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equip the water body with a suitable device that automatically reads the necessary parameters 24/7.</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track the required parameters remotely without testing manually.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send a notification to the user every time the water quality is bad.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implement a machine learning algorithm to predict the water quality of the data.</a:t>
            </a:r>
            <a:endParaRPr lang="en-IN" sz="2800" dirty="0">
              <a:latin typeface="Times New Roman" panose="02020603050405020304" pitchFamily="18" charset="0"/>
              <a:cs typeface="Times New Roman" panose="02020603050405020304" pitchFamily="18" charset="0"/>
            </a:endParaRPr>
          </a:p>
        </p:txBody>
      </p:sp>
      <p:grpSp>
        <p:nvGrpSpPr>
          <p:cNvPr id="7" name="组合 43">
            <a:extLst>
              <a:ext uri="{FF2B5EF4-FFF2-40B4-BE49-F238E27FC236}">
                <a16:creationId xmlns:a16="http://schemas.microsoft.com/office/drawing/2014/main" id="{67E970F3-C1A2-45AA-A074-98E5C290144A}"/>
              </a:ext>
            </a:extLst>
          </p:cNvPr>
          <p:cNvGrpSpPr/>
          <p:nvPr/>
        </p:nvGrpSpPr>
        <p:grpSpPr>
          <a:xfrm>
            <a:off x="279950" y="294352"/>
            <a:ext cx="949694" cy="949694"/>
            <a:chOff x="0" y="0"/>
            <a:chExt cx="949693" cy="949693"/>
          </a:xfrm>
        </p:grpSpPr>
        <p:sp>
          <p:nvSpPr>
            <p:cNvPr id="8" name="椭圆 23">
              <a:extLst>
                <a:ext uri="{FF2B5EF4-FFF2-40B4-BE49-F238E27FC236}">
                  <a16:creationId xmlns:a16="http://schemas.microsoft.com/office/drawing/2014/main" id="{361F6DEE-63D8-40FD-B32A-3427AB399C80}"/>
                </a:ext>
              </a:extLst>
            </p:cNvPr>
            <p:cNvSpPr/>
            <p:nvPr/>
          </p:nvSpPr>
          <p:spPr>
            <a:xfrm>
              <a:off x="-1" y="-1"/>
              <a:ext cx="949695" cy="949695"/>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9" name="椭圆 28">
              <a:extLst>
                <a:ext uri="{FF2B5EF4-FFF2-40B4-BE49-F238E27FC236}">
                  <a16:creationId xmlns:a16="http://schemas.microsoft.com/office/drawing/2014/main" id="{A4BC9406-A39F-4910-8116-9863D80CF9FC}"/>
                </a:ext>
              </a:extLst>
            </p:cNvPr>
            <p:cNvGrpSpPr/>
            <p:nvPr/>
          </p:nvGrpSpPr>
          <p:grpSpPr>
            <a:xfrm>
              <a:off x="104554" y="104554"/>
              <a:ext cx="740589" cy="740589"/>
              <a:chOff x="0" y="0"/>
              <a:chExt cx="740587" cy="740587"/>
            </a:xfrm>
          </p:grpSpPr>
          <p:sp>
            <p:nvSpPr>
              <p:cNvPr id="10" name="Circle">
                <a:extLst>
                  <a:ext uri="{FF2B5EF4-FFF2-40B4-BE49-F238E27FC236}">
                    <a16:creationId xmlns:a16="http://schemas.microsoft.com/office/drawing/2014/main" id="{4EC56014-EEFD-4B9F-9799-5123B305D873}"/>
                  </a:ext>
                </a:extLst>
              </p:cNvPr>
              <p:cNvSpPr/>
              <p:nvPr/>
            </p:nvSpPr>
            <p:spPr>
              <a:xfrm>
                <a:off x="-1" y="-1"/>
                <a:ext cx="740589" cy="740589"/>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11" name="1">
                <a:extLst>
                  <a:ext uri="{FF2B5EF4-FFF2-40B4-BE49-F238E27FC236}">
                    <a16:creationId xmlns:a16="http://schemas.microsoft.com/office/drawing/2014/main" id="{03BE48EA-9179-45CE-B4E7-0F3D39ED97FE}"/>
                  </a:ext>
                </a:extLst>
              </p:cNvPr>
              <p:cNvSpPr txBox="1"/>
              <p:nvPr/>
            </p:nvSpPr>
            <p:spPr>
              <a:xfrm>
                <a:off x="180325" y="81854"/>
                <a:ext cx="379936" cy="5768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rPr lang="en-US" dirty="0"/>
                  <a:t>4</a:t>
                </a:r>
                <a:endParaRPr dirty="0"/>
              </a:p>
            </p:txBody>
          </p:sp>
        </p:grpSp>
      </p:grpSp>
    </p:spTree>
    <p:extLst>
      <p:ext uri="{BB962C8B-B14F-4D97-AF65-F5344CB8AC3E}">
        <p14:creationId xmlns:p14="http://schemas.microsoft.com/office/powerpoint/2010/main" val="2863804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文本框 56"/>
          <p:cNvSpPr txBox="1"/>
          <p:nvPr/>
        </p:nvSpPr>
        <p:spPr>
          <a:xfrm>
            <a:off x="1754132" y="492751"/>
            <a:ext cx="7914523"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500">
                <a:latin typeface="Copperplate"/>
                <a:ea typeface="Copperplate"/>
                <a:cs typeface="Copperplate"/>
                <a:sym typeface="Copperplate"/>
              </a:defRPr>
            </a:lvl1pPr>
          </a:lstStyle>
          <a:p>
            <a:r>
              <a:rPr lang="en-US" dirty="0">
                <a:latin typeface="Copperplate Gothic Bold" panose="020E0705020206020404" pitchFamily="34" charset="0"/>
              </a:rPr>
              <a:t>Literature Survey</a:t>
            </a:r>
            <a:endParaRPr dirty="0">
              <a:latin typeface="Copperplate Gothic Bold" panose="020E0705020206020404" pitchFamily="34" charset="0"/>
            </a:endParaRPr>
          </a:p>
        </p:txBody>
      </p:sp>
      <p:sp>
        <p:nvSpPr>
          <p:cNvPr id="309" name="直接连接符 7"/>
          <p:cNvSpPr/>
          <p:nvPr/>
        </p:nvSpPr>
        <p:spPr>
          <a:xfrm flipV="1">
            <a:off x="10543598" y="3796055"/>
            <a:ext cx="1520861" cy="726566"/>
          </a:xfrm>
          <a:prstGeom prst="line">
            <a:avLst/>
          </a:prstGeom>
          <a:ln w="41275">
            <a:solidFill>
              <a:srgbClr val="404040"/>
            </a:solidFill>
            <a:miter/>
          </a:ln>
        </p:spPr>
        <p:txBody>
          <a:bodyPr lIns="45719" rIns="45719"/>
          <a:lstStyle/>
          <a:p>
            <a:endParaRPr/>
          </a:p>
        </p:txBody>
      </p:sp>
      <p:sp>
        <p:nvSpPr>
          <p:cNvPr id="310"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11" name="直接连接符 10"/>
          <p:cNvSpPr/>
          <p:nvPr/>
        </p:nvSpPr>
        <p:spPr>
          <a:xfrm flipV="1">
            <a:off x="0" y="808007"/>
            <a:ext cx="1321600" cy="631372"/>
          </a:xfrm>
          <a:prstGeom prst="line">
            <a:avLst/>
          </a:prstGeom>
          <a:ln w="6350">
            <a:solidFill>
              <a:srgbClr val="808080"/>
            </a:solidFill>
            <a:miter/>
          </a:ln>
        </p:spPr>
        <p:txBody>
          <a:bodyPr lIns="45719" rIns="45719"/>
          <a:lstStyle/>
          <a:p>
            <a:endParaRPr/>
          </a:p>
        </p:txBody>
      </p:sp>
      <p:sp>
        <p:nvSpPr>
          <p:cNvPr id="312" name="Android Studio…"/>
          <p:cNvSpPr txBox="1"/>
          <p:nvPr/>
        </p:nvSpPr>
        <p:spPr>
          <a:xfrm>
            <a:off x="944768" y="1123693"/>
            <a:ext cx="10488601" cy="5262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Sajal Saha, Rakibul Hasan Rajib, “IoT Based Automated Fish Farm Aquaculture Monitoring System” how they used Raspberry Pi,Arduino, various sensors and measured Temperature, pH, Electrical Conductivity and colour parameters of water.</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Nikitha Rosaline, Dr.S.Sathyalakshimi,“IoT Based Aquaculture Monitoring and Control System” how they used WSN and IoT to observe the quality of the water and using six sensors how they measured dissolved oxygen, pH and temperature. </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Sheetal Israni, HarshalMeharkure, Parag Yelore, “Application of IoT based System for Advance Agriculture in India,” International Journal of Innovative Research in Computer and Communication Engineering Vol. 3, Issue. 11, November 2015. </a:t>
            </a:r>
            <a:endParaRPr lang="en-US" sz="2800" dirty="0">
              <a:latin typeface="Times New Roman" panose="02020603050405020304" pitchFamily="18" charset="0"/>
              <a:cs typeface="Times New Roman" panose="02020603050405020304" pitchFamily="18" charset="0"/>
            </a:endParaRPr>
          </a:p>
        </p:txBody>
      </p:sp>
      <p:grpSp>
        <p:nvGrpSpPr>
          <p:cNvPr id="7" name="组合 43">
            <a:extLst>
              <a:ext uri="{FF2B5EF4-FFF2-40B4-BE49-F238E27FC236}">
                <a16:creationId xmlns:a16="http://schemas.microsoft.com/office/drawing/2014/main" id="{67E970F3-C1A2-45AA-A074-98E5C290144A}"/>
              </a:ext>
            </a:extLst>
          </p:cNvPr>
          <p:cNvGrpSpPr/>
          <p:nvPr/>
        </p:nvGrpSpPr>
        <p:grpSpPr>
          <a:xfrm>
            <a:off x="283784" y="323830"/>
            <a:ext cx="949694" cy="949694"/>
            <a:chOff x="0" y="0"/>
            <a:chExt cx="949693" cy="949693"/>
          </a:xfrm>
        </p:grpSpPr>
        <p:sp>
          <p:nvSpPr>
            <p:cNvPr id="8" name="椭圆 23">
              <a:extLst>
                <a:ext uri="{FF2B5EF4-FFF2-40B4-BE49-F238E27FC236}">
                  <a16:creationId xmlns:a16="http://schemas.microsoft.com/office/drawing/2014/main" id="{361F6DEE-63D8-40FD-B32A-3427AB399C80}"/>
                </a:ext>
              </a:extLst>
            </p:cNvPr>
            <p:cNvSpPr/>
            <p:nvPr/>
          </p:nvSpPr>
          <p:spPr>
            <a:xfrm>
              <a:off x="-1" y="-1"/>
              <a:ext cx="949695" cy="949695"/>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9" name="椭圆 28">
              <a:extLst>
                <a:ext uri="{FF2B5EF4-FFF2-40B4-BE49-F238E27FC236}">
                  <a16:creationId xmlns:a16="http://schemas.microsoft.com/office/drawing/2014/main" id="{A4BC9406-A39F-4910-8116-9863D80CF9FC}"/>
                </a:ext>
              </a:extLst>
            </p:cNvPr>
            <p:cNvGrpSpPr/>
            <p:nvPr/>
          </p:nvGrpSpPr>
          <p:grpSpPr>
            <a:xfrm>
              <a:off x="104554" y="104554"/>
              <a:ext cx="740589" cy="740589"/>
              <a:chOff x="0" y="0"/>
              <a:chExt cx="740587" cy="740587"/>
            </a:xfrm>
          </p:grpSpPr>
          <p:sp>
            <p:nvSpPr>
              <p:cNvPr id="10" name="Circle">
                <a:extLst>
                  <a:ext uri="{FF2B5EF4-FFF2-40B4-BE49-F238E27FC236}">
                    <a16:creationId xmlns:a16="http://schemas.microsoft.com/office/drawing/2014/main" id="{4EC56014-EEFD-4B9F-9799-5123B305D873}"/>
                  </a:ext>
                </a:extLst>
              </p:cNvPr>
              <p:cNvSpPr/>
              <p:nvPr/>
            </p:nvSpPr>
            <p:spPr>
              <a:xfrm>
                <a:off x="-1" y="-1"/>
                <a:ext cx="740589" cy="740589"/>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11" name="1">
                <a:extLst>
                  <a:ext uri="{FF2B5EF4-FFF2-40B4-BE49-F238E27FC236}">
                    <a16:creationId xmlns:a16="http://schemas.microsoft.com/office/drawing/2014/main" id="{03BE48EA-9179-45CE-B4E7-0F3D39ED97FE}"/>
                  </a:ext>
                </a:extLst>
              </p:cNvPr>
              <p:cNvSpPr txBox="1"/>
              <p:nvPr/>
            </p:nvSpPr>
            <p:spPr>
              <a:xfrm>
                <a:off x="180325" y="81854"/>
                <a:ext cx="379936" cy="5768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rPr lang="en-US" dirty="0"/>
                  <a:t>5</a:t>
                </a:r>
                <a:endParaRPr dirty="0"/>
              </a:p>
            </p:txBody>
          </p:sp>
        </p:grpSp>
      </p:grpSp>
    </p:spTree>
    <p:extLst>
      <p:ext uri="{BB962C8B-B14F-4D97-AF65-F5344CB8AC3E}">
        <p14:creationId xmlns:p14="http://schemas.microsoft.com/office/powerpoint/2010/main" val="4470409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文本框 56"/>
          <p:cNvSpPr txBox="1"/>
          <p:nvPr/>
        </p:nvSpPr>
        <p:spPr>
          <a:xfrm>
            <a:off x="1754132" y="492751"/>
            <a:ext cx="7914523"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500">
                <a:latin typeface="Copperplate"/>
                <a:ea typeface="Copperplate"/>
                <a:cs typeface="Copperplate"/>
                <a:sym typeface="Copperplate"/>
              </a:defRPr>
            </a:lvl1pPr>
          </a:lstStyle>
          <a:p>
            <a:r>
              <a:rPr lang="en-US" dirty="0">
                <a:latin typeface="Copperplate Gothic Bold" panose="020E0705020206020404" pitchFamily="34" charset="0"/>
              </a:rPr>
              <a:t>Proposed Methodology</a:t>
            </a:r>
            <a:endParaRPr dirty="0">
              <a:latin typeface="Copperplate Gothic Bold" panose="020E0705020206020404" pitchFamily="34" charset="0"/>
            </a:endParaRPr>
          </a:p>
        </p:txBody>
      </p:sp>
      <p:sp>
        <p:nvSpPr>
          <p:cNvPr id="309" name="直接连接符 7"/>
          <p:cNvSpPr/>
          <p:nvPr/>
        </p:nvSpPr>
        <p:spPr>
          <a:xfrm flipV="1">
            <a:off x="10543598" y="3796055"/>
            <a:ext cx="1520861" cy="726566"/>
          </a:xfrm>
          <a:prstGeom prst="line">
            <a:avLst/>
          </a:prstGeom>
          <a:ln w="41275">
            <a:solidFill>
              <a:srgbClr val="404040"/>
            </a:solidFill>
            <a:miter/>
          </a:ln>
        </p:spPr>
        <p:txBody>
          <a:bodyPr lIns="45719" rIns="45719"/>
          <a:lstStyle/>
          <a:p>
            <a:endParaRPr/>
          </a:p>
        </p:txBody>
      </p:sp>
      <p:sp>
        <p:nvSpPr>
          <p:cNvPr id="310"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11" name="直接连接符 10"/>
          <p:cNvSpPr/>
          <p:nvPr/>
        </p:nvSpPr>
        <p:spPr>
          <a:xfrm flipV="1">
            <a:off x="0" y="808007"/>
            <a:ext cx="1321600" cy="631372"/>
          </a:xfrm>
          <a:prstGeom prst="line">
            <a:avLst/>
          </a:prstGeom>
          <a:ln w="6350">
            <a:solidFill>
              <a:srgbClr val="808080"/>
            </a:solidFill>
            <a:miter/>
          </a:ln>
        </p:spPr>
        <p:txBody>
          <a:bodyPr lIns="45719" rIns="45719"/>
          <a:lstStyle/>
          <a:p>
            <a:endParaRPr/>
          </a:p>
        </p:txBody>
      </p:sp>
      <p:sp>
        <p:nvSpPr>
          <p:cNvPr id="312" name="Android Studio…"/>
          <p:cNvSpPr txBox="1"/>
          <p:nvPr/>
        </p:nvSpPr>
        <p:spPr>
          <a:xfrm>
            <a:off x="944768" y="1384887"/>
            <a:ext cx="10488601" cy="4832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Aqua farming monitoring system will respond accordingly and send a message to the device describing the water quality.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 the sensors worked fine - We interfaced them with Arduino board using Arduino IDE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required output will be displayed after giving the relay connection with the help of constraints provided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Adding a Wi-Fi module to each sensor and integrating them as one will read the values from each sensor</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values are uploaded on ThingSpeak platform with this and the data visualisation and analysis is done. Using MATLAB the graphs for the real-time data can be seen </a:t>
            </a:r>
            <a:endParaRPr lang="en-IN" sz="2800" dirty="0">
              <a:latin typeface="Times New Roman" panose="02020603050405020304" pitchFamily="18" charset="0"/>
              <a:cs typeface="Times New Roman" panose="02020603050405020304" pitchFamily="18" charset="0"/>
            </a:endParaRPr>
          </a:p>
        </p:txBody>
      </p:sp>
      <p:grpSp>
        <p:nvGrpSpPr>
          <p:cNvPr id="7" name="组合 43">
            <a:extLst>
              <a:ext uri="{FF2B5EF4-FFF2-40B4-BE49-F238E27FC236}">
                <a16:creationId xmlns:a16="http://schemas.microsoft.com/office/drawing/2014/main" id="{67E970F3-C1A2-45AA-A074-98E5C290144A}"/>
              </a:ext>
            </a:extLst>
          </p:cNvPr>
          <p:cNvGrpSpPr/>
          <p:nvPr/>
        </p:nvGrpSpPr>
        <p:grpSpPr>
          <a:xfrm>
            <a:off x="279950" y="270031"/>
            <a:ext cx="949694" cy="949694"/>
            <a:chOff x="0" y="0"/>
            <a:chExt cx="949693" cy="949693"/>
          </a:xfrm>
        </p:grpSpPr>
        <p:sp>
          <p:nvSpPr>
            <p:cNvPr id="8" name="椭圆 23">
              <a:extLst>
                <a:ext uri="{FF2B5EF4-FFF2-40B4-BE49-F238E27FC236}">
                  <a16:creationId xmlns:a16="http://schemas.microsoft.com/office/drawing/2014/main" id="{361F6DEE-63D8-40FD-B32A-3427AB399C80}"/>
                </a:ext>
              </a:extLst>
            </p:cNvPr>
            <p:cNvSpPr/>
            <p:nvPr/>
          </p:nvSpPr>
          <p:spPr>
            <a:xfrm>
              <a:off x="-1" y="-1"/>
              <a:ext cx="949695" cy="949695"/>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9" name="椭圆 28">
              <a:extLst>
                <a:ext uri="{FF2B5EF4-FFF2-40B4-BE49-F238E27FC236}">
                  <a16:creationId xmlns:a16="http://schemas.microsoft.com/office/drawing/2014/main" id="{A4BC9406-A39F-4910-8116-9863D80CF9FC}"/>
                </a:ext>
              </a:extLst>
            </p:cNvPr>
            <p:cNvGrpSpPr/>
            <p:nvPr/>
          </p:nvGrpSpPr>
          <p:grpSpPr>
            <a:xfrm>
              <a:off x="104554" y="104554"/>
              <a:ext cx="740589" cy="740589"/>
              <a:chOff x="0" y="0"/>
              <a:chExt cx="740587" cy="740587"/>
            </a:xfrm>
          </p:grpSpPr>
          <p:sp>
            <p:nvSpPr>
              <p:cNvPr id="10" name="Circle">
                <a:extLst>
                  <a:ext uri="{FF2B5EF4-FFF2-40B4-BE49-F238E27FC236}">
                    <a16:creationId xmlns:a16="http://schemas.microsoft.com/office/drawing/2014/main" id="{4EC56014-EEFD-4B9F-9799-5123B305D873}"/>
                  </a:ext>
                </a:extLst>
              </p:cNvPr>
              <p:cNvSpPr/>
              <p:nvPr/>
            </p:nvSpPr>
            <p:spPr>
              <a:xfrm>
                <a:off x="-1" y="-1"/>
                <a:ext cx="740589" cy="740589"/>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11" name="1">
                <a:extLst>
                  <a:ext uri="{FF2B5EF4-FFF2-40B4-BE49-F238E27FC236}">
                    <a16:creationId xmlns:a16="http://schemas.microsoft.com/office/drawing/2014/main" id="{03BE48EA-9179-45CE-B4E7-0F3D39ED97FE}"/>
                  </a:ext>
                </a:extLst>
              </p:cNvPr>
              <p:cNvSpPr txBox="1"/>
              <p:nvPr/>
            </p:nvSpPr>
            <p:spPr>
              <a:xfrm>
                <a:off x="180325" y="81854"/>
                <a:ext cx="379936" cy="5768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rPr lang="en-US" dirty="0"/>
                  <a:t>6</a:t>
                </a:r>
                <a:endParaRPr dirty="0"/>
              </a:p>
            </p:txBody>
          </p:sp>
        </p:grpSp>
      </p:grpSp>
    </p:spTree>
    <p:extLst>
      <p:ext uri="{BB962C8B-B14F-4D97-AF65-F5344CB8AC3E}">
        <p14:creationId xmlns:p14="http://schemas.microsoft.com/office/powerpoint/2010/main" val="40317034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文本框 56"/>
          <p:cNvSpPr txBox="1"/>
          <p:nvPr/>
        </p:nvSpPr>
        <p:spPr>
          <a:xfrm>
            <a:off x="1754132" y="492751"/>
            <a:ext cx="7914523"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500">
                <a:latin typeface="Copperplate"/>
                <a:ea typeface="Copperplate"/>
                <a:cs typeface="Copperplate"/>
                <a:sym typeface="Copperplate"/>
              </a:defRPr>
            </a:lvl1pPr>
          </a:lstStyle>
          <a:p>
            <a:r>
              <a:rPr lang="en-US" dirty="0">
                <a:latin typeface="Copperplate Gothic Bold" panose="020E0705020206020404" pitchFamily="34" charset="0"/>
              </a:rPr>
              <a:t>Architecture Diagram</a:t>
            </a:r>
            <a:endParaRPr dirty="0">
              <a:latin typeface="Copperplate Gothic Bold" panose="020E0705020206020404" pitchFamily="34" charset="0"/>
            </a:endParaRPr>
          </a:p>
        </p:txBody>
      </p:sp>
      <p:sp>
        <p:nvSpPr>
          <p:cNvPr id="309" name="直接连接符 7"/>
          <p:cNvSpPr/>
          <p:nvPr/>
        </p:nvSpPr>
        <p:spPr>
          <a:xfrm flipV="1">
            <a:off x="10543598" y="3796055"/>
            <a:ext cx="1520861" cy="726566"/>
          </a:xfrm>
          <a:prstGeom prst="line">
            <a:avLst/>
          </a:prstGeom>
          <a:ln w="41275">
            <a:solidFill>
              <a:srgbClr val="404040"/>
            </a:solidFill>
            <a:miter/>
          </a:ln>
        </p:spPr>
        <p:txBody>
          <a:bodyPr lIns="45719" rIns="45719"/>
          <a:lstStyle/>
          <a:p>
            <a:endParaRPr/>
          </a:p>
        </p:txBody>
      </p:sp>
      <p:sp>
        <p:nvSpPr>
          <p:cNvPr id="310"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11" name="直接连接符 10"/>
          <p:cNvSpPr/>
          <p:nvPr/>
        </p:nvSpPr>
        <p:spPr>
          <a:xfrm flipV="1">
            <a:off x="0" y="808007"/>
            <a:ext cx="1321600" cy="631372"/>
          </a:xfrm>
          <a:prstGeom prst="line">
            <a:avLst/>
          </a:prstGeom>
          <a:ln w="6350">
            <a:solidFill>
              <a:srgbClr val="808080"/>
            </a:solidFill>
            <a:miter/>
          </a:ln>
        </p:spPr>
        <p:txBody>
          <a:bodyPr lIns="45719" rIns="45719"/>
          <a:lstStyle/>
          <a:p>
            <a:endParaRPr/>
          </a:p>
        </p:txBody>
      </p:sp>
      <p:sp>
        <p:nvSpPr>
          <p:cNvPr id="312" name="Android Studio…"/>
          <p:cNvSpPr txBox="1"/>
          <p:nvPr/>
        </p:nvSpPr>
        <p:spPr>
          <a:xfrm>
            <a:off x="944768" y="1384887"/>
            <a:ext cx="10488601"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grpSp>
        <p:nvGrpSpPr>
          <p:cNvPr id="7" name="组合 43">
            <a:extLst>
              <a:ext uri="{FF2B5EF4-FFF2-40B4-BE49-F238E27FC236}">
                <a16:creationId xmlns:a16="http://schemas.microsoft.com/office/drawing/2014/main" id="{67E970F3-C1A2-45AA-A074-98E5C290144A}"/>
              </a:ext>
            </a:extLst>
          </p:cNvPr>
          <p:cNvGrpSpPr/>
          <p:nvPr/>
        </p:nvGrpSpPr>
        <p:grpSpPr>
          <a:xfrm>
            <a:off x="279950" y="264372"/>
            <a:ext cx="949694" cy="949694"/>
            <a:chOff x="0" y="0"/>
            <a:chExt cx="949693" cy="949693"/>
          </a:xfrm>
        </p:grpSpPr>
        <p:sp>
          <p:nvSpPr>
            <p:cNvPr id="8" name="椭圆 23">
              <a:extLst>
                <a:ext uri="{FF2B5EF4-FFF2-40B4-BE49-F238E27FC236}">
                  <a16:creationId xmlns:a16="http://schemas.microsoft.com/office/drawing/2014/main" id="{361F6DEE-63D8-40FD-B32A-3427AB399C80}"/>
                </a:ext>
              </a:extLst>
            </p:cNvPr>
            <p:cNvSpPr/>
            <p:nvPr/>
          </p:nvSpPr>
          <p:spPr>
            <a:xfrm>
              <a:off x="-1" y="-1"/>
              <a:ext cx="949695" cy="949695"/>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9" name="椭圆 28">
              <a:extLst>
                <a:ext uri="{FF2B5EF4-FFF2-40B4-BE49-F238E27FC236}">
                  <a16:creationId xmlns:a16="http://schemas.microsoft.com/office/drawing/2014/main" id="{A4BC9406-A39F-4910-8116-9863D80CF9FC}"/>
                </a:ext>
              </a:extLst>
            </p:cNvPr>
            <p:cNvGrpSpPr/>
            <p:nvPr/>
          </p:nvGrpSpPr>
          <p:grpSpPr>
            <a:xfrm>
              <a:off x="104554" y="104554"/>
              <a:ext cx="740589" cy="740589"/>
              <a:chOff x="0" y="0"/>
              <a:chExt cx="740587" cy="740587"/>
            </a:xfrm>
          </p:grpSpPr>
          <p:sp>
            <p:nvSpPr>
              <p:cNvPr id="10" name="Circle">
                <a:extLst>
                  <a:ext uri="{FF2B5EF4-FFF2-40B4-BE49-F238E27FC236}">
                    <a16:creationId xmlns:a16="http://schemas.microsoft.com/office/drawing/2014/main" id="{4EC56014-EEFD-4B9F-9799-5123B305D873}"/>
                  </a:ext>
                </a:extLst>
              </p:cNvPr>
              <p:cNvSpPr/>
              <p:nvPr/>
            </p:nvSpPr>
            <p:spPr>
              <a:xfrm>
                <a:off x="-1" y="-1"/>
                <a:ext cx="740589" cy="740589"/>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11" name="1">
                <a:extLst>
                  <a:ext uri="{FF2B5EF4-FFF2-40B4-BE49-F238E27FC236}">
                    <a16:creationId xmlns:a16="http://schemas.microsoft.com/office/drawing/2014/main" id="{03BE48EA-9179-45CE-B4E7-0F3D39ED97FE}"/>
                  </a:ext>
                </a:extLst>
              </p:cNvPr>
              <p:cNvSpPr txBox="1"/>
              <p:nvPr/>
            </p:nvSpPr>
            <p:spPr>
              <a:xfrm>
                <a:off x="180325" y="81854"/>
                <a:ext cx="379936" cy="5768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rPr lang="en-US" dirty="0"/>
                  <a:t>7</a:t>
                </a:r>
                <a:endParaRPr dirty="0"/>
              </a:p>
            </p:txBody>
          </p:sp>
        </p:grpSp>
      </p:grpSp>
      <p:pic>
        <p:nvPicPr>
          <p:cNvPr id="3" name="Picture 2">
            <a:extLst>
              <a:ext uri="{FF2B5EF4-FFF2-40B4-BE49-F238E27FC236}">
                <a16:creationId xmlns:a16="http://schemas.microsoft.com/office/drawing/2014/main" id="{1E2DE9FC-06B9-48FD-A36E-E66207FD2681}"/>
              </a:ext>
            </a:extLst>
          </p:cNvPr>
          <p:cNvPicPr>
            <a:picLocks noChangeAspect="1"/>
          </p:cNvPicPr>
          <p:nvPr/>
        </p:nvPicPr>
        <p:blipFill>
          <a:blip r:embed="rId2"/>
          <a:stretch>
            <a:fillRect/>
          </a:stretch>
        </p:blipFill>
        <p:spPr>
          <a:xfrm>
            <a:off x="1068599" y="2383191"/>
            <a:ext cx="9285587" cy="2828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1746501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文本框 56"/>
          <p:cNvSpPr txBox="1"/>
          <p:nvPr/>
        </p:nvSpPr>
        <p:spPr>
          <a:xfrm>
            <a:off x="1754132" y="492751"/>
            <a:ext cx="7914523"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500">
                <a:latin typeface="Copperplate"/>
                <a:ea typeface="Copperplate"/>
                <a:cs typeface="Copperplate"/>
                <a:sym typeface="Copperplate"/>
              </a:defRPr>
            </a:lvl1pPr>
          </a:lstStyle>
          <a:p>
            <a:r>
              <a:rPr lang="en-US" dirty="0">
                <a:latin typeface="Copperplate Gothic Bold" panose="020E0705020206020404" pitchFamily="34" charset="0"/>
              </a:rPr>
              <a:t>Modules</a:t>
            </a:r>
            <a:endParaRPr dirty="0">
              <a:latin typeface="Copperplate Gothic Bold" panose="020E0705020206020404" pitchFamily="34" charset="0"/>
            </a:endParaRPr>
          </a:p>
        </p:txBody>
      </p:sp>
      <p:sp>
        <p:nvSpPr>
          <p:cNvPr id="309" name="直接连接符 7"/>
          <p:cNvSpPr/>
          <p:nvPr/>
        </p:nvSpPr>
        <p:spPr>
          <a:xfrm flipV="1">
            <a:off x="10543598" y="3796055"/>
            <a:ext cx="1520861" cy="726566"/>
          </a:xfrm>
          <a:prstGeom prst="line">
            <a:avLst/>
          </a:prstGeom>
          <a:ln w="41275">
            <a:solidFill>
              <a:srgbClr val="404040"/>
            </a:solidFill>
            <a:miter/>
          </a:ln>
        </p:spPr>
        <p:txBody>
          <a:bodyPr lIns="45719" rIns="45719"/>
          <a:lstStyle/>
          <a:p>
            <a:endParaRPr/>
          </a:p>
        </p:txBody>
      </p:sp>
      <p:sp>
        <p:nvSpPr>
          <p:cNvPr id="310" name="直接连接符 9"/>
          <p:cNvSpPr/>
          <p:nvPr/>
        </p:nvSpPr>
        <p:spPr>
          <a:xfrm flipV="1">
            <a:off x="8398790" y="4474809"/>
            <a:ext cx="3333459" cy="1592503"/>
          </a:xfrm>
          <a:prstGeom prst="line">
            <a:avLst/>
          </a:prstGeom>
          <a:ln w="6350">
            <a:solidFill>
              <a:srgbClr val="808080"/>
            </a:solidFill>
            <a:miter/>
          </a:ln>
        </p:spPr>
        <p:txBody>
          <a:bodyPr lIns="45719" rIns="45719"/>
          <a:lstStyle/>
          <a:p>
            <a:endParaRPr/>
          </a:p>
        </p:txBody>
      </p:sp>
      <p:sp>
        <p:nvSpPr>
          <p:cNvPr id="311" name="直接连接符 10"/>
          <p:cNvSpPr/>
          <p:nvPr/>
        </p:nvSpPr>
        <p:spPr>
          <a:xfrm flipV="1">
            <a:off x="0" y="808007"/>
            <a:ext cx="1321600" cy="631372"/>
          </a:xfrm>
          <a:prstGeom prst="line">
            <a:avLst/>
          </a:prstGeom>
          <a:ln w="6350">
            <a:solidFill>
              <a:srgbClr val="808080"/>
            </a:solidFill>
            <a:miter/>
          </a:ln>
        </p:spPr>
        <p:txBody>
          <a:bodyPr lIns="45719" rIns="45719"/>
          <a:lstStyle/>
          <a:p>
            <a:endParaRPr/>
          </a:p>
        </p:txBody>
      </p:sp>
      <p:sp>
        <p:nvSpPr>
          <p:cNvPr id="312" name="Android Studio…"/>
          <p:cNvSpPr txBox="1"/>
          <p:nvPr/>
        </p:nvSpPr>
        <p:spPr>
          <a:xfrm>
            <a:off x="1125095" y="1757703"/>
            <a:ext cx="10488601" cy="3892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Implementation of the model </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Implementation of the code</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Interfacing hardware with the software (Cloud database) </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Analyze and Visualize the data</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Message to users device</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Predicting the water parameters using various ML models</a:t>
            </a:r>
            <a:endParaRPr lang="en-IN" sz="2800" dirty="0">
              <a:latin typeface="Times New Roman" panose="02020603050405020304" pitchFamily="18" charset="0"/>
              <a:cs typeface="Times New Roman" panose="02020603050405020304" pitchFamily="18" charset="0"/>
            </a:endParaRPr>
          </a:p>
        </p:txBody>
      </p:sp>
      <p:grpSp>
        <p:nvGrpSpPr>
          <p:cNvPr id="7" name="组合 43">
            <a:extLst>
              <a:ext uri="{FF2B5EF4-FFF2-40B4-BE49-F238E27FC236}">
                <a16:creationId xmlns:a16="http://schemas.microsoft.com/office/drawing/2014/main" id="{67E970F3-C1A2-45AA-A074-98E5C290144A}"/>
              </a:ext>
            </a:extLst>
          </p:cNvPr>
          <p:cNvGrpSpPr/>
          <p:nvPr/>
        </p:nvGrpSpPr>
        <p:grpSpPr>
          <a:xfrm>
            <a:off x="279950" y="279362"/>
            <a:ext cx="949694" cy="949694"/>
            <a:chOff x="0" y="0"/>
            <a:chExt cx="949693" cy="949693"/>
          </a:xfrm>
        </p:grpSpPr>
        <p:sp>
          <p:nvSpPr>
            <p:cNvPr id="8" name="椭圆 23">
              <a:extLst>
                <a:ext uri="{FF2B5EF4-FFF2-40B4-BE49-F238E27FC236}">
                  <a16:creationId xmlns:a16="http://schemas.microsoft.com/office/drawing/2014/main" id="{361F6DEE-63D8-40FD-B32A-3427AB399C80}"/>
                </a:ext>
              </a:extLst>
            </p:cNvPr>
            <p:cNvSpPr/>
            <p:nvPr/>
          </p:nvSpPr>
          <p:spPr>
            <a:xfrm>
              <a:off x="-1" y="-1"/>
              <a:ext cx="949695" cy="949695"/>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grpSp>
          <p:nvGrpSpPr>
            <p:cNvPr id="9" name="椭圆 28">
              <a:extLst>
                <a:ext uri="{FF2B5EF4-FFF2-40B4-BE49-F238E27FC236}">
                  <a16:creationId xmlns:a16="http://schemas.microsoft.com/office/drawing/2014/main" id="{A4BC9406-A39F-4910-8116-9863D80CF9FC}"/>
                </a:ext>
              </a:extLst>
            </p:cNvPr>
            <p:cNvGrpSpPr/>
            <p:nvPr/>
          </p:nvGrpSpPr>
          <p:grpSpPr>
            <a:xfrm>
              <a:off x="104554" y="104554"/>
              <a:ext cx="740589" cy="740589"/>
              <a:chOff x="0" y="0"/>
              <a:chExt cx="740587" cy="740587"/>
            </a:xfrm>
          </p:grpSpPr>
          <p:sp>
            <p:nvSpPr>
              <p:cNvPr id="10" name="Circle">
                <a:extLst>
                  <a:ext uri="{FF2B5EF4-FFF2-40B4-BE49-F238E27FC236}">
                    <a16:creationId xmlns:a16="http://schemas.microsoft.com/office/drawing/2014/main" id="{4EC56014-EEFD-4B9F-9799-5123B305D873}"/>
                  </a:ext>
                </a:extLst>
              </p:cNvPr>
              <p:cNvSpPr/>
              <p:nvPr/>
            </p:nvSpPr>
            <p:spPr>
              <a:xfrm>
                <a:off x="-1" y="-1"/>
                <a:ext cx="740589" cy="740589"/>
              </a:xfrm>
              <a:prstGeom prst="ellipse">
                <a:avLst/>
              </a:prstGeom>
              <a:noFill/>
              <a:ln w="6350" cap="flat">
                <a:solidFill>
                  <a:srgbClr val="595959"/>
                </a:solidFill>
                <a:prstDash val="solid"/>
                <a:round/>
              </a:ln>
              <a:effectLst/>
            </p:spPr>
            <p:txBody>
              <a:bodyPr wrap="square" lIns="45719" tIns="45719" rIns="45719" bIns="45719" numCol="1" anchor="ctr">
                <a:noAutofit/>
              </a:bodyPr>
              <a:lstStyle/>
              <a:p>
                <a:pPr algn="ctr">
                  <a:defRPr sz="2400">
                    <a:solidFill>
                      <a:srgbClr val="404040"/>
                    </a:solidFill>
                    <a:latin typeface="+mj-lt"/>
                    <a:ea typeface="+mj-ea"/>
                    <a:cs typeface="+mj-cs"/>
                    <a:sym typeface="Calibri"/>
                  </a:defRPr>
                </a:pPr>
                <a:endParaRPr/>
              </a:p>
            </p:txBody>
          </p:sp>
          <p:sp>
            <p:nvSpPr>
              <p:cNvPr id="11" name="1">
                <a:extLst>
                  <a:ext uri="{FF2B5EF4-FFF2-40B4-BE49-F238E27FC236}">
                    <a16:creationId xmlns:a16="http://schemas.microsoft.com/office/drawing/2014/main" id="{03BE48EA-9179-45CE-B4E7-0F3D39ED97FE}"/>
                  </a:ext>
                </a:extLst>
              </p:cNvPr>
              <p:cNvSpPr txBox="1"/>
              <p:nvPr/>
            </p:nvSpPr>
            <p:spPr>
              <a:xfrm>
                <a:off x="180325" y="81854"/>
                <a:ext cx="379936" cy="5768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2400">
                    <a:solidFill>
                      <a:srgbClr val="404040"/>
                    </a:solidFill>
                    <a:latin typeface="+mj-lt"/>
                    <a:ea typeface="+mj-ea"/>
                    <a:cs typeface="+mj-cs"/>
                    <a:sym typeface="Calibri"/>
                  </a:defRPr>
                </a:lvl1pPr>
              </a:lstStyle>
              <a:p>
                <a:r>
                  <a:rPr lang="en-US" dirty="0"/>
                  <a:t>8</a:t>
                </a:r>
                <a:endParaRPr dirty="0"/>
              </a:p>
            </p:txBody>
          </p:sp>
        </p:grpSp>
      </p:grpSp>
    </p:spTree>
    <p:extLst>
      <p:ext uri="{BB962C8B-B14F-4D97-AF65-F5344CB8AC3E}">
        <p14:creationId xmlns:p14="http://schemas.microsoft.com/office/powerpoint/2010/main" val="3439457169"/>
      </p:ext>
    </p:extLst>
  </p:cSld>
  <p:clrMapOvr>
    <a:masterClrMapping/>
  </p:clrMapOvr>
  <p:transition spd="med"/>
</p:sld>
</file>

<file path=ppt/theme/theme1.xml><?xml version="1.0" encoding="utf-8"?>
<a:theme xmlns:a="http://schemas.openxmlformats.org/drawingml/2006/main" name="https://www.freeppt7.com">
  <a:themeElements>
    <a:clrScheme name="https://www.freeppt7.com">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https://www.freeppt7.com">
      <a:majorFont>
        <a:latin typeface="Calibri"/>
        <a:ea typeface="Calibri"/>
        <a:cs typeface="Calibri"/>
      </a:majorFont>
      <a:minorFont>
        <a:latin typeface="Helvetica"/>
        <a:ea typeface="Helvetica"/>
        <a:cs typeface="Helvetica"/>
      </a:minorFont>
    </a:fontScheme>
    <a:fmtScheme name="https://www.freeppt7.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gency FB"/>
            <a:ea typeface="Agency FB"/>
            <a:cs typeface="Agency FB"/>
            <a:sym typeface="Agency FB"/>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gency FB"/>
            <a:ea typeface="Agency FB"/>
            <a:cs typeface="Agency FB"/>
            <a:sym typeface="Agency FB"/>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https://www.freeppt7.com">
  <a:themeElements>
    <a:clrScheme name="https://www.freeppt7.com">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https://www.freeppt7.com">
      <a:majorFont>
        <a:latin typeface="Calibri"/>
        <a:ea typeface="Calibri"/>
        <a:cs typeface="Calibri"/>
      </a:majorFont>
      <a:minorFont>
        <a:latin typeface="Helvetica"/>
        <a:ea typeface="Helvetica"/>
        <a:cs typeface="Helvetica"/>
      </a:minorFont>
    </a:fontScheme>
    <a:fmtScheme name="https://www.freeppt7.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gency FB"/>
            <a:ea typeface="Agency FB"/>
            <a:cs typeface="Agency FB"/>
            <a:sym typeface="Agency FB"/>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gency FB"/>
            <a:ea typeface="Agency FB"/>
            <a:cs typeface="Agency FB"/>
            <a:sym typeface="Agency FB"/>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121</TotalTime>
  <Words>801</Words>
  <Application>Microsoft Office PowerPoint</Application>
  <PresentationFormat>Widescreen</PresentationFormat>
  <Paragraphs>78</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宋体</vt:lpstr>
      <vt:lpstr>Agency FB</vt:lpstr>
      <vt:lpstr>Arial</vt:lpstr>
      <vt:lpstr>Calibri</vt:lpstr>
      <vt:lpstr>Copperplate</vt:lpstr>
      <vt:lpstr>Copperplate Gothic Bold</vt:lpstr>
      <vt:lpstr>Times New Roman</vt:lpstr>
      <vt:lpstr>https://www.freeppt7.com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Deepika Kuluru</dc:creator>
  <cp:lastModifiedBy>Rupa Puvvada</cp:lastModifiedBy>
  <cp:revision>14</cp:revision>
  <dcterms:modified xsi:type="dcterms:W3CDTF">2021-12-29T15:17:59Z</dcterms:modified>
</cp:coreProperties>
</file>