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74" r:id="rId3"/>
    <p:sldId id="275" r:id="rId4"/>
    <p:sldId id="263" r:id="rId5"/>
    <p:sldId id="264" r:id="rId6"/>
    <p:sldId id="265" r:id="rId7"/>
    <p:sldId id="282" r:id="rId8"/>
    <p:sldId id="267" r:id="rId9"/>
    <p:sldId id="284" r:id="rId10"/>
    <p:sldId id="285" r:id="rId11"/>
    <p:sldId id="286" r:id="rId12"/>
    <p:sldId id="287" r:id="rId13"/>
    <p:sldId id="268" r:id="rId14"/>
    <p:sldId id="288" r:id="rId15"/>
    <p:sldId id="271" r:id="rId16"/>
    <p:sldId id="290" r:id="rId17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3A4EA-67BA-401F-916B-B5D75DE0E4EC}">
  <a:tblStyle styleId="{3243A4EA-67BA-401F-916B-B5D75DE0E4E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k Choudhary" userId="93e598b085722319" providerId="LiveId" clId="{31F37884-C2AA-4C48-B3B4-5F27F0E08906}"/>
    <pc:docChg chg="modSld">
      <pc:chgData name="Rupak Choudhary" userId="93e598b085722319" providerId="LiveId" clId="{31F37884-C2AA-4C48-B3B4-5F27F0E08906}" dt="2024-05-24T06:12:00.259" v="1" actId="20577"/>
      <pc:docMkLst>
        <pc:docMk/>
      </pc:docMkLst>
      <pc:sldChg chg="modSp mod">
        <pc:chgData name="Rupak Choudhary" userId="93e598b085722319" providerId="LiveId" clId="{31F37884-C2AA-4C48-B3B4-5F27F0E08906}" dt="2024-05-24T06:12:00.259" v="1" actId="20577"/>
        <pc:sldMkLst>
          <pc:docMk/>
          <pc:sldMk cId="0" sldId="257"/>
        </pc:sldMkLst>
        <pc:spChg chg="mod">
          <ac:chgData name="Rupak Choudhary" userId="93e598b085722319" providerId="LiveId" clId="{31F37884-C2AA-4C48-B3B4-5F27F0E08906}" dt="2024-05-24T06:10:45.554" v="0" actId="1076"/>
          <ac:spMkLst>
            <pc:docMk/>
            <pc:sldMk cId="0" sldId="257"/>
            <ac:spMk id="2" creationId="{EB736928-16D6-AB02-6D3B-91A792078C2F}"/>
          </ac:spMkLst>
        </pc:spChg>
        <pc:spChg chg="mod">
          <ac:chgData name="Rupak Choudhary" userId="93e598b085722319" providerId="LiveId" clId="{31F37884-C2AA-4C48-B3B4-5F27F0E08906}" dt="2024-05-24T06:12:00.259" v="1" actId="20577"/>
          <ac:spMkLst>
            <pc:docMk/>
            <pc:sldMk cId="0" sldId="257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9F4C58C5-EB84-5019-91AC-478B643CA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>
            <a:extLst>
              <a:ext uri="{FF2B5EF4-FFF2-40B4-BE49-F238E27FC236}">
                <a16:creationId xmlns:a16="http://schemas.microsoft.com/office/drawing/2014/main" id="{E2FD5501-E758-242B-F1BD-0EB374B03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>
            <a:extLst>
              <a:ext uri="{FF2B5EF4-FFF2-40B4-BE49-F238E27FC236}">
                <a16:creationId xmlns:a16="http://schemas.microsoft.com/office/drawing/2014/main" id="{93E0AE18-CD89-20BD-837B-077318479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16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2076173-65DC-5AFE-6C85-56E3A4A25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>
            <a:extLst>
              <a:ext uri="{FF2B5EF4-FFF2-40B4-BE49-F238E27FC236}">
                <a16:creationId xmlns:a16="http://schemas.microsoft.com/office/drawing/2014/main" id="{B6520E78-9C66-31F7-0979-F6FAAE474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>
            <a:extLst>
              <a:ext uri="{FF2B5EF4-FFF2-40B4-BE49-F238E27FC236}">
                <a16:creationId xmlns:a16="http://schemas.microsoft.com/office/drawing/2014/main" id="{9A734424-3BC9-C97A-B9E1-9D686D6A9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0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BFB2350B-3CD3-54A6-FF02-BA913C2B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>
            <a:extLst>
              <a:ext uri="{FF2B5EF4-FFF2-40B4-BE49-F238E27FC236}">
                <a16:creationId xmlns:a16="http://schemas.microsoft.com/office/drawing/2014/main" id="{1C46E0AB-4BFC-4C56-B201-419C56A94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>
            <a:extLst>
              <a:ext uri="{FF2B5EF4-FFF2-40B4-BE49-F238E27FC236}">
                <a16:creationId xmlns:a16="http://schemas.microsoft.com/office/drawing/2014/main" id="{E139B078-FFA1-878A-2110-97A85A6D5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50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1E2681F4-3D32-CE5F-CCB1-CA2E3240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>
            <a:extLst>
              <a:ext uri="{FF2B5EF4-FFF2-40B4-BE49-F238E27FC236}">
                <a16:creationId xmlns:a16="http://schemas.microsoft.com/office/drawing/2014/main" id="{89F63FE4-0891-20FB-DC8A-9A609DF82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3:notes">
            <a:extLst>
              <a:ext uri="{FF2B5EF4-FFF2-40B4-BE49-F238E27FC236}">
                <a16:creationId xmlns:a16="http://schemas.microsoft.com/office/drawing/2014/main" id="{C24FBF8D-DCFF-248D-51CD-A680B0297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52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CCE903C8-966E-3A04-4112-175413F4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>
            <a:extLst>
              <a:ext uri="{FF2B5EF4-FFF2-40B4-BE49-F238E27FC236}">
                <a16:creationId xmlns:a16="http://schemas.microsoft.com/office/drawing/2014/main" id="{C6D8BDC5-C386-F4B6-090C-1FAAE6CFB9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6:notes">
            <a:extLst>
              <a:ext uri="{FF2B5EF4-FFF2-40B4-BE49-F238E27FC236}">
                <a16:creationId xmlns:a16="http://schemas.microsoft.com/office/drawing/2014/main" id="{89164CED-029D-1ECA-6DF0-285DC3F74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600B41D-62E7-7980-55EB-96CBD74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id="{C177DCD5-D2A0-DE60-F7A9-A2578A76D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id="{8CF35E59-49F5-0DD7-1FBF-862F3922F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5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16D6DA4-DA26-1D45-FB3F-083DC654D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id="{150185B6-E72C-4CBC-E526-7B9CF56422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id="{E9965980-2921-1674-E444-ADE9BA9873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34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23587570-7C5D-76EE-C647-B94D7BAC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>
            <a:extLst>
              <a:ext uri="{FF2B5EF4-FFF2-40B4-BE49-F238E27FC236}">
                <a16:creationId xmlns:a16="http://schemas.microsoft.com/office/drawing/2014/main" id="{EF0068B4-C4C3-AFBB-87FF-E7F59DA04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>
            <a:extLst>
              <a:ext uri="{FF2B5EF4-FFF2-40B4-BE49-F238E27FC236}">
                <a16:creationId xmlns:a16="http://schemas.microsoft.com/office/drawing/2014/main" id="{CFEA12E4-E9D4-0AC2-3BBE-65CF286AD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1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DA6850DF-7AAC-02EF-8836-D7836D38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>
            <a:extLst>
              <a:ext uri="{FF2B5EF4-FFF2-40B4-BE49-F238E27FC236}">
                <a16:creationId xmlns:a16="http://schemas.microsoft.com/office/drawing/2014/main" id="{6769ABB4-080E-5B2F-4110-E2D6A5DA0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>
            <a:extLst>
              <a:ext uri="{FF2B5EF4-FFF2-40B4-BE49-F238E27FC236}">
                <a16:creationId xmlns:a16="http://schemas.microsoft.com/office/drawing/2014/main" id="{C046C8A0-E6BF-7E1F-8EB5-FB3B290F1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8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13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100"/>
              </a:spcBef>
            </a:pPr>
            <a: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TITLE:</a:t>
            </a: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589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Diabetes Detection using Machine Learning</a:t>
            </a:r>
            <a:br>
              <a:rPr lang="en-US" altLang="en-US" sz="1800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names &amp; USNs:</a:t>
            </a: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Rohan Sudan  (2021a1r016)</a:t>
            </a: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Rupak Choudhary (2021a1r028)</a:t>
            </a:r>
            <a:br>
              <a:rPr lang="en-US" sz="18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58284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36928-16D6-AB02-6D3B-91A792078C2F}"/>
              </a:ext>
            </a:extLst>
          </p:cNvPr>
          <p:cNvSpPr/>
          <p:nvPr/>
        </p:nvSpPr>
        <p:spPr>
          <a:xfrm>
            <a:off x="0" y="59082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>
          <a:extLst>
            <a:ext uri="{FF2B5EF4-FFF2-40B4-BE49-F238E27FC236}">
              <a16:creationId xmlns:a16="http://schemas.microsoft.com/office/drawing/2014/main" id="{EBF1A868-69A4-8BDC-3137-DB43A3616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>
            <a:extLst>
              <a:ext uri="{FF2B5EF4-FFF2-40B4-BE49-F238E27FC236}">
                <a16:creationId xmlns:a16="http://schemas.microsoft.com/office/drawing/2014/main" id="{8F7A5BB8-40DF-24D2-3B65-7F714C5C9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160" name="Google Shape;160;p24">
            <a:extLst>
              <a:ext uri="{FF2B5EF4-FFF2-40B4-BE49-F238E27FC236}">
                <a16:creationId xmlns:a16="http://schemas.microsoft.com/office/drawing/2014/main" id="{4CAC4AC2-5B9E-9A6F-6301-564879F602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67037" y="1378830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162" name="Google Shape;162;p24">
            <a:extLst>
              <a:ext uri="{FF2B5EF4-FFF2-40B4-BE49-F238E27FC236}">
                <a16:creationId xmlns:a16="http://schemas.microsoft.com/office/drawing/2014/main" id="{736651AD-597E-9603-1D0B-087DC35EB38D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>
            <a:extLst>
              <a:ext uri="{FF2B5EF4-FFF2-40B4-BE49-F238E27FC236}">
                <a16:creationId xmlns:a16="http://schemas.microsoft.com/office/drawing/2014/main" id="{2CB18FC0-F226-5BAF-8D0A-A1465FE3EC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4" name="Google Shape;164;p24">
            <a:extLst>
              <a:ext uri="{FF2B5EF4-FFF2-40B4-BE49-F238E27FC236}">
                <a16:creationId xmlns:a16="http://schemas.microsoft.com/office/drawing/2014/main" id="{86013872-5D0B-B6DF-FFA0-EC808F4CECAE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75B1A-C7D3-2526-C178-C2D07C6C1937}"/>
              </a:ext>
            </a:extLst>
          </p:cNvPr>
          <p:cNvSpPr txBox="1"/>
          <p:nvPr/>
        </p:nvSpPr>
        <p:spPr>
          <a:xfrm>
            <a:off x="784860" y="105636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3.Model Selection Module: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appropriate ML algorithms for diabetes detection based on the nature of the data and the problem at hand.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a variety of algorithms such as logistic regression, decision trees, random forests, support vector machines (SVM), k-nearest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(KNN), and deep learning models. Considers ensemble methods and model stacking techniques to combine multiple models for improved performance.</a:t>
            </a:r>
          </a:p>
        </p:txBody>
      </p:sp>
      <p:pic>
        <p:nvPicPr>
          <p:cNvPr id="5122" name="Picture 2" descr="5.1. Introduction">
            <a:extLst>
              <a:ext uri="{FF2B5EF4-FFF2-40B4-BE49-F238E27FC236}">
                <a16:creationId xmlns:a16="http://schemas.microsoft.com/office/drawing/2014/main" id="{B4378AE5-99DE-D072-3F64-E677336E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83" y="1678855"/>
            <a:ext cx="3209925" cy="16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4C704D-D34A-7B13-E8B3-BDC7783F8580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>
          <a:extLst>
            <a:ext uri="{FF2B5EF4-FFF2-40B4-BE49-F238E27FC236}">
              <a16:creationId xmlns:a16="http://schemas.microsoft.com/office/drawing/2014/main" id="{EDC1B2B6-A9B0-F11F-1FBD-08DD91B4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>
            <a:extLst>
              <a:ext uri="{FF2B5EF4-FFF2-40B4-BE49-F238E27FC236}">
                <a16:creationId xmlns:a16="http://schemas.microsoft.com/office/drawing/2014/main" id="{D1C8403A-79C2-8ABB-68B4-073CE7A8E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263868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160" name="Google Shape;160;p24">
            <a:extLst>
              <a:ext uri="{FF2B5EF4-FFF2-40B4-BE49-F238E27FC236}">
                <a16:creationId xmlns:a16="http://schemas.microsoft.com/office/drawing/2014/main" id="{1AFE3746-2CB4-3D4A-CD50-70C55050A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583002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4.Model Training Module:</a:t>
            </a: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the preprocessed data into training and validation sets using techniques such as k-fold cross-validation or stratified sampling.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 the selected ML models on the training data, optimizing model parameters using techniques such as grid search, random search, or Bayesian optimization.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4">
            <a:extLst>
              <a:ext uri="{FF2B5EF4-FFF2-40B4-BE49-F238E27FC236}">
                <a16:creationId xmlns:a16="http://schemas.microsoft.com/office/drawing/2014/main" id="{0E272ADA-8835-7977-9F9A-A2B9B49B341B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>
            <a:extLst>
              <a:ext uri="{FF2B5EF4-FFF2-40B4-BE49-F238E27FC236}">
                <a16:creationId xmlns:a16="http://schemas.microsoft.com/office/drawing/2014/main" id="{F7BA7DB2-4730-CBA6-BBEA-AE0BF232CF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4" name="Google Shape;164;p24">
            <a:extLst>
              <a:ext uri="{FF2B5EF4-FFF2-40B4-BE49-F238E27FC236}">
                <a16:creationId xmlns:a16="http://schemas.microsoft.com/office/drawing/2014/main" id="{5139FB03-4344-F36C-3AA1-4EEAED94BADF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Design a Learning System in Machine Learning - GeeksforGeeks">
            <a:extLst>
              <a:ext uri="{FF2B5EF4-FFF2-40B4-BE49-F238E27FC236}">
                <a16:creationId xmlns:a16="http://schemas.microsoft.com/office/drawing/2014/main" id="{0AEEA967-1A2A-E48D-B69C-069C2AA9F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58" y="3572828"/>
            <a:ext cx="3962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7EA6EC-8A14-DA69-5DE0-BCB9CF4C5983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>
          <a:extLst>
            <a:ext uri="{FF2B5EF4-FFF2-40B4-BE49-F238E27FC236}">
              <a16:creationId xmlns:a16="http://schemas.microsoft.com/office/drawing/2014/main" id="{E65C0C90-6587-FF43-EAE0-C88B01F6F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>
            <a:extLst>
              <a:ext uri="{FF2B5EF4-FFF2-40B4-BE49-F238E27FC236}">
                <a16:creationId xmlns:a16="http://schemas.microsoft.com/office/drawing/2014/main" id="{4361E00A-04D7-657F-F049-9E6C7E469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800" y="960807"/>
            <a:ext cx="8520600" cy="361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160" name="Google Shape;160;p24">
            <a:extLst>
              <a:ext uri="{FF2B5EF4-FFF2-40B4-BE49-F238E27FC236}">
                <a16:creationId xmlns:a16="http://schemas.microsoft.com/office/drawing/2014/main" id="{CBC5E26F-32E7-5F01-25AC-F5F514A9C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162" name="Google Shape;162;p24">
            <a:extLst>
              <a:ext uri="{FF2B5EF4-FFF2-40B4-BE49-F238E27FC236}">
                <a16:creationId xmlns:a16="http://schemas.microsoft.com/office/drawing/2014/main" id="{5433C9FC-9C25-CA90-8B8F-3477610388B8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>
            <a:extLst>
              <a:ext uri="{FF2B5EF4-FFF2-40B4-BE49-F238E27FC236}">
                <a16:creationId xmlns:a16="http://schemas.microsoft.com/office/drawing/2014/main" id="{EDEAFC7F-EA69-9CFF-9EEF-96F9AB25DB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4" name="Google Shape;164;p24">
            <a:extLst>
              <a:ext uri="{FF2B5EF4-FFF2-40B4-BE49-F238E27FC236}">
                <a16:creationId xmlns:a16="http://schemas.microsoft.com/office/drawing/2014/main" id="{9DE76F79-4EA8-C6FF-7CF1-E09B90E9193E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BD06-7D58-D193-404E-E4B839D92C4F}"/>
              </a:ext>
            </a:extLst>
          </p:cNvPr>
          <p:cNvSpPr txBox="1"/>
          <p:nvPr/>
        </p:nvSpPr>
        <p:spPr>
          <a:xfrm>
            <a:off x="662940" y="1514059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5.Model Evaluation Module:</a:t>
            </a:r>
          </a:p>
          <a:p>
            <a:pPr>
              <a:defRPr/>
            </a:pPr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Assesses the performance of trained models on the validation set to evaluate their generalization ability and robustness.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Compares the performance of different models using appropriate metrics such as accuracy, precision, recall, F1-score, area under the receiver operating characteristic (ROC-AUC) curve, and confusion matrix.</a:t>
            </a:r>
          </a:p>
        </p:txBody>
      </p:sp>
      <p:pic>
        <p:nvPicPr>
          <p:cNvPr id="7170" name="Picture 2" descr="Evaluating a Machine Learning Model | by Skyl.ai | Medium">
            <a:extLst>
              <a:ext uri="{FF2B5EF4-FFF2-40B4-BE49-F238E27FC236}">
                <a16:creationId xmlns:a16="http://schemas.microsoft.com/office/drawing/2014/main" id="{4BE062D5-AE5D-9626-5250-9B91AD29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1699686"/>
            <a:ext cx="2962275" cy="20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6E6633-EB07-0623-EB22-E6AAC65DE06D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171" name="Google Shape;171;p25"/>
          <p:cNvSpPr txBox="1"/>
          <p:nvPr/>
        </p:nvSpPr>
        <p:spPr>
          <a:xfrm>
            <a:off x="226208" y="1339157"/>
            <a:ext cx="8520600" cy="287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Evaluation Metric: 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Accuracy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The proportion of correctly predicted labels compared to the total number of samples.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Precision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The ability of the model to correctly identify positive samples among the predicted positive samples.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Recall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The ability of the model to correctly identify positive samples among the actual positive samples.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F1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Score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The harmonic mean of precision and recall, providing a balanced measure of both metrics.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Mean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Absolute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Error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(MAE): The average absolute difference between predicted and actual values.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Mean Squared Error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(MSE): The average squared difference between predicted and actual values, giving higher weight to larger errors.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Root Mean Squared Error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(RMSE): The square root of MSE, providing a metric in the same unit as the target variable.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R-squared (R2):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Measures the proportion of the variance in the target variable explained by the model. It indicates the model's goodness of fit.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Mean Average Precision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(MAP): Calculates the average precision at each relevant item position and averages them.</a:t>
            </a:r>
          </a:p>
        </p:txBody>
      </p:sp>
      <p:sp>
        <p:nvSpPr>
          <p:cNvPr id="172" name="Google Shape;172;p25"/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&amp; Analysis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C56AA6-DAFA-AE33-F1BD-EC621C680FCD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>
          <a:extLst>
            <a:ext uri="{FF2B5EF4-FFF2-40B4-BE49-F238E27FC236}">
              <a16:creationId xmlns:a16="http://schemas.microsoft.com/office/drawing/2014/main" id="{39F7D0F5-CA90-58DC-EBBB-67BC3BB1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3FF715F1-B0AD-EDE9-F378-9CB205ADC5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170" name="Google Shape;170;p25">
            <a:extLst>
              <a:ext uri="{FF2B5EF4-FFF2-40B4-BE49-F238E27FC236}">
                <a16:creationId xmlns:a16="http://schemas.microsoft.com/office/drawing/2014/main" id="{5BBE95E2-988E-6103-33D2-2E2FF67FD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172" name="Google Shape;172;p25">
            <a:extLst>
              <a:ext uri="{FF2B5EF4-FFF2-40B4-BE49-F238E27FC236}">
                <a16:creationId xmlns:a16="http://schemas.microsoft.com/office/drawing/2014/main" id="{44D32CFC-9194-D4AB-3911-A9DC8558F79B}"/>
              </a:ext>
            </a:extLst>
          </p:cNvPr>
          <p:cNvSpPr txBox="1"/>
          <p:nvPr/>
        </p:nvSpPr>
        <p:spPr>
          <a:xfrm>
            <a:off x="2315954" y="4234849"/>
            <a:ext cx="4418684" cy="4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>
            <a:extLst>
              <a:ext uri="{FF2B5EF4-FFF2-40B4-BE49-F238E27FC236}">
                <a16:creationId xmlns:a16="http://schemas.microsoft.com/office/drawing/2014/main" id="{80AB3841-CD78-3438-4BD7-D7D506FDEA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4" name="Google Shape;174;p25">
            <a:extLst>
              <a:ext uri="{FF2B5EF4-FFF2-40B4-BE49-F238E27FC236}">
                <a16:creationId xmlns:a16="http://schemas.microsoft.com/office/drawing/2014/main" id="{E7B0EBA7-71AF-D141-E89E-CD5F9BE2FA54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&amp; Analysis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035C0-0542-6B45-D4B6-81A1861ABDC8}"/>
              </a:ext>
            </a:extLst>
          </p:cNvPr>
          <p:cNvSpPr txBox="1"/>
          <p:nvPr/>
        </p:nvSpPr>
        <p:spPr>
          <a:xfrm>
            <a:off x="586740" y="1440671"/>
            <a:ext cx="8434418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Experimental Dataset: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endParaRPr lang="en-US" altLang="en-US" sz="100" dirty="0">
              <a:ea typeface="ＭＳ Ｐゴシック" panose="020B0600070205080204" pitchFamily="34" charset="-128"/>
            </a:endParaRPr>
          </a:p>
          <a:p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Pima Indians Diabetes Database is a commonly used dataset for diabetes detection research. It contains various clinical and demographic features, along with a target variable indicating diabetes status (0 for non-diabetic, 1 for diabetic).</a:t>
            </a:r>
          </a:p>
        </p:txBody>
      </p:sp>
      <p:pic>
        <p:nvPicPr>
          <p:cNvPr id="3074" name="Picture 2" descr="Pima Indians Diabetes Dataset with 768 Subjects and 8 Features | Download  Scientific Diagram">
            <a:extLst>
              <a:ext uri="{FF2B5EF4-FFF2-40B4-BE49-F238E27FC236}">
                <a16:creationId xmlns:a16="http://schemas.microsoft.com/office/drawing/2014/main" id="{8CC052DE-9312-A36F-1478-5B5347B6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08" y="2826782"/>
            <a:ext cx="4198621" cy="17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7DB101-370C-5141-81EF-F63403770ADA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202" name="Google Shape;202;p28"/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of the project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F6CB7-C6B1-6689-F135-06701C025E54}"/>
              </a:ext>
            </a:extLst>
          </p:cNvPr>
          <p:cNvSpPr txBox="1"/>
          <p:nvPr/>
        </p:nvSpPr>
        <p:spPr>
          <a:xfrm>
            <a:off x="845820" y="4244339"/>
            <a:ext cx="76266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result we can see that a person with 5 pregnancies, 85 glucose level, 76 glucose level, 29 skin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thickness, 179 insulin, 25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bmi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diabetes pedigree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function, and 20 years old is not diabetic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alt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4567C-203B-93D1-6A29-E0EC46B47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43" y="1029521"/>
            <a:ext cx="6607113" cy="2974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9D6E87-D862-C64B-F3A9-FAC0CD5157F9}"/>
              </a:ext>
            </a:extLst>
          </p:cNvPr>
          <p:cNvSpPr/>
          <p:nvPr/>
        </p:nvSpPr>
        <p:spPr>
          <a:xfrm>
            <a:off x="51619" y="110613"/>
            <a:ext cx="1924665" cy="826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>
          <a:extLst>
            <a:ext uri="{FF2B5EF4-FFF2-40B4-BE49-F238E27FC236}">
              <a16:creationId xmlns:a16="http://schemas.microsoft.com/office/drawing/2014/main" id="{11897B56-70E0-54FF-066D-808C013A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>
            <a:extLst>
              <a:ext uri="{FF2B5EF4-FFF2-40B4-BE49-F238E27FC236}">
                <a16:creationId xmlns:a16="http://schemas.microsoft.com/office/drawing/2014/main" id="{6FD0A073-6EE1-7D89-F95B-A5333EB39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200" name="Google Shape;200;p28">
            <a:extLst>
              <a:ext uri="{FF2B5EF4-FFF2-40B4-BE49-F238E27FC236}">
                <a16:creationId xmlns:a16="http://schemas.microsoft.com/office/drawing/2014/main" id="{E02ABD5E-4CC9-BCDF-D1E2-D6A285C25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202" name="Google Shape;202;p28">
            <a:extLst>
              <a:ext uri="{FF2B5EF4-FFF2-40B4-BE49-F238E27FC236}">
                <a16:creationId xmlns:a16="http://schemas.microsoft.com/office/drawing/2014/main" id="{11B1D739-CDAC-6188-6C25-DD963FB4E864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>
            <a:extLst>
              <a:ext uri="{FF2B5EF4-FFF2-40B4-BE49-F238E27FC236}">
                <a16:creationId xmlns:a16="http://schemas.microsoft.com/office/drawing/2014/main" id="{7D0344B0-C9EE-A35F-D7A6-562B2A9458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4" name="Google Shape;204;p28">
            <a:extLst>
              <a:ext uri="{FF2B5EF4-FFF2-40B4-BE49-F238E27FC236}">
                <a16:creationId xmlns:a16="http://schemas.microsoft.com/office/drawing/2014/main" id="{DC12578B-5151-4BF6-7FD0-6CD7C995896F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of the project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C5FEE-CC51-D19B-03FE-BECF479A1D1F}"/>
              </a:ext>
            </a:extLst>
          </p:cNvPr>
          <p:cNvSpPr txBox="1"/>
          <p:nvPr/>
        </p:nvSpPr>
        <p:spPr>
          <a:xfrm>
            <a:off x="1158240" y="4002337"/>
            <a:ext cx="7314218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pregnancies,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185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glucose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level,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76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glucose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level,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 skin thickness, 179 insulin, 25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bmi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8 diabetes pedigree function, and 100 years old is</a:t>
            </a:r>
            <a:r>
              <a:rPr lang="en-US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diabetic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98431-85EF-8B63-FDDB-8BBC8DDB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98" y="1272427"/>
            <a:ext cx="6492803" cy="25986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8EAD22-E72C-41E2-8191-AD86992B51FD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70F57F6D-679E-CDAB-221A-A68ED8BD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17AA949-6412-FAD6-FC25-BD25D39E2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9A58BFAC-3DA5-96C8-85FA-1C0124A91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53C3BB4-5D15-295C-8918-53BD165273D5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>
            <a:extLst>
              <a:ext uri="{FF2B5EF4-FFF2-40B4-BE49-F238E27FC236}">
                <a16:creationId xmlns:a16="http://schemas.microsoft.com/office/drawing/2014/main" id="{BE698142-C11E-2E2F-46E8-6724C15935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94BD5443-50EA-7B9A-E20B-CD840DF4A0A5}"/>
              </a:ext>
            </a:extLst>
          </p:cNvPr>
          <p:cNvSpPr txBox="1"/>
          <p:nvPr/>
        </p:nvSpPr>
        <p:spPr>
          <a:xfrm>
            <a:off x="2333065" y="229372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Problem and Detailed Analysis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6CA11-0619-FA99-F4E3-BDD78DC33E12}"/>
              </a:ext>
            </a:extLst>
          </p:cNvPr>
          <p:cNvSpPr txBox="1"/>
          <p:nvPr/>
        </p:nvSpPr>
        <p:spPr>
          <a:xfrm>
            <a:off x="939800" y="1378830"/>
            <a:ext cx="7892500" cy="282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</a:rPr>
              <a:t>Potential for AI in the problem domain with industrial relevance: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en-US" sz="1200" dirty="0">
                <a:latin typeface="Times New Roman" panose="02020603050405020304" pitchFamily="18" charset="0"/>
              </a:rPr>
              <a:t>Early Detection and Prevention Programs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en-US" sz="1200" dirty="0">
                <a:latin typeface="Times New Roman" panose="02020603050405020304" pitchFamily="18" charset="0"/>
              </a:rPr>
              <a:t>Personalized Treatment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</a:rPr>
              <a:t>3.  Population Health Management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</a:rPr>
              <a:t>4.  Personalized Medicine and Treatment Optimization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</a:rPr>
              <a:t>5. Drug Discovery and Development</a:t>
            </a:r>
          </a:p>
          <a:p>
            <a:pPr marL="0" indent="0">
              <a:lnSpc>
                <a:spcPct val="150000"/>
              </a:lnSpc>
              <a:defRPr/>
            </a:pPr>
            <a:endParaRPr lang="en-US" sz="12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</a:rPr>
              <a:t>Statement of the problem: 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</a:rPr>
              <a:t>To develop a machine learning model that can predict diabetes by analyzing diverse patient data to accurately predict the likelihood of diabetes, facilitating early intervention and personalized treatment strategies.</a:t>
            </a:r>
            <a:endParaRPr lang="en-US" altLang="en-US" sz="12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85FF3-8B0A-09A1-36E3-6BAB91632958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C6464DCC-4734-AE19-0FAD-86F4213D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E5B0A4B-BC6E-3DF5-C560-9D92E2D6AB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A9A30036-03F4-EEAE-50ED-5574A2ACD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980DA3-9EDF-7760-1389-6FA8BB2B83BD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>
            <a:extLst>
              <a:ext uri="{FF2B5EF4-FFF2-40B4-BE49-F238E27FC236}">
                <a16:creationId xmlns:a16="http://schemas.microsoft.com/office/drawing/2014/main" id="{E2B93F64-9D39-E56B-34BE-C5C0FEC36B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B69D23E1-04B6-CC7A-C377-AABD3DB1B5F2}"/>
              </a:ext>
            </a:extLst>
          </p:cNvPr>
          <p:cNvSpPr txBox="1"/>
          <p:nvPr/>
        </p:nvSpPr>
        <p:spPr>
          <a:xfrm>
            <a:off x="2333065" y="229372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Problem and Detailed Analysis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4FCEDDB-2D89-AFA7-ED1F-4FE6CD786E43}"/>
              </a:ext>
            </a:extLst>
          </p:cNvPr>
          <p:cNvSpPr txBox="1">
            <a:spLocks/>
          </p:cNvSpPr>
          <p:nvPr/>
        </p:nvSpPr>
        <p:spPr>
          <a:xfrm>
            <a:off x="594360" y="1061345"/>
            <a:ext cx="8069580" cy="36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Purpose and uniqueness of the project: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project's unique focus lies in developing a robust machine learning model capable of accurately predicting the likelihood of diabetes based on a comprehensive set of clinical and demographic features.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Unlike traditional diagnostic approaches, the project emphasizes personalized risk assessment by analyzing individual patient characteristics.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By harnessing the power of machine learning algorithms, the project aims to address critical challenges in diabetes care, including timely diagnosis, personalized treatment planning, and preventive interventions.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project integrates machine learning into healthcare systems to enable real-time monitoring and decision support for diabetes care.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09FC-5901-5DE1-21F7-4808CBC4A5F1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122" name="Google Shape;122;p20"/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884735-3EF0-E412-2DA4-3ABF25179D57}"/>
              </a:ext>
            </a:extLst>
          </p:cNvPr>
          <p:cNvSpPr txBox="1">
            <a:spLocks/>
          </p:cNvSpPr>
          <p:nvPr/>
        </p:nvSpPr>
        <p:spPr>
          <a:xfrm>
            <a:off x="531668" y="1300529"/>
            <a:ext cx="8080663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1.  To detect diabetes at an early stage or even predict the risk of developing diabetes 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2. Accuracy and Reliability.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443ED-7F14-C8BC-E55E-DA23BCB7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2413007"/>
            <a:ext cx="6675120" cy="24900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7DDDD-4471-B9DA-029A-AB99EAEAE1DA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9A1BF-59EF-6E1F-1D13-A098AAFEE807}"/>
              </a:ext>
            </a:extLst>
          </p:cNvPr>
          <p:cNvSpPr txBox="1"/>
          <p:nvPr/>
        </p:nvSpPr>
        <p:spPr>
          <a:xfrm>
            <a:off x="609600" y="172950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 Data Collection</a:t>
            </a:r>
          </a:p>
          <a:p>
            <a:pPr>
              <a:defRPr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2. Data Preprocessing</a:t>
            </a:r>
          </a:p>
          <a:p>
            <a:pPr>
              <a:defRPr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3. Feature Selection</a:t>
            </a:r>
          </a:p>
          <a:p>
            <a:pPr>
              <a:defRPr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4. Model Selection</a:t>
            </a:r>
          </a:p>
          <a:p>
            <a:pPr>
              <a:defRPr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5. Model Training and evaluation</a:t>
            </a:r>
          </a:p>
          <a:p>
            <a:pPr marL="0" indent="0">
              <a:defRPr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6. Analysis and Visualization</a:t>
            </a:r>
          </a:p>
          <a:p>
            <a:pPr marL="0" indent="0">
              <a:defRPr/>
            </a:pP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7. Interpretation and Insights</a:t>
            </a:r>
          </a:p>
        </p:txBody>
      </p:sp>
      <p:pic>
        <p:nvPicPr>
          <p:cNvPr id="1026" name="Picture 2" descr="Why Agile Methodologies Miss The Mark For AI &amp; ML Projects">
            <a:extLst>
              <a:ext uri="{FF2B5EF4-FFF2-40B4-BE49-F238E27FC236}">
                <a16:creationId xmlns:a16="http://schemas.microsoft.com/office/drawing/2014/main" id="{4CA547E7-228F-5E69-E823-F7884452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10613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751B1-166C-5EFC-ECB5-FC76DED1BB73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142" name="Google Shape;142;p22"/>
          <p:cNvSpPr txBox="1"/>
          <p:nvPr/>
        </p:nvSpPr>
        <p:spPr>
          <a:xfrm>
            <a:off x="5836200" y="3926892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-IN" altLang="en-US" sz="1200" b="1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86D1E9A-E4EC-C988-9824-DA6FC6456745}"/>
              </a:ext>
            </a:extLst>
          </p:cNvPr>
          <p:cNvSpPr/>
          <p:nvPr/>
        </p:nvSpPr>
        <p:spPr>
          <a:xfrm>
            <a:off x="7414260" y="435102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20A95-DC54-6F94-6397-498500818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061346"/>
            <a:ext cx="1966130" cy="3596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6D24CD-C46B-D510-4BC1-35A986E9C0EF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>
          <a:extLst>
            <a:ext uri="{FF2B5EF4-FFF2-40B4-BE49-F238E27FC236}">
              <a16:creationId xmlns:a16="http://schemas.microsoft.com/office/drawing/2014/main" id="{9705BE57-9BB3-7FF3-3133-2DADCFDDC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>
            <a:extLst>
              <a:ext uri="{FF2B5EF4-FFF2-40B4-BE49-F238E27FC236}">
                <a16:creationId xmlns:a16="http://schemas.microsoft.com/office/drawing/2014/main" id="{6B59DB20-8A33-3F36-6F9A-0A45A836B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B82B9FF7-2188-A3DD-8734-45C9F9837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143" name="Google Shape;143;p22">
            <a:extLst>
              <a:ext uri="{FF2B5EF4-FFF2-40B4-BE49-F238E27FC236}">
                <a16:creationId xmlns:a16="http://schemas.microsoft.com/office/drawing/2014/main" id="{357D9B61-FBDF-BF8E-739B-D39EEA71CC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A5E4D00A-2040-401F-F74A-2036167F1EA2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Flow diagram for diabetes prediction using deep learning model [34]">
            <a:extLst>
              <a:ext uri="{FF2B5EF4-FFF2-40B4-BE49-F238E27FC236}">
                <a16:creationId xmlns:a16="http://schemas.microsoft.com/office/drawing/2014/main" id="{56839AD3-996D-7BD7-02CC-E62A3256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20574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09AF9F-5908-14D8-6C09-BEB758826FCE}"/>
              </a:ext>
            </a:extLst>
          </p:cNvPr>
          <p:cNvSpPr/>
          <p:nvPr/>
        </p:nvSpPr>
        <p:spPr>
          <a:xfrm>
            <a:off x="51619" y="110613"/>
            <a:ext cx="1924665" cy="8332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162" name="Google Shape;162;p24"/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4BA9D-6FE6-4DA3-176B-B5CF4709444F}"/>
              </a:ext>
            </a:extLst>
          </p:cNvPr>
          <p:cNvSpPr txBox="1"/>
          <p:nvPr/>
        </p:nvSpPr>
        <p:spPr>
          <a:xfrm>
            <a:off x="662940" y="169387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1.Data Collection Module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Responsible for gathering relevant datasets containing features such as patient demographics, clinical measurements (e.g., blood glucose levels), lifestyle factors, and medical history.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Retrieves data from sources such as electronic health records (EHRs), medical databases, surveys, wearable devices, and public repositories.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5684-586E-BBD9-EE11-342C57774A52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>
          <a:extLst>
            <a:ext uri="{FF2B5EF4-FFF2-40B4-BE49-F238E27FC236}">
              <a16:creationId xmlns:a16="http://schemas.microsoft.com/office/drawing/2014/main" id="{6F0B8F8F-BE92-EB17-EEC4-B73C52011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>
            <a:extLst>
              <a:ext uri="{FF2B5EF4-FFF2-40B4-BE49-F238E27FC236}">
                <a16:creationId xmlns:a16="http://schemas.microsoft.com/office/drawing/2014/main" id="{72E28CAE-E6B5-4CE4-1BAB-80F4B5C19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1346"/>
            <a:ext cx="8520600" cy="270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</a:pPr>
            <a:br>
              <a:rPr lang="en-US" sz="14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99"/>
              </a:solidFill>
            </a:endParaRPr>
          </a:p>
        </p:txBody>
      </p:sp>
      <p:sp>
        <p:nvSpPr>
          <p:cNvPr id="160" name="Google Shape;160;p24">
            <a:extLst>
              <a:ext uri="{FF2B5EF4-FFF2-40B4-BE49-F238E27FC236}">
                <a16:creationId xmlns:a16="http://schemas.microsoft.com/office/drawing/2014/main" id="{29755BBE-4384-0BBA-0232-0D6B59A5D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/>
          </a:p>
        </p:txBody>
      </p:sp>
      <p:sp>
        <p:nvSpPr>
          <p:cNvPr id="162" name="Google Shape;162;p24">
            <a:extLst>
              <a:ext uri="{FF2B5EF4-FFF2-40B4-BE49-F238E27FC236}">
                <a16:creationId xmlns:a16="http://schemas.microsoft.com/office/drawing/2014/main" id="{A8241893-2138-CE5C-A578-FFCB89021F5B}"/>
              </a:ext>
            </a:extLst>
          </p:cNvPr>
          <p:cNvSpPr txBox="1"/>
          <p:nvPr/>
        </p:nvSpPr>
        <p:spPr>
          <a:xfrm>
            <a:off x="311700" y="3764670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>
            <a:extLst>
              <a:ext uri="{FF2B5EF4-FFF2-40B4-BE49-F238E27FC236}">
                <a16:creationId xmlns:a16="http://schemas.microsoft.com/office/drawing/2014/main" id="{A5336260-6773-8E0B-2421-B92F42CE73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24">
            <a:extLst>
              <a:ext uri="{FF2B5EF4-FFF2-40B4-BE49-F238E27FC236}">
                <a16:creationId xmlns:a16="http://schemas.microsoft.com/office/drawing/2014/main" id="{1368BCA7-69A0-7686-A62F-53F8D2D3E5FA}"/>
              </a:ext>
            </a:extLst>
          </p:cNvPr>
          <p:cNvSpPr txBox="1"/>
          <p:nvPr/>
        </p:nvSpPr>
        <p:spPr>
          <a:xfrm>
            <a:off x="2131359" y="312926"/>
            <a:ext cx="44778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CFB0E-6F0C-9C25-F95A-E7B7EF3F7126}"/>
              </a:ext>
            </a:extLst>
          </p:cNvPr>
          <p:cNvSpPr txBox="1"/>
          <p:nvPr/>
        </p:nvSpPr>
        <p:spPr>
          <a:xfrm>
            <a:off x="403860" y="1279603"/>
            <a:ext cx="54178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Preprocessing Module: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and preprocesses the raw data to handle missing values, outliers, and noise.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tasks such as data imputation, outlier detection, data normalization, and feature scaling to ensure data quality and consistency.</a:t>
            </a:r>
          </a:p>
        </p:txBody>
      </p:sp>
      <p:sp>
        <p:nvSpPr>
          <p:cNvPr id="7" name="AutoShape 2" descr="Data Preprocessing Techniques in Machine Learning [6 Steps]">
            <a:extLst>
              <a:ext uri="{FF2B5EF4-FFF2-40B4-BE49-F238E27FC236}">
                <a16:creationId xmlns:a16="http://schemas.microsoft.com/office/drawing/2014/main" id="{236335FF-35F1-E11A-8F7A-BDED3D0C5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Data Preprocessing Techniques in Machine Learning [6 Steps]">
            <a:extLst>
              <a:ext uri="{FF2B5EF4-FFF2-40B4-BE49-F238E27FC236}">
                <a16:creationId xmlns:a16="http://schemas.microsoft.com/office/drawing/2014/main" id="{D363347B-5A4C-F0E8-1596-78074348B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2" name="Picture 6" descr="Data Preprocessing Steps. | Download Scientific Diagram">
            <a:extLst>
              <a:ext uri="{FF2B5EF4-FFF2-40B4-BE49-F238E27FC236}">
                <a16:creationId xmlns:a16="http://schemas.microsoft.com/office/drawing/2014/main" id="{604CD6D0-0FE9-3F99-8E84-9D9008AA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39" y="1057089"/>
            <a:ext cx="3308201" cy="37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D1A946-7D57-87EF-3120-A84AF2546043}"/>
              </a:ext>
            </a:extLst>
          </p:cNvPr>
          <p:cNvSpPr/>
          <p:nvPr/>
        </p:nvSpPr>
        <p:spPr>
          <a:xfrm>
            <a:off x="51619" y="110613"/>
            <a:ext cx="1924665" cy="950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16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AIML(21AI52)_Open-Ended Project Template (1)</Template>
  <TotalTime>64</TotalTime>
  <Words>945</Words>
  <Application>Microsoft Office PowerPoint</Application>
  <PresentationFormat>On-screen Show (16:9)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ＭＳ Ｐゴシック</vt:lpstr>
      <vt:lpstr>Simple Light</vt:lpstr>
      <vt:lpstr>Project TITLE: Diabetes Detection using Machine Learning   Student names &amp; USNs:  Rohan Sudan  (2021a1r016) Rupak Choudhary (2021a1r028)  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Semester  Artificial Intelligence and Machine Learning Open-Ended Project Work (21AI52)</dc:title>
  <dc:creator>vishesh gupta</dc:creator>
  <cp:lastModifiedBy>Rupak Choudhary</cp:lastModifiedBy>
  <cp:revision>2</cp:revision>
  <dcterms:created xsi:type="dcterms:W3CDTF">2024-03-13T20:54:33Z</dcterms:created>
  <dcterms:modified xsi:type="dcterms:W3CDTF">2024-05-24T06:12:03Z</dcterms:modified>
</cp:coreProperties>
</file>