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411" r:id="rId6"/>
    <p:sldId id="391" r:id="rId7"/>
    <p:sldId id="413" r:id="rId8"/>
    <p:sldId id="412" r:id="rId9"/>
    <p:sldId id="397" r:id="rId10"/>
    <p:sldId id="414" r:id="rId11"/>
    <p:sldId id="415" r:id="rId12"/>
    <p:sldId id="408" r:id="rId13"/>
    <p:sldId id="416" r:id="rId14"/>
    <p:sldId id="417" r:id="rId15"/>
    <p:sldId id="418" r:id="rId16"/>
    <p:sldId id="419" r:id="rId17"/>
    <p:sldId id="420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6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3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2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2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47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6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38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oumendraprasad/ipl2023-players-images-with-meta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004" y="411479"/>
            <a:ext cx="8381300" cy="3291840"/>
          </a:xfrm>
        </p:spPr>
        <p:txBody>
          <a:bodyPr/>
          <a:lstStyle/>
          <a:p>
            <a:pPr algn="r"/>
            <a:r>
              <a:rPr lang="en-US" dirty="0"/>
              <a:t>Deep Learning with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Evaluation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CD0E8-CFB4-4885-6E9D-9B34A7DE440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r>
              <a:rPr lang="en-CA" dirty="0"/>
              <a:t>Loss Metrics:</a:t>
            </a:r>
          </a:p>
          <a:p>
            <a:r>
              <a:rPr lang="en-CA" dirty="0"/>
              <a:t>	Training Loss: 4.239</a:t>
            </a:r>
          </a:p>
          <a:p>
            <a:r>
              <a:rPr lang="en-CA" dirty="0"/>
              <a:t>	Validation Loss: 4.173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C689A-9D46-092E-EF31-7D1FE621A62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6000" y="974062"/>
            <a:ext cx="6118225" cy="4909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6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D0D1B-8D38-110B-0485-B6F87049416D}"/>
              </a:ext>
            </a:extLst>
          </p:cNvPr>
          <p:cNvSpPr txBox="1"/>
          <p:nvPr/>
        </p:nvSpPr>
        <p:spPr>
          <a:xfrm>
            <a:off x="594360" y="3279579"/>
            <a:ext cx="5769118" cy="3474542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ue and white grid with numbers&#10;&#10;Description automatically generated">
            <a:extLst>
              <a:ext uri="{FF2B5EF4-FFF2-40B4-BE49-F238E27FC236}">
                <a16:creationId xmlns:a16="http://schemas.microsoft.com/office/drawing/2014/main" id="{AE989CF4-10F3-069C-1ACA-5F91FA82B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03878"/>
            <a:ext cx="6118225" cy="66502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37B70-386C-CE0C-22DE-4FA8A39844AA}"/>
              </a:ext>
            </a:extLst>
          </p:cNvPr>
          <p:cNvSpPr txBox="1"/>
          <p:nvPr/>
        </p:nvSpPr>
        <p:spPr>
          <a:xfrm>
            <a:off x="245252" y="2976667"/>
            <a:ext cx="6118225" cy="38910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2934B-6AFD-8EC8-AB8E-BCE384FE90C0}"/>
              </a:ext>
            </a:extLst>
          </p:cNvPr>
          <p:cNvSpPr txBox="1"/>
          <p:nvPr/>
        </p:nvSpPr>
        <p:spPr>
          <a:xfrm>
            <a:off x="291738" y="3274782"/>
            <a:ext cx="61068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It shows how often each class was predicted correctly or incorrectly by the model.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Rows represent actual labels, columns represent predicted labels.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Diagonal elements show the number of correct predictions for each class (e.g., 21 for SRH).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Off-diagonal elements show misclassifications (e.g., 15 SRH predicted as DC).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Bottom row shows the number of actual instances per class.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Far right column shows the number of misclassified instances per class (e.g., 25 for SRH).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7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Classification Report: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192C18-9DF0-985B-9DC0-E7442A84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00" y="2676525"/>
            <a:ext cx="5290396" cy="3597470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0EF02-384B-5EF4-F647-DCC448A2D0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03437" y="2676525"/>
            <a:ext cx="5063723" cy="35974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report shows precision, recall, and F1 scores for 10 different classes.</a:t>
            </a:r>
          </a:p>
          <a:p>
            <a:r>
              <a:rPr lang="en-US" dirty="0"/>
              <a:t>Precision is a measure of how accurate the model is. For example, a precision of 0.22 for class CSK means that 22% of the time the model predicted CSK, it was correct.</a:t>
            </a:r>
          </a:p>
          <a:p>
            <a:r>
              <a:rPr lang="en-US" dirty="0"/>
              <a:t>Recall is a measure of how well the model finds all of the relevant data. For example, a recall of 0.26 for class CSK means that the model found 26% of all the actual CSK data.</a:t>
            </a:r>
          </a:p>
          <a:p>
            <a:r>
              <a:rPr lang="en-US" dirty="0"/>
              <a:t>F1 score is a harmonic mean of precision and recall.</a:t>
            </a:r>
          </a:p>
          <a:p>
            <a:r>
              <a:rPr lang="en-US" dirty="0"/>
              <a:t>The weighted average F1 score is 0.16.</a:t>
            </a:r>
          </a:p>
          <a:p>
            <a:r>
              <a:rPr lang="en-US" dirty="0"/>
              <a:t>The accuracy of the model is 0.20.</a:t>
            </a:r>
          </a:p>
        </p:txBody>
      </p:sp>
    </p:spTree>
    <p:extLst>
      <p:ext uri="{BB962C8B-B14F-4D97-AF65-F5344CB8AC3E}">
        <p14:creationId xmlns:p14="http://schemas.microsoft.com/office/powerpoint/2010/main" val="104113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Challenges :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0EF02-384B-5EF4-F647-DCC448A2D0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7788" y="2499244"/>
            <a:ext cx="5063723" cy="3597470"/>
          </a:xfrm>
        </p:spPr>
        <p:txBody>
          <a:bodyPr>
            <a:normAutofit/>
          </a:bodyPr>
          <a:lstStyle/>
          <a:p>
            <a:r>
              <a:rPr lang="en-US" dirty="0"/>
              <a:t>Data Loading and processing</a:t>
            </a:r>
          </a:p>
          <a:p>
            <a:r>
              <a:rPr lang="en-US" dirty="0"/>
              <a:t>GPU utilization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Loss Fluctuation</a:t>
            </a:r>
          </a:p>
          <a:p>
            <a:r>
              <a:rPr lang="en-US" dirty="0"/>
              <a:t>Data Accuracy</a:t>
            </a:r>
          </a:p>
          <a:p>
            <a:r>
              <a:rPr lang="en-US" dirty="0"/>
              <a:t>Underfitting/Overfitting</a:t>
            </a:r>
          </a:p>
        </p:txBody>
      </p:sp>
    </p:spTree>
    <p:extLst>
      <p:ext uri="{BB962C8B-B14F-4D97-AF65-F5344CB8AC3E}">
        <p14:creationId xmlns:p14="http://schemas.microsoft.com/office/powerpoint/2010/main" val="86910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Learning :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5F0EF02-384B-5EF4-F647-DCC448A2D0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7788" y="2499244"/>
            <a:ext cx="5063723" cy="3597470"/>
          </a:xfrm>
        </p:spPr>
        <p:txBody>
          <a:bodyPr>
            <a:normAutofit/>
          </a:bodyPr>
          <a:lstStyle/>
          <a:p>
            <a:r>
              <a:rPr lang="en-US" dirty="0"/>
              <a:t>Dataset Selection</a:t>
            </a:r>
          </a:p>
          <a:p>
            <a:r>
              <a:rPr lang="en-US" dirty="0"/>
              <a:t>Splitting Dataset</a:t>
            </a:r>
          </a:p>
          <a:p>
            <a:r>
              <a:rPr lang="en-US" dirty="0"/>
              <a:t>Image Transformation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Hyper parameter Tuning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6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Selection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 Selection and Architecture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Challenges faced</a:t>
            </a:r>
          </a:p>
          <a:p>
            <a:r>
              <a:rPr lang="en-US" dirty="0"/>
              <a:t>Lesson Learned</a:t>
            </a:r>
          </a:p>
        </p:txBody>
      </p:sp>
    </p:spTree>
    <p:extLst>
      <p:ext uri="{BB962C8B-B14F-4D97-AF65-F5344CB8AC3E}">
        <p14:creationId xmlns:p14="http://schemas.microsoft.com/office/powerpoint/2010/main" val="28313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Indian Premier League (IPL) 2023 Players Images Dataset is a collection of images featuring players participating in the IPL cricket tournament.</a:t>
            </a:r>
          </a:p>
          <a:p>
            <a:pPr lvl="1"/>
            <a:r>
              <a:rPr lang="en-US" dirty="0"/>
              <a:t>Cricket is super popular in India and everywhere.</a:t>
            </a:r>
          </a:p>
          <a:p>
            <a:pPr lvl="1"/>
            <a:r>
              <a:rPr lang="en-US" dirty="0"/>
              <a:t>The dataset is great for people who love cricket, researchers, and anyone who likes working on entertainment industry.</a:t>
            </a:r>
          </a:p>
          <a:p>
            <a:pPr lvl="1"/>
            <a:r>
              <a:rPr lang="en-US" dirty="0"/>
              <a:t>It helps people study and understand the sports category in entertainment industry.</a:t>
            </a:r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4171" y="2318560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Source of Dataset : </a:t>
            </a:r>
            <a:r>
              <a:rPr lang="en-US" dirty="0">
                <a:hlinkClick r:id="rId3"/>
              </a:rPr>
              <a:t>Kaggle</a:t>
            </a:r>
            <a:endParaRPr lang="en-US" dirty="0"/>
          </a:p>
          <a:p>
            <a:r>
              <a:rPr lang="en-US" dirty="0"/>
              <a:t>Images: 7510 </a:t>
            </a:r>
            <a:br>
              <a:rPr lang="en-US" dirty="0"/>
            </a:br>
            <a:r>
              <a:rPr lang="en-US" dirty="0"/>
              <a:t>Variety of players including action shots, player portraits, team celebrations, and many more.</a:t>
            </a:r>
          </a:p>
          <a:p>
            <a:r>
              <a:rPr lang="en-US" dirty="0"/>
              <a:t>Number of Classes : 10 (750 images per Class)</a:t>
            </a:r>
            <a:br>
              <a:rPr lang="en-US" dirty="0"/>
            </a:br>
            <a:r>
              <a:rPr lang="en-US" dirty="0"/>
              <a:t>Team Information: Covers all IPL teams, including Chennai Super Kings, Mumbai Indians, Royal Challengers Bangalore, etc.</a:t>
            </a:r>
          </a:p>
          <a:p>
            <a:r>
              <a:rPr lang="en-US" dirty="0"/>
              <a:t>Size and Format: Varies in size and format, commonly JPEG or PNG,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7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5855" y="2441163"/>
            <a:ext cx="6979296" cy="3933882"/>
          </a:xfrm>
        </p:spPr>
        <p:txBody>
          <a:bodyPr>
            <a:normAutofit/>
          </a:bodyPr>
          <a:lstStyle/>
          <a:p>
            <a:r>
              <a:rPr lang="en-US" dirty="0"/>
              <a:t>Import Necessary Libraries</a:t>
            </a:r>
          </a:p>
          <a:p>
            <a:r>
              <a:rPr lang="en-US" dirty="0"/>
              <a:t>Define Image Transformations :</a:t>
            </a:r>
          </a:p>
          <a:p>
            <a:pPr lvl="1"/>
            <a:r>
              <a:rPr lang="en-US" dirty="0"/>
              <a:t>Compose transformations for training and testing data.</a:t>
            </a:r>
          </a:p>
          <a:p>
            <a:pPr lvl="1"/>
            <a:r>
              <a:rPr lang="en-US" dirty="0"/>
              <a:t>Resize, convert to tensor, and normalize.</a:t>
            </a:r>
          </a:p>
          <a:p>
            <a:r>
              <a:rPr lang="en-US" dirty="0"/>
              <a:t>Load and Split Dataset :</a:t>
            </a:r>
          </a:p>
          <a:p>
            <a:pPr lvl="1"/>
            <a:r>
              <a:rPr lang="en-US" dirty="0"/>
              <a:t>Load dataset from folder using </a:t>
            </a:r>
            <a:r>
              <a:rPr lang="en-US" dirty="0" err="1"/>
              <a:t>ImageFolder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Split dataset into training and validation sets.(90% in training and 10% in Validation)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36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Model Selection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>
            <a:normAutofit/>
          </a:bodyPr>
          <a:lstStyle/>
          <a:p>
            <a:r>
              <a:rPr lang="en-US" dirty="0"/>
              <a:t>ResNet-50 	</a:t>
            </a:r>
          </a:p>
          <a:p>
            <a:pPr lvl="2"/>
            <a:r>
              <a:rPr lang="en-US" dirty="0"/>
              <a:t>Depth and Complexity</a:t>
            </a:r>
          </a:p>
          <a:p>
            <a:pPr lvl="2"/>
            <a:r>
              <a:rPr lang="en-US" dirty="0"/>
              <a:t>Improved Accuracy</a:t>
            </a:r>
          </a:p>
          <a:p>
            <a:pPr lvl="2"/>
            <a:r>
              <a:rPr lang="en-US" dirty="0"/>
              <a:t>Efficient Training and Inference</a:t>
            </a:r>
          </a:p>
          <a:p>
            <a:pPr lvl="2"/>
            <a:r>
              <a:rPr lang="en-US" dirty="0"/>
              <a:t>Effective for Complex Tasks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94516" y="2235890"/>
            <a:ext cx="6979296" cy="4313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Loss Function Selection:</a:t>
            </a:r>
          </a:p>
          <a:p>
            <a:pPr lvl="1"/>
            <a:r>
              <a:rPr lang="en-US" dirty="0"/>
              <a:t>Chose </a:t>
            </a:r>
            <a:r>
              <a:rPr lang="en-US" dirty="0" err="1"/>
              <a:t>CrossEntropyLoss</a:t>
            </a:r>
            <a:r>
              <a:rPr lang="en-US" dirty="0"/>
              <a:t> for its effectiveness with multiple classes.</a:t>
            </a:r>
          </a:p>
          <a:p>
            <a:pPr lvl="1"/>
            <a:r>
              <a:rPr lang="en-US" dirty="0"/>
              <a:t>Measures the disparity between predicted and actual classes.</a:t>
            </a:r>
          </a:p>
          <a:p>
            <a:r>
              <a:rPr lang="en-US" dirty="0"/>
              <a:t>Optimizer Choice:</a:t>
            </a:r>
          </a:p>
          <a:p>
            <a:pPr lvl="1"/>
            <a:r>
              <a:rPr lang="en-US" dirty="0"/>
              <a:t>Employed </a:t>
            </a:r>
            <a:r>
              <a:rPr lang="en-US" dirty="0">
                <a:highlight>
                  <a:srgbClr val="FFFF00"/>
                </a:highlight>
              </a:rPr>
              <a:t>Adam</a:t>
            </a:r>
            <a:r>
              <a:rPr lang="en-US" dirty="0"/>
              <a:t> optimizer for adaptive learning rate.</a:t>
            </a:r>
          </a:p>
          <a:p>
            <a:r>
              <a:rPr lang="en-US" dirty="0"/>
              <a:t>Learning Rate Setting:</a:t>
            </a:r>
          </a:p>
          <a:p>
            <a:pPr lvl="1"/>
            <a:r>
              <a:rPr lang="en-US" dirty="0"/>
              <a:t>Set learning rate to </a:t>
            </a:r>
            <a:r>
              <a:rPr lang="en-US" dirty="0">
                <a:highlight>
                  <a:srgbClr val="FFFF00"/>
                </a:highlight>
              </a:rPr>
              <a:t>0.02.</a:t>
            </a:r>
          </a:p>
          <a:p>
            <a:pPr lvl="1"/>
            <a:r>
              <a:rPr lang="en-US" dirty="0"/>
              <a:t>Controls the magnitude of model updates per training step.</a:t>
            </a:r>
          </a:p>
          <a:p>
            <a:r>
              <a:rPr lang="en-US" dirty="0"/>
              <a:t>Training Iterations:</a:t>
            </a:r>
          </a:p>
          <a:p>
            <a:pPr lvl="1"/>
            <a:r>
              <a:rPr lang="en-US" dirty="0"/>
              <a:t>Iterate over dataset for 50 epochs.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75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5855" y="2441163"/>
            <a:ext cx="6979296" cy="3933882"/>
          </a:xfrm>
        </p:spPr>
        <p:txBody>
          <a:bodyPr>
            <a:normAutofit/>
          </a:bodyPr>
          <a:lstStyle/>
          <a:p>
            <a:r>
              <a:rPr lang="en-US" dirty="0"/>
              <a:t>Metrics Tracking:</a:t>
            </a:r>
          </a:p>
          <a:p>
            <a:pPr lvl="1"/>
            <a:r>
              <a:rPr lang="en-US" dirty="0"/>
              <a:t>Track loss and accuracy metrics for visualization and performance assessment.</a:t>
            </a:r>
          </a:p>
          <a:p>
            <a:r>
              <a:rPr lang="en-US" dirty="0"/>
              <a:t>Validation Evaluation:</a:t>
            </a:r>
          </a:p>
          <a:p>
            <a:pPr lvl="1"/>
            <a:r>
              <a:rPr lang="en-US" dirty="0"/>
              <a:t>Assess model performance on validation dataset.</a:t>
            </a:r>
          </a:p>
          <a:p>
            <a:r>
              <a:rPr lang="en-US" dirty="0"/>
              <a:t>Performance Assessment:</a:t>
            </a:r>
          </a:p>
          <a:p>
            <a:pPr lvl="1"/>
            <a:r>
              <a:rPr lang="en-US" dirty="0"/>
              <a:t>Generate confusion matrices for visual evaluation.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2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Evaluation Result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08ACF0D-AA24-1C75-F8F6-5B64EF1290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r>
              <a:rPr lang="en-CA" dirty="0"/>
              <a:t>Training Epochs: 10</a:t>
            </a:r>
          </a:p>
          <a:p>
            <a:r>
              <a:rPr lang="en-CA" dirty="0"/>
              <a:t>Accuracy Metrics:</a:t>
            </a:r>
          </a:p>
          <a:p>
            <a:r>
              <a:rPr lang="en-CA" dirty="0"/>
              <a:t>	Training Accuracy: 18.27%</a:t>
            </a:r>
          </a:p>
          <a:p>
            <a:r>
              <a:rPr lang="en-CA" dirty="0"/>
              <a:t>	Validation Accuracy: 20.96%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E6A8E-D414-CF41-0199-07180DF783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6000" y="1012301"/>
            <a:ext cx="6118225" cy="4833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364</TotalTime>
  <Words>638</Words>
  <Application>Microsoft Office PowerPoint</Application>
  <PresentationFormat>Widescreen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Custom</vt:lpstr>
      <vt:lpstr>Deep Learning with Pytorch</vt:lpstr>
      <vt:lpstr>Agenda</vt:lpstr>
      <vt:lpstr>Introduction</vt:lpstr>
      <vt:lpstr>Dataset Selection</vt:lpstr>
      <vt:lpstr>Data Preprocessing</vt:lpstr>
      <vt:lpstr>Model Selection and Architecture</vt:lpstr>
      <vt:lpstr>Model Training</vt:lpstr>
      <vt:lpstr>Model Training</vt:lpstr>
      <vt:lpstr>Evaluation Result</vt:lpstr>
      <vt:lpstr>Evaluation Result</vt:lpstr>
      <vt:lpstr>Confusion Matrix</vt:lpstr>
      <vt:lpstr>Classification Report:</vt:lpstr>
      <vt:lpstr>Challenges :</vt:lpstr>
      <vt:lpstr>Learning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Rupal Jaykumar</dc:creator>
  <cp:lastModifiedBy>Rupal Jaykumar Patel</cp:lastModifiedBy>
  <cp:revision>49</cp:revision>
  <dcterms:created xsi:type="dcterms:W3CDTF">2024-04-03T17:43:06Z</dcterms:created>
  <dcterms:modified xsi:type="dcterms:W3CDTF">2024-04-03T23:47:30Z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