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448" r:id="rId5"/>
    <p:sldId id="2462" r:id="rId6"/>
    <p:sldId id="259" r:id="rId7"/>
    <p:sldId id="2451" r:id="rId8"/>
    <p:sldId id="2468" r:id="rId9"/>
    <p:sldId id="2450" r:id="rId10"/>
    <p:sldId id="2463" r:id="rId11"/>
    <p:sldId id="2457" r:id="rId12"/>
    <p:sldId id="2470" r:id="rId13"/>
    <p:sldId id="2465" r:id="rId14"/>
    <p:sldId id="2471" r:id="rId15"/>
    <p:sldId id="2464" r:id="rId16"/>
    <p:sldId id="2466" r:id="rId17"/>
    <p:sldId id="2472" r:id="rId18"/>
    <p:sldId id="243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5033" autoAdjust="0"/>
  </p:normalViewPr>
  <p:slideViewPr>
    <p:cSldViewPr snapToGrid="0">
      <p:cViewPr varScale="1">
        <p:scale>
          <a:sx n="81" d="100"/>
          <a:sy n="81" d="100"/>
        </p:scale>
        <p:origin x="715" y="58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12/2/2023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28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46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72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1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13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38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00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66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59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28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17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1060315"/>
            <a:ext cx="11490325" cy="2218959"/>
          </a:xfrm>
        </p:spPr>
        <p:txBody>
          <a:bodyPr anchor="b" anchorCtr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E4A8DD-9B42-2F05-285B-2BC137F749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2344" y="3700222"/>
            <a:ext cx="5167313" cy="603250"/>
          </a:xfrm>
          <a:gradFill>
            <a:gsLst>
              <a:gs pos="0">
                <a:schemeClr val="accent5"/>
              </a:gs>
              <a:gs pos="45000">
                <a:schemeClr val="accent1"/>
              </a:gs>
              <a:gs pos="100000">
                <a:schemeClr val="accent2"/>
              </a:gs>
            </a:gsLst>
            <a:lin ang="10800000" scaled="0"/>
          </a:gra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922140"/>
            <a:ext cx="5167313" cy="848311"/>
          </a:xfrm>
        </p:spPr>
        <p:txBody>
          <a:bodyPr>
            <a:norm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156E-BE02-9BBA-0763-EE0EC22877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9107" y="50241"/>
            <a:ext cx="11265694" cy="1304544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9900" y="1638300"/>
            <a:ext cx="5156200" cy="1892300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107" y="3864355"/>
            <a:ext cx="5157787" cy="494506"/>
          </a:xfrm>
        </p:spPr>
        <p:txBody>
          <a:bodyPr>
            <a:normAutofit/>
          </a:bodyPr>
          <a:lstStyle>
            <a:lvl1pPr marL="0" indent="0">
              <a:buNone/>
              <a:defRPr sz="2400" cap="all" spc="300" baseline="0"/>
            </a:lvl1pPr>
          </a:lstStyle>
          <a:p>
            <a:pPr lvl="0"/>
            <a:r>
              <a:rPr lang="en-US" spc="300" dirty="0">
                <a:solidFill>
                  <a:schemeClr val="tx1"/>
                </a:solidFill>
              </a:rPr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43E54-D2B8-A019-ACD6-6F79A320E77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69900" y="4471988"/>
            <a:ext cx="5156200" cy="1997075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2pPr>
            <a:lvl3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3pPr>
            <a:lvl4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4pPr>
            <a:lvl5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59826" y="1638300"/>
            <a:ext cx="5174975" cy="1892300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59826" y="3864355"/>
            <a:ext cx="5174975" cy="494506"/>
          </a:xfrm>
        </p:spPr>
        <p:txBody>
          <a:bodyPr>
            <a:normAutofit/>
          </a:bodyPr>
          <a:lstStyle>
            <a:lvl1pPr marL="0" indent="0">
              <a:buNone/>
              <a:defRPr sz="2400" cap="all" spc="300" baseline="0"/>
            </a:lvl1pPr>
          </a:lstStyle>
          <a:p>
            <a:pPr lvl="0"/>
            <a:r>
              <a:rPr lang="en-US" spc="300" dirty="0">
                <a:solidFill>
                  <a:schemeClr val="tx1"/>
                </a:solidFill>
              </a:rPr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55348AE-D0F6-8964-FB7A-612A611AD6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559827" y="4471988"/>
            <a:ext cx="5174974" cy="1997075"/>
          </a:xfrm>
        </p:spPr>
        <p:txBody>
          <a:bodyPr/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2pPr>
            <a:lvl3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3pPr>
            <a:lvl4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4pPr>
            <a:lvl5pPr marL="228600" indent="-22860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1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7B0BF-E38F-E2A3-143D-4B77377FE7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0073" y="40193"/>
            <a:ext cx="10281172" cy="1316334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60438" y="1624013"/>
            <a:ext cx="3108325" cy="18923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76287"/>
            <a:ext cx="3108326" cy="865563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2400" cap="all" spc="300" baseline="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" name="Text Placeholder 27">
            <a:extLst>
              <a:ext uri="{FF2B5EF4-FFF2-40B4-BE49-F238E27FC236}">
                <a16:creationId xmlns:a16="http://schemas.microsoft.com/office/drawing/2014/main" id="{45BAD2EF-B428-1883-5F6B-BA8B3A18D3C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0073" y="4578835"/>
            <a:ext cx="3108326" cy="1892300"/>
          </a:xfrm>
        </p:spPr>
        <p:txBody>
          <a:bodyPr anchor="t" anchorCtr="0">
            <a:noAutofit/>
          </a:bodyPr>
          <a:lstStyle>
            <a:lvl1pPr marL="182880" indent="-18288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cap="none" spc="0" baseline="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Second</a:t>
            </a:r>
          </a:p>
          <a:p>
            <a:pPr lvl="0"/>
            <a:r>
              <a:rPr lang="en-US" dirty="0"/>
              <a:t>Third</a:t>
            </a:r>
          </a:p>
          <a:p>
            <a:pPr lvl="0"/>
            <a:r>
              <a:rPr lang="en-US" dirty="0"/>
              <a:t>Fourth</a:t>
            </a:r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42155" y="1623219"/>
            <a:ext cx="3108325" cy="18923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27">
            <a:extLst>
              <a:ext uri="{FF2B5EF4-FFF2-40B4-BE49-F238E27FC236}">
                <a16:creationId xmlns:a16="http://schemas.microsoft.com/office/drawing/2014/main" id="{BD42366C-60A0-D39C-8592-69A1576D075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41837" y="3676287"/>
            <a:ext cx="3108326" cy="865563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2400" cap="all" spc="300" baseline="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" name="Text Placeholder 27">
            <a:extLst>
              <a:ext uri="{FF2B5EF4-FFF2-40B4-BE49-F238E27FC236}">
                <a16:creationId xmlns:a16="http://schemas.microsoft.com/office/drawing/2014/main" id="{A25B6479-6C48-F3A7-D96C-55AD3C9708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31789" y="4578835"/>
            <a:ext cx="3108326" cy="1892300"/>
          </a:xfrm>
        </p:spPr>
        <p:txBody>
          <a:bodyPr anchor="t" anchorCtr="0">
            <a:noAutofit/>
          </a:bodyPr>
          <a:lstStyle>
            <a:lvl1pPr marL="182880" indent="-18288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cap="none" spc="0" baseline="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Second</a:t>
            </a:r>
          </a:p>
          <a:p>
            <a:pPr lvl="0"/>
            <a:r>
              <a:rPr lang="en-US" dirty="0"/>
              <a:t>Third</a:t>
            </a:r>
          </a:p>
          <a:p>
            <a:pPr lvl="0"/>
            <a:r>
              <a:rPr lang="en-US" dirty="0"/>
              <a:t>Fourth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2920" y="1623219"/>
            <a:ext cx="3108325" cy="18923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3C134F8D-319C-699E-00ED-2C497397EEF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22919" y="3676287"/>
            <a:ext cx="3108326" cy="865563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 sz="2400" cap="all" spc="300" baseline="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7" name="Text Placeholder 27">
            <a:extLst>
              <a:ext uri="{FF2B5EF4-FFF2-40B4-BE49-F238E27FC236}">
                <a16:creationId xmlns:a16="http://schemas.microsoft.com/office/drawing/2014/main" id="{52A27F04-C302-800F-5FE5-9B7FA2DBED4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2871" y="4578835"/>
            <a:ext cx="3108326" cy="1892300"/>
          </a:xfrm>
        </p:spPr>
        <p:txBody>
          <a:bodyPr anchor="t" anchorCtr="0">
            <a:noAutofit/>
          </a:bodyPr>
          <a:lstStyle>
            <a:lvl1pPr marL="182880" indent="-18288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400" cap="none" spc="0" baseline="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Second</a:t>
            </a:r>
          </a:p>
          <a:p>
            <a:pPr lvl="0"/>
            <a:r>
              <a:rPr lang="en-US" dirty="0"/>
              <a:t>Third</a:t>
            </a:r>
          </a:p>
          <a:p>
            <a:pPr lvl="0"/>
            <a:r>
              <a:rPr lang="en-US" dirty="0"/>
              <a:t>Fourth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2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170822"/>
            <a:ext cx="5897218" cy="1325453"/>
          </a:xfrm>
        </p:spPr>
        <p:txBody>
          <a:bodyPr lIns="91440" rIns="91440" anchor="b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58000"/>
          </a:xfrm>
          <a:effectLst/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656A3C7F-97D5-51E2-9BDF-90E2BD08012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5998" y="1635323"/>
            <a:ext cx="5897217" cy="365125"/>
          </a:xfrm>
        </p:spPr>
        <p:txBody>
          <a:bodyPr l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9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7B1FEB2D-A892-CF1D-2EAD-3139AB45F79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5998" y="2101808"/>
            <a:ext cx="5897217" cy="554037"/>
          </a:xfrm>
        </p:spPr>
        <p:txBody>
          <a:bodyPr lIns="9144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none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B2D88A4-3801-6C61-D989-4358C9A25C8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5998" y="2824477"/>
            <a:ext cx="5897217" cy="365125"/>
          </a:xfrm>
        </p:spPr>
        <p:txBody>
          <a:bodyPr l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9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43D83DE-2A76-BAD3-6A75-BD1BE8A1AB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5998" y="3290962"/>
            <a:ext cx="5897217" cy="554037"/>
          </a:xfrm>
        </p:spPr>
        <p:txBody>
          <a:bodyPr lIns="9144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none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6C9F708-458D-0C90-AA62-4F4E1BE98CE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95998" y="4005037"/>
            <a:ext cx="5897217" cy="365125"/>
          </a:xfrm>
        </p:spPr>
        <p:txBody>
          <a:bodyPr l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9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8A4FEA4-71DB-CBBC-4183-C55650B07AB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095998" y="4471522"/>
            <a:ext cx="5897217" cy="554037"/>
          </a:xfrm>
        </p:spPr>
        <p:txBody>
          <a:bodyPr lIns="9144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none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1BAC13E-D6C4-66D0-6DF5-9FDB08CD8F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95998" y="5194191"/>
            <a:ext cx="5897217" cy="365125"/>
          </a:xfrm>
        </p:spPr>
        <p:txBody>
          <a:bodyPr lIns="9144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9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C54AFEF2-F55D-17EA-E93E-AC4F233B937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5998" y="5660676"/>
            <a:ext cx="5897217" cy="554037"/>
          </a:xfrm>
        </p:spPr>
        <p:txBody>
          <a:bodyPr lIns="9144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none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58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dots&#10;&#10;Description automatically generated">
            <a:extLst>
              <a:ext uri="{FF2B5EF4-FFF2-40B4-BE49-F238E27FC236}">
                <a16:creationId xmlns:a16="http://schemas.microsoft.com/office/drawing/2014/main" id="{A7778945-CDEB-9A7F-80F5-5A2906972A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8E9930A-72A3-290D-B835-F73AD5366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195" y="1069675"/>
            <a:ext cx="11015612" cy="1499321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7C9DAF4-07EB-3C9A-A08C-3EBC3F87B2A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754768" y="3105917"/>
            <a:ext cx="731520" cy="731520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8812" y="3893330"/>
            <a:ext cx="3736664" cy="518795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89154656-6832-6744-5242-633FFE1D17B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730238" y="3105917"/>
            <a:ext cx="731520" cy="731520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41056" y="3893330"/>
            <a:ext cx="3736658" cy="518795"/>
          </a:xfrm>
        </p:spPr>
        <p:txBody>
          <a:bodyPr>
            <a:norm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0271905-3743-286E-3C76-62B0063D596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705712" y="3105917"/>
            <a:ext cx="731520" cy="731520"/>
          </a:xfrm>
        </p:spPr>
        <p:txBody>
          <a:bodyPr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6525" y="3893330"/>
            <a:ext cx="3736663" cy="518795"/>
          </a:xfrm>
        </p:spPr>
        <p:txBody>
          <a:bodyPr>
            <a:norm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20" y="136525"/>
            <a:ext cx="4846320" cy="1692311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spcBef>
                <a:spcPts val="1000"/>
              </a:spcBef>
              <a:defRPr sz="3200" baseline="0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rmAutofit/>
          </a:bodyPr>
          <a:lstStyle>
            <a:lvl1pPr marL="0" indent="0">
              <a:buNone/>
              <a:defRPr sz="1800" cap="all" spc="30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24572"/>
            <a:ext cx="5897217" cy="1471703"/>
          </a:xfrm>
        </p:spPr>
        <p:txBody>
          <a:bodyPr lIns="91440" rIns="91440" anchor="b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58000"/>
          </a:xfrm>
          <a:effectLst/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95395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1400" cap="all" spc="300" baseline="0" dirty="0">
                <a:solidFill>
                  <a:schemeClr val="l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E20AE-BE16-CA42-4851-31C48D64A60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2782674"/>
            <a:ext cx="4122755" cy="269367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135465"/>
            <a:ext cx="5012987" cy="2788704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012987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400" cap="all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36525"/>
            <a:ext cx="11002962" cy="1455179"/>
          </a:xfrm>
        </p:spPr>
        <p:txBody>
          <a:bodyPr anchor="b" anchorCtr="0">
            <a:noAutofit/>
          </a:bodyPr>
          <a:lstStyle>
            <a:lvl1pPr>
              <a:defRPr sz="4800" spc="3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36525"/>
            <a:ext cx="11002962" cy="1455179"/>
          </a:xfrm>
        </p:spPr>
        <p:txBody>
          <a:bodyPr anchor="b" anchorCtr="0">
            <a:noAutofit/>
          </a:bodyPr>
          <a:lstStyle>
            <a:lvl1pPr>
              <a:defRPr sz="4800" spc="3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11A09-391F-D047-3028-E943A996403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93727" y="1591703"/>
            <a:ext cx="11002962" cy="4764647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8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136525"/>
            <a:ext cx="11002962" cy="1455179"/>
          </a:xfrm>
        </p:spPr>
        <p:txBody>
          <a:bodyPr anchor="b" anchorCtr="0">
            <a:noAutofit/>
          </a:bodyPr>
          <a:lstStyle>
            <a:lvl1pPr>
              <a:defRPr sz="4800" spc="3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11A09-391F-D047-3028-E943A996403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94519" y="2205872"/>
            <a:ext cx="11002962" cy="3685881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93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algn="ctr">
              <a:defRPr sz="1400" spc="300" baseline="0"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bIns="274320" anchor="b">
            <a:normAutofit/>
          </a:bodyPr>
          <a:lstStyle>
            <a:lvl1pPr marL="0" indent="0" algn="ctr">
              <a:buNone/>
              <a:defRPr sz="3200" cap="all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4"/>
            <a:ext cx="4018722" cy="1781980"/>
          </a:xfrm>
        </p:spPr>
        <p:txBody>
          <a:bodyPr lIns="0" rIns="0" anchor="ctr" anchorCtr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6600" y="365125"/>
            <a:ext cx="2997200" cy="1781979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51300" y="365125"/>
            <a:ext cx="2997200" cy="1781979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6600" y="2422525"/>
            <a:ext cx="2997200" cy="1781979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51300" y="2422525"/>
            <a:ext cx="2997200" cy="1781979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6600" y="4479925"/>
            <a:ext cx="2997200" cy="1781979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51300" y="4479925"/>
            <a:ext cx="2997200" cy="1781979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281DF4-BD72-3F1E-8B04-6205D7C5C8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92278" y="2422525"/>
            <a:ext cx="1813685" cy="718013"/>
          </a:xfrm>
        </p:spPr>
        <p:txBody>
          <a:bodyPr l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4FA84CC6-BD0B-002A-5FFA-708B69C4C20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92278" y="3161514"/>
            <a:ext cx="1813685" cy="365125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DF5AB02-45DE-2A85-A817-6FA37AD981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997315" y="2429338"/>
            <a:ext cx="1813685" cy="718013"/>
          </a:xfrm>
        </p:spPr>
        <p:txBody>
          <a:bodyPr l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4138391-4411-4BD0-D8AD-D001BF46DCA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997315" y="3158271"/>
            <a:ext cx="1813685" cy="365125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E1BE558-411F-87F3-71EE-1782FC824F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792278" y="3625282"/>
            <a:ext cx="1813685" cy="718013"/>
          </a:xfrm>
        </p:spPr>
        <p:txBody>
          <a:bodyPr l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08EED18-0FEB-480C-03BC-CC12E4603C9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792278" y="4354222"/>
            <a:ext cx="1813685" cy="365125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95CBCFF-0E55-BCFC-8CBE-723A9BD0002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997314" y="3604563"/>
            <a:ext cx="1813686" cy="718013"/>
          </a:xfrm>
        </p:spPr>
        <p:txBody>
          <a:bodyPr l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9088F0C-EE6F-2847-CFAA-9D94686187E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997314" y="4333500"/>
            <a:ext cx="1813686" cy="365125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28120BC8-9E46-E919-6015-FABAA658884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793957" y="4891306"/>
            <a:ext cx="1812006" cy="718013"/>
          </a:xfrm>
        </p:spPr>
        <p:txBody>
          <a:bodyPr l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DA6AFA01-4607-12C7-E4CA-8AAB4BADECA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793957" y="5620243"/>
            <a:ext cx="1812006" cy="365125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89AE8D05-699D-7672-D652-F638E376296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998994" y="4888062"/>
            <a:ext cx="1812006" cy="718013"/>
          </a:xfrm>
        </p:spPr>
        <p:txBody>
          <a:bodyPr l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3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8C054886-505C-671E-F2BA-D9842DA583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98994" y="5616999"/>
            <a:ext cx="1812006" cy="365125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2122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77" r:id="rId5"/>
    <p:sldLayoutId id="2147483685" r:id="rId6"/>
    <p:sldLayoutId id="2147483686" r:id="rId7"/>
    <p:sldLayoutId id="2147483666" r:id="rId8"/>
    <p:sldLayoutId id="2147483681" r:id="rId9"/>
    <p:sldLayoutId id="2147483683" r:id="rId10"/>
    <p:sldLayoutId id="2147483682" r:id="rId11"/>
    <p:sldLayoutId id="2147483684" r:id="rId12"/>
    <p:sldLayoutId id="2147483680" r:id="rId13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microsoft.com/office/2007/relationships/hdphoto" Target="../media/hdphoto7.wdp"/><Relationship Id="rId5" Type="http://schemas.openxmlformats.org/officeDocument/2006/relationships/image" Target="../media/image16.png"/><Relationship Id="rId4" Type="http://schemas.microsoft.com/office/2007/relationships/hdphoto" Target="../media/hdphoto6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8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6" y="1060315"/>
            <a:ext cx="11490325" cy="2218959"/>
          </a:xfrm>
        </p:spPr>
        <p:txBody>
          <a:bodyPr/>
          <a:lstStyle/>
          <a:p>
            <a:r>
              <a:rPr lang="en-US" dirty="0"/>
              <a:t>Information encoding standards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12344" y="3700222"/>
            <a:ext cx="5167313" cy="603250"/>
          </a:xfrm>
        </p:spPr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848311"/>
          </a:xfrm>
        </p:spPr>
        <p:txBody>
          <a:bodyPr/>
          <a:lstStyle/>
          <a:p>
            <a:r>
              <a:rPr lang="en-US" dirty="0"/>
              <a:t>9.24.XX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B40EB20-1D3B-13D4-4E5F-6337177478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848411"/>
            <a:ext cx="7532016" cy="999241"/>
          </a:xfrm>
        </p:spPr>
        <p:txBody>
          <a:bodyPr/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new contact under artists</a:t>
            </a:r>
          </a:p>
          <a:p>
            <a:b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REGULAR USER WILL BE UNABLE TO MODIFY OTHERS except his own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68210C-A4DD-4E11-76A4-858443FD701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47500" y="6469063"/>
            <a:ext cx="444500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23A2B02-2DA0-A976-AE70-F15B4955B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279" y="2450968"/>
            <a:ext cx="10184447" cy="316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65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6590A5-1FDB-C439-73CD-BB01DA22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82" y="320511"/>
            <a:ext cx="6934200" cy="744718"/>
          </a:xfrm>
        </p:spPr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MANGER: APPROVE OR REJECT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C32CB-B388-1C5B-DE85-483DCC8CE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021" y="2898740"/>
            <a:ext cx="3600979" cy="3888559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EA93645-047F-2516-F406-B717BBE4D43F}"/>
              </a:ext>
            </a:extLst>
          </p:cNvPr>
          <p:cNvSpPr/>
          <p:nvPr/>
        </p:nvSpPr>
        <p:spPr>
          <a:xfrm>
            <a:off x="9521073" y="1748670"/>
            <a:ext cx="2450969" cy="1150070"/>
          </a:xfrm>
          <a:prstGeom prst="wedgeRectCallou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Approved in this case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70A714-7A97-9BEC-4FD0-88D123083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8" y="1562490"/>
            <a:ext cx="8867480" cy="234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5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Placeholder 13" descr="person staring at blueprints on a wall">
            <a:extLst>
              <a:ext uri="{FF2B5EF4-FFF2-40B4-BE49-F238E27FC236}">
                <a16:creationId xmlns:a16="http://schemas.microsoft.com/office/drawing/2014/main" id="{FCD301D4-9222-4E85-8155-E78C89D992C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21" r="20321"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04B58-9206-42AF-08EB-959C9A771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4169" y="194256"/>
            <a:ext cx="6711885" cy="757851"/>
          </a:xfrm>
        </p:spPr>
        <p:txBody>
          <a:bodyPr>
            <a:norm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 CONTROL (COMPLETE PRIVILEDGES)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09659-3764-6E0E-988E-F74930A2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9" name="Picture Placeholder 15" descr="sticky notes on a clear dry erase board">
            <a:extLst>
              <a:ext uri="{FF2B5EF4-FFF2-40B4-BE49-F238E27FC236}">
                <a16:creationId xmlns:a16="http://schemas.microsoft.com/office/drawing/2014/main" id="{BFACC95D-59ED-6F46-E2B6-AE71C8187784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481" b="4481"/>
          <a:stretch/>
        </p:blipFill>
        <p:spPr>
          <a:xfrm>
            <a:off x="0" y="1536700"/>
            <a:ext cx="3108325" cy="18923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A3E549-BDF7-7284-AE72-6E68FF7C88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0603" y="2349795"/>
            <a:ext cx="9845451" cy="373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17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5" descr="person staring at blueprints on a brick wall">
            <a:extLst>
              <a:ext uri="{FF2B5EF4-FFF2-40B4-BE49-F238E27FC236}">
                <a16:creationId xmlns:a16="http://schemas.microsoft.com/office/drawing/2014/main" id="{16B5FFBF-FBCD-964C-AE2B-03564308539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673" r="23673"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1988A52-5C3D-9F66-BD43-5C3B605468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8782" y="3073209"/>
            <a:ext cx="4937661" cy="711582"/>
          </a:xfrm>
        </p:spPr>
        <p:txBody>
          <a:bodyPr/>
          <a:lstStyle/>
          <a:p>
            <a:r>
              <a:rPr lang="en-IN" sz="1200" b="0" i="0" dirty="0">
                <a:solidFill>
                  <a:schemeClr val="bg1"/>
                </a:solidFill>
                <a:effectLst/>
                <a:latin typeface="Söhne"/>
              </a:rPr>
              <a:t>Accelerating Development: Scaffolding and Identity Integration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7995B0A-2E90-A1CA-CC0B-507982F7BD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42960" y="0"/>
            <a:ext cx="6721311" cy="7305773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IN" sz="1355" b="1" i="0" dirty="0">
                <a:solidFill>
                  <a:srgbClr val="374151"/>
                </a:solidFill>
                <a:effectLst/>
                <a:latin typeface="Söhne"/>
              </a:rPr>
              <a:t>Scaffolding for Rapid Development:</a:t>
            </a:r>
            <a:endParaRPr lang="en-IN" sz="1355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IN" sz="1355" b="0" i="0" dirty="0">
                <a:solidFill>
                  <a:srgbClr val="374151"/>
                </a:solidFill>
                <a:effectLst/>
                <a:latin typeface="Söhne"/>
              </a:rPr>
              <a:t>Leveraged scaffolding to swiftly generate the initial project structure.</a:t>
            </a:r>
          </a:p>
          <a:p>
            <a:pPr marL="742950" lvl="1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IN" sz="1355" b="0" i="0" dirty="0">
                <a:solidFill>
                  <a:srgbClr val="374151"/>
                </a:solidFill>
                <a:effectLst/>
                <a:latin typeface="Söhne"/>
              </a:rPr>
              <a:t>Automated repetitive tasks, reducing development time.</a:t>
            </a:r>
          </a:p>
          <a:p>
            <a:pPr marL="742950" lvl="1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IN" sz="1355" b="0" i="0" dirty="0">
                <a:solidFill>
                  <a:srgbClr val="374151"/>
                </a:solidFill>
                <a:effectLst/>
                <a:latin typeface="Söhne"/>
              </a:rPr>
              <a:t>Utilized scaffolding to establish a solid foundation for our ASP.NET Core web app.</a:t>
            </a:r>
          </a:p>
          <a:p>
            <a:pPr algn="l">
              <a:buFont typeface="+mj-lt"/>
              <a:buAutoNum type="arabicPeriod"/>
            </a:pPr>
            <a:r>
              <a:rPr lang="en-IN" sz="1355" b="1" i="0" dirty="0">
                <a:solidFill>
                  <a:srgbClr val="374151"/>
                </a:solidFill>
                <a:effectLst/>
                <a:latin typeface="Söhne"/>
              </a:rPr>
              <a:t>ASP.NET Core Identity Integration:</a:t>
            </a:r>
            <a:endParaRPr lang="en-IN" sz="1355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IN" sz="1355" b="0" i="0" dirty="0">
                <a:solidFill>
                  <a:srgbClr val="374151"/>
                </a:solidFill>
                <a:effectLst/>
                <a:latin typeface="Söhne"/>
              </a:rPr>
              <a:t>Seamlessly integrated ASP.NET Core Identity for secure user authentication.</a:t>
            </a:r>
          </a:p>
          <a:p>
            <a:pPr marL="742950" lvl="1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IN" sz="1355" b="0" i="0" dirty="0">
                <a:solidFill>
                  <a:srgbClr val="374151"/>
                </a:solidFill>
                <a:effectLst/>
                <a:latin typeface="Söhne"/>
              </a:rPr>
              <a:t>Employed Identity to manage user roles, ensuring a structured approach to access control.</a:t>
            </a:r>
          </a:p>
          <a:p>
            <a:pPr marL="742950" lvl="1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IN" sz="1355" b="0" i="0" dirty="0">
                <a:solidFill>
                  <a:srgbClr val="374151"/>
                </a:solidFill>
                <a:effectLst/>
                <a:latin typeface="Söhne"/>
              </a:rPr>
              <a:t>Utilized built-in Identity features for secure password hashing and user management.</a:t>
            </a:r>
          </a:p>
          <a:p>
            <a:pPr algn="l">
              <a:buFont typeface="+mj-lt"/>
              <a:buAutoNum type="arabicPeriod"/>
            </a:pPr>
            <a:r>
              <a:rPr lang="en-IN" sz="1355" b="1" i="0" dirty="0">
                <a:solidFill>
                  <a:srgbClr val="374151"/>
                </a:solidFill>
                <a:effectLst/>
                <a:latin typeface="Söhne"/>
              </a:rPr>
              <a:t>Role Management with Identity:</a:t>
            </a:r>
            <a:endParaRPr lang="en-IN" sz="1355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IN" sz="1355" b="0" i="0" dirty="0">
                <a:solidFill>
                  <a:srgbClr val="374151"/>
                </a:solidFill>
                <a:effectLst/>
                <a:latin typeface="Söhne"/>
              </a:rPr>
              <a:t>Defined distinct roles for Registered Users, Managers, and Administrators.</a:t>
            </a:r>
          </a:p>
          <a:p>
            <a:pPr marL="742950" lvl="1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IN" sz="1355" b="0" i="0" dirty="0">
                <a:solidFill>
                  <a:srgbClr val="374151"/>
                </a:solidFill>
                <a:effectLst/>
                <a:latin typeface="Söhne"/>
              </a:rPr>
              <a:t>Established a role-based hierarchy to dictate access permissions.</a:t>
            </a:r>
          </a:p>
          <a:p>
            <a:pPr marL="742950" lvl="1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IN" sz="1355" b="0" i="0" dirty="0">
                <a:solidFill>
                  <a:srgbClr val="374151"/>
                </a:solidFill>
                <a:effectLst/>
                <a:latin typeface="Söhne"/>
              </a:rPr>
              <a:t>Integrated Identity's role management capabilities to assign and manage user roles.</a:t>
            </a:r>
          </a:p>
          <a:p>
            <a:pPr algn="l">
              <a:buFont typeface="+mj-lt"/>
              <a:buAutoNum type="arabicPeriod"/>
            </a:pPr>
            <a:r>
              <a:rPr lang="en-IN" sz="1355" b="1" i="0" dirty="0">
                <a:solidFill>
                  <a:srgbClr val="374151"/>
                </a:solidFill>
                <a:effectLst/>
                <a:latin typeface="Söhne"/>
              </a:rPr>
              <a:t>User Authentication and Registration:</a:t>
            </a:r>
            <a:endParaRPr lang="en-IN" sz="1355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IN" sz="1355" b="0" i="0" dirty="0">
                <a:solidFill>
                  <a:srgbClr val="374151"/>
                </a:solidFill>
                <a:effectLst/>
                <a:latin typeface="Söhne"/>
              </a:rPr>
              <a:t>Implemented secure user authentication during login.</a:t>
            </a:r>
          </a:p>
          <a:p>
            <a:pPr marL="742950" lvl="1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IN" sz="1355" b="0" i="0" dirty="0">
                <a:solidFill>
                  <a:srgbClr val="374151"/>
                </a:solidFill>
                <a:effectLst/>
                <a:latin typeface="Söhne"/>
              </a:rPr>
              <a:t>Leveraged Identity's features for user registration and account management.</a:t>
            </a:r>
          </a:p>
          <a:p>
            <a:pPr marL="742950" lvl="1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IN" sz="1355" b="0" i="0" dirty="0">
                <a:solidFill>
                  <a:srgbClr val="374151"/>
                </a:solidFill>
                <a:effectLst/>
                <a:latin typeface="Söhne"/>
              </a:rPr>
              <a:t>Seamlessly integrated Identity into the overall scaffolding structure.</a:t>
            </a:r>
          </a:p>
          <a:p>
            <a:pPr algn="l">
              <a:buFont typeface="+mj-lt"/>
              <a:buAutoNum type="arabicPeriod"/>
            </a:pPr>
            <a:r>
              <a:rPr lang="en-IN" sz="1355" b="1" i="0" dirty="0">
                <a:solidFill>
                  <a:srgbClr val="374151"/>
                </a:solidFill>
                <a:effectLst/>
                <a:latin typeface="Söhne"/>
              </a:rPr>
              <a:t>NuGet Packages for Enhanced Functionality:</a:t>
            </a:r>
            <a:endParaRPr lang="en-IN" sz="1355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IN" sz="1355" b="0" i="0" dirty="0">
                <a:solidFill>
                  <a:srgbClr val="374151"/>
                </a:solidFill>
                <a:effectLst/>
                <a:latin typeface="Söhne"/>
              </a:rPr>
              <a:t>Incorporated essential NuGet packages to extend the capabilities of our web app.</a:t>
            </a:r>
          </a:p>
          <a:p>
            <a:pPr marL="742950" lvl="1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IN" sz="1355" b="0" i="0" dirty="0">
                <a:solidFill>
                  <a:srgbClr val="374151"/>
                </a:solidFill>
                <a:effectLst/>
                <a:latin typeface="Söhne"/>
              </a:rPr>
              <a:t>Mention specific packages and their roles (e.g., </a:t>
            </a:r>
            <a:r>
              <a:rPr lang="en-IN" sz="1355" b="0" i="0" dirty="0" err="1">
                <a:solidFill>
                  <a:srgbClr val="374151"/>
                </a:solidFill>
                <a:effectLst/>
                <a:latin typeface="Söhne"/>
              </a:rPr>
              <a:t>Microsoft.AspNetCore.Mvc</a:t>
            </a:r>
            <a:r>
              <a:rPr lang="en-IN" sz="1355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IN" sz="1355" b="0" i="0" dirty="0" err="1">
                <a:solidFill>
                  <a:srgbClr val="374151"/>
                </a:solidFill>
                <a:effectLst/>
                <a:latin typeface="Söhne"/>
              </a:rPr>
              <a:t>Microsoft.EntityFrameworkCore</a:t>
            </a:r>
            <a:r>
              <a:rPr lang="en-IN" sz="1355" b="0" i="0" dirty="0">
                <a:solidFill>
                  <a:srgbClr val="374151"/>
                </a:solidFill>
                <a:effectLst/>
                <a:latin typeface="Söhne"/>
              </a:rPr>
              <a:t>, etc.).</a:t>
            </a:r>
          </a:p>
          <a:p>
            <a:pPr marL="742950" lvl="1" indent="-285750" algn="l">
              <a:lnSpc>
                <a:spcPct val="100000"/>
              </a:lnSpc>
              <a:buFont typeface="+mj-lt"/>
              <a:buAutoNum type="arabicPeriod"/>
            </a:pPr>
            <a:r>
              <a:rPr lang="en-IN" sz="1355" b="0" i="0" dirty="0">
                <a:solidFill>
                  <a:srgbClr val="374151"/>
                </a:solidFill>
                <a:effectLst/>
                <a:latin typeface="Söhne"/>
              </a:rPr>
              <a:t>Leveraged these packages to enhance functionality, security, and overall project efficiency.</a:t>
            </a:r>
          </a:p>
          <a:p>
            <a:pPr marL="457200" lvl="1" indent="0" algn="l">
              <a:lnSpc>
                <a:spcPct val="100000"/>
              </a:lnSpc>
              <a:buNone/>
            </a:pPr>
            <a:endParaRPr lang="en-IN" sz="1355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sz="1355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93EF5-ED6E-4A8C-6C5F-327F29B2F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9F7EACC-BAEE-A3A3-9A8C-B8D19C4DFA7B}"/>
              </a:ext>
            </a:extLst>
          </p:cNvPr>
          <p:cNvSpPr/>
          <p:nvPr/>
        </p:nvSpPr>
        <p:spPr>
          <a:xfrm>
            <a:off x="130810" y="1318283"/>
            <a:ext cx="5138774" cy="14626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2400" b="1" i="0" dirty="0">
                <a:effectLst/>
                <a:latin typeface="Söhne"/>
              </a:rPr>
              <a:t>SCAFFOLDING AND IDENTITY INTEGRATION</a:t>
            </a:r>
          </a:p>
        </p:txBody>
      </p:sp>
    </p:spTree>
    <p:extLst>
      <p:ext uri="{BB962C8B-B14F-4D97-AF65-F5344CB8AC3E}">
        <p14:creationId xmlns:p14="http://schemas.microsoft.com/office/powerpoint/2010/main" val="1723288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9904F-5164-AB26-375F-61DEF036E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6817"/>
            <a:ext cx="6627043" cy="596292"/>
          </a:xfrm>
        </p:spPr>
        <p:txBody>
          <a:bodyPr/>
          <a:lstStyle/>
          <a:p>
            <a:r>
              <a:rPr lang="en-IN" sz="3200" b="1" i="0" dirty="0">
                <a:effectLst/>
                <a:latin typeface="Söhne"/>
              </a:rPr>
              <a:t>Implementation Steps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68615-17F3-B9B7-B2DA-A9CD16D08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700" y="813109"/>
            <a:ext cx="5366993" cy="365125"/>
          </a:xfrm>
        </p:spPr>
        <p:txBody>
          <a:bodyPr/>
          <a:lstStyle/>
          <a:p>
            <a:r>
              <a:rPr lang="en-IN" b="0" i="0" dirty="0">
                <a:effectLst/>
                <a:latin typeface="Söhne"/>
              </a:rPr>
              <a:t>Behind the Scenes: Implementing Authorization in ASP.NET Core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DF6B7-B659-168F-82FA-35195F64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CD238AC-1553-FD01-69B9-A88E042DFC0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98" r="20398"/>
          <a:stretch/>
        </p:blipFill>
        <p:spPr>
          <a:xfrm>
            <a:off x="7598004" y="1"/>
            <a:ext cx="4591829" cy="6858000"/>
          </a:xfr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3E6322-00E2-83D6-8E58-47C0863CAC80}"/>
              </a:ext>
            </a:extLst>
          </p:cNvPr>
          <p:cNvSpPr txBox="1"/>
          <p:nvPr/>
        </p:nvSpPr>
        <p:spPr>
          <a:xfrm>
            <a:off x="0" y="1409401"/>
            <a:ext cx="796482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sz="1600" b="1" i="0" dirty="0">
                <a:solidFill>
                  <a:srgbClr val="374151"/>
                </a:solidFill>
                <a:effectLst/>
                <a:latin typeface="Söhne"/>
              </a:rPr>
              <a:t>Scaffolding and ASP.NET Core Identity Integration:</a:t>
            </a:r>
            <a:endParaRPr lang="en-IN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600" b="0" i="0" dirty="0">
                <a:solidFill>
                  <a:srgbClr val="374151"/>
                </a:solidFill>
                <a:effectLst/>
                <a:latin typeface="Söhne"/>
              </a:rPr>
              <a:t>Utilized scaffolding to quickly generate basic code structure.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600" b="0" i="0" dirty="0">
                <a:solidFill>
                  <a:srgbClr val="374151"/>
                </a:solidFill>
                <a:effectLst/>
                <a:latin typeface="Söhne"/>
              </a:rPr>
              <a:t>Integrated ASP.NET Core Identity for user authentication and role management.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600" b="0" i="0" dirty="0">
                <a:solidFill>
                  <a:srgbClr val="374151"/>
                </a:solidFill>
                <a:effectLst/>
                <a:latin typeface="Söhne"/>
              </a:rPr>
              <a:t>Leveraged scaffolding to streamline the setup of user and role management.</a:t>
            </a:r>
          </a:p>
          <a:p>
            <a:pPr algn="l">
              <a:buFont typeface="+mj-lt"/>
              <a:buAutoNum type="arabicPeriod"/>
            </a:pPr>
            <a:r>
              <a:rPr lang="en-IN" sz="1600" b="1" i="0" dirty="0">
                <a:solidFill>
                  <a:srgbClr val="374151"/>
                </a:solidFill>
                <a:effectLst/>
                <a:latin typeface="Söhne"/>
              </a:rPr>
              <a:t>Role-Based Access Control (RBAC):</a:t>
            </a:r>
            <a:endParaRPr lang="en-IN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600" b="0" i="0" dirty="0">
                <a:solidFill>
                  <a:srgbClr val="374151"/>
                </a:solidFill>
                <a:effectLst/>
                <a:latin typeface="Söhne"/>
              </a:rPr>
              <a:t>Established a role hierarchy defining the permissions for each security group.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600" b="0" i="0" dirty="0">
                <a:solidFill>
                  <a:srgbClr val="374151"/>
                </a:solidFill>
                <a:effectLst/>
                <a:latin typeface="Söhne"/>
              </a:rPr>
              <a:t>Integrated RBAC principles to control access to specific resources and actions.</a:t>
            </a:r>
          </a:p>
          <a:p>
            <a:pPr algn="l">
              <a:buFont typeface="+mj-lt"/>
              <a:buAutoNum type="arabicPeriod"/>
            </a:pPr>
            <a:r>
              <a:rPr lang="en-IN" sz="1600" b="1" i="0" dirty="0">
                <a:solidFill>
                  <a:srgbClr val="374151"/>
                </a:solidFill>
                <a:effectLst/>
                <a:latin typeface="Söhne"/>
              </a:rPr>
              <a:t>Authorization Policies:</a:t>
            </a:r>
            <a:endParaRPr lang="en-IN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600" b="0" i="0" dirty="0">
                <a:solidFill>
                  <a:srgbClr val="374151"/>
                </a:solidFill>
                <a:effectLst/>
                <a:latin typeface="Söhne"/>
              </a:rPr>
              <a:t>Defined granular authorization policies based on user roles.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600" b="0" i="0" dirty="0">
                <a:solidFill>
                  <a:srgbClr val="374151"/>
                </a:solidFill>
                <a:effectLst/>
                <a:latin typeface="Söhne"/>
              </a:rPr>
              <a:t>Policies dictate access rights for viewing, creating, editing, and deleting data.</a:t>
            </a:r>
          </a:p>
          <a:p>
            <a:pPr algn="l">
              <a:buFont typeface="+mj-lt"/>
              <a:buAutoNum type="arabicPeriod"/>
            </a:pPr>
            <a:r>
              <a:rPr lang="en-IN" sz="1600" b="1" i="0" dirty="0">
                <a:solidFill>
                  <a:srgbClr val="374151"/>
                </a:solidFill>
                <a:effectLst/>
                <a:latin typeface="Söhne"/>
              </a:rPr>
              <a:t>Custom Middleware for Authorization:</a:t>
            </a:r>
            <a:endParaRPr lang="en-IN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600" b="0" i="0" dirty="0">
                <a:solidFill>
                  <a:srgbClr val="374151"/>
                </a:solidFill>
                <a:effectLst/>
                <a:latin typeface="Söhne"/>
              </a:rPr>
              <a:t>Developed custom middleware to handle authorization checks.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600" b="0" i="0" dirty="0">
                <a:solidFill>
                  <a:srgbClr val="374151"/>
                </a:solidFill>
                <a:effectLst/>
                <a:latin typeface="Söhne"/>
              </a:rPr>
              <a:t>Ensured that authorization checks are seamlessly integrated into the application's request-processing pipeline.</a:t>
            </a:r>
          </a:p>
          <a:p>
            <a:pPr algn="l">
              <a:buFont typeface="+mj-lt"/>
              <a:buAutoNum type="arabicPeriod"/>
            </a:pPr>
            <a:r>
              <a:rPr lang="en-IN" sz="1600" b="1" i="0" dirty="0">
                <a:solidFill>
                  <a:srgbClr val="374151"/>
                </a:solidFill>
                <a:effectLst/>
                <a:latin typeface="Söhne"/>
              </a:rPr>
              <a:t>Testing and Validation:</a:t>
            </a:r>
            <a:endParaRPr lang="en-IN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600" b="0" i="0" dirty="0">
                <a:solidFill>
                  <a:srgbClr val="374151"/>
                </a:solidFill>
                <a:effectLst/>
                <a:latin typeface="Söhne"/>
              </a:rPr>
              <a:t>Conducted thorough testing to validate the effectiveness of the authorization system.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600" b="0" i="0" dirty="0">
                <a:solidFill>
                  <a:srgbClr val="374151"/>
                </a:solidFill>
                <a:effectLst/>
                <a:latin typeface="Söhne"/>
              </a:rPr>
              <a:t>Identified and addressed any potential security vulnerabilities.</a:t>
            </a:r>
          </a:p>
          <a:p>
            <a:pPr algn="l">
              <a:buFont typeface="+mj-lt"/>
              <a:buAutoNum type="arabicPeriod"/>
            </a:pPr>
            <a:r>
              <a:rPr lang="en-IN" sz="1600" b="1" i="0" dirty="0">
                <a:solidFill>
                  <a:srgbClr val="374151"/>
                </a:solidFill>
                <a:effectLst/>
                <a:latin typeface="Söhne"/>
              </a:rPr>
              <a:t>Documentation and Training:</a:t>
            </a:r>
            <a:endParaRPr lang="en-IN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600" b="0" i="0" dirty="0">
                <a:solidFill>
                  <a:srgbClr val="374151"/>
                </a:solidFill>
                <a:effectLst/>
                <a:latin typeface="Söhne"/>
              </a:rPr>
              <a:t>Documented the implemented authorization system for future reference.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600" b="0" i="0" dirty="0">
                <a:solidFill>
                  <a:srgbClr val="374151"/>
                </a:solidFill>
                <a:effectLst/>
                <a:latin typeface="Söhne"/>
              </a:rPr>
              <a:t>Conducted training sessions to familiarize team members with the new security features.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7695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939" y="126878"/>
            <a:ext cx="11015612" cy="848988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2824" y="5234679"/>
            <a:ext cx="3736664" cy="518795"/>
          </a:xfrm>
        </p:spPr>
        <p:txBody>
          <a:bodyPr/>
          <a:lstStyle/>
          <a:p>
            <a:r>
              <a:rPr lang="en-US" dirty="0"/>
              <a:t>Rupal </a:t>
            </a:r>
            <a:r>
              <a:rPr lang="en-US" dirty="0" err="1"/>
              <a:t>bhatia</a:t>
            </a:r>
            <a:endParaRPr lang="en-US" dirty="0"/>
          </a:p>
        </p:txBody>
      </p:sp>
      <p:pic>
        <p:nvPicPr>
          <p:cNvPr id="85" name="Picture Placeholder 84" descr="Envelope Icon">
            <a:extLst>
              <a:ext uri="{FF2B5EF4-FFF2-40B4-BE49-F238E27FC236}">
                <a16:creationId xmlns:a16="http://schemas.microsoft.com/office/drawing/2014/main" id="{C43F558E-64AA-2F5D-01E3-6E208B387D6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935745" y="3837437"/>
            <a:ext cx="731520" cy="73152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11033" y="2047698"/>
            <a:ext cx="3736663" cy="51879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gaurav.mehta@mygeorgian.ca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439A25-0DFE-31F4-2854-457EB15A07AD}"/>
              </a:ext>
            </a:extLst>
          </p:cNvPr>
          <p:cNvPicPr>
            <a:picLocks noGrp="1" noChangeAspect="1" noChangeArrowheads="1"/>
          </p:cNvPicPr>
          <p:nvPr>
            <p:ph type="pic" sz="quarter" idx="2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3" b="2573"/>
          <a:stretch>
            <a:fillRect/>
          </a:stretch>
        </p:blipFill>
        <p:spPr bwMode="auto">
          <a:xfrm>
            <a:off x="1364188" y="1363923"/>
            <a:ext cx="1353936" cy="135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253333A-2FB7-13C6-EAB4-8A8B5AC17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188" y="3837437"/>
            <a:ext cx="1353936" cy="144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435375D9-4C9C-4590-9464-1B2395560F27}"/>
              </a:ext>
            </a:extLst>
          </p:cNvPr>
          <p:cNvSpPr txBox="1">
            <a:spLocks/>
          </p:cNvSpPr>
          <p:nvPr/>
        </p:nvSpPr>
        <p:spPr>
          <a:xfrm>
            <a:off x="172824" y="2670762"/>
            <a:ext cx="3736664" cy="518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Gaurav Mehta</a:t>
            </a:r>
          </a:p>
        </p:txBody>
      </p:sp>
      <p:pic>
        <p:nvPicPr>
          <p:cNvPr id="15" name="Picture Placeholder 84" descr="Envelope Icon">
            <a:extLst>
              <a:ext uri="{FF2B5EF4-FFF2-40B4-BE49-F238E27FC236}">
                <a16:creationId xmlns:a16="http://schemas.microsoft.com/office/drawing/2014/main" id="{7202A9F4-3C5F-A4E3-C045-A4E2EF824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935745" y="1299696"/>
            <a:ext cx="731520" cy="731520"/>
          </a:xfrm>
          <a:prstGeom prst="rect">
            <a:avLst/>
          </a:prstGeom>
        </p:spPr>
      </p:pic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69D0D61E-8CF7-79AD-DDFA-B6DEDDD99FF3}"/>
              </a:ext>
            </a:extLst>
          </p:cNvPr>
          <p:cNvSpPr txBox="1">
            <a:spLocks/>
          </p:cNvSpPr>
          <p:nvPr/>
        </p:nvSpPr>
        <p:spPr>
          <a:xfrm>
            <a:off x="5511033" y="4514928"/>
            <a:ext cx="3736663" cy="518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rupal.bhatia@mygeorgian.ca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820" y="136525"/>
            <a:ext cx="4846320" cy="169231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>
          <a:xfrm>
            <a:off x="0" y="0"/>
            <a:ext cx="6096000" cy="6858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68820" y="2078875"/>
            <a:ext cx="4114800" cy="379888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IN" dirty="0"/>
              <a:t>Project overview</a:t>
            </a:r>
          </a:p>
          <a:p>
            <a:r>
              <a:rPr lang="en-IN" dirty="0"/>
              <a:t>Authorization &amp; authentication</a:t>
            </a:r>
          </a:p>
          <a:p>
            <a:r>
              <a:rPr lang="en-IN" dirty="0"/>
              <a:t>scaffolding and identity</a:t>
            </a:r>
          </a:p>
          <a:p>
            <a:r>
              <a:rPr lang="en-IN" dirty="0"/>
              <a:t>Team</a:t>
            </a:r>
          </a:p>
          <a:p>
            <a:r>
              <a:rPr lang="en-IN" dirty="0"/>
              <a:t>Closing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24572"/>
            <a:ext cx="5897217" cy="147170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61" r="23661"/>
          <a:stretch/>
        </p:blipFill>
        <p:spPr>
          <a:xfrm>
            <a:off x="0" y="0"/>
            <a:ext cx="5416550" cy="6858000"/>
          </a:xfrm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95394" y="1546138"/>
            <a:ext cx="5616391" cy="716295"/>
          </a:xfrm>
        </p:spPr>
        <p:txBody>
          <a:bodyPr/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Empowering user data protection with Asp.net core authorization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345A4B70-A0EA-A96A-4119-0857596AA2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782674"/>
            <a:ext cx="4122755" cy="269367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82EEB2-41F0-BE87-5015-EE63DEBC21B4}"/>
              </a:ext>
            </a:extLst>
          </p:cNvPr>
          <p:cNvSpPr txBox="1"/>
          <p:nvPr/>
        </p:nvSpPr>
        <p:spPr>
          <a:xfrm>
            <a:off x="5627802" y="2479249"/>
            <a:ext cx="646480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sz="1600" b="1" i="0" dirty="0">
                <a:solidFill>
                  <a:srgbClr val="374151"/>
                </a:solidFill>
                <a:effectLst/>
                <a:latin typeface="Söhne"/>
              </a:rPr>
              <a:t>Project Goal:</a:t>
            </a:r>
            <a:r>
              <a:rPr lang="en-IN" sz="1600" b="0" i="0" dirty="0">
                <a:solidFill>
                  <a:srgbClr val="374151"/>
                </a:solidFill>
                <a:effectLst/>
                <a:latin typeface="Söhne"/>
              </a:rPr>
              <a:t> Our primary goal is to create a web application that not only provides valuable functionality but also prioritizes the protection of user data through robust authorization practices.</a:t>
            </a:r>
          </a:p>
          <a:p>
            <a:pPr algn="l">
              <a:buFont typeface="+mj-lt"/>
              <a:buAutoNum type="arabicPeriod"/>
            </a:pPr>
            <a:r>
              <a:rPr lang="en-IN" sz="1600" b="1" i="0" dirty="0">
                <a:solidFill>
                  <a:srgbClr val="374151"/>
                </a:solidFill>
                <a:effectLst/>
                <a:latin typeface="Söhne"/>
              </a:rPr>
              <a:t>Authorization Focus:</a:t>
            </a:r>
            <a:r>
              <a:rPr lang="en-IN" sz="1600" b="0" i="0" dirty="0">
                <a:solidFill>
                  <a:srgbClr val="374151"/>
                </a:solidFill>
                <a:effectLst/>
                <a:latin typeface="Söhne"/>
              </a:rPr>
              <a:t> We emphasize the implementation of a sophisticated authorization system within ASP.NET Core. This system categorizes users into three distinct security groups, each with specific permissions and responsibilities.</a:t>
            </a:r>
          </a:p>
          <a:p>
            <a:pPr algn="l">
              <a:buFont typeface="+mj-lt"/>
              <a:buAutoNum type="arabicPeriod"/>
            </a:pPr>
            <a:r>
              <a:rPr lang="en-IN" sz="1600" b="1" i="0" dirty="0">
                <a:solidFill>
                  <a:srgbClr val="374151"/>
                </a:solidFill>
                <a:effectLst/>
                <a:latin typeface="Söhne"/>
              </a:rPr>
              <a:t>Security Groups:</a:t>
            </a:r>
            <a:endParaRPr lang="en-IN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IN" sz="1600" b="0" i="1" dirty="0">
                <a:solidFill>
                  <a:srgbClr val="374151"/>
                </a:solidFill>
                <a:effectLst/>
                <a:latin typeface="Söhne"/>
              </a:rPr>
              <a:t>Registered Users:</a:t>
            </a:r>
            <a:r>
              <a:rPr lang="en-IN" sz="1600" b="0" i="0" dirty="0">
                <a:solidFill>
                  <a:srgbClr val="374151"/>
                </a:solidFill>
                <a:effectLst/>
                <a:latin typeface="Söhne"/>
              </a:rPr>
              <a:t> Empowered to view all approved data and manage their own information.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600" b="0" i="1" dirty="0">
                <a:solidFill>
                  <a:srgbClr val="374151"/>
                </a:solidFill>
                <a:effectLst/>
                <a:latin typeface="Söhne"/>
              </a:rPr>
              <a:t>Managers:</a:t>
            </a:r>
            <a:r>
              <a:rPr lang="en-IN" sz="1600" b="0" i="0" dirty="0">
                <a:solidFill>
                  <a:srgbClr val="374151"/>
                </a:solidFill>
                <a:effectLst/>
                <a:latin typeface="Söhne"/>
              </a:rPr>
              <a:t> Tasked with approving or rejecting contact data to maintain data integrity.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1600" b="0" i="1" dirty="0">
                <a:solidFill>
                  <a:srgbClr val="374151"/>
                </a:solidFill>
                <a:effectLst/>
                <a:latin typeface="Söhne"/>
              </a:rPr>
              <a:t>Administrators:</a:t>
            </a:r>
            <a:r>
              <a:rPr lang="en-IN" sz="1600" b="0" i="0" dirty="0">
                <a:solidFill>
                  <a:srgbClr val="374151"/>
                </a:solidFill>
                <a:effectLst/>
                <a:latin typeface="Söhne"/>
              </a:rPr>
              <a:t> Possessing the authority to approve/reject, edit, and delete any data within the system.</a:t>
            </a:r>
          </a:p>
          <a:p>
            <a:pPr algn="l">
              <a:buFont typeface="+mj-lt"/>
              <a:buAutoNum type="arabicPeriod"/>
            </a:pPr>
            <a:r>
              <a:rPr lang="en-IN" sz="1600" b="1" i="0" dirty="0">
                <a:solidFill>
                  <a:srgbClr val="374151"/>
                </a:solidFill>
                <a:effectLst/>
                <a:latin typeface="Söhne"/>
              </a:rPr>
              <a:t>User-Centric Approach:</a:t>
            </a:r>
            <a:r>
              <a:rPr lang="en-IN" sz="1600" b="0" i="0" dirty="0">
                <a:solidFill>
                  <a:srgbClr val="374151"/>
                </a:solidFill>
                <a:effectLst/>
                <a:latin typeface="Söhne"/>
              </a:rPr>
              <a:t> Our application is designed with the end-user in mind, offering a seamless and secure experience for individuals at every access level.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804" y="0"/>
            <a:ext cx="4273485" cy="678730"/>
          </a:xfrm>
        </p:spPr>
        <p:txBody>
          <a:bodyPr>
            <a:normAutofit/>
          </a:bodyPr>
          <a:lstStyle/>
          <a:p>
            <a:r>
              <a:rPr lang="en-US" sz="3200" dirty="0"/>
              <a:t>Project Overview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411" r="20411"/>
          <a:stretch/>
        </p:blipFill>
        <p:spPr>
          <a:xfrm>
            <a:off x="0" y="0"/>
            <a:ext cx="6096000" cy="6867922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0011" y="678730"/>
            <a:ext cx="5706359" cy="678730"/>
          </a:xfrm>
        </p:spPr>
        <p:txBody>
          <a:bodyPr/>
          <a:lstStyle/>
          <a:p>
            <a:r>
              <a:rPr lang="en-IN" sz="1100" b="0" i="0" dirty="0">
                <a:effectLst/>
                <a:latin typeface="Söhne"/>
              </a:rPr>
              <a:t>Navigating Innovation: ASP.NET Core Web App</a:t>
            </a:r>
            <a:endParaRPr lang="en-US" sz="1100" b="0" i="0" dirty="0">
              <a:effectLst/>
              <a:latin typeface="Söhne"/>
            </a:endParaRPr>
          </a:p>
          <a:p>
            <a:r>
              <a:rPr lang="en-IN" sz="1100" b="0" i="0" dirty="0">
                <a:effectLst/>
                <a:latin typeface="Söhne"/>
              </a:rPr>
              <a:t>A Glimpse into Functionality and Security Measures</a:t>
            </a:r>
            <a:endParaRPr lang="en-US" sz="11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6FFF9-43A4-FB0D-9DD9-74FC72579D70}"/>
              </a:ext>
            </a:extLst>
          </p:cNvPr>
          <p:cNvSpPr txBox="1"/>
          <p:nvPr/>
        </p:nvSpPr>
        <p:spPr>
          <a:xfrm>
            <a:off x="5608948" y="1725104"/>
            <a:ext cx="638426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i="0" dirty="0">
                <a:solidFill>
                  <a:srgbClr val="374151"/>
                </a:solidFill>
                <a:effectLst/>
                <a:latin typeface="Söhne"/>
              </a:rPr>
              <a:t>Technology Stack:</a:t>
            </a:r>
            <a:endParaRPr lang="en-IN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Leveraging the robust capabilities of ASP.NET Core.</a:t>
            </a:r>
            <a:endParaRPr lang="en-IN" sz="20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dirty="0">
                <a:latin typeface="Söhne"/>
              </a:rPr>
              <a:t> Creating database using SSMS (SQL Server Management Studio).</a:t>
            </a:r>
            <a:endParaRPr lang="en-IN" sz="20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Ensuring scalability, performance, and adaptability.</a:t>
            </a:r>
          </a:p>
          <a:p>
            <a:pPr algn="l"/>
            <a:r>
              <a:rPr lang="en-IN" sz="2000" b="1" i="0" dirty="0">
                <a:solidFill>
                  <a:srgbClr val="374151"/>
                </a:solidFill>
                <a:effectLst/>
                <a:latin typeface="Söhne"/>
              </a:rPr>
              <a:t>Functionality:</a:t>
            </a:r>
            <a:endParaRPr lang="en-IN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 Users can create, view, edit, and delete their contact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Data is securely stored and associated with the respective user profiles.</a:t>
            </a:r>
            <a:endParaRPr lang="en-IN" sz="2000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 Three distinct security groups dictate user permissions: Registered Users, Managers, and Administrators.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Providing an intuitive and user-friendly experience.</a:t>
            </a:r>
          </a:p>
          <a:p>
            <a:pPr algn="l"/>
            <a:r>
              <a:rPr lang="en-IN" sz="2000" b="1" i="0" dirty="0">
                <a:solidFill>
                  <a:srgbClr val="374151"/>
                </a:solidFill>
                <a:effectLst/>
                <a:latin typeface="Söhne"/>
              </a:rPr>
              <a:t>Scalability:</a:t>
            </a:r>
            <a:endParaRPr lang="en-IN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Designed to grow with evolving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Ensuring a sustainable and future-proof solution.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F34D-5077-2DF6-F84F-3D5B5EEF9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256566"/>
            <a:ext cx="10764780" cy="565608"/>
          </a:xfrm>
        </p:spPr>
        <p:txBody>
          <a:bodyPr/>
          <a:lstStyle/>
          <a:p>
            <a:r>
              <a:rPr lang="en-US" sz="2800" dirty="0"/>
              <a:t>Authorization overview</a:t>
            </a:r>
            <a:endParaRPr lang="en-US" sz="1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3ABF23-A302-B9F8-B428-94A4A90BDF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2F7D0-91EE-54FB-5AE4-05062A03A6A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4519" y="1383221"/>
            <a:ext cx="11002962" cy="4873658"/>
          </a:xfrm>
        </p:spPr>
        <p:txBody>
          <a:bodyPr/>
          <a:lstStyle/>
          <a:p>
            <a:r>
              <a:rPr lang="en-IN" sz="2000" dirty="0">
                <a:solidFill>
                  <a:srgbClr val="374151"/>
                </a:solidFill>
                <a:latin typeface="Söhne"/>
              </a:rPr>
              <a:t>Authorization refers to the process that determines what a user is able to do. For example, an administrative user is allowed to create a document library, add documents, edit documents, and delete them. A non-administrative user working with the library is only authorized to read the documents.</a:t>
            </a:r>
          </a:p>
          <a:p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Roles define </a:t>
            </a:r>
            <a:r>
              <a:rPr lang="en-IN" sz="2000" dirty="0">
                <a:solidFill>
                  <a:srgbClr val="374151"/>
                </a:solidFill>
                <a:latin typeface="Söhne"/>
              </a:rPr>
              <a:t>permissions, ensuring a granular 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approach to access control.</a:t>
            </a:r>
          </a:p>
          <a:p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Authentication ensures users are who they claim to be, a fundamental step before authorization.</a:t>
            </a:r>
            <a:endParaRPr lang="en-IN" sz="2000" dirty="0">
              <a:solidFill>
                <a:srgbClr val="374151"/>
              </a:solidFill>
              <a:latin typeface="Söhne"/>
            </a:endParaRPr>
          </a:p>
          <a:p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Policies determine what actions each role is allowed to perform.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Ensuring that access permissions are finely tuned.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Differentiating between viewing, creating, editing, and deleting data based on user roles.</a:t>
            </a:r>
          </a:p>
          <a:p>
            <a:endParaRPr lang="en-IN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92F51E53-86EA-9ACD-9720-FA5DB56AD9B8}"/>
              </a:ext>
            </a:extLst>
          </p:cNvPr>
          <p:cNvSpPr txBox="1">
            <a:spLocks/>
          </p:cNvSpPr>
          <p:nvPr/>
        </p:nvSpPr>
        <p:spPr>
          <a:xfrm>
            <a:off x="1828800" y="750317"/>
            <a:ext cx="8814061" cy="42148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  <a:gs pos="50000">
                <a:schemeClr val="accent1"/>
              </a:gs>
            </a:gsLst>
          </a:gradFill>
        </p:spPr>
        <p:txBody>
          <a:bodyPr vert="horz" lIns="91440" tIns="45720" rIns="91440" bIns="45720" rtlCol="0" anchor="b" anchorCtr="0">
            <a:normAutofit fontScale="250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b="0" i="0" dirty="0">
                <a:solidFill>
                  <a:schemeClr val="bg1"/>
                </a:solidFill>
                <a:effectLst/>
                <a:latin typeface="Söhne"/>
              </a:rPr>
              <a:t>Guarding Access: Understanding Authorization in Web Applications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79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126" y="1033598"/>
            <a:ext cx="4114800" cy="421480"/>
          </a:xfrm>
          <a:gradFill>
            <a:gsLst>
              <a:gs pos="0">
                <a:schemeClr val="accent5"/>
              </a:gs>
              <a:gs pos="100000">
                <a:schemeClr val="accent2"/>
              </a:gs>
              <a:gs pos="50000">
                <a:schemeClr val="accent1"/>
              </a:gs>
            </a:gsLst>
          </a:gradFill>
        </p:spPr>
        <p:txBody>
          <a:bodyPr>
            <a:normAutofit fontScale="90000"/>
          </a:bodyPr>
          <a:lstStyle/>
          <a:p>
            <a:r>
              <a:rPr lang="en-IN" b="0" i="0" dirty="0">
                <a:effectLst/>
                <a:latin typeface="Söhne"/>
              </a:rPr>
              <a:t>Empowering User Roles: Security Groups in Action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82590" y="169682"/>
            <a:ext cx="3592865" cy="1074656"/>
          </a:xfrm>
        </p:spPr>
        <p:txBody>
          <a:bodyPr>
            <a:normAutofit/>
          </a:bodyPr>
          <a:lstStyle/>
          <a:p>
            <a:r>
              <a:rPr lang="en-IN" b="1" i="0" dirty="0">
                <a:effectLst/>
                <a:latin typeface="Söhne"/>
              </a:rPr>
              <a:t>Security Groups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346011-0946-39D9-F392-E14A4F509160}"/>
              </a:ext>
            </a:extLst>
          </p:cNvPr>
          <p:cNvSpPr txBox="1"/>
          <p:nvPr/>
        </p:nvSpPr>
        <p:spPr>
          <a:xfrm>
            <a:off x="622169" y="1564850"/>
            <a:ext cx="10906812" cy="512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Söhne"/>
              </a:rPr>
              <a:t>Registered Users:</a:t>
            </a:r>
            <a:endParaRPr lang="en-IN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1" dirty="0">
                <a:effectLst/>
                <a:latin typeface="Söhne"/>
              </a:rPr>
              <a:t>Privileges:</a:t>
            </a:r>
            <a:endParaRPr lang="en-IN" b="0" i="0" dirty="0">
              <a:effectLst/>
              <a:latin typeface="Söhne"/>
            </a:endParaRPr>
          </a:p>
          <a:p>
            <a:pPr marL="1200150" lvl="2" indent="-285750" algn="l">
              <a:buFont typeface="Wingdings" panose="05000000000000000000" pitchFamily="2" charset="2"/>
              <a:buChar char="ü"/>
            </a:pPr>
            <a:r>
              <a:rPr lang="en-IN" b="0" i="0" dirty="0">
                <a:effectLst/>
                <a:latin typeface="Söhne"/>
              </a:rPr>
              <a:t>View all approved data.</a:t>
            </a:r>
          </a:p>
          <a:p>
            <a:pPr marL="1200150" lvl="2" indent="-285750" algn="l">
              <a:buFont typeface="Wingdings" panose="05000000000000000000" pitchFamily="2" charset="2"/>
              <a:buChar char="ü"/>
            </a:pPr>
            <a:r>
              <a:rPr lang="en-IN" b="0" i="0" dirty="0">
                <a:effectLst/>
                <a:latin typeface="Söhne"/>
              </a:rPr>
              <a:t>Edit and delete their own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1" dirty="0">
                <a:effectLst/>
                <a:latin typeface="Söhne"/>
              </a:rPr>
              <a:t>Responsibilities:</a:t>
            </a:r>
            <a:endParaRPr lang="en-IN" b="0" i="0" dirty="0">
              <a:effectLst/>
              <a:latin typeface="Söhne"/>
            </a:endParaRPr>
          </a:p>
          <a:p>
            <a:pPr marL="1200150" lvl="2" indent="-285750" algn="l">
              <a:buFont typeface="Wingdings" panose="05000000000000000000" pitchFamily="2" charset="2"/>
              <a:buChar char="ü"/>
            </a:pPr>
            <a:r>
              <a:rPr lang="en-IN" b="0" i="0" dirty="0">
                <a:effectLst/>
                <a:latin typeface="Söhne"/>
              </a:rPr>
              <a:t>Maintain and manage personal contact information.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Söhne"/>
              </a:rPr>
              <a:t>Managers:</a:t>
            </a:r>
            <a:endParaRPr lang="en-IN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1" dirty="0">
                <a:effectLst/>
                <a:latin typeface="Söhne"/>
              </a:rPr>
              <a:t>Privileges:</a:t>
            </a:r>
            <a:endParaRPr lang="en-IN" b="0" i="0" dirty="0">
              <a:effectLst/>
              <a:latin typeface="Söhne"/>
            </a:endParaRPr>
          </a:p>
          <a:p>
            <a:pPr marL="1200150" lvl="2" indent="-285750" algn="l">
              <a:buFont typeface="Wingdings" panose="05000000000000000000" pitchFamily="2" charset="2"/>
              <a:buChar char="ü"/>
            </a:pPr>
            <a:r>
              <a:rPr lang="en-IN" b="0" i="0" dirty="0">
                <a:effectLst/>
                <a:latin typeface="Söhne"/>
              </a:rPr>
              <a:t>Approve or reject contact data submissions.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1" dirty="0">
                <a:effectLst/>
                <a:latin typeface="Söhne"/>
              </a:rPr>
              <a:t>Responsibilities:</a:t>
            </a:r>
            <a:endParaRPr lang="en-IN" b="0" i="0" dirty="0">
              <a:effectLst/>
              <a:latin typeface="Söhne"/>
            </a:endParaRPr>
          </a:p>
          <a:p>
            <a:pPr marL="1200150" lvl="2" indent="-285750" algn="l">
              <a:buFont typeface="Wingdings" panose="05000000000000000000" pitchFamily="2" charset="2"/>
              <a:buChar char="ü"/>
            </a:pPr>
            <a:r>
              <a:rPr lang="en-IN" b="0" i="0" dirty="0">
                <a:effectLst/>
                <a:latin typeface="Söhne"/>
              </a:rPr>
              <a:t>Ensure data integrity by reviewing and managing submissions.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latin typeface="Söhne"/>
              </a:rPr>
              <a:t>Administrators:</a:t>
            </a:r>
            <a:endParaRPr lang="en-IN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1" dirty="0">
                <a:effectLst/>
                <a:latin typeface="Söhne"/>
              </a:rPr>
              <a:t>Privileges:</a:t>
            </a:r>
            <a:endParaRPr lang="en-IN" b="0" i="0" dirty="0">
              <a:effectLst/>
              <a:latin typeface="Söhne"/>
            </a:endParaRPr>
          </a:p>
          <a:p>
            <a:pPr marL="1200150" lvl="2" indent="-285750" algn="l">
              <a:buFont typeface="Wingdings" panose="05000000000000000000" pitchFamily="2" charset="2"/>
              <a:buChar char="ü"/>
            </a:pPr>
            <a:r>
              <a:rPr lang="en-IN" b="0" i="0" dirty="0">
                <a:effectLst/>
                <a:latin typeface="Söhne"/>
              </a:rPr>
              <a:t>Approve or reject contact data submissions.</a:t>
            </a:r>
          </a:p>
          <a:p>
            <a:pPr marL="1200150" lvl="2" indent="-285750" algn="l">
              <a:buFont typeface="Wingdings" panose="05000000000000000000" pitchFamily="2" charset="2"/>
              <a:buChar char="ü"/>
            </a:pPr>
            <a:r>
              <a:rPr lang="en-IN" b="0" i="0" dirty="0">
                <a:effectLst/>
                <a:latin typeface="Söhne"/>
              </a:rPr>
              <a:t>Edit and delete any data within the system.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1" dirty="0">
                <a:effectLst/>
                <a:latin typeface="Söhne"/>
              </a:rPr>
              <a:t>Responsibilities:</a:t>
            </a:r>
            <a:endParaRPr lang="en-IN" b="0" i="0" dirty="0">
              <a:effectLst/>
              <a:latin typeface="Söhne"/>
            </a:endParaRPr>
          </a:p>
          <a:p>
            <a:pPr marL="1200150" lvl="2" indent="-285750" algn="l">
              <a:buFont typeface="Wingdings" panose="05000000000000000000" pitchFamily="2" charset="2"/>
              <a:buChar char="ü"/>
            </a:pPr>
            <a:r>
              <a:rPr lang="en-IN" b="0" i="0" dirty="0">
                <a:effectLst/>
                <a:latin typeface="Söhne"/>
              </a:rPr>
              <a:t>Oversee and manage the entire data repository.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CA3C0-3649-83CB-3194-FECCE583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91" y="584462"/>
            <a:ext cx="7872666" cy="1187777"/>
          </a:xfrm>
        </p:spPr>
        <p:txBody>
          <a:bodyPr anchor="ctr"/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Workflow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18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Navigating Roles: Workflow Overview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3D034E-13BD-754C-140E-4D21A8DE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FA4983-5909-7132-E3C1-71653A5BE779}"/>
              </a:ext>
            </a:extLst>
          </p:cNvPr>
          <p:cNvSpPr txBox="1"/>
          <p:nvPr/>
        </p:nvSpPr>
        <p:spPr>
          <a:xfrm>
            <a:off x="397566" y="2295827"/>
            <a:ext cx="11794434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Söhne"/>
              </a:rPr>
              <a:t>User Submission Workflow:</a:t>
            </a:r>
            <a:endParaRPr lang="en-IN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Registered users create and submit contact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Managers review submissions, approving or rejecting entries based on data integrity.</a:t>
            </a:r>
          </a:p>
          <a:p>
            <a:pPr algn="l">
              <a:buFont typeface="+mj-lt"/>
              <a:buAutoNum type="arabicPeriod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Söhne"/>
              </a:rPr>
              <a:t>Data Visibility:</a:t>
            </a:r>
            <a:endParaRPr lang="en-IN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Only approved data is made visible to registered users.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Administrators have full visibility and can access all data within the system.</a:t>
            </a:r>
          </a:p>
          <a:p>
            <a:pPr algn="l">
              <a:buFont typeface="+mj-lt"/>
              <a:buAutoNum type="arabicPeriod"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Söhne"/>
              </a:rPr>
              <a:t>Editing and Deletion:</a:t>
            </a:r>
            <a:endParaRPr lang="en-IN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Registered users can edit and delete their own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Administrators hold the authority to edit and </a:t>
            </a:r>
            <a:r>
              <a:rPr lang="en-IN" sz="2000" b="0" i="0" dirty="0">
                <a:effectLst/>
                <a:latin typeface="Söhne"/>
              </a:rPr>
              <a:t>delete any data within the system.</a:t>
            </a:r>
          </a:p>
          <a:p>
            <a:pPr algn="l">
              <a:buFont typeface="+mj-lt"/>
              <a:buAutoNum type="arabicPeriod"/>
            </a:pPr>
            <a:r>
              <a:rPr lang="en-IN" sz="2000" b="1" i="0" dirty="0">
                <a:effectLst/>
                <a:latin typeface="Söhne"/>
              </a:rPr>
              <a:t>Role-Based Navigation:</a:t>
            </a:r>
            <a:endParaRPr lang="en-IN" sz="2000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Söhne"/>
              </a:rPr>
              <a:t>The application dynamically adjusts the user interface based on the logged-in user's role.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Söhne"/>
              </a:rPr>
              <a:t>This ensures that each security group interacts with the system in accordance with their assigned privileges</a:t>
            </a:r>
            <a:r>
              <a:rPr lang="en-IN" sz="1700" b="0" i="0" dirty="0">
                <a:effectLst/>
                <a:latin typeface="Söhne"/>
              </a:rPr>
              <a:t>.</a:t>
            </a:r>
          </a:p>
          <a:p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1973337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233" r="20233"/>
          <a:stretch/>
        </p:blipFill>
        <p:spPr>
          <a:xfrm>
            <a:off x="0" y="0"/>
            <a:ext cx="6096000" cy="6867922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Placeholder 34">
            <a:extLst>
              <a:ext uri="{FF2B5EF4-FFF2-40B4-BE49-F238E27FC236}">
                <a16:creationId xmlns:a16="http://schemas.microsoft.com/office/drawing/2014/main" id="{1653AFBB-4393-3C86-1108-CFDFCD7A1AD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977" r="8977"/>
          <a:stretch>
            <a:fillRect/>
          </a:stretch>
        </p:blipFill>
        <p:spPr>
          <a:xfrm>
            <a:off x="1536570" y="-7768"/>
            <a:ext cx="6513921" cy="3099760"/>
          </a:xfrm>
          <a:prstGeom prst="rect">
            <a:avLst/>
          </a:prstGeom>
        </p:spPr>
      </p:pic>
      <p:pic>
        <p:nvPicPr>
          <p:cNvPr id="8" name="Picture Placeholder 37">
            <a:extLst>
              <a:ext uri="{FF2B5EF4-FFF2-40B4-BE49-F238E27FC236}">
                <a16:creationId xmlns:a16="http://schemas.microsoft.com/office/drawing/2014/main" id="{E8B0706C-4FA4-32AC-C7A5-D530A06BDB8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371" r="9371"/>
          <a:stretch>
            <a:fillRect/>
          </a:stretch>
        </p:blipFill>
        <p:spPr>
          <a:xfrm>
            <a:off x="5453268" y="2662570"/>
            <a:ext cx="6273675" cy="373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22C501-4A43-7CAC-B769-3AC0FFF02AAE}"/>
              </a:ext>
            </a:extLst>
          </p:cNvPr>
          <p:cNvSpPr txBox="1"/>
          <p:nvPr/>
        </p:nvSpPr>
        <p:spPr>
          <a:xfrm>
            <a:off x="9587061" y="958069"/>
            <a:ext cx="196220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/>
              <a:t>Home Page</a:t>
            </a:r>
            <a:endParaRPr lang="en-IN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EE6B5C51-D4E9-7345-F93C-EA4EDF99AAB5}"/>
              </a:ext>
            </a:extLst>
          </p:cNvPr>
          <p:cNvSpPr/>
          <p:nvPr/>
        </p:nvSpPr>
        <p:spPr>
          <a:xfrm>
            <a:off x="8512404" y="1036948"/>
            <a:ext cx="697584" cy="27337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3F69E-1810-7759-0DDF-B513C676C60F}"/>
              </a:ext>
            </a:extLst>
          </p:cNvPr>
          <p:cNvSpPr txBox="1"/>
          <p:nvPr/>
        </p:nvSpPr>
        <p:spPr>
          <a:xfrm>
            <a:off x="465057" y="4795291"/>
            <a:ext cx="196220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/>
              <a:t>Privacy Policy </a:t>
            </a:r>
            <a:endParaRPr lang="en-IN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E75010C-7619-7CF4-4069-D254C2BF4E24}"/>
              </a:ext>
            </a:extLst>
          </p:cNvPr>
          <p:cNvSpPr/>
          <p:nvPr/>
        </p:nvSpPr>
        <p:spPr>
          <a:xfrm>
            <a:off x="2837468" y="4883085"/>
            <a:ext cx="829559" cy="2815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316ACF-917D-92A2-1A5F-AD49B42A86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47500" y="6469063"/>
            <a:ext cx="444500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682229-95B2-30B2-36AC-91B1CC393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920"/>
            <a:ext cx="7569723" cy="21100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685C32-D094-E1DF-4767-E4E34A9C1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499" y="2222381"/>
            <a:ext cx="7014251" cy="211004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D9FD3CD-BD86-29DD-8A5A-AD45857D7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879" y="4371841"/>
            <a:ext cx="8262796" cy="2299063"/>
          </a:xfrm>
          <a:prstGeom prst="rect">
            <a:avLst/>
          </a:prstGeom>
        </p:spPr>
      </p:pic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231BD352-F18B-DA63-36C2-1E36DB43D3FC}"/>
              </a:ext>
            </a:extLst>
          </p:cNvPr>
          <p:cNvSpPr/>
          <p:nvPr/>
        </p:nvSpPr>
        <p:spPr>
          <a:xfrm rot="10800000">
            <a:off x="7748833" y="480767"/>
            <a:ext cx="3469064" cy="1206631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7D350BEB-0D4D-3986-EB4C-2DFC6B9990B0}"/>
              </a:ext>
            </a:extLst>
          </p:cNvPr>
          <p:cNvSpPr/>
          <p:nvPr/>
        </p:nvSpPr>
        <p:spPr>
          <a:xfrm rot="10800000">
            <a:off x="8603230" y="5018201"/>
            <a:ext cx="2614667" cy="1206631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411B6D-ABB5-36F8-F3BF-D680886E6793}"/>
              </a:ext>
            </a:extLst>
          </p:cNvPr>
          <p:cNvSpPr txBox="1"/>
          <p:nvPr/>
        </p:nvSpPr>
        <p:spPr>
          <a:xfrm>
            <a:off x="8352149" y="884028"/>
            <a:ext cx="2686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ARTISTS WE REPRESENT</a:t>
            </a:r>
            <a:endParaRPr lang="en-IN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18FA6F-7625-F122-0008-F29BD24E5E5B}"/>
              </a:ext>
            </a:extLst>
          </p:cNvPr>
          <p:cNvSpPr txBox="1"/>
          <p:nvPr/>
        </p:nvSpPr>
        <p:spPr>
          <a:xfrm>
            <a:off x="9869864" y="5421463"/>
            <a:ext cx="3026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endParaRPr lang="en-IN" sz="2000" dirty="0"/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3F418728-5C58-4C3F-3E30-6E6D028C117D}"/>
              </a:ext>
            </a:extLst>
          </p:cNvPr>
          <p:cNvSpPr/>
          <p:nvPr/>
        </p:nvSpPr>
        <p:spPr>
          <a:xfrm>
            <a:off x="452487" y="2582944"/>
            <a:ext cx="3525624" cy="1282046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USER: REGISTER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2700804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5" id="{74D298B5-FAE9-4D91-8AD3-354AA238A8E7}" vid="{0D6DFA8C-0A0F-4951-8DB6-6C087E189B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074DCF7-C5F7-4553-B05A-90B884BF24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6116A8-BE46-4D3A-804C-09C6ADBA2E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DF8656-0242-4B63-8FCA-04D06A7F29A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1327</TotalTime>
  <Words>1130</Words>
  <Application>Microsoft Office PowerPoint</Application>
  <PresentationFormat>Widescreen</PresentationFormat>
  <Paragraphs>156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Söhne</vt:lpstr>
      <vt:lpstr>Wingdings</vt:lpstr>
      <vt:lpstr>Custom</vt:lpstr>
      <vt:lpstr>Information encoding standards</vt:lpstr>
      <vt:lpstr>Agenda</vt:lpstr>
      <vt:lpstr>INTRODUCTION</vt:lpstr>
      <vt:lpstr>Project Overview</vt:lpstr>
      <vt:lpstr>Authorization overview</vt:lpstr>
      <vt:lpstr>Empowering User Roles: Security Groups in Action</vt:lpstr>
      <vt:lpstr>Workflow Navigating Roles: Workflow Overview</vt:lpstr>
      <vt:lpstr>PowerPoint Presentation</vt:lpstr>
      <vt:lpstr>PowerPoint Presentation</vt:lpstr>
      <vt:lpstr>PowerPoint Presentation</vt:lpstr>
      <vt:lpstr>NOW MANGER: APPROVE OR REJECT</vt:lpstr>
      <vt:lpstr>PowerPoint Presentation</vt:lpstr>
      <vt:lpstr>PowerPoint Presentation</vt:lpstr>
      <vt:lpstr>Implementation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rupalbhatia30</dc:creator>
  <cp:lastModifiedBy>Rupal</cp:lastModifiedBy>
  <cp:revision>1</cp:revision>
  <dcterms:created xsi:type="dcterms:W3CDTF">2023-09-14T19:54:33Z</dcterms:created>
  <dcterms:modified xsi:type="dcterms:W3CDTF">2023-12-03T02:55:59Z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