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Helvetica Neue"/>
      <p:regular r:id="rId22"/>
      <p:bold r:id="rId23"/>
      <p:italic r:id="rId24"/>
      <p:boldItalic r:id="rId25"/>
    </p:embeddedFon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slide" Target="slides/slide16.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HelveticaNeue-boldItalic.fnt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This is the U of A Badminton tournament software team.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a70f0300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a70f0300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x axis, we had </a:t>
            </a:r>
            <a:r>
              <a:rPr b="1" lang="en"/>
              <a:t>33</a:t>
            </a:r>
            <a:r>
              <a:rPr lang="en"/>
              <a:t> story points to burn during this sprint, and the </a:t>
            </a:r>
            <a:r>
              <a:rPr b="1" lang="en"/>
              <a:t>green line </a:t>
            </a:r>
            <a:r>
              <a:rPr lang="en"/>
              <a:t>indicates the amount of points we burnt </a:t>
            </a:r>
            <a:r>
              <a:rPr lang="en"/>
              <a:t>throughout</a:t>
            </a:r>
            <a:r>
              <a:rPr lang="en"/>
              <a:t> the duration, </a:t>
            </a:r>
            <a:r>
              <a:rPr lang="en"/>
              <a:t>We can see that most of the work is burned near the end, which is </a:t>
            </a:r>
            <a:r>
              <a:rPr b="1" lang="en"/>
              <a:t>primarily</a:t>
            </a:r>
            <a:r>
              <a:rPr lang="en"/>
              <a:t> due to the fact that, </a:t>
            </a:r>
            <a:r>
              <a:rPr b="1" lang="en"/>
              <a:t>although</a:t>
            </a:r>
            <a:r>
              <a:rPr lang="en"/>
              <a:t> the code was completed much earlier, we wanted to thoroughly test the changes, giving us </a:t>
            </a:r>
            <a:r>
              <a:rPr b="1" lang="en"/>
              <a:t>confidence</a:t>
            </a:r>
            <a:r>
              <a:rPr lang="en"/>
              <a:t> that we could mark the story as complete.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a70f030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a70f030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sprint had 3 status update meetings, and this is a snapshot of two of </a:t>
            </a:r>
            <a:r>
              <a:rPr lang="en"/>
              <a:t>those</a:t>
            </a:r>
            <a:r>
              <a:rPr lang="en"/>
              <a:t>. Although our sprint goal was met, lets talk about the challenges we faced.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b4a777f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b4a777f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a:t>
            </a:r>
            <a:r>
              <a:rPr b="1" lang="en"/>
              <a:t>challenges</a:t>
            </a:r>
            <a:r>
              <a:rPr lang="en"/>
              <a:t> we faced in this sprint and how we were able to </a:t>
            </a:r>
            <a:r>
              <a:rPr b="1" lang="en"/>
              <a:t>overcome</a:t>
            </a:r>
            <a:r>
              <a:rPr lang="en"/>
              <a:t> the roadblocks we encountered on our way.</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b4a777f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b4a777f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One of the challenges we encountered during this sprint was when some of our backend developers needed to move to frontend development</a:t>
            </a:r>
            <a:r>
              <a:rPr lang="en"/>
              <a:t>, and vice versa. </a:t>
            </a:r>
            <a:r>
              <a:rPr lang="en"/>
              <a:t>As a result, some team faced technical difficulties as they navigated new technologies and workflows.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instead of seeing this as a hindrance, our team embraced the challenge and rallied </a:t>
            </a:r>
            <a:r>
              <a:rPr b="1" lang="en"/>
              <a:t>together</a:t>
            </a:r>
            <a:r>
              <a:rPr lang="en"/>
              <a:t> to provide support and assistance to one another. This included taking the time out of the regular meetings and provide 1:1 mentorship.</a:t>
            </a:r>
            <a:br>
              <a:rPr lang="en"/>
            </a:br>
            <a:endParaRPr/>
          </a:p>
          <a:p>
            <a:pPr indent="0" lvl="0" marL="0" rtl="0" algn="l">
              <a:spcBef>
                <a:spcPts val="0"/>
              </a:spcBef>
              <a:spcAft>
                <a:spcPts val="0"/>
              </a:spcAft>
              <a:buClr>
                <a:schemeClr val="dk1"/>
              </a:buClr>
              <a:buSzPts val="1100"/>
              <a:buFont typeface="Arial"/>
              <a:buNone/>
            </a:pPr>
            <a:r>
              <a:rPr lang="en"/>
              <a:t>By working collaboratively we were able to overcome the challenge of this transition and meet our sprint objectives. This experience has shown us the importance of having a strong, supportive </a:t>
            </a:r>
            <a:r>
              <a:rPr lang="en">
                <a:solidFill>
                  <a:schemeClr val="dk1"/>
                </a:solidFill>
              </a:rPr>
              <a:t>dynamics within the team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said that lets see what our team has created, our product owner Junfeng will present the demo to you.</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089288953_5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089288953_5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a70f0300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a70f0300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19817b4c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19817b4c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now open for questions and answers.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19817b4c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19817b4c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Today we will go over our plan &amp; Accomplishments. The Final status of our project. Challenges we faced, project management. And a demo will be presented by my teammate Jenfung.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f19817b4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f19817b4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97e1cb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97e1cb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is the plan for this iteration:</a:t>
            </a:r>
            <a:endParaRPr/>
          </a:p>
          <a:p>
            <a:pPr indent="0" lvl="0" marL="0" rtl="0" algn="l">
              <a:spcBef>
                <a:spcPts val="0"/>
              </a:spcBef>
              <a:spcAft>
                <a:spcPts val="0"/>
              </a:spcAft>
              <a:buClr>
                <a:schemeClr val="dk1"/>
              </a:buClr>
              <a:buSzPts val="1100"/>
              <a:buFont typeface="Arial"/>
              <a:buNone/>
            </a:pPr>
            <a:r>
              <a:rPr lang="en"/>
              <a:t>I</a:t>
            </a:r>
            <a:r>
              <a:rPr lang="en"/>
              <a:t>ntegrating Tournament Creation and updation with our database system, streamlining the entire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Players to conveniently register for </a:t>
            </a:r>
            <a:r>
              <a:rPr lang="en"/>
              <a:t>events available</a:t>
            </a:r>
            <a:r>
              <a:rPr lang="en"/>
              <a:t> directly from their dashboard. Admin to assign seeding to the players and our database will stores player seeding information.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reduce manual effort for the a</a:t>
            </a:r>
            <a:r>
              <a:rPr lang="en"/>
              <a:t>dmin in making tournament draws and to </a:t>
            </a:r>
            <a:r>
              <a:rPr lang="en">
                <a:solidFill>
                  <a:schemeClr val="dk1"/>
                </a:solidFill>
              </a:rPr>
              <a:t>ensuring fair matchups, system will generate draws</a:t>
            </a:r>
            <a:r>
              <a:rPr lang="en"/>
              <a:t> and</a:t>
            </a:r>
            <a:r>
              <a:rPr lang="en"/>
              <a:t> display it on the public page, allowing players and public to follow along. Administrators can track live matches, assign court number, enter the final match score and change the status of the matches.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a:t>
            </a:r>
            <a:r>
              <a:rPr lang="en"/>
              <a:t>esting the complete flow from tournament creation to tracking matches that could </a:t>
            </a:r>
            <a:r>
              <a:rPr lang="en"/>
              <a:t>simplify</a:t>
            </a:r>
            <a:r>
              <a:rPr lang="en"/>
              <a:t> tournament management.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 team was able to accomplish all the tasks defined for this iteration.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19817b4c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19817b4c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36470" rtl="0" algn="just">
              <a:lnSpc>
                <a:spcPct val="150000"/>
              </a:lnSpc>
              <a:spcBef>
                <a:spcPts val="616"/>
              </a:spcBef>
              <a:spcAft>
                <a:spcPts val="0"/>
              </a:spcAft>
              <a:buClr>
                <a:schemeClr val="dk1"/>
              </a:buClr>
              <a:buSzPts val="1100"/>
              <a:buFont typeface="Arial"/>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aa61f0b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aa61f0b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aa61f0b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aa61f0b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19817b4c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19817b4c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Let’s now get into the project management principles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97b2ad4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97b2ad4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lasted around 2 weeks, and to see our </a:t>
            </a:r>
            <a:r>
              <a:rPr lang="en"/>
              <a:t>progress</a:t>
            </a:r>
            <a:r>
              <a:rPr lang="en"/>
              <a:t> in depth, lets look at the burn up chart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31575" y="2823200"/>
            <a:ext cx="2839800" cy="2052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SzPts val="2800"/>
              <a:buNone/>
              <a:defRPr sz="1650">
                <a:latin typeface="Lexend"/>
                <a:ea typeface="Lexend"/>
                <a:cs typeface="Lexend"/>
                <a:sym typeface="Lexe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lnSpc>
                <a:spcPct val="95000"/>
              </a:lnSpc>
              <a:spcBef>
                <a:spcPts val="0"/>
              </a:spcBef>
              <a:spcAft>
                <a:spcPts val="0"/>
              </a:spcAft>
              <a:buSzPts val="2800"/>
              <a:buNone/>
              <a:defRPr sz="222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lnSpc>
                <a:spcPct val="95000"/>
              </a:lnSpc>
              <a:spcBef>
                <a:spcPts val="0"/>
              </a:spcBef>
              <a:spcAft>
                <a:spcPts val="0"/>
              </a:spcAft>
              <a:buSzPts val="1800"/>
              <a:buChar char="●"/>
              <a:defRPr sz="1320">
                <a:latin typeface="Lexend"/>
                <a:ea typeface="Lexend"/>
                <a:cs typeface="Lexend"/>
                <a:sym typeface="Lexend"/>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drive.google.com/file/d/1ETFBAjQWfBnC59GnxkTosnBx3i9XXgb1/view"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00" y="630950"/>
            <a:ext cx="9139800" cy="1743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3822">
                <a:latin typeface="Lexend"/>
                <a:ea typeface="Lexend"/>
                <a:cs typeface="Lexend"/>
                <a:sym typeface="Lexend"/>
              </a:rPr>
              <a:t>Tournament Management Software</a:t>
            </a:r>
            <a:endParaRPr sz="3822">
              <a:latin typeface="Lexend"/>
              <a:ea typeface="Lexend"/>
              <a:cs typeface="Lexend"/>
              <a:sym typeface="Lexend"/>
            </a:endParaRPr>
          </a:p>
          <a:p>
            <a:pPr indent="0" lvl="0" marL="0" rtl="0" algn="ctr">
              <a:lnSpc>
                <a:spcPct val="115000"/>
              </a:lnSpc>
              <a:spcBef>
                <a:spcPts val="0"/>
              </a:spcBef>
              <a:spcAft>
                <a:spcPts val="0"/>
              </a:spcAft>
              <a:buNone/>
            </a:pPr>
            <a:r>
              <a:rPr lang="en" sz="2377">
                <a:latin typeface="Lexend"/>
                <a:ea typeface="Lexend"/>
                <a:cs typeface="Lexend"/>
                <a:sym typeface="Lexend"/>
              </a:rPr>
              <a:t>for </a:t>
            </a:r>
            <a:r>
              <a:rPr lang="en" sz="2377">
                <a:latin typeface="Lexend"/>
                <a:ea typeface="Lexend"/>
                <a:cs typeface="Lexend"/>
                <a:sym typeface="Lexend"/>
              </a:rPr>
              <a:t>UA Badminton Club Customer</a:t>
            </a:r>
            <a:br>
              <a:rPr lang="en" sz="2377">
                <a:latin typeface="Lexend"/>
                <a:ea typeface="Lexend"/>
                <a:cs typeface="Lexend"/>
                <a:sym typeface="Lexend"/>
              </a:rPr>
            </a:br>
            <a:r>
              <a:rPr lang="en" sz="2377">
                <a:latin typeface="Lexend"/>
                <a:ea typeface="Lexend"/>
                <a:cs typeface="Lexend"/>
                <a:sym typeface="Lexend"/>
              </a:rPr>
              <a:t>CSC 536 Final Status</a:t>
            </a:r>
            <a:endParaRPr sz="2377">
              <a:latin typeface="Lexend"/>
              <a:ea typeface="Lexend"/>
              <a:cs typeface="Lexend"/>
              <a:sym typeface="Lexend"/>
            </a:endParaRPr>
          </a:p>
        </p:txBody>
      </p:sp>
      <p:sp>
        <p:nvSpPr>
          <p:cNvPr id="55" name="Google Shape;55;p13"/>
          <p:cNvSpPr txBox="1"/>
          <p:nvPr>
            <p:ph idx="1" type="subTitle"/>
          </p:nvPr>
        </p:nvSpPr>
        <p:spPr>
          <a:xfrm>
            <a:off x="82075" y="4120550"/>
            <a:ext cx="9144000" cy="720000"/>
          </a:xfrm>
          <a:prstGeom prst="rect">
            <a:avLst/>
          </a:prstGeom>
        </p:spPr>
        <p:txBody>
          <a:bodyPr anchorCtr="0" anchor="ctr" bIns="91425" lIns="91425" spcFirstLastPara="1" rIns="91425" wrap="square" tIns="91425">
            <a:noAutofit/>
          </a:bodyPr>
          <a:lstStyle/>
          <a:p>
            <a:pPr indent="0" lvl="0" marL="0" rtl="0" algn="ctr">
              <a:spcBef>
                <a:spcPts val="1376"/>
              </a:spcBef>
              <a:spcAft>
                <a:spcPts val="0"/>
              </a:spcAft>
              <a:buSzPts val="688"/>
              <a:buNone/>
            </a:pPr>
            <a:r>
              <a:rPr i="1" lang="en" sz="1450">
                <a:solidFill>
                  <a:srgbClr val="F9CB9C"/>
                </a:solidFill>
              </a:rPr>
              <a:t>Junfeng Xu, Enfa George, Rupal Jain, Urvika Gola</a:t>
            </a:r>
            <a:endParaRPr i="1" sz="1450">
              <a:solidFill>
                <a:srgbClr val="F9CB9C"/>
              </a:solidFill>
            </a:endParaRPr>
          </a:p>
        </p:txBody>
      </p:sp>
      <p:pic>
        <p:nvPicPr>
          <p:cNvPr id="56" name="Google Shape;56;p13"/>
          <p:cNvPicPr preferRelativeResize="0"/>
          <p:nvPr/>
        </p:nvPicPr>
        <p:blipFill>
          <a:blip r:embed="rId3">
            <a:alphaModFix/>
          </a:blip>
          <a:stretch>
            <a:fillRect/>
          </a:stretch>
        </p:blipFill>
        <p:spPr>
          <a:xfrm>
            <a:off x="3747325" y="2587100"/>
            <a:ext cx="1320300" cy="132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122" name="Google Shape;122;p2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311700" y="1205375"/>
            <a:ext cx="8520602" cy="3352000"/>
          </a:xfrm>
          <a:prstGeom prst="rect">
            <a:avLst/>
          </a:prstGeom>
          <a:noFill/>
          <a:ln>
            <a:noFill/>
          </a:ln>
        </p:spPr>
      </p:pic>
      <p:sp>
        <p:nvSpPr>
          <p:cNvPr id="124" name="Google Shape;124;p22"/>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00">
                <a:latin typeface="Lexend"/>
                <a:ea typeface="Lexend"/>
                <a:cs typeface="Lexend"/>
                <a:sym typeface="Lexend"/>
              </a:rPr>
              <a:t>Burnup Chart</a:t>
            </a:r>
            <a:endParaRPr sz="2200">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Scrum Dashboard</a:t>
            </a:r>
            <a:endParaRPr sz="2200">
              <a:latin typeface="Lexend"/>
              <a:ea typeface="Lexend"/>
              <a:cs typeface="Lexend"/>
              <a:sym typeface="Lexend"/>
            </a:endParaRPr>
          </a:p>
        </p:txBody>
      </p:sp>
      <p:pic>
        <p:nvPicPr>
          <p:cNvPr id="130" name="Google Shape;130;p23"/>
          <p:cNvPicPr preferRelativeResize="0"/>
          <p:nvPr/>
        </p:nvPicPr>
        <p:blipFill rotWithShape="1">
          <a:blip r:embed="rId3">
            <a:alphaModFix/>
          </a:blip>
          <a:srcRect b="0" l="4689" r="0" t="0"/>
          <a:stretch/>
        </p:blipFill>
        <p:spPr>
          <a:xfrm>
            <a:off x="356901" y="1170125"/>
            <a:ext cx="4154124" cy="3820976"/>
          </a:xfrm>
          <a:prstGeom prst="rect">
            <a:avLst/>
          </a:prstGeom>
          <a:noFill/>
          <a:ln>
            <a:noFill/>
          </a:ln>
        </p:spPr>
      </p:pic>
      <p:pic>
        <p:nvPicPr>
          <p:cNvPr id="131" name="Google Shape;131;p23"/>
          <p:cNvPicPr preferRelativeResize="0"/>
          <p:nvPr/>
        </p:nvPicPr>
        <p:blipFill rotWithShape="1">
          <a:blip r:embed="rId4">
            <a:alphaModFix/>
          </a:blip>
          <a:srcRect b="0" l="4021" r="0" t="0"/>
          <a:stretch/>
        </p:blipFill>
        <p:spPr>
          <a:xfrm>
            <a:off x="4583405" y="1170125"/>
            <a:ext cx="4408194"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404075" y="608250"/>
            <a:ext cx="39975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Challenges</a:t>
            </a:r>
            <a:endParaRPr sz="5000">
              <a:latin typeface="Lexend"/>
              <a:ea typeface="Lexend"/>
              <a:cs typeface="Lexend"/>
              <a:sym typeface="Lexend"/>
            </a:endParaRPr>
          </a:p>
        </p:txBody>
      </p:sp>
      <p:pic>
        <p:nvPicPr>
          <p:cNvPr id="137" name="Google Shape;137;p24"/>
          <p:cNvPicPr preferRelativeResize="0"/>
          <p:nvPr/>
        </p:nvPicPr>
        <p:blipFill>
          <a:blip r:embed="rId3">
            <a:alphaModFix/>
          </a:blip>
          <a:stretch>
            <a:fillRect/>
          </a:stretch>
        </p:blipFill>
        <p:spPr>
          <a:xfrm>
            <a:off x="2102425" y="2748950"/>
            <a:ext cx="1227475" cy="1227450"/>
          </a:xfrm>
          <a:prstGeom prst="rect">
            <a:avLst/>
          </a:prstGeom>
          <a:noFill/>
          <a:ln>
            <a:noFill/>
          </a:ln>
        </p:spPr>
      </p:pic>
      <p:pic>
        <p:nvPicPr>
          <p:cNvPr id="138" name="Google Shape;138;p24"/>
          <p:cNvPicPr preferRelativeResize="0"/>
          <p:nvPr/>
        </p:nvPicPr>
        <p:blipFill>
          <a:blip r:embed="rId4">
            <a:alphaModFix/>
          </a:blip>
          <a:stretch>
            <a:fillRect/>
          </a:stretch>
        </p:blipFill>
        <p:spPr>
          <a:xfrm>
            <a:off x="5308850" y="2726600"/>
            <a:ext cx="1272125" cy="1272125"/>
          </a:xfrm>
          <a:prstGeom prst="rect">
            <a:avLst/>
          </a:prstGeom>
          <a:noFill/>
          <a:ln>
            <a:noFill/>
          </a:ln>
        </p:spPr>
      </p:pic>
      <p:pic>
        <p:nvPicPr>
          <p:cNvPr id="139" name="Google Shape;139;p24"/>
          <p:cNvPicPr preferRelativeResize="0"/>
          <p:nvPr/>
        </p:nvPicPr>
        <p:blipFill>
          <a:blip r:embed="rId5">
            <a:alphaModFix/>
          </a:blip>
          <a:stretch>
            <a:fillRect/>
          </a:stretch>
        </p:blipFill>
        <p:spPr>
          <a:xfrm>
            <a:off x="4066750" y="3110055"/>
            <a:ext cx="505251" cy="505225"/>
          </a:xfrm>
          <a:prstGeom prst="rect">
            <a:avLst/>
          </a:prstGeom>
          <a:noFill/>
          <a:ln>
            <a:noFill/>
          </a:ln>
        </p:spPr>
      </p:pic>
      <p:pic>
        <p:nvPicPr>
          <p:cNvPr id="140" name="Google Shape;140;p24"/>
          <p:cNvPicPr preferRelativeResize="0"/>
          <p:nvPr/>
        </p:nvPicPr>
        <p:blipFill>
          <a:blip r:embed="rId6">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0" y="1213650"/>
            <a:ext cx="8832300" cy="37182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exend"/>
              <a:buChar char="●"/>
            </a:pPr>
            <a:r>
              <a:rPr lang="en">
                <a:solidFill>
                  <a:srgbClr val="E06666"/>
                </a:solidFill>
                <a:latin typeface="Lexend"/>
                <a:ea typeface="Lexend"/>
                <a:cs typeface="Lexend"/>
                <a:sym typeface="Lexend"/>
              </a:rPr>
              <a:t>Challenge</a:t>
            </a:r>
            <a:r>
              <a:rPr lang="en">
                <a:latin typeface="Lexend"/>
                <a:ea typeface="Lexend"/>
                <a:cs typeface="Lexend"/>
                <a:sym typeface="Lexend"/>
              </a:rPr>
              <a:t> - Backend developers faced difficulty when transitioning from backend to frontend and middleware for project completion.</a:t>
            </a:r>
            <a:br>
              <a:rPr lang="en">
                <a:latin typeface="Lexend"/>
                <a:ea typeface="Lexend"/>
                <a:cs typeface="Lexend"/>
                <a:sym typeface="Lexend"/>
              </a:rPr>
            </a:b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
                <a:solidFill>
                  <a:srgbClr val="93C47D"/>
                </a:solidFill>
                <a:latin typeface="Lexend"/>
                <a:ea typeface="Lexend"/>
                <a:cs typeface="Lexend"/>
                <a:sym typeface="Lexend"/>
              </a:rPr>
              <a:t>Solution</a:t>
            </a:r>
            <a:r>
              <a:rPr lang="en">
                <a:solidFill>
                  <a:srgbClr val="FFFF00"/>
                </a:solidFill>
                <a:latin typeface="Lexend"/>
                <a:ea typeface="Lexend"/>
                <a:cs typeface="Lexend"/>
                <a:sym typeface="Lexend"/>
              </a:rPr>
              <a:t>: </a:t>
            </a:r>
            <a:r>
              <a:rPr lang="en">
                <a:latin typeface="Lexend"/>
                <a:ea typeface="Lexend"/>
                <a:cs typeface="Lexend"/>
                <a:sym typeface="Lexend"/>
              </a:rPr>
              <a:t>To address this challenge, team members mentored one another as they worked through new skills and concepts.</a:t>
            </a:r>
            <a:br>
              <a:rPr lang="en">
                <a:latin typeface="Lexend"/>
                <a:ea typeface="Lexend"/>
                <a:cs typeface="Lexend"/>
                <a:sym typeface="Lexend"/>
              </a:rPr>
            </a:b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
                <a:solidFill>
                  <a:srgbClr val="F9CB9C"/>
                </a:solidFill>
                <a:latin typeface="Lexend"/>
                <a:ea typeface="Lexend"/>
                <a:cs typeface="Lexend"/>
                <a:sym typeface="Lexend"/>
              </a:rPr>
              <a:t>Impact</a:t>
            </a:r>
            <a:r>
              <a:rPr lang="en">
                <a:latin typeface="Lexend"/>
                <a:ea typeface="Lexend"/>
                <a:cs typeface="Lexend"/>
                <a:sym typeface="Lexend"/>
              </a:rPr>
              <a:t>: By working collaboratively and sharing knowledge, we were able to overcome the challenge of transitioning between frontend and backend development and complete our sprint objectives.</a:t>
            </a:r>
            <a:endParaRPr>
              <a:latin typeface="Lexend"/>
              <a:ea typeface="Lexend"/>
              <a:cs typeface="Lexend"/>
              <a:sym typeface="Lexend"/>
            </a:endParaRPr>
          </a:p>
        </p:txBody>
      </p:sp>
      <p:sp>
        <p:nvSpPr>
          <p:cNvPr id="146" name="Google Shape;146;p25"/>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Overcoming Technical Challenges -  Sprint Retrospective</a:t>
            </a:r>
            <a:endParaRPr sz="2200">
              <a:latin typeface="Lexend"/>
              <a:ea typeface="Lexend"/>
              <a:cs typeface="Lexend"/>
              <a:sym typeface="Lexend"/>
            </a:endParaRPr>
          </a:p>
        </p:txBody>
      </p:sp>
      <p:pic>
        <p:nvPicPr>
          <p:cNvPr id="147" name="Google Shape;147;p25"/>
          <p:cNvPicPr preferRelativeResize="0"/>
          <p:nvPr/>
        </p:nvPicPr>
        <p:blipFill>
          <a:blip r:embed="rId3">
            <a:alphaModFix/>
          </a:blip>
          <a:stretch>
            <a:fillRect/>
          </a:stretch>
        </p:blipFill>
        <p:spPr>
          <a:xfrm>
            <a:off x="7947725" y="4044225"/>
            <a:ext cx="884575" cy="884575"/>
          </a:xfrm>
          <a:prstGeom prst="rect">
            <a:avLst/>
          </a:prstGeom>
          <a:noFill/>
          <a:ln>
            <a:noFill/>
          </a:ln>
        </p:spPr>
      </p:pic>
      <p:pic>
        <p:nvPicPr>
          <p:cNvPr id="148" name="Google Shape;148;p25"/>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3298050" y="1156325"/>
            <a:ext cx="2479850" cy="2479850"/>
          </a:xfrm>
          <a:prstGeom prst="rect">
            <a:avLst/>
          </a:prstGeom>
          <a:noFill/>
          <a:ln>
            <a:noFill/>
          </a:ln>
        </p:spPr>
      </p:pic>
      <p:sp>
        <p:nvSpPr>
          <p:cNvPr id="154" name="Google Shape;154;p26"/>
          <p:cNvSpPr txBox="1"/>
          <p:nvPr/>
        </p:nvSpPr>
        <p:spPr>
          <a:xfrm>
            <a:off x="227075" y="1931550"/>
            <a:ext cx="39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55" name="Google Shape;155;p26"/>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title="My Movie 1.mp4">
            <a:hlinkClick r:id="rId3"/>
          </p:cNvPr>
          <p:cNvPicPr preferRelativeResize="0"/>
          <p:nvPr/>
        </p:nvPicPr>
        <p:blipFill>
          <a:blip r:embed="rId4">
            <a:alphaModFix/>
          </a:blip>
          <a:stretch>
            <a:fillRect/>
          </a:stretch>
        </p:blipFill>
        <p:spPr>
          <a:xfrm>
            <a:off x="1154075" y="0"/>
            <a:ext cx="685799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3317325" y="1317075"/>
            <a:ext cx="2509350" cy="2509350"/>
          </a:xfrm>
          <a:prstGeom prst="rect">
            <a:avLst/>
          </a:prstGeom>
          <a:noFill/>
          <a:ln>
            <a:noFill/>
          </a:ln>
        </p:spPr>
      </p:pic>
      <p:pic>
        <p:nvPicPr>
          <p:cNvPr id="166" name="Google Shape;166;p28"/>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2364000"/>
            <a:ext cx="4572000" cy="148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latin typeface="Lexend"/>
                <a:ea typeface="Lexend"/>
                <a:cs typeface="Lexend"/>
                <a:sym typeface="Lexend"/>
              </a:rPr>
              <a:t>Structure of the Presentation</a:t>
            </a:r>
            <a:endParaRPr sz="3200">
              <a:latin typeface="Lexend"/>
              <a:ea typeface="Lexend"/>
              <a:cs typeface="Lexend"/>
              <a:sym typeface="Lexend"/>
            </a:endParaRPr>
          </a:p>
        </p:txBody>
      </p:sp>
      <p:sp>
        <p:nvSpPr>
          <p:cNvPr id="62" name="Google Shape;6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Plan &amp; Accomplishment </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Final </a:t>
            </a:r>
            <a:r>
              <a:rPr lang="en" sz="1400">
                <a:latin typeface="Lexend"/>
                <a:ea typeface="Lexend"/>
                <a:cs typeface="Lexend"/>
                <a:sym typeface="Lexend"/>
              </a:rPr>
              <a:t>Status</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Challenges </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Project Management</a:t>
            </a:r>
            <a:endParaRPr sz="1400">
              <a:latin typeface="Lexend"/>
              <a:ea typeface="Lexend"/>
              <a:cs typeface="Lexend"/>
              <a:sym typeface="Lexend"/>
            </a:endParaRPr>
          </a:p>
          <a:p>
            <a:pPr indent="-317500" lvl="0" marL="457200" rtl="0" algn="l">
              <a:lnSpc>
                <a:spcPct val="150000"/>
              </a:lnSpc>
              <a:spcBef>
                <a:spcPts val="0"/>
              </a:spcBef>
              <a:spcAft>
                <a:spcPts val="0"/>
              </a:spcAft>
              <a:buSzPts val="1400"/>
              <a:buFont typeface="Lexend"/>
              <a:buAutoNum type="arabicPeriod"/>
            </a:pPr>
            <a:r>
              <a:rPr lang="en" sz="1400">
                <a:latin typeface="Lexend"/>
                <a:ea typeface="Lexend"/>
                <a:cs typeface="Lexend"/>
                <a:sym typeface="Lexend"/>
              </a:rPr>
              <a:t>Demo </a:t>
            </a:r>
            <a:endParaRPr sz="1400">
              <a:latin typeface="Lexend"/>
              <a:ea typeface="Lexend"/>
              <a:cs typeface="Lexend"/>
              <a:sym typeface="Lexend"/>
            </a:endParaRPr>
          </a:p>
        </p:txBody>
      </p:sp>
      <p:pic>
        <p:nvPicPr>
          <p:cNvPr id="63" name="Google Shape;63;p14"/>
          <p:cNvPicPr preferRelativeResize="0"/>
          <p:nvPr/>
        </p:nvPicPr>
        <p:blipFill>
          <a:blip r:embed="rId3">
            <a:alphaModFix/>
          </a:blip>
          <a:stretch>
            <a:fillRect/>
          </a:stretch>
        </p:blipFill>
        <p:spPr>
          <a:xfrm>
            <a:off x="1829625" y="1374375"/>
            <a:ext cx="912750" cy="912750"/>
          </a:xfrm>
          <a:prstGeom prst="rect">
            <a:avLst/>
          </a:prstGeom>
          <a:noFill/>
          <a:ln>
            <a:noFill/>
          </a:ln>
        </p:spPr>
      </p:pic>
      <p:pic>
        <p:nvPicPr>
          <p:cNvPr id="64" name="Google Shape;64;p14"/>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864725" y="2080800"/>
            <a:ext cx="4418100" cy="98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00">
                <a:latin typeface="Lexend"/>
                <a:ea typeface="Lexend"/>
                <a:cs typeface="Lexend"/>
                <a:sym typeface="Lexend"/>
              </a:rPr>
              <a:t>Plan &amp; Accomplishment</a:t>
            </a:r>
            <a:endParaRPr sz="4100">
              <a:latin typeface="Lexend"/>
              <a:ea typeface="Lexend"/>
              <a:cs typeface="Lexend"/>
              <a:sym typeface="Lexend"/>
            </a:endParaRPr>
          </a:p>
        </p:txBody>
      </p:sp>
      <p:pic>
        <p:nvPicPr>
          <p:cNvPr id="70" name="Google Shape;70;p15"/>
          <p:cNvPicPr preferRelativeResize="0"/>
          <p:nvPr/>
        </p:nvPicPr>
        <p:blipFill>
          <a:blip r:embed="rId3">
            <a:alphaModFix/>
          </a:blip>
          <a:stretch>
            <a:fillRect/>
          </a:stretch>
        </p:blipFill>
        <p:spPr>
          <a:xfrm>
            <a:off x="1316650" y="1591362"/>
            <a:ext cx="1960774" cy="1960774"/>
          </a:xfrm>
          <a:prstGeom prst="rect">
            <a:avLst/>
          </a:prstGeom>
          <a:noFill/>
          <a:ln>
            <a:noFill/>
          </a:ln>
        </p:spPr>
      </p:pic>
      <p:pic>
        <p:nvPicPr>
          <p:cNvPr id="71" name="Google Shape;71;p15"/>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804325" y="492125"/>
            <a:ext cx="4339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Lexend"/>
                <a:ea typeface="Lexend"/>
                <a:cs typeface="Lexend"/>
                <a:sym typeface="Lexend"/>
              </a:rPr>
              <a:t>Plan and Accomplishment</a:t>
            </a:r>
            <a:endParaRPr sz="2200">
              <a:solidFill>
                <a:schemeClr val="dk1"/>
              </a:solidFill>
              <a:latin typeface="Lexend"/>
              <a:ea typeface="Lexend"/>
              <a:cs typeface="Lexend"/>
              <a:sym typeface="Lexend"/>
            </a:endParaRPr>
          </a:p>
        </p:txBody>
      </p:sp>
      <p:sp>
        <p:nvSpPr>
          <p:cNvPr id="77" name="Google Shape;77;p16"/>
          <p:cNvSpPr txBox="1"/>
          <p:nvPr/>
        </p:nvSpPr>
        <p:spPr>
          <a:xfrm>
            <a:off x="976950" y="1174700"/>
            <a:ext cx="7761600" cy="34557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700">
                <a:solidFill>
                  <a:schemeClr val="dk1"/>
                </a:solidFill>
                <a:latin typeface="Lexend"/>
                <a:ea typeface="Lexend"/>
                <a:cs typeface="Lexend"/>
                <a:sym typeface="Lexend"/>
              </a:rPr>
              <a:t>Plan for this iteration</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Integration of Tournament Creation and updation with DB</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Database support for Events Registration on Players dashboard</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Store player seeding </a:t>
            </a:r>
            <a:r>
              <a:rPr lang="en" sz="1700">
                <a:solidFill>
                  <a:schemeClr val="dk1"/>
                </a:solidFill>
                <a:latin typeface="Lexend"/>
                <a:ea typeface="Lexend"/>
                <a:cs typeface="Lexend"/>
                <a:sym typeface="Lexend"/>
              </a:rPr>
              <a:t>information</a:t>
            </a:r>
            <a:r>
              <a:rPr lang="en" sz="1700">
                <a:solidFill>
                  <a:schemeClr val="dk1"/>
                </a:solidFill>
                <a:latin typeface="Lexend"/>
                <a:ea typeface="Lexend"/>
                <a:cs typeface="Lexend"/>
                <a:sym typeface="Lexend"/>
              </a:rPr>
              <a:t> for each events by Admin</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Making draw and display it on Public page to start the Tournament</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Tracking current and </a:t>
            </a:r>
            <a:r>
              <a:rPr lang="en" sz="1700">
                <a:solidFill>
                  <a:schemeClr val="dk1"/>
                </a:solidFill>
                <a:latin typeface="Lexend"/>
                <a:ea typeface="Lexend"/>
                <a:cs typeface="Lexend"/>
                <a:sym typeface="Lexend"/>
              </a:rPr>
              <a:t>finishes</a:t>
            </a:r>
            <a:r>
              <a:rPr lang="en" sz="1700">
                <a:solidFill>
                  <a:schemeClr val="dk1"/>
                </a:solidFill>
                <a:latin typeface="Lexend"/>
                <a:ea typeface="Lexend"/>
                <a:cs typeface="Lexend"/>
                <a:sym typeface="Lexend"/>
              </a:rPr>
              <a:t> matches in Events page by Admin</a:t>
            </a:r>
            <a:endParaRPr sz="1700">
              <a:solidFill>
                <a:schemeClr val="dk1"/>
              </a:solidFill>
              <a:latin typeface="Lexend"/>
              <a:ea typeface="Lexend"/>
              <a:cs typeface="Lexend"/>
              <a:sym typeface="Lexend"/>
            </a:endParaRPr>
          </a:p>
          <a:p>
            <a:pPr indent="-336550" lvl="1" marL="914400" rtl="0" algn="l">
              <a:lnSpc>
                <a:spcPct val="115000"/>
              </a:lnSpc>
              <a:spcBef>
                <a:spcPts val="0"/>
              </a:spcBef>
              <a:spcAft>
                <a:spcPts val="0"/>
              </a:spcAft>
              <a:buClr>
                <a:schemeClr val="dk1"/>
              </a:buClr>
              <a:buSzPts val="1700"/>
              <a:buFont typeface="Lexend"/>
              <a:buChar char="○"/>
            </a:pPr>
            <a:r>
              <a:rPr lang="en" sz="1700">
                <a:solidFill>
                  <a:schemeClr val="dk1"/>
                </a:solidFill>
                <a:latin typeface="Lexend"/>
                <a:ea typeface="Lexend"/>
                <a:cs typeface="Lexend"/>
                <a:sym typeface="Lexend"/>
              </a:rPr>
              <a:t>Testing a complete flow from </a:t>
            </a:r>
            <a:r>
              <a:rPr lang="en" sz="1700">
                <a:solidFill>
                  <a:schemeClr val="dk1"/>
                </a:solidFill>
                <a:latin typeface="Lexend"/>
                <a:ea typeface="Lexend"/>
                <a:cs typeface="Lexend"/>
                <a:sym typeface="Lexend"/>
              </a:rPr>
              <a:t>tournament</a:t>
            </a:r>
            <a:r>
              <a:rPr lang="en" sz="1700">
                <a:solidFill>
                  <a:schemeClr val="dk1"/>
                </a:solidFill>
                <a:latin typeface="Lexend"/>
                <a:ea typeface="Lexend"/>
                <a:cs typeface="Lexend"/>
                <a:sym typeface="Lexend"/>
              </a:rPr>
              <a:t> creation to </a:t>
            </a:r>
            <a:r>
              <a:rPr lang="en" sz="1700">
                <a:solidFill>
                  <a:schemeClr val="dk1"/>
                </a:solidFill>
                <a:latin typeface="Lexend"/>
                <a:ea typeface="Lexend"/>
                <a:cs typeface="Lexend"/>
                <a:sym typeface="Lexend"/>
              </a:rPr>
              <a:t>making</a:t>
            </a:r>
            <a:r>
              <a:rPr lang="en" sz="1700">
                <a:solidFill>
                  <a:schemeClr val="dk1"/>
                </a:solidFill>
                <a:latin typeface="Lexend"/>
                <a:ea typeface="Lexend"/>
                <a:cs typeface="Lexend"/>
                <a:sym typeface="Lexend"/>
              </a:rPr>
              <a:t> draws to tracking matches.</a:t>
            </a:r>
            <a:endParaRPr sz="1700">
              <a:solidFill>
                <a:schemeClr val="dk1"/>
              </a:solidFill>
              <a:latin typeface="Lexend"/>
              <a:ea typeface="Lexend"/>
              <a:cs typeface="Lexend"/>
              <a:sym typeface="Lexend"/>
            </a:endParaRPr>
          </a:p>
          <a:p>
            <a:pPr indent="-323850" lvl="0" marL="457200" rtl="0" algn="l">
              <a:lnSpc>
                <a:spcPct val="115000"/>
              </a:lnSpc>
              <a:spcBef>
                <a:spcPts val="0"/>
              </a:spcBef>
              <a:spcAft>
                <a:spcPts val="0"/>
              </a:spcAft>
              <a:buClr>
                <a:schemeClr val="dk1"/>
              </a:buClr>
              <a:buSzPts val="1500"/>
              <a:buChar char="●"/>
            </a:pPr>
            <a:r>
              <a:rPr lang="en" sz="1700">
                <a:solidFill>
                  <a:schemeClr val="dk1"/>
                </a:solidFill>
                <a:latin typeface="Lexend"/>
                <a:ea typeface="Lexend"/>
                <a:cs typeface="Lexend"/>
                <a:sym typeface="Lexend"/>
              </a:rPr>
              <a:t>Team accomplishment </a:t>
            </a:r>
            <a:endParaRPr sz="1700">
              <a:solidFill>
                <a:schemeClr val="dk1"/>
              </a:solidFill>
              <a:latin typeface="Lexend"/>
              <a:ea typeface="Lexend"/>
              <a:cs typeface="Lexend"/>
              <a:sym typeface="Lexend"/>
            </a:endParaRPr>
          </a:p>
        </p:txBody>
      </p:sp>
      <p:pic>
        <p:nvPicPr>
          <p:cNvPr id="78" name="Google Shape;78;p16"/>
          <p:cNvPicPr preferRelativeResize="0"/>
          <p:nvPr/>
        </p:nvPicPr>
        <p:blipFill>
          <a:blip r:embed="rId3">
            <a:alphaModFix/>
          </a:blip>
          <a:stretch>
            <a:fillRect/>
          </a:stretch>
        </p:blipFill>
        <p:spPr>
          <a:xfrm>
            <a:off x="8189700" y="4229533"/>
            <a:ext cx="701775" cy="701775"/>
          </a:xfrm>
          <a:prstGeom prst="rect">
            <a:avLst/>
          </a:prstGeom>
          <a:noFill/>
          <a:ln>
            <a:noFill/>
          </a:ln>
        </p:spPr>
      </p:pic>
      <p:pic>
        <p:nvPicPr>
          <p:cNvPr id="79" name="Google Shape;79;p16"/>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Final Status</a:t>
            </a:r>
            <a:endParaRPr sz="5000">
              <a:latin typeface="Lexend"/>
              <a:ea typeface="Lexend"/>
              <a:cs typeface="Lexend"/>
              <a:sym typeface="Lexend"/>
            </a:endParaRPr>
          </a:p>
        </p:txBody>
      </p:sp>
      <p:pic>
        <p:nvPicPr>
          <p:cNvPr id="85" name="Google Shape;85;p17"/>
          <p:cNvPicPr preferRelativeResize="0"/>
          <p:nvPr/>
        </p:nvPicPr>
        <p:blipFill>
          <a:blip r:embed="rId3">
            <a:alphaModFix/>
          </a:blip>
          <a:stretch>
            <a:fillRect/>
          </a:stretch>
        </p:blipFill>
        <p:spPr>
          <a:xfrm>
            <a:off x="1184450" y="1460300"/>
            <a:ext cx="2293850" cy="2293850"/>
          </a:xfrm>
          <a:prstGeom prst="rect">
            <a:avLst/>
          </a:prstGeom>
          <a:noFill/>
          <a:ln>
            <a:noFill/>
          </a:ln>
        </p:spPr>
      </p:pic>
      <p:pic>
        <p:nvPicPr>
          <p:cNvPr id="86" name="Google Shape;86;p17"/>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Summary : </a:t>
            </a:r>
            <a:r>
              <a:rPr lang="en" sz="1320"/>
              <a:t>High priority stories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1"/>
              </a:buClr>
              <a:buSzPts val="1800"/>
              <a:buFont typeface="Lexend"/>
              <a:buChar char="-"/>
            </a:pPr>
            <a:r>
              <a:rPr lang="en">
                <a:solidFill>
                  <a:schemeClr val="dk1"/>
                </a:solidFill>
                <a:latin typeface="Lexend"/>
                <a:ea typeface="Lexend"/>
                <a:cs typeface="Lexend"/>
                <a:sym typeface="Lexend"/>
              </a:rPr>
              <a:t>As a tournament organizer, I want</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secure way to sign into the admin page …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to assign points to tournament participants …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make draws for all the events in a tournament .. </a:t>
            </a:r>
            <a:endParaRPr>
              <a:solidFill>
                <a:schemeClr val="dk1"/>
              </a:solidFill>
              <a:latin typeface="Lexend"/>
              <a:ea typeface="Lexend"/>
              <a:cs typeface="Lexend"/>
              <a:sym typeface="Lexend"/>
            </a:endParaRPr>
          </a:p>
          <a:p>
            <a:pPr indent="-342900" lvl="0" marL="457200" rtl="0" algn="l">
              <a:lnSpc>
                <a:spcPct val="115000"/>
              </a:lnSpc>
              <a:spcBef>
                <a:spcPts val="1000"/>
              </a:spcBef>
              <a:spcAft>
                <a:spcPts val="0"/>
              </a:spcAft>
              <a:buClr>
                <a:schemeClr val="dk1"/>
              </a:buClr>
              <a:buSzPts val="1800"/>
              <a:buFont typeface="Lexend"/>
              <a:buChar char="-"/>
            </a:pPr>
            <a:r>
              <a:rPr lang="en">
                <a:solidFill>
                  <a:schemeClr val="dk1"/>
                </a:solidFill>
                <a:latin typeface="Lexend"/>
                <a:ea typeface="Lexend"/>
                <a:cs typeface="Lexend"/>
                <a:sym typeface="Lexend"/>
              </a:rPr>
              <a:t>As a tournament participant, I want to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create a user profile and edit it after creation</a:t>
            </a:r>
            <a:r>
              <a:rPr lang="en">
                <a:solidFill>
                  <a:schemeClr val="dk1"/>
                </a:solidFill>
                <a:latin typeface="Lexend"/>
                <a:ea typeface="Lexend"/>
                <a:cs typeface="Lexend"/>
                <a:sym typeface="Lexend"/>
              </a:rPr>
              <a:t> …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sign up for the tournament with a straightforward user interface</a:t>
            </a:r>
            <a:r>
              <a:rPr lang="en">
                <a:solidFill>
                  <a:schemeClr val="dk1"/>
                </a:solidFill>
                <a:latin typeface="Lexend"/>
                <a:ea typeface="Lexend"/>
                <a:cs typeface="Lexend"/>
                <a:sym typeface="Lexend"/>
              </a:rPr>
              <a:t> … </a:t>
            </a:r>
            <a:endParaRPr>
              <a:solidFill>
                <a:schemeClr val="dk1"/>
              </a:solidFill>
              <a:latin typeface="Lexend"/>
              <a:ea typeface="Lexend"/>
              <a:cs typeface="Lexend"/>
              <a:sym typeface="Lexend"/>
            </a:endParaRPr>
          </a:p>
          <a:p>
            <a:pPr indent="-317500" lvl="1" marL="914400" rtl="0" algn="l">
              <a:lnSpc>
                <a:spcPct val="115000"/>
              </a:lnSpc>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see the match results and </a:t>
            </a:r>
            <a:endParaRPr/>
          </a:p>
          <a:p>
            <a:pPr indent="-292100" lvl="0" marL="914400" rtl="0" algn="l">
              <a:lnSpc>
                <a:spcPct val="115000"/>
              </a:lnSpc>
              <a:spcBef>
                <a:spcPts val="1000"/>
              </a:spcBef>
              <a:spcAft>
                <a:spcPts val="1000"/>
              </a:spcAft>
              <a:buClr>
                <a:schemeClr val="dk1"/>
              </a:buClr>
              <a:buSzPts val="1000"/>
              <a:buFont typeface="Lexend"/>
              <a:buChar char="🟡"/>
            </a:pPr>
            <a:r>
              <a:rPr lang="en">
                <a:solidFill>
                  <a:schemeClr val="dk1"/>
                </a:solidFill>
                <a:latin typeface="Lexend"/>
                <a:ea typeface="Lexend"/>
                <a:cs typeface="Lexend"/>
                <a:sym typeface="Lexend"/>
              </a:rPr>
              <a:t>see tournament bracket update in real time on the tournament </a:t>
            </a:r>
            <a:r>
              <a:rPr lang="en" sz="1400">
                <a:solidFill>
                  <a:schemeClr val="dk1"/>
                </a:solidFill>
              </a:rPr>
              <a:t> … </a:t>
            </a:r>
            <a:endParaRPr>
              <a:solidFill>
                <a:schemeClr val="dk1"/>
              </a:solidFill>
            </a:endParaRPr>
          </a:p>
        </p:txBody>
      </p:sp>
      <p:pic>
        <p:nvPicPr>
          <p:cNvPr id="93" name="Google Shape;93;p18"/>
          <p:cNvPicPr preferRelativeResize="0"/>
          <p:nvPr/>
        </p:nvPicPr>
        <p:blipFill>
          <a:blip r:embed="rId3">
            <a:alphaModFix/>
          </a:blip>
          <a:stretch>
            <a:fillRect/>
          </a:stretch>
        </p:blipFill>
        <p:spPr>
          <a:xfrm>
            <a:off x="0" y="4416475"/>
            <a:ext cx="451825" cy="451825"/>
          </a:xfrm>
          <a:prstGeom prst="rect">
            <a:avLst/>
          </a:prstGeom>
          <a:noFill/>
          <a:ln>
            <a:noFill/>
          </a:ln>
          <a:effectLst>
            <a:reflection blurRad="0" dir="5400000" dist="38100" endA="0" endPos="30000" fadeDir="5400012" kx="0" rotWithShape="0" algn="bl" stPos="0" sy="-100000" ky="0"/>
          </a:effectLst>
        </p:spPr>
      </p:pic>
      <p:pic>
        <p:nvPicPr>
          <p:cNvPr id="94" name="Google Shape;94;p18"/>
          <p:cNvPicPr preferRelativeResize="0"/>
          <p:nvPr/>
        </p:nvPicPr>
        <p:blipFill>
          <a:blip r:embed="rId4">
            <a:alphaModFix/>
          </a:blip>
          <a:stretch>
            <a:fillRect/>
          </a:stretch>
        </p:blipFill>
        <p:spPr>
          <a:xfrm>
            <a:off x="8380475" y="233950"/>
            <a:ext cx="451825" cy="45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Summary : </a:t>
            </a:r>
            <a:r>
              <a:rPr lang="en" sz="1320"/>
              <a:t>Low priority stories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Clr>
                <a:schemeClr val="dk1"/>
              </a:buClr>
              <a:buSzPts val="1800"/>
              <a:buFont typeface="Lexend"/>
              <a:buChar char="●"/>
            </a:pPr>
            <a:r>
              <a:rPr lang="en">
                <a:solidFill>
                  <a:schemeClr val="dk1"/>
                </a:solidFill>
                <a:latin typeface="Lexend"/>
                <a:ea typeface="Lexend"/>
                <a:cs typeface="Lexend"/>
                <a:sym typeface="Lexend"/>
              </a:rPr>
              <a:t>As a tournament organizer, I want to </a:t>
            </a:r>
            <a:endParaRPr>
              <a:solidFill>
                <a:schemeClr val="dk1"/>
              </a:solidFill>
              <a:latin typeface="Lexend"/>
              <a:ea typeface="Lexend"/>
              <a:cs typeface="Lexend"/>
              <a:sym typeface="Lexend"/>
            </a:endParaRPr>
          </a:p>
          <a:p>
            <a:pPr indent="-317500" lvl="1" marL="914400" rtl="0" algn="l">
              <a:spcBef>
                <a:spcPts val="1000"/>
              </a:spcBef>
              <a:spcAft>
                <a:spcPts val="0"/>
              </a:spcAft>
              <a:buClr>
                <a:schemeClr val="dk1"/>
              </a:buClr>
              <a:buSzPts val="1400"/>
              <a:buFont typeface="Lexend"/>
              <a:buChar char="✅"/>
            </a:pPr>
            <a:r>
              <a:rPr lang="en">
                <a:solidFill>
                  <a:schemeClr val="dk1"/>
                </a:solidFill>
                <a:latin typeface="Lexend"/>
                <a:ea typeface="Lexend"/>
                <a:cs typeface="Lexend"/>
                <a:sym typeface="Lexend"/>
              </a:rPr>
              <a:t>Easy-to-use user interface to record scores for each match, mark the winner, and </a:t>
            </a:r>
            <a:endParaRPr>
              <a:latin typeface="Lexend"/>
              <a:ea typeface="Lexend"/>
              <a:cs typeface="Lexend"/>
              <a:sym typeface="Lexend"/>
            </a:endParaRPr>
          </a:p>
          <a:p>
            <a:pPr indent="-298450" lvl="0" marL="914400" rtl="0" algn="l">
              <a:spcBef>
                <a:spcPts val="1000"/>
              </a:spcBef>
              <a:spcAft>
                <a:spcPts val="0"/>
              </a:spcAft>
              <a:buClr>
                <a:schemeClr val="dk1"/>
              </a:buClr>
              <a:buSzPts val="1100"/>
              <a:buFont typeface="Lexend"/>
              <a:buChar char="🟡"/>
            </a:pPr>
            <a:r>
              <a:rPr lang="en">
                <a:solidFill>
                  <a:schemeClr val="dk1"/>
                </a:solidFill>
                <a:latin typeface="Lexend"/>
                <a:ea typeface="Lexend"/>
                <a:cs typeface="Lexend"/>
                <a:sym typeface="Lexend"/>
              </a:rPr>
              <a:t>advance the winner during the tournament day </a:t>
            </a:r>
            <a:r>
              <a:rPr lang="en" sz="1400">
                <a:solidFill>
                  <a:schemeClr val="dk1"/>
                </a:solidFill>
              </a:rPr>
              <a:t> … </a:t>
            </a:r>
            <a:endParaRPr>
              <a:solidFill>
                <a:schemeClr val="dk1"/>
              </a:solidFill>
            </a:endParaRPr>
          </a:p>
          <a:p>
            <a:pPr indent="-298450" lvl="0" marL="914400" rtl="0" algn="l">
              <a:spcBef>
                <a:spcPts val="1000"/>
              </a:spcBef>
              <a:spcAft>
                <a:spcPts val="1000"/>
              </a:spcAft>
              <a:buClr>
                <a:schemeClr val="dk1"/>
              </a:buClr>
              <a:buSzPts val="1100"/>
              <a:buFont typeface="Lexend"/>
              <a:buChar char="🔴"/>
            </a:pPr>
            <a:r>
              <a:rPr lang="en">
                <a:solidFill>
                  <a:schemeClr val="dk1"/>
                </a:solidFill>
                <a:latin typeface="Lexend"/>
                <a:ea typeface="Lexend"/>
                <a:cs typeface="Lexend"/>
                <a:sym typeface="Lexend"/>
              </a:rPr>
              <a:t>Make the tournament in ABCD Drop Flight format </a:t>
            </a:r>
            <a:r>
              <a:rPr lang="en" sz="1400">
                <a:solidFill>
                  <a:schemeClr val="dk1"/>
                </a:solidFill>
              </a:rPr>
              <a:t> … </a:t>
            </a:r>
            <a:endParaRPr>
              <a:solidFill>
                <a:schemeClr val="dk1"/>
              </a:solidFill>
            </a:endParaRPr>
          </a:p>
        </p:txBody>
      </p:sp>
      <p:pic>
        <p:nvPicPr>
          <p:cNvPr id="101" name="Google Shape;101;p19"/>
          <p:cNvPicPr preferRelativeResize="0"/>
          <p:nvPr/>
        </p:nvPicPr>
        <p:blipFill>
          <a:blip r:embed="rId3">
            <a:alphaModFix/>
          </a:blip>
          <a:stretch>
            <a:fillRect/>
          </a:stretch>
        </p:blipFill>
        <p:spPr>
          <a:xfrm>
            <a:off x="0" y="4416475"/>
            <a:ext cx="451825" cy="451825"/>
          </a:xfrm>
          <a:prstGeom prst="rect">
            <a:avLst/>
          </a:prstGeom>
          <a:noFill/>
          <a:ln>
            <a:noFill/>
          </a:ln>
          <a:effectLst>
            <a:reflection blurRad="0" dir="5400000" dist="38100" endA="0" endPos="30000" fadeDir="5400012" kx="0" rotWithShape="0" algn="bl" stPos="0" sy="-100000" ky="0"/>
          </a:effectLst>
        </p:spPr>
      </p:pic>
      <p:pic>
        <p:nvPicPr>
          <p:cNvPr id="102" name="Google Shape;102;p19"/>
          <p:cNvPicPr preferRelativeResize="0"/>
          <p:nvPr/>
        </p:nvPicPr>
        <p:blipFill>
          <a:blip r:embed="rId4">
            <a:alphaModFix/>
          </a:blip>
          <a:stretch>
            <a:fillRect/>
          </a:stretch>
        </p:blipFill>
        <p:spPr>
          <a:xfrm>
            <a:off x="8380475" y="233950"/>
            <a:ext cx="451825" cy="45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760525" y="1590000"/>
            <a:ext cx="4418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latin typeface="Lexend"/>
                <a:ea typeface="Lexend"/>
                <a:cs typeface="Lexend"/>
                <a:sym typeface="Lexend"/>
              </a:rPr>
              <a:t>Project Management </a:t>
            </a:r>
            <a:endParaRPr sz="5000">
              <a:latin typeface="Lexend"/>
              <a:ea typeface="Lexend"/>
              <a:cs typeface="Lexend"/>
              <a:sym typeface="Lexend"/>
            </a:endParaRPr>
          </a:p>
        </p:txBody>
      </p:sp>
      <p:pic>
        <p:nvPicPr>
          <p:cNvPr id="108" name="Google Shape;108;p20"/>
          <p:cNvPicPr preferRelativeResize="0"/>
          <p:nvPr/>
        </p:nvPicPr>
        <p:blipFill>
          <a:blip r:embed="rId3">
            <a:alphaModFix/>
          </a:blip>
          <a:stretch>
            <a:fillRect/>
          </a:stretch>
        </p:blipFill>
        <p:spPr>
          <a:xfrm>
            <a:off x="1237325" y="1590000"/>
            <a:ext cx="1963500" cy="1963500"/>
          </a:xfrm>
          <a:prstGeom prst="rect">
            <a:avLst/>
          </a:prstGeom>
          <a:noFill/>
          <a:ln>
            <a:noFill/>
          </a:ln>
        </p:spPr>
      </p:pic>
      <p:pic>
        <p:nvPicPr>
          <p:cNvPr id="109" name="Google Shape;109;p20"/>
          <p:cNvPicPr preferRelativeResize="0"/>
          <p:nvPr/>
        </p:nvPicPr>
        <p:blipFill>
          <a:blip r:embed="rId4">
            <a:alphaModFix/>
          </a:blip>
          <a:stretch>
            <a:fillRect/>
          </a:stretch>
        </p:blipFill>
        <p:spPr>
          <a:xfrm>
            <a:off x="0" y="4187350"/>
            <a:ext cx="598324" cy="598324"/>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200">
                <a:latin typeface="Lexend"/>
                <a:ea typeface="Lexend"/>
                <a:cs typeface="Lexend"/>
                <a:sym typeface="Lexend"/>
              </a:rPr>
              <a:t>Sprint </a:t>
            </a:r>
            <a:endParaRPr sz="2200">
              <a:latin typeface="Lexend"/>
              <a:ea typeface="Lexend"/>
              <a:cs typeface="Lexend"/>
              <a:sym typeface="Lexend"/>
            </a:endParaRPr>
          </a:p>
        </p:txBody>
      </p:sp>
      <p:sp>
        <p:nvSpPr>
          <p:cNvPr id="115" name="Google Shape;115;p21"/>
          <p:cNvSpPr txBox="1"/>
          <p:nvPr/>
        </p:nvSpPr>
        <p:spPr>
          <a:xfrm>
            <a:off x="155850" y="1017725"/>
            <a:ext cx="8832300" cy="155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E599"/>
              </a:buClr>
              <a:buSzPts val="1800"/>
              <a:buChar char="●"/>
            </a:pPr>
            <a:r>
              <a:rPr lang="en" sz="1800">
                <a:solidFill>
                  <a:srgbClr val="FFE599"/>
                </a:solidFill>
              </a:rPr>
              <a:t>Sprint Duration - </a:t>
            </a:r>
            <a:r>
              <a:rPr lang="en" sz="1800">
                <a:solidFill>
                  <a:srgbClr val="FFE599"/>
                </a:solidFill>
              </a:rPr>
              <a:t>10/Apr/23 to 25/Apr/23</a:t>
            </a:r>
            <a:endParaRPr sz="1800">
              <a:solidFill>
                <a:srgbClr val="FFE599"/>
              </a:solidFill>
            </a:endParaRPr>
          </a:p>
        </p:txBody>
      </p:sp>
      <p:pic>
        <p:nvPicPr>
          <p:cNvPr id="116" name="Google Shape;116;p21"/>
          <p:cNvPicPr preferRelativeResize="0"/>
          <p:nvPr/>
        </p:nvPicPr>
        <p:blipFill>
          <a:blip r:embed="rId3">
            <a:alphaModFix/>
          </a:blip>
          <a:stretch>
            <a:fillRect/>
          </a:stretch>
        </p:blipFill>
        <p:spPr>
          <a:xfrm>
            <a:off x="388025" y="1576150"/>
            <a:ext cx="8231050" cy="3462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