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Helvetica Neue"/>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HelveticaNeue-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HelveticaNeue-italic.fntdata"/><Relationship Id="rId14" Type="http://schemas.openxmlformats.org/officeDocument/2006/relationships/slide" Target="slides/slide9.xml"/><Relationship Id="rId36" Type="http://schemas.openxmlformats.org/officeDocument/2006/relationships/font" Target="fonts/HelveticaNeue-bold.fntdata"/><Relationship Id="rId17" Type="http://schemas.openxmlformats.org/officeDocument/2006/relationships/slide" Target="slides/slide12.xml"/><Relationship Id="rId39" Type="http://schemas.openxmlformats.org/officeDocument/2006/relationships/font" Target="fonts/Lexend-regular.fntdata"/><Relationship Id="rId16" Type="http://schemas.openxmlformats.org/officeDocument/2006/relationships/slide" Target="slides/slide11.xml"/><Relationship Id="rId38" Type="http://schemas.openxmlformats.org/officeDocument/2006/relationships/font" Target="fonts/HelveticaNeue-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089288953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089288953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19817b4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19817b4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36470" rtl="0" algn="just">
              <a:lnSpc>
                <a:spcPct val="150000"/>
              </a:lnSpc>
              <a:spcBef>
                <a:spcPts val="616"/>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0892889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0892889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software has four main modules. </a:t>
            </a:r>
            <a:endParaRPr/>
          </a:p>
          <a:p>
            <a:pPr indent="-298450" lvl="0" marL="457200" rtl="0" algn="l">
              <a:spcBef>
                <a:spcPts val="0"/>
              </a:spcBef>
              <a:spcAft>
                <a:spcPts val="0"/>
              </a:spcAft>
              <a:buSzPts val="1100"/>
              <a:buChar char="●"/>
            </a:pPr>
            <a:r>
              <a:rPr lang="en"/>
              <a:t>Seed &amp; Draw: The system generates tournament schedules based on the number of players and teams, and it assigns players to matches based on their proficiency levels. The system also allows tournament organizers to manually adjust the schedule if necessary. The system can be configured to schedule matches at specific times and dates.</a:t>
            </a:r>
            <a:endParaRPr/>
          </a:p>
          <a:p>
            <a:pPr indent="-298450" lvl="0" marL="457200" rtl="0" algn="l">
              <a:spcBef>
                <a:spcPts val="0"/>
              </a:spcBef>
              <a:spcAft>
                <a:spcPts val="0"/>
              </a:spcAft>
              <a:buSzPts val="1100"/>
              <a:buChar char="●"/>
            </a:pPr>
            <a:r>
              <a:rPr lang="en"/>
              <a:t>Match Management: The system gives the admin the ability to update matches live. It tracks the progress of each match and displays the results on a live scoreboard. Players and spectators can access the scoreboard from their mobile devices or computers to see the current score, game and set counts, and other relevant information.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089288953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089288953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97e1cb8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97e1cb8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19817b4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19817b4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 30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now get into the project management principles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0892889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0892889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3 tools w</a:t>
            </a:r>
            <a:r>
              <a:rPr lang="en">
                <a:solidFill>
                  <a:schemeClr val="dk1"/>
                </a:solidFill>
              </a:rPr>
              <a:t>e utilized is the Jira to plan our sprints in Agile and Extreme Programming methodology.</a:t>
            </a:r>
            <a:br>
              <a:rPr lang="en">
                <a:solidFill>
                  <a:schemeClr val="dk1"/>
                </a:solidFill>
              </a:rPr>
            </a:br>
            <a:br>
              <a:rPr lang="en">
                <a:solidFill>
                  <a:schemeClr val="dk1"/>
                </a:solidFill>
              </a:rPr>
            </a:br>
            <a:r>
              <a:rPr lang="en">
                <a:solidFill>
                  <a:schemeClr val="dk1"/>
                </a:solidFill>
              </a:rPr>
              <a:t>Before sprint planning, we made sure that the product backlog was well-defined, containing a prioritized list of user stories. The right red box highlights the priorities corresponding to the user story.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08928895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08928895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During sprint planning, we focused on three critical areas: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Sprint goals: It's essential to get the team to think about the essence of the sprint and what value will we create for our customers when the sprint concludes.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Sprint tasks: After this, We identified the specific tasks and user stories to be picked from product backlog that will help to fulfill the Sprint Goal.</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Sprint execution: We planned how the tasks would be accomplished  by dividing into subtasks. and who would be responsible for each</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08928895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08928895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utilizing Jira to manage our sprints, we were able to track our progress, track our time making sure we are not underestimating and overestimating timelines and make adjustments as needed to ensure that we stayed on track towards achieving our sprint goals.</a:t>
            </a:r>
            <a:br>
              <a:rPr lang="en">
                <a:solidFill>
                  <a:schemeClr val="dk1"/>
                </a:solidFill>
              </a:rPr>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0892889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0892889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additional to that, </a:t>
            </a:r>
            <a:r>
              <a:rPr lang="en">
                <a:solidFill>
                  <a:schemeClr val="dk1"/>
                </a:solidFill>
              </a:rPr>
              <a:t>We also created a Daily Dashboard in Confluence, which helps us track progress and identify roadblocks.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preferred meeting in person as we realize that it is essential skill in Extreme Programming to build rapport to have a cohesive team.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19817b4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19817b4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08928895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08928895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linked our Github version control and Jira to Confluence in order to have everything under one umbrella.</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d07f38f7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d07f38f7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 of our github repository where we maintain versions and changelog.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conclude, By using Jira, confluence, and github, helped to provide </a:t>
            </a:r>
            <a:r>
              <a:rPr lang="en">
                <a:solidFill>
                  <a:schemeClr val="dk1"/>
                </a:solidFill>
              </a:rPr>
              <a:t>visibility into progress made towards the sprint goals to deliver value to our customers on time.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Transferring to rupal.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19817b4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19817b4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move on to the reflection now.</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08928895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08928895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faced several challenges in developing our system: </a:t>
            </a:r>
            <a:endParaRPr/>
          </a:p>
          <a:p>
            <a:pPr indent="-298450" lvl="0" marL="457200" rtl="0" algn="l">
              <a:spcBef>
                <a:spcPts val="0"/>
              </a:spcBef>
              <a:spcAft>
                <a:spcPts val="0"/>
              </a:spcAft>
              <a:buSzPts val="1100"/>
              <a:buAutoNum type="arabicPeriod"/>
            </a:pPr>
            <a:r>
              <a:rPr lang="en"/>
              <a:t>Firstly, designing and implementing the database using SQLAlchemy and Flask framework was a significant challenge due to the team's limited expertise. </a:t>
            </a:r>
            <a:endParaRPr/>
          </a:p>
          <a:p>
            <a:pPr indent="-298450" lvl="0" marL="457200" rtl="0" algn="l">
              <a:spcBef>
                <a:spcPts val="0"/>
              </a:spcBef>
              <a:spcAft>
                <a:spcPts val="0"/>
              </a:spcAft>
              <a:buSzPts val="1100"/>
              <a:buAutoNum type="arabicPeriod"/>
            </a:pPr>
            <a:r>
              <a:rPr lang="en"/>
              <a:t>Secondly, hosting the database on a centralized server required selecting an appropriate hosting platform that everyone could access. </a:t>
            </a:r>
            <a:endParaRPr/>
          </a:p>
          <a:p>
            <a:pPr indent="-298450" lvl="0" marL="457200" rtl="0" algn="l">
              <a:spcBef>
                <a:spcPts val="0"/>
              </a:spcBef>
              <a:spcAft>
                <a:spcPts val="0"/>
              </a:spcAft>
              <a:buSzPts val="1100"/>
              <a:buAutoNum type="arabicPeriod"/>
            </a:pPr>
            <a:r>
              <a:rPr lang="en"/>
              <a:t>Thirdly, scheduling meetings was difficult due to our team's varied schedules.</a:t>
            </a:r>
            <a:endParaRPr/>
          </a:p>
          <a:p>
            <a:pPr indent="-298450" lvl="0" marL="457200" rtl="0" algn="l">
              <a:spcBef>
                <a:spcPts val="0"/>
              </a:spcBef>
              <a:spcAft>
                <a:spcPts val="0"/>
              </a:spcAft>
              <a:buSzPts val="1100"/>
              <a:buAutoNum type="arabicPeriod"/>
            </a:pPr>
            <a:r>
              <a:rPr lang="en"/>
              <a:t>Finally, developing the frontend web application was a challenge since it was our first time building a complete frontend from scratch. We spent additional time researching and experimenting with different frameworks and tools to ensure that the frontend should be user-friendly, responsive, and visually appealing while maintaining compatibility with the backend functionalities.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08928895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08928895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went well?</a:t>
            </a:r>
            <a:br>
              <a:rPr lang="en"/>
            </a:br>
            <a:r>
              <a:rPr lang="en"/>
              <a:t>Ans: Most part of the plan worked well.</a:t>
            </a:r>
            <a:endParaRPr sz="1200">
              <a:solidFill>
                <a:srgbClr val="374151"/>
              </a:solidFill>
              <a:highlight>
                <a:srgbClr val="F7F7F8"/>
              </a:highlight>
              <a:latin typeface="Roboto"/>
              <a:ea typeface="Roboto"/>
              <a:cs typeface="Roboto"/>
              <a:sym typeface="Roboto"/>
            </a:endParaRPr>
          </a:p>
          <a:p>
            <a:pPr indent="-298450" lvl="0" marL="457200" rtl="0" algn="l">
              <a:spcBef>
                <a:spcPts val="0"/>
              </a:spcBef>
              <a:spcAft>
                <a:spcPts val="0"/>
              </a:spcAft>
              <a:buSzPts val="1100"/>
              <a:buChar char="●"/>
            </a:pPr>
            <a:r>
              <a:rPr lang="en"/>
              <a:t>We </a:t>
            </a:r>
            <a:r>
              <a:rPr lang="en"/>
              <a:t>achieved</a:t>
            </a:r>
            <a:r>
              <a:rPr lang="en"/>
              <a:t> our aim of Frontend development over the initial plan.</a:t>
            </a:r>
            <a:endParaRPr/>
          </a:p>
          <a:p>
            <a:pPr indent="-298450" lvl="0" marL="457200" rtl="0" algn="l">
              <a:spcBef>
                <a:spcPts val="0"/>
              </a:spcBef>
              <a:spcAft>
                <a:spcPts val="0"/>
              </a:spcAft>
              <a:buSzPts val="1100"/>
              <a:buChar char="●"/>
            </a:pPr>
            <a:r>
              <a:rPr lang="en"/>
              <a:t>We were successful in implementing new techniques for database creation using SQL Alchemy and Flask framework.</a:t>
            </a:r>
            <a:endParaRPr/>
          </a:p>
          <a:p>
            <a:pPr indent="-298450" lvl="0" marL="457200" rtl="0" algn="l">
              <a:spcBef>
                <a:spcPts val="0"/>
              </a:spcBef>
              <a:spcAft>
                <a:spcPts val="0"/>
              </a:spcAft>
              <a:buSzPts val="1100"/>
              <a:buChar char="●"/>
            </a:pPr>
            <a:r>
              <a:rPr lang="en"/>
              <a:t>The use of t</a:t>
            </a:r>
            <a:r>
              <a:rPr lang="en">
                <a:solidFill>
                  <a:schemeClr val="dk1"/>
                </a:solidFill>
              </a:rPr>
              <a:t>ools such as Scrum dashboard and Atlassian Confluence made us</a:t>
            </a:r>
            <a:r>
              <a:rPr lang="en"/>
              <a:t> achieve effective project management.</a:t>
            </a:r>
            <a:endParaRPr/>
          </a:p>
          <a:p>
            <a:pPr indent="-298450" lvl="0" marL="457200" rtl="0" algn="l">
              <a:spcBef>
                <a:spcPts val="0"/>
              </a:spcBef>
              <a:spcAft>
                <a:spcPts val="0"/>
              </a:spcAft>
              <a:buSzPts val="1100"/>
              <a:buChar char="●"/>
            </a:pPr>
            <a:r>
              <a:rPr lang="en"/>
              <a:t>We were able to setup the project using GitHub which helped version control and collaboration.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didn’t go well?</a:t>
            </a:r>
            <a:endParaRPr/>
          </a:p>
          <a:p>
            <a:pPr indent="0" lvl="0" marL="0" rtl="0" algn="l">
              <a:spcBef>
                <a:spcPts val="0"/>
              </a:spcBef>
              <a:spcAft>
                <a:spcPts val="0"/>
              </a:spcAft>
              <a:buNone/>
            </a:pPr>
            <a:r>
              <a:rPr lang="en"/>
              <a:t>Ans: There are few things that didn’t go well:</a:t>
            </a:r>
            <a:endParaRPr/>
          </a:p>
          <a:p>
            <a:pPr indent="-298450" lvl="0" marL="457200" rtl="0" algn="l">
              <a:spcBef>
                <a:spcPts val="0"/>
              </a:spcBef>
              <a:spcAft>
                <a:spcPts val="0"/>
              </a:spcAft>
              <a:buSzPts val="1100"/>
              <a:buChar char="●"/>
            </a:pPr>
            <a:r>
              <a:rPr lang="en"/>
              <a:t>Frontend redesigning: We received feedback from the customer for improvements after delivering a comprehensive frontend. We held additional meetings to gather feedback from the team as well and after all of the considerations, we developed a more cohesive design.</a:t>
            </a:r>
            <a:endParaRPr/>
          </a:p>
          <a:p>
            <a:pPr indent="-298450" lvl="0" marL="457200" rtl="0" algn="l">
              <a:spcBef>
                <a:spcPts val="0"/>
              </a:spcBef>
              <a:spcAft>
                <a:spcPts val="0"/>
              </a:spcAft>
              <a:buSzPts val="1100"/>
              <a:buChar char="●"/>
            </a:pPr>
            <a:r>
              <a:rPr lang="en"/>
              <a:t>We have to go through Database redesign and hosting issues: We discovered a design flaw in the initial database structure that required a complete redesign which required additional time and resources, but we were able to learn from the experience and created a robust database structure. Also, </a:t>
            </a:r>
            <a:r>
              <a:rPr lang="en">
                <a:solidFill>
                  <a:schemeClr val="dk1"/>
                </a:solidFill>
              </a:rPr>
              <a:t>hosting the database on a centralized server is a significant challenge, but we</a:t>
            </a:r>
            <a:r>
              <a:rPr lang="en"/>
              <a:t> are </a:t>
            </a:r>
            <a:r>
              <a:rPr lang="en"/>
              <a:t>exploring </a:t>
            </a:r>
            <a:r>
              <a:rPr lang="en"/>
              <a:t>efficient measures to solve the issue.</a:t>
            </a:r>
            <a:br>
              <a:rPr lang="en"/>
            </a:br>
            <a:endParaRPr/>
          </a:p>
          <a:p>
            <a:pPr indent="0" lvl="0" marL="0" rtl="0" algn="l">
              <a:spcBef>
                <a:spcPts val="0"/>
              </a:spcBef>
              <a:spcAft>
                <a:spcPts val="0"/>
              </a:spcAft>
              <a:buNone/>
            </a:pPr>
            <a:r>
              <a:rPr lang="en"/>
              <a:t>How can we improve?</a:t>
            </a:r>
            <a:endParaRPr/>
          </a:p>
          <a:p>
            <a:pPr indent="0" lvl="0" marL="0" rtl="0" algn="l">
              <a:spcBef>
                <a:spcPts val="0"/>
              </a:spcBef>
              <a:spcAft>
                <a:spcPts val="0"/>
              </a:spcAft>
              <a:buNone/>
            </a:pPr>
            <a:r>
              <a:rPr lang="en"/>
              <a:t>Ans: We have identified a couple of ways to overcome these issues. Firstly, we plan to improve communication among team members by encouraging open sharing of ideas and feedback. This </a:t>
            </a:r>
            <a:r>
              <a:rPr lang="en"/>
              <a:t>will </a:t>
            </a:r>
            <a:r>
              <a:rPr lang="en"/>
              <a:t>help in effective collaboration and reduce the space for errors. Secondly, we will work to improve our project estimation processes by conducting more thorough research and analysis before setting project goals early on in the project. </a:t>
            </a:r>
            <a:br>
              <a:rPr lang="en"/>
            </a:br>
            <a:r>
              <a:rPr lang="en"/>
              <a:t>By developing alternative plans, we can address these issues quickly and efficiently, enabling us to deliver the project on time.</a:t>
            </a:r>
            <a:br>
              <a:rPr lang="en"/>
            </a:br>
            <a:br>
              <a:rPr lang="en"/>
            </a:br>
            <a:r>
              <a:rPr lang="en"/>
              <a:t>This marks the end. 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19817b4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19817b4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now open for questions and answers.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19817b4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19817b4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97e1cb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97e1cb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19817b4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19817b4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08928895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08928895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08928895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08928895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software has four main modules. </a:t>
            </a:r>
            <a:endParaRPr/>
          </a:p>
          <a:p>
            <a:pPr indent="-298450" lvl="0" marL="457200" rtl="0" algn="l">
              <a:spcBef>
                <a:spcPts val="0"/>
              </a:spcBef>
              <a:spcAft>
                <a:spcPts val="0"/>
              </a:spcAft>
              <a:buSzPts val="1100"/>
              <a:buChar char="●"/>
            </a:pPr>
            <a:r>
              <a:rPr lang="en"/>
              <a:t>Seed &amp; Draw: The system generates tournament schedules based on the number of players and teams, and it assigns players to matches based on their proficiency levels. The system also allows tournament organizers to manually adjust the schedule if necessary. The system can be configured to schedule matches at specific times and dates.</a:t>
            </a:r>
            <a:endParaRPr/>
          </a:p>
          <a:p>
            <a:pPr indent="-298450" lvl="0" marL="457200" rtl="0" algn="l">
              <a:spcBef>
                <a:spcPts val="0"/>
              </a:spcBef>
              <a:spcAft>
                <a:spcPts val="0"/>
              </a:spcAft>
              <a:buSzPts val="1100"/>
              <a:buChar char="●"/>
            </a:pPr>
            <a:r>
              <a:rPr lang="en"/>
              <a:t>Match Management: The system gives the admin the ability to update matches live. It tracks the progress of each match and displays the results on a live scoreboard. Players and spectators can access the scoreboard from their mobile devices or computers to see the current score, game and set counts, and other relevant information.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08928895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08928895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software has four main modules. </a:t>
            </a:r>
            <a:endParaRPr/>
          </a:p>
          <a:p>
            <a:pPr indent="-298450" lvl="0" marL="457200" rtl="0" algn="l">
              <a:spcBef>
                <a:spcPts val="0"/>
              </a:spcBef>
              <a:spcAft>
                <a:spcPts val="0"/>
              </a:spcAft>
              <a:buSzPts val="1100"/>
              <a:buChar char="●"/>
            </a:pPr>
            <a:r>
              <a:rPr lang="en"/>
              <a:t>Seed &amp; Draw: The system generates tournament schedules based on the number of players and teams, and it assigns players to matches based on their proficiency levels. The system also allows tournament organizers to manually adjust the schedule if necessary. The system can be configured to schedule matches at specific times and dates.</a:t>
            </a:r>
            <a:endParaRPr/>
          </a:p>
          <a:p>
            <a:pPr indent="-298450" lvl="0" marL="457200" rtl="0" algn="l">
              <a:spcBef>
                <a:spcPts val="0"/>
              </a:spcBef>
              <a:spcAft>
                <a:spcPts val="0"/>
              </a:spcAft>
              <a:buSzPts val="1100"/>
              <a:buChar char="●"/>
            </a:pPr>
            <a:r>
              <a:rPr lang="en"/>
              <a:t>Match Management: The system gives the admin the ability to update matches live. It tracks the progress of each match and displays the results on a live scoreboard. Players and spectators can access the scoreboard from their mobile devices or computers to see the current score, game and set counts, and other relevant information.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089288953_5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089288953_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31575" y="2823200"/>
            <a:ext cx="2839800" cy="205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SzPts val="2800"/>
              <a:buNone/>
              <a:defRPr sz="1650">
                <a:latin typeface="Lexend"/>
                <a:ea typeface="Lexend"/>
                <a:cs typeface="Lexend"/>
                <a:sym typeface="Lexe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nSpc>
                <a:spcPct val="95000"/>
              </a:lnSpc>
              <a:spcBef>
                <a:spcPts val="0"/>
              </a:spcBef>
              <a:spcAft>
                <a:spcPts val="0"/>
              </a:spcAft>
              <a:buSzPts val="2800"/>
              <a:buNone/>
              <a:defRPr sz="222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lnSpc>
                <a:spcPct val="95000"/>
              </a:lnSpc>
              <a:spcBef>
                <a:spcPts val="0"/>
              </a:spcBef>
              <a:spcAft>
                <a:spcPts val="0"/>
              </a:spcAft>
              <a:buSzPts val="1800"/>
              <a:buChar char="●"/>
              <a:defRPr sz="1320">
                <a:latin typeface="Lexend"/>
                <a:ea typeface="Lexend"/>
                <a:cs typeface="Lexend"/>
                <a:sym typeface="Lexend"/>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hyperlink" Target="http://drive.google.com/file/d/1eCKR0xvYbvWYNvyYQs3Wls2iYJaxu52k/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00" y="630950"/>
            <a:ext cx="9139800" cy="174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3822">
                <a:latin typeface="Lexend"/>
                <a:ea typeface="Lexend"/>
                <a:cs typeface="Lexend"/>
                <a:sym typeface="Lexend"/>
              </a:rPr>
              <a:t>Tournament Management Software</a:t>
            </a:r>
            <a:endParaRPr sz="3822">
              <a:latin typeface="Lexend"/>
              <a:ea typeface="Lexend"/>
              <a:cs typeface="Lexend"/>
              <a:sym typeface="Lexend"/>
            </a:endParaRPr>
          </a:p>
          <a:p>
            <a:pPr indent="0" lvl="0" marL="0" rtl="0" algn="ctr">
              <a:lnSpc>
                <a:spcPct val="115000"/>
              </a:lnSpc>
              <a:spcBef>
                <a:spcPts val="0"/>
              </a:spcBef>
              <a:spcAft>
                <a:spcPts val="0"/>
              </a:spcAft>
              <a:buNone/>
            </a:pPr>
            <a:r>
              <a:rPr lang="en" sz="2377">
                <a:latin typeface="Lexend"/>
                <a:ea typeface="Lexend"/>
                <a:cs typeface="Lexend"/>
                <a:sym typeface="Lexend"/>
              </a:rPr>
              <a:t>UA Badminton Club</a:t>
            </a:r>
            <a:endParaRPr sz="2377">
              <a:latin typeface="Lexend"/>
              <a:ea typeface="Lexend"/>
              <a:cs typeface="Lexend"/>
              <a:sym typeface="Lexend"/>
            </a:endParaRPr>
          </a:p>
        </p:txBody>
      </p:sp>
      <p:sp>
        <p:nvSpPr>
          <p:cNvPr id="55" name="Google Shape;55;p13"/>
          <p:cNvSpPr txBox="1"/>
          <p:nvPr>
            <p:ph idx="1" type="subTitle"/>
          </p:nvPr>
        </p:nvSpPr>
        <p:spPr>
          <a:xfrm>
            <a:off x="82075" y="3479475"/>
            <a:ext cx="9144000" cy="720000"/>
          </a:xfrm>
          <a:prstGeom prst="rect">
            <a:avLst/>
          </a:prstGeom>
        </p:spPr>
        <p:txBody>
          <a:bodyPr anchorCtr="0" anchor="ctr" bIns="91425" lIns="91425" spcFirstLastPara="1" rIns="91425" wrap="square" tIns="91425">
            <a:noAutofit/>
          </a:bodyPr>
          <a:lstStyle/>
          <a:p>
            <a:pPr indent="0" lvl="0" marL="0" rtl="0" algn="ctr">
              <a:spcBef>
                <a:spcPts val="1376"/>
              </a:spcBef>
              <a:spcAft>
                <a:spcPts val="0"/>
              </a:spcAft>
              <a:buSzPts val="688"/>
              <a:buNone/>
            </a:pPr>
            <a:r>
              <a:rPr i="1" lang="en" sz="1450">
                <a:solidFill>
                  <a:srgbClr val="F9CB9C"/>
                </a:solidFill>
              </a:rPr>
              <a:t>Junfeng Xu, Enfa George, Rupal Jain, Urvika Gola</a:t>
            </a:r>
            <a:endParaRPr i="1" sz="1450">
              <a:solidFill>
                <a:srgbClr val="F9CB9C"/>
              </a:solidFill>
            </a:endParaRPr>
          </a:p>
        </p:txBody>
      </p:sp>
      <p:sp>
        <p:nvSpPr>
          <p:cNvPr id="56" name="Google Shape;56;p13"/>
          <p:cNvSpPr txBox="1"/>
          <p:nvPr/>
        </p:nvSpPr>
        <p:spPr>
          <a:xfrm>
            <a:off x="3164850" y="2699663"/>
            <a:ext cx="310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93C47D"/>
                </a:solidFill>
                <a:latin typeface="Lexend"/>
                <a:ea typeface="Lexend"/>
                <a:cs typeface="Lexend"/>
                <a:sym typeface="Lexend"/>
              </a:rPr>
              <a:t>Status Update 1</a:t>
            </a:r>
            <a:endParaRPr sz="2800">
              <a:solidFill>
                <a:srgbClr val="93C47D"/>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ER Diagram</a:t>
            </a:r>
            <a:endParaRPr/>
          </a:p>
        </p:txBody>
      </p:sp>
      <p:pic>
        <p:nvPicPr>
          <p:cNvPr id="116" name="Google Shape;116;p22"/>
          <p:cNvPicPr preferRelativeResize="0"/>
          <p:nvPr/>
        </p:nvPicPr>
        <p:blipFill>
          <a:blip r:embed="rId3">
            <a:alphaModFix/>
          </a:blip>
          <a:stretch>
            <a:fillRect/>
          </a:stretch>
        </p:blipFill>
        <p:spPr>
          <a:xfrm>
            <a:off x="7967100" y="4120825"/>
            <a:ext cx="779400" cy="779400"/>
          </a:xfrm>
          <a:prstGeom prst="rect">
            <a:avLst/>
          </a:prstGeom>
          <a:noFill/>
          <a:ln>
            <a:noFill/>
          </a:ln>
        </p:spPr>
      </p:pic>
      <p:pic>
        <p:nvPicPr>
          <p:cNvPr id="117" name="Google Shape;117;p22"/>
          <p:cNvPicPr preferRelativeResize="0"/>
          <p:nvPr/>
        </p:nvPicPr>
        <p:blipFill>
          <a:blip r:embed="rId4">
            <a:alphaModFix/>
          </a:blip>
          <a:stretch>
            <a:fillRect/>
          </a:stretch>
        </p:blipFill>
        <p:spPr>
          <a:xfrm>
            <a:off x="639325" y="973450"/>
            <a:ext cx="7169824" cy="403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Current Status </a:t>
            </a:r>
            <a:endParaRPr sz="5000">
              <a:latin typeface="Lexend"/>
              <a:ea typeface="Lexend"/>
              <a:cs typeface="Lexend"/>
              <a:sym typeface="Lexend"/>
            </a:endParaRPr>
          </a:p>
        </p:txBody>
      </p:sp>
      <p:pic>
        <p:nvPicPr>
          <p:cNvPr id="123" name="Google Shape;123;p23"/>
          <p:cNvPicPr preferRelativeResize="0"/>
          <p:nvPr/>
        </p:nvPicPr>
        <p:blipFill>
          <a:blip r:embed="rId3">
            <a:alphaModFix/>
          </a:blip>
          <a:stretch>
            <a:fillRect/>
          </a:stretch>
        </p:blipFill>
        <p:spPr>
          <a:xfrm>
            <a:off x="1184450" y="1460300"/>
            <a:ext cx="2293850" cy="229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Sprint goal &amp; Status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dk1"/>
              </a:buClr>
              <a:buSzPts val="1300"/>
              <a:buChar char="●"/>
            </a:pPr>
            <a:r>
              <a:rPr lang="en" sz="1300">
                <a:solidFill>
                  <a:schemeClr val="dk1"/>
                </a:solidFill>
              </a:rPr>
              <a:t>Project Design and Setup</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Signup and Sign In</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Player dashboard and admin dashboard front-end interface.</a:t>
            </a:r>
            <a:endParaRPr sz="1300">
              <a:solidFill>
                <a:schemeClr val="dk1"/>
              </a:solidFill>
            </a:endParaRPr>
          </a:p>
          <a:p>
            <a:pPr indent="0" lvl="0" marL="0" rtl="0" algn="l">
              <a:lnSpc>
                <a:spcPct val="200000"/>
              </a:lnSpc>
              <a:spcBef>
                <a:spcPts val="1200"/>
              </a:spcBef>
              <a:spcAft>
                <a:spcPts val="1200"/>
              </a:spcAft>
              <a:buNone/>
            </a:pPr>
            <a:r>
              <a:t/>
            </a:r>
            <a:endParaRPr sz="1300">
              <a:solidFill>
                <a:schemeClr val="dk1"/>
              </a:solidFill>
            </a:endParaRPr>
          </a:p>
        </p:txBody>
      </p:sp>
      <p:pic>
        <p:nvPicPr>
          <p:cNvPr id="130" name="Google Shape;130;p24"/>
          <p:cNvPicPr preferRelativeResize="0"/>
          <p:nvPr/>
        </p:nvPicPr>
        <p:blipFill>
          <a:blip r:embed="rId3">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206125" y="1512799"/>
            <a:ext cx="1453949" cy="1453949"/>
          </a:xfrm>
          <a:prstGeom prst="rect">
            <a:avLst/>
          </a:prstGeom>
          <a:noFill/>
          <a:ln>
            <a:noFill/>
          </a:ln>
        </p:spPr>
      </p:pic>
      <p:pic>
        <p:nvPicPr>
          <p:cNvPr id="136" name="Google Shape;136;p25" title="Login - Mozilla Firefox 2023-03-14 23-27-48.mp4">
            <a:hlinkClick r:id="rId4"/>
          </p:cNvPr>
          <p:cNvPicPr preferRelativeResize="0"/>
          <p:nvPr/>
        </p:nvPicPr>
        <p:blipFill>
          <a:blip r:embed="rId5">
            <a:alphaModFix/>
          </a:blip>
          <a:stretch>
            <a:fillRect/>
          </a:stretch>
        </p:blipFill>
        <p:spPr>
          <a:xfrm>
            <a:off x="1852650" y="70175"/>
            <a:ext cx="7100624" cy="50031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1000125" y="629725"/>
            <a:ext cx="4106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exend"/>
                <a:ea typeface="Lexend"/>
                <a:cs typeface="Lexend"/>
                <a:sym typeface="Lexend"/>
              </a:rPr>
              <a:t>Customer Need</a:t>
            </a:r>
            <a:endParaRPr sz="2200">
              <a:solidFill>
                <a:schemeClr val="dk1"/>
              </a:solidFill>
              <a:latin typeface="Lexend"/>
              <a:ea typeface="Lexend"/>
              <a:cs typeface="Lexend"/>
              <a:sym typeface="Lexend"/>
            </a:endParaRPr>
          </a:p>
        </p:txBody>
      </p:sp>
      <p:sp>
        <p:nvSpPr>
          <p:cNvPr id="142" name="Google Shape;142;p26"/>
          <p:cNvSpPr txBox="1"/>
          <p:nvPr/>
        </p:nvSpPr>
        <p:spPr>
          <a:xfrm>
            <a:off x="4892000" y="2115138"/>
            <a:ext cx="2946600" cy="9132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chemeClr val="dk1"/>
              </a:buClr>
              <a:buSzPts val="1300"/>
              <a:buFont typeface="Lexend"/>
              <a:buChar char="●"/>
            </a:pPr>
            <a:r>
              <a:rPr lang="en" sz="1300">
                <a:solidFill>
                  <a:schemeClr val="dk1"/>
                </a:solidFill>
                <a:latin typeface="Lexend"/>
                <a:ea typeface="Lexend"/>
                <a:cs typeface="Lexend"/>
                <a:sym typeface="Lexend"/>
              </a:rPr>
              <a:t>Customer desired overall experience change.</a:t>
            </a:r>
            <a:endParaRPr sz="1300">
              <a:solidFill>
                <a:schemeClr val="dk1"/>
              </a:solidFill>
              <a:latin typeface="Lexend"/>
              <a:ea typeface="Lexend"/>
              <a:cs typeface="Lexend"/>
              <a:sym typeface="Lexend"/>
            </a:endParaRPr>
          </a:p>
          <a:p>
            <a:pPr indent="-311150" lvl="0" marL="457200" rtl="0" algn="l">
              <a:spcBef>
                <a:spcPts val="1000"/>
              </a:spcBef>
              <a:spcAft>
                <a:spcPts val="1000"/>
              </a:spcAft>
              <a:buClr>
                <a:schemeClr val="dk1"/>
              </a:buClr>
              <a:buSzPts val="1300"/>
              <a:buFont typeface="Lexend"/>
              <a:buChar char="●"/>
            </a:pPr>
            <a:r>
              <a:rPr lang="en" sz="1300">
                <a:solidFill>
                  <a:schemeClr val="dk1"/>
                </a:solidFill>
                <a:latin typeface="Lexend"/>
                <a:ea typeface="Lexend"/>
                <a:cs typeface="Lexend"/>
                <a:sym typeface="Lexend"/>
              </a:rPr>
              <a:t>Feedback </a:t>
            </a:r>
            <a:r>
              <a:rPr lang="en" sz="1300">
                <a:solidFill>
                  <a:schemeClr val="dk1"/>
                </a:solidFill>
                <a:latin typeface="Lexend"/>
                <a:ea typeface="Lexend"/>
                <a:cs typeface="Lexend"/>
                <a:sym typeface="Lexend"/>
              </a:rPr>
              <a:t>for</a:t>
            </a:r>
            <a:r>
              <a:rPr lang="en" sz="1300">
                <a:solidFill>
                  <a:schemeClr val="dk1"/>
                </a:solidFill>
                <a:latin typeface="Lexend"/>
                <a:ea typeface="Lexend"/>
                <a:cs typeface="Lexend"/>
                <a:sym typeface="Lexend"/>
              </a:rPr>
              <a:t> our design.</a:t>
            </a:r>
            <a:endParaRPr sz="1300">
              <a:solidFill>
                <a:schemeClr val="dk1"/>
              </a:solidFill>
              <a:latin typeface="Lexend"/>
              <a:ea typeface="Lexend"/>
              <a:cs typeface="Lexend"/>
              <a:sym typeface="Lexend"/>
            </a:endParaRPr>
          </a:p>
        </p:txBody>
      </p:sp>
      <p:pic>
        <p:nvPicPr>
          <p:cNvPr id="143" name="Google Shape;143;p26"/>
          <p:cNvPicPr preferRelativeResize="0"/>
          <p:nvPr/>
        </p:nvPicPr>
        <p:blipFill>
          <a:blip r:embed="rId3">
            <a:alphaModFix/>
          </a:blip>
          <a:stretch>
            <a:fillRect/>
          </a:stretch>
        </p:blipFill>
        <p:spPr>
          <a:xfrm>
            <a:off x="1288075" y="1603339"/>
            <a:ext cx="2060225" cy="206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Project Management </a:t>
            </a:r>
            <a:endParaRPr sz="5000">
              <a:latin typeface="Lexend"/>
              <a:ea typeface="Lexend"/>
              <a:cs typeface="Lexend"/>
              <a:sym typeface="Lexend"/>
            </a:endParaRPr>
          </a:p>
        </p:txBody>
      </p:sp>
      <p:pic>
        <p:nvPicPr>
          <p:cNvPr id="149" name="Google Shape;149;p27"/>
          <p:cNvPicPr preferRelativeResize="0"/>
          <p:nvPr/>
        </p:nvPicPr>
        <p:blipFill>
          <a:blip r:embed="rId3">
            <a:alphaModFix/>
          </a:blip>
          <a:stretch>
            <a:fillRect/>
          </a:stretch>
        </p:blipFill>
        <p:spPr>
          <a:xfrm>
            <a:off x="1237325" y="1590000"/>
            <a:ext cx="1963500" cy="196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09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Jira Dashboard - Before Sprint Planning, Product Backlog</a:t>
            </a:r>
            <a:endParaRPr/>
          </a:p>
        </p:txBody>
      </p:sp>
      <p:pic>
        <p:nvPicPr>
          <p:cNvPr id="155" name="Google Shape;155;p28"/>
          <p:cNvPicPr preferRelativeResize="0"/>
          <p:nvPr/>
        </p:nvPicPr>
        <p:blipFill>
          <a:blip r:embed="rId3">
            <a:alphaModFix/>
          </a:blip>
          <a:stretch>
            <a:fillRect/>
          </a:stretch>
        </p:blipFill>
        <p:spPr>
          <a:xfrm>
            <a:off x="8323300" y="4400525"/>
            <a:ext cx="572700" cy="572700"/>
          </a:xfrm>
          <a:prstGeom prst="rect">
            <a:avLst/>
          </a:prstGeom>
          <a:noFill/>
          <a:ln>
            <a:noFill/>
          </a:ln>
        </p:spPr>
      </p:pic>
      <p:pic>
        <p:nvPicPr>
          <p:cNvPr id="156" name="Google Shape;156;p28"/>
          <p:cNvPicPr preferRelativeResize="0"/>
          <p:nvPr/>
        </p:nvPicPr>
        <p:blipFill>
          <a:blip r:embed="rId4">
            <a:alphaModFix/>
          </a:blip>
          <a:stretch>
            <a:fillRect/>
          </a:stretch>
        </p:blipFill>
        <p:spPr>
          <a:xfrm>
            <a:off x="782776" y="706250"/>
            <a:ext cx="7305549" cy="4137900"/>
          </a:xfrm>
          <a:prstGeom prst="rect">
            <a:avLst/>
          </a:prstGeom>
          <a:noFill/>
          <a:ln>
            <a:noFill/>
          </a:ln>
        </p:spPr>
      </p:pic>
      <p:sp>
        <p:nvSpPr>
          <p:cNvPr id="157" name="Google Shape;157;p28"/>
          <p:cNvSpPr txBox="1"/>
          <p:nvPr/>
        </p:nvSpPr>
        <p:spPr>
          <a:xfrm>
            <a:off x="3865850" y="1585550"/>
            <a:ext cx="53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8" name="Google Shape;158;p28"/>
          <p:cNvSpPr/>
          <p:nvPr/>
        </p:nvSpPr>
        <p:spPr>
          <a:xfrm>
            <a:off x="1005300" y="3194625"/>
            <a:ext cx="2227800" cy="164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7702850" y="3194625"/>
            <a:ext cx="165000" cy="164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09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Jira Dashboard - During Sprint Planning</a:t>
            </a:r>
            <a:endParaRPr/>
          </a:p>
        </p:txBody>
      </p:sp>
      <p:pic>
        <p:nvPicPr>
          <p:cNvPr id="165" name="Google Shape;165;p29"/>
          <p:cNvPicPr preferRelativeResize="0"/>
          <p:nvPr/>
        </p:nvPicPr>
        <p:blipFill>
          <a:blip r:embed="rId3">
            <a:alphaModFix/>
          </a:blip>
          <a:stretch>
            <a:fillRect/>
          </a:stretch>
        </p:blipFill>
        <p:spPr>
          <a:xfrm>
            <a:off x="8323300" y="4400525"/>
            <a:ext cx="572700" cy="572700"/>
          </a:xfrm>
          <a:prstGeom prst="rect">
            <a:avLst/>
          </a:prstGeom>
          <a:noFill/>
          <a:ln>
            <a:noFill/>
          </a:ln>
        </p:spPr>
      </p:pic>
      <p:pic>
        <p:nvPicPr>
          <p:cNvPr id="166" name="Google Shape;166;p29"/>
          <p:cNvPicPr preferRelativeResize="0"/>
          <p:nvPr/>
        </p:nvPicPr>
        <p:blipFill>
          <a:blip r:embed="rId4">
            <a:alphaModFix/>
          </a:blip>
          <a:stretch>
            <a:fillRect/>
          </a:stretch>
        </p:blipFill>
        <p:spPr>
          <a:xfrm>
            <a:off x="792375" y="866975"/>
            <a:ext cx="7068300" cy="4106250"/>
          </a:xfrm>
          <a:prstGeom prst="rect">
            <a:avLst/>
          </a:prstGeom>
          <a:noFill/>
          <a:ln>
            <a:noFill/>
          </a:ln>
        </p:spPr>
      </p:pic>
      <p:sp>
        <p:nvSpPr>
          <p:cNvPr id="167" name="Google Shape;167;p29"/>
          <p:cNvSpPr/>
          <p:nvPr/>
        </p:nvSpPr>
        <p:spPr>
          <a:xfrm>
            <a:off x="5378650" y="2658275"/>
            <a:ext cx="2393100" cy="224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a:off x="1074050" y="1723100"/>
            <a:ext cx="3410700" cy="17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936525" y="2300700"/>
            <a:ext cx="2723100" cy="1375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nvSpPr>
        <p:spPr>
          <a:xfrm>
            <a:off x="2916900" y="1341475"/>
            <a:ext cx="10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209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Jira Dashboard - Maintaining Updates</a:t>
            </a:r>
            <a:endParaRPr/>
          </a:p>
        </p:txBody>
      </p:sp>
      <p:pic>
        <p:nvPicPr>
          <p:cNvPr id="176" name="Google Shape;176;p30"/>
          <p:cNvPicPr preferRelativeResize="0"/>
          <p:nvPr/>
        </p:nvPicPr>
        <p:blipFill>
          <a:blip r:embed="rId3">
            <a:alphaModFix/>
          </a:blip>
          <a:stretch>
            <a:fillRect/>
          </a:stretch>
        </p:blipFill>
        <p:spPr>
          <a:xfrm>
            <a:off x="8323300" y="4400525"/>
            <a:ext cx="572700" cy="572700"/>
          </a:xfrm>
          <a:prstGeom prst="rect">
            <a:avLst/>
          </a:prstGeom>
          <a:noFill/>
          <a:ln>
            <a:noFill/>
          </a:ln>
        </p:spPr>
      </p:pic>
      <p:pic>
        <p:nvPicPr>
          <p:cNvPr id="177" name="Google Shape;177;p30"/>
          <p:cNvPicPr preferRelativeResize="0"/>
          <p:nvPr/>
        </p:nvPicPr>
        <p:blipFill>
          <a:blip r:embed="rId4">
            <a:alphaModFix/>
          </a:blip>
          <a:stretch>
            <a:fillRect/>
          </a:stretch>
        </p:blipFill>
        <p:spPr>
          <a:xfrm>
            <a:off x="53773" y="941025"/>
            <a:ext cx="4518225" cy="3072099"/>
          </a:xfrm>
          <a:prstGeom prst="rect">
            <a:avLst/>
          </a:prstGeom>
          <a:noFill/>
          <a:ln>
            <a:noFill/>
          </a:ln>
        </p:spPr>
      </p:pic>
      <p:pic>
        <p:nvPicPr>
          <p:cNvPr id="178" name="Google Shape;178;p30"/>
          <p:cNvPicPr preferRelativeResize="0"/>
          <p:nvPr/>
        </p:nvPicPr>
        <p:blipFill>
          <a:blip r:embed="rId5">
            <a:alphaModFix/>
          </a:blip>
          <a:stretch>
            <a:fillRect/>
          </a:stretch>
        </p:blipFill>
        <p:spPr>
          <a:xfrm>
            <a:off x="4628798" y="1297975"/>
            <a:ext cx="4267202" cy="23581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Daily Stand Ups</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sz="1300">
              <a:solidFill>
                <a:schemeClr val="dk1"/>
              </a:solidFill>
            </a:endParaRPr>
          </a:p>
        </p:txBody>
      </p:sp>
      <p:pic>
        <p:nvPicPr>
          <p:cNvPr id="185" name="Google Shape;185;p31"/>
          <p:cNvPicPr preferRelativeResize="0"/>
          <p:nvPr/>
        </p:nvPicPr>
        <p:blipFill>
          <a:blip r:embed="rId3">
            <a:alphaModFix/>
          </a:blip>
          <a:stretch>
            <a:fillRect/>
          </a:stretch>
        </p:blipFill>
        <p:spPr>
          <a:xfrm>
            <a:off x="311700" y="1150627"/>
            <a:ext cx="8377574" cy="3493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2364000"/>
            <a:ext cx="4572000" cy="148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latin typeface="Lexend"/>
                <a:ea typeface="Lexend"/>
                <a:cs typeface="Lexend"/>
                <a:sym typeface="Lexend"/>
              </a:rPr>
              <a:t>Structure of the Presentation</a:t>
            </a:r>
            <a:endParaRPr sz="3200">
              <a:latin typeface="Lexend"/>
              <a:ea typeface="Lexend"/>
              <a:cs typeface="Lexend"/>
              <a:sym typeface="Lexend"/>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Introduction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System</a:t>
            </a:r>
            <a:r>
              <a:rPr lang="en" sz="1400">
                <a:latin typeface="Lexend"/>
                <a:ea typeface="Lexend"/>
                <a:cs typeface="Lexend"/>
                <a:sym typeface="Lexend"/>
              </a:rPr>
              <a:t> Description</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Current Status</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Project Management</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Reflection</a:t>
            </a:r>
            <a:endParaRPr sz="1400">
              <a:latin typeface="Lexend"/>
              <a:ea typeface="Lexend"/>
              <a:cs typeface="Lexend"/>
              <a:sym typeface="Lexend"/>
            </a:endParaRPr>
          </a:p>
        </p:txBody>
      </p:sp>
      <p:pic>
        <p:nvPicPr>
          <p:cNvPr id="63" name="Google Shape;63;p14"/>
          <p:cNvPicPr preferRelativeResize="0"/>
          <p:nvPr/>
        </p:nvPicPr>
        <p:blipFill>
          <a:blip r:embed="rId3">
            <a:alphaModFix/>
          </a:blip>
          <a:stretch>
            <a:fillRect/>
          </a:stretch>
        </p:blipFill>
        <p:spPr>
          <a:xfrm>
            <a:off x="1829625" y="1374375"/>
            <a:ext cx="912750" cy="912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Daily Stand Ups</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sz="1300">
              <a:solidFill>
                <a:schemeClr val="dk1"/>
              </a:solidFill>
            </a:endParaRPr>
          </a:p>
        </p:txBody>
      </p:sp>
      <p:pic>
        <p:nvPicPr>
          <p:cNvPr id="192" name="Google Shape;192;p32"/>
          <p:cNvPicPr preferRelativeResize="0"/>
          <p:nvPr/>
        </p:nvPicPr>
        <p:blipFill>
          <a:blip r:embed="rId3">
            <a:alphaModFix/>
          </a:blip>
          <a:stretch>
            <a:fillRect/>
          </a:stretch>
        </p:blipFill>
        <p:spPr>
          <a:xfrm>
            <a:off x="544225" y="1152476"/>
            <a:ext cx="8055552" cy="3634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Version Control</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sz="1300">
              <a:solidFill>
                <a:schemeClr val="dk1"/>
              </a:solidFill>
            </a:endParaRPr>
          </a:p>
        </p:txBody>
      </p:sp>
      <p:pic>
        <p:nvPicPr>
          <p:cNvPr id="199" name="Google Shape;199;p33"/>
          <p:cNvPicPr preferRelativeResize="0"/>
          <p:nvPr/>
        </p:nvPicPr>
        <p:blipFill>
          <a:blip r:embed="rId3">
            <a:alphaModFix/>
          </a:blip>
          <a:stretch>
            <a:fillRect/>
          </a:stretch>
        </p:blipFill>
        <p:spPr>
          <a:xfrm>
            <a:off x="832025" y="923176"/>
            <a:ext cx="7641426" cy="4074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4061950" y="1590000"/>
            <a:ext cx="39975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Reflection</a:t>
            </a:r>
            <a:endParaRPr sz="5000">
              <a:latin typeface="Lexend"/>
              <a:ea typeface="Lexend"/>
              <a:cs typeface="Lexend"/>
              <a:sym typeface="Lexend"/>
            </a:endParaRPr>
          </a:p>
        </p:txBody>
      </p:sp>
      <p:pic>
        <p:nvPicPr>
          <p:cNvPr id="205" name="Google Shape;205;p34"/>
          <p:cNvPicPr preferRelativeResize="0"/>
          <p:nvPr/>
        </p:nvPicPr>
        <p:blipFill>
          <a:blip r:embed="rId3">
            <a:alphaModFix/>
          </a:blip>
          <a:stretch>
            <a:fillRect/>
          </a:stretch>
        </p:blipFill>
        <p:spPr>
          <a:xfrm>
            <a:off x="1241250" y="1200675"/>
            <a:ext cx="2262650" cy="2262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552050" y="509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Challenges</a:t>
            </a:r>
            <a:endParaRPr/>
          </a:p>
        </p:txBody>
      </p:sp>
      <p:sp>
        <p:nvSpPr>
          <p:cNvPr id="211" name="Google Shape;211;p35"/>
          <p:cNvSpPr txBox="1"/>
          <p:nvPr>
            <p:ph idx="1" type="body"/>
          </p:nvPr>
        </p:nvSpPr>
        <p:spPr>
          <a:xfrm>
            <a:off x="552050" y="13607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dk1"/>
              </a:buClr>
              <a:buSzPts val="1300"/>
              <a:buChar char="●"/>
            </a:pPr>
            <a:r>
              <a:rPr lang="en" sz="1300">
                <a:solidFill>
                  <a:schemeClr val="dk1"/>
                </a:solidFill>
              </a:rPr>
              <a:t>Design and Implementation of DB</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Hosting the database on a centralized server</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Time Scheduling</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Familiarity with Technology</a:t>
            </a:r>
            <a:endParaRPr sz="1300">
              <a:solidFill>
                <a:schemeClr val="dk1"/>
              </a:solidFill>
            </a:endParaRPr>
          </a:p>
        </p:txBody>
      </p:sp>
      <p:pic>
        <p:nvPicPr>
          <p:cNvPr id="212" name="Google Shape;212;p35"/>
          <p:cNvPicPr preferRelativeResize="0"/>
          <p:nvPr/>
        </p:nvPicPr>
        <p:blipFill>
          <a:blip r:embed="rId3">
            <a:alphaModFix/>
          </a:blip>
          <a:stretch>
            <a:fillRect/>
          </a:stretch>
        </p:blipFill>
        <p:spPr>
          <a:xfrm>
            <a:off x="8153400" y="4294325"/>
            <a:ext cx="678900" cy="67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979250" y="553075"/>
            <a:ext cx="56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18" name="Google Shape;218;p36"/>
          <p:cNvSpPr txBox="1"/>
          <p:nvPr/>
        </p:nvSpPr>
        <p:spPr>
          <a:xfrm>
            <a:off x="556900" y="553075"/>
            <a:ext cx="620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exend"/>
                <a:ea typeface="Lexend"/>
                <a:cs typeface="Lexend"/>
                <a:sym typeface="Lexend"/>
              </a:rPr>
              <a:t>Sprint Retrospective &amp; Reflection</a:t>
            </a:r>
            <a:endParaRPr sz="2200">
              <a:solidFill>
                <a:schemeClr val="dk1"/>
              </a:solidFill>
              <a:latin typeface="Lexend"/>
              <a:ea typeface="Lexend"/>
              <a:cs typeface="Lexend"/>
              <a:sym typeface="Lexend"/>
            </a:endParaRPr>
          </a:p>
        </p:txBody>
      </p:sp>
      <p:pic>
        <p:nvPicPr>
          <p:cNvPr id="219" name="Google Shape;219;p36"/>
          <p:cNvPicPr preferRelativeResize="0"/>
          <p:nvPr/>
        </p:nvPicPr>
        <p:blipFill>
          <a:blip r:embed="rId3">
            <a:alphaModFix/>
          </a:blip>
          <a:stretch>
            <a:fillRect/>
          </a:stretch>
        </p:blipFill>
        <p:spPr>
          <a:xfrm>
            <a:off x="8163200" y="4261900"/>
            <a:ext cx="678900" cy="678900"/>
          </a:xfrm>
          <a:prstGeom prst="rect">
            <a:avLst/>
          </a:prstGeom>
          <a:noFill/>
          <a:ln>
            <a:noFill/>
          </a:ln>
        </p:spPr>
      </p:pic>
      <p:sp>
        <p:nvSpPr>
          <p:cNvPr id="220" name="Google Shape;220;p36"/>
          <p:cNvSpPr txBox="1"/>
          <p:nvPr>
            <p:ph idx="1" type="body"/>
          </p:nvPr>
        </p:nvSpPr>
        <p:spPr>
          <a:xfrm>
            <a:off x="502400" y="1435875"/>
            <a:ext cx="7709700" cy="1385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What went well?</a:t>
            </a:r>
            <a:endParaRPr sz="1300">
              <a:solidFill>
                <a:schemeClr val="dk1"/>
              </a:solidFill>
              <a:latin typeface="Lexend"/>
              <a:ea typeface="Lexend"/>
              <a:cs typeface="Lexend"/>
              <a:sym typeface="Lexend"/>
            </a:endParaRPr>
          </a:p>
          <a:p>
            <a:pPr indent="-311150" lvl="0" marL="457200" rtl="0" algn="l">
              <a:lnSpc>
                <a:spcPct val="2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What didn’t go well?</a:t>
            </a:r>
            <a:endParaRPr sz="1300">
              <a:solidFill>
                <a:schemeClr val="dk1"/>
              </a:solidFill>
              <a:latin typeface="Lexend"/>
              <a:ea typeface="Lexend"/>
              <a:cs typeface="Lexend"/>
              <a:sym typeface="Lexend"/>
            </a:endParaRPr>
          </a:p>
          <a:p>
            <a:pPr indent="-311150" lvl="0" marL="457200" rtl="0" algn="l">
              <a:lnSpc>
                <a:spcPct val="2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How can we improve</a:t>
            </a:r>
            <a:endParaRPr sz="1300">
              <a:solidFill>
                <a:schemeClr val="dk1"/>
              </a:solidFill>
              <a:latin typeface="Lexend"/>
              <a:ea typeface="Lexend"/>
              <a:cs typeface="Lexend"/>
              <a:sym typeface="Lexe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7"/>
          <p:cNvPicPr preferRelativeResize="0"/>
          <p:nvPr/>
        </p:nvPicPr>
        <p:blipFill>
          <a:blip r:embed="rId3">
            <a:alphaModFix/>
          </a:blip>
          <a:stretch>
            <a:fillRect/>
          </a:stretch>
        </p:blipFill>
        <p:spPr>
          <a:xfrm>
            <a:off x="3317325" y="1317075"/>
            <a:ext cx="2509350" cy="250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864725" y="2080800"/>
            <a:ext cx="4418100" cy="9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Introduction</a:t>
            </a:r>
            <a:r>
              <a:rPr lang="en" sz="5000">
                <a:latin typeface="Lexend"/>
                <a:ea typeface="Lexend"/>
                <a:cs typeface="Lexend"/>
                <a:sym typeface="Lexend"/>
              </a:rPr>
              <a:t> </a:t>
            </a:r>
            <a:endParaRPr sz="5000">
              <a:latin typeface="Lexend"/>
              <a:ea typeface="Lexend"/>
              <a:cs typeface="Lexend"/>
              <a:sym typeface="Lexend"/>
            </a:endParaRPr>
          </a:p>
        </p:txBody>
      </p:sp>
      <p:pic>
        <p:nvPicPr>
          <p:cNvPr id="69" name="Google Shape;69;p15"/>
          <p:cNvPicPr preferRelativeResize="0"/>
          <p:nvPr/>
        </p:nvPicPr>
        <p:blipFill>
          <a:blip r:embed="rId3">
            <a:alphaModFix/>
          </a:blip>
          <a:stretch>
            <a:fillRect/>
          </a:stretch>
        </p:blipFill>
        <p:spPr>
          <a:xfrm>
            <a:off x="1316650" y="1591362"/>
            <a:ext cx="1960774" cy="1960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804325" y="492125"/>
            <a:ext cx="3048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exend"/>
                <a:ea typeface="Lexend"/>
                <a:cs typeface="Lexend"/>
                <a:sym typeface="Lexend"/>
              </a:rPr>
              <a:t>Introduction </a:t>
            </a:r>
            <a:endParaRPr sz="2200">
              <a:solidFill>
                <a:schemeClr val="dk1"/>
              </a:solidFill>
              <a:latin typeface="Lexend"/>
              <a:ea typeface="Lexend"/>
              <a:cs typeface="Lexend"/>
              <a:sym typeface="Lexend"/>
            </a:endParaRPr>
          </a:p>
        </p:txBody>
      </p:sp>
      <p:sp>
        <p:nvSpPr>
          <p:cNvPr id="75" name="Google Shape;75;p16"/>
          <p:cNvSpPr txBox="1"/>
          <p:nvPr/>
        </p:nvSpPr>
        <p:spPr>
          <a:xfrm>
            <a:off x="846650" y="1608650"/>
            <a:ext cx="6519300" cy="12417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Plan for </a:t>
            </a:r>
            <a:r>
              <a:rPr lang="en" sz="1300">
                <a:solidFill>
                  <a:schemeClr val="dk1"/>
                </a:solidFill>
                <a:latin typeface="Lexend"/>
                <a:ea typeface="Lexend"/>
                <a:cs typeface="Lexend"/>
                <a:sym typeface="Lexend"/>
              </a:rPr>
              <a:t>this</a:t>
            </a:r>
            <a:r>
              <a:rPr lang="en" sz="1300">
                <a:solidFill>
                  <a:schemeClr val="dk1"/>
                </a:solidFill>
                <a:latin typeface="Lexend"/>
                <a:ea typeface="Lexend"/>
                <a:cs typeface="Lexend"/>
                <a:sym typeface="Lexend"/>
              </a:rPr>
              <a:t> iteration </a:t>
            </a:r>
            <a:endParaRPr sz="1300">
              <a:solidFill>
                <a:schemeClr val="dk1"/>
              </a:solidFill>
              <a:latin typeface="Lexend"/>
              <a:ea typeface="Lexend"/>
              <a:cs typeface="Lexend"/>
              <a:sym typeface="Lexend"/>
            </a:endParaRPr>
          </a:p>
          <a:p>
            <a:pPr indent="-311150" lvl="0" marL="457200" rtl="0" algn="l">
              <a:lnSpc>
                <a:spcPct val="150000"/>
              </a:lnSpc>
              <a:spcBef>
                <a:spcPts val="1000"/>
              </a:spcBef>
              <a:spcAft>
                <a:spcPts val="0"/>
              </a:spcAft>
              <a:buClr>
                <a:schemeClr val="dk1"/>
              </a:buClr>
              <a:buSzPts val="1300"/>
              <a:buFont typeface="Lexend"/>
              <a:buChar char="●"/>
            </a:pPr>
            <a:r>
              <a:rPr lang="en" sz="1300">
                <a:solidFill>
                  <a:schemeClr val="dk1"/>
                </a:solidFill>
                <a:latin typeface="Lexend"/>
                <a:ea typeface="Lexend"/>
                <a:cs typeface="Lexend"/>
                <a:sym typeface="Lexend"/>
              </a:rPr>
              <a:t>Team accomplishment </a:t>
            </a:r>
            <a:endParaRPr sz="1300">
              <a:solidFill>
                <a:schemeClr val="dk1"/>
              </a:solidFill>
              <a:latin typeface="Lexend"/>
              <a:ea typeface="Lexend"/>
              <a:cs typeface="Lexend"/>
              <a:sym typeface="Lexend"/>
            </a:endParaRPr>
          </a:p>
          <a:p>
            <a:pPr indent="-311150" lvl="0" marL="457200" rtl="0" algn="l">
              <a:lnSpc>
                <a:spcPct val="150000"/>
              </a:lnSpc>
              <a:spcBef>
                <a:spcPts val="1000"/>
              </a:spcBef>
              <a:spcAft>
                <a:spcPts val="1000"/>
              </a:spcAft>
              <a:buClr>
                <a:schemeClr val="dk1"/>
              </a:buClr>
              <a:buSzPts val="1300"/>
              <a:buFont typeface="Lexend"/>
              <a:buChar char="●"/>
            </a:pPr>
            <a:r>
              <a:rPr lang="en" sz="1300">
                <a:solidFill>
                  <a:schemeClr val="dk1"/>
                </a:solidFill>
                <a:latin typeface="Lexend"/>
                <a:ea typeface="Lexend"/>
                <a:cs typeface="Lexend"/>
                <a:sym typeface="Lexend"/>
              </a:rPr>
              <a:t>Project changes overview</a:t>
            </a:r>
            <a:endParaRPr sz="1300">
              <a:solidFill>
                <a:schemeClr val="dk1"/>
              </a:solidFill>
              <a:latin typeface="Lexend"/>
              <a:ea typeface="Lexend"/>
              <a:cs typeface="Lexend"/>
              <a:sym typeface="Lexend"/>
            </a:endParaRPr>
          </a:p>
        </p:txBody>
      </p:sp>
      <p:pic>
        <p:nvPicPr>
          <p:cNvPr id="76" name="Google Shape;76;p16"/>
          <p:cNvPicPr preferRelativeResize="0"/>
          <p:nvPr/>
        </p:nvPicPr>
        <p:blipFill>
          <a:blip r:embed="rId3">
            <a:alphaModFix/>
          </a:blip>
          <a:stretch>
            <a:fillRect/>
          </a:stretch>
        </p:blipFill>
        <p:spPr>
          <a:xfrm>
            <a:off x="8189700" y="4229533"/>
            <a:ext cx="701775" cy="70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System Description</a:t>
            </a:r>
            <a:endParaRPr sz="5000">
              <a:latin typeface="Lexend"/>
              <a:ea typeface="Lexend"/>
              <a:cs typeface="Lexend"/>
              <a:sym typeface="Lexend"/>
            </a:endParaRPr>
          </a:p>
        </p:txBody>
      </p:sp>
      <p:pic>
        <p:nvPicPr>
          <p:cNvPr id="82" name="Google Shape;82;p17"/>
          <p:cNvPicPr preferRelativeResize="0"/>
          <p:nvPr/>
        </p:nvPicPr>
        <p:blipFill>
          <a:blip r:embed="rId3">
            <a:alphaModFix/>
          </a:blip>
          <a:stretch>
            <a:fillRect/>
          </a:stretch>
        </p:blipFill>
        <p:spPr>
          <a:xfrm>
            <a:off x="1077150" y="1741575"/>
            <a:ext cx="1811924" cy="1811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latin typeface="Lexend"/>
                <a:ea typeface="Lexend"/>
                <a:cs typeface="Lexend"/>
                <a:sym typeface="Lexend"/>
              </a:rPr>
              <a:t>System </a:t>
            </a:r>
            <a:r>
              <a:rPr lang="en" sz="2200">
                <a:latin typeface="Lexend"/>
                <a:ea typeface="Lexend"/>
                <a:cs typeface="Lexend"/>
                <a:sym typeface="Lexend"/>
              </a:rPr>
              <a:t>Description &amp; </a:t>
            </a:r>
            <a:r>
              <a:rPr lang="en" sz="2200">
                <a:latin typeface="Lexend"/>
                <a:ea typeface="Lexend"/>
                <a:cs typeface="Lexend"/>
                <a:sym typeface="Lexend"/>
              </a:rPr>
              <a:t>Interaction</a:t>
            </a:r>
            <a:endParaRPr sz="2200">
              <a:latin typeface="Lexend"/>
              <a:ea typeface="Lexend"/>
              <a:cs typeface="Lexend"/>
              <a:sym typeface="Lexend"/>
            </a:endParaRPr>
          </a:p>
        </p:txBody>
      </p:sp>
      <p:pic>
        <p:nvPicPr>
          <p:cNvPr id="88" name="Google Shape;88;p18"/>
          <p:cNvPicPr preferRelativeResize="0"/>
          <p:nvPr/>
        </p:nvPicPr>
        <p:blipFill rotWithShape="1">
          <a:blip r:embed="rId3">
            <a:alphaModFix/>
          </a:blip>
          <a:srcRect b="16408" l="0" r="26921" t="0"/>
          <a:stretch/>
        </p:blipFill>
        <p:spPr>
          <a:xfrm>
            <a:off x="2109675" y="1278000"/>
            <a:ext cx="5126925" cy="3294150"/>
          </a:xfrm>
          <a:prstGeom prst="rect">
            <a:avLst/>
          </a:prstGeom>
          <a:noFill/>
          <a:ln>
            <a:noFill/>
          </a:ln>
        </p:spPr>
      </p:pic>
      <p:pic>
        <p:nvPicPr>
          <p:cNvPr id="89" name="Google Shape;89;p18"/>
          <p:cNvPicPr preferRelativeResize="0"/>
          <p:nvPr/>
        </p:nvPicPr>
        <p:blipFill>
          <a:blip r:embed="rId4">
            <a:alphaModFix/>
          </a:blip>
          <a:stretch>
            <a:fillRect/>
          </a:stretch>
        </p:blipFill>
        <p:spPr>
          <a:xfrm>
            <a:off x="7967100" y="4120825"/>
            <a:ext cx="779400" cy="77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System Challenges</a:t>
            </a:r>
            <a:endParaRPr/>
          </a:p>
        </p:txBody>
      </p:sp>
      <p:sp>
        <p:nvSpPr>
          <p:cNvPr id="95" name="Google Shape;95;p19"/>
          <p:cNvSpPr txBox="1"/>
          <p:nvPr/>
        </p:nvSpPr>
        <p:spPr>
          <a:xfrm>
            <a:off x="600900" y="1188100"/>
            <a:ext cx="7942200" cy="17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317500" lvl="0" marL="457200" rtl="0" algn="l">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Scalability</a:t>
            </a:r>
            <a:endParaRPr>
              <a:solidFill>
                <a:schemeClr val="dk1"/>
              </a:solidFill>
              <a:latin typeface="Lexend"/>
              <a:ea typeface="Lexend"/>
              <a:cs typeface="Lexend"/>
              <a:sym typeface="Lexend"/>
            </a:endParaRPr>
          </a:p>
          <a:p>
            <a:pPr indent="-317500" lvl="0" marL="457200" rtl="0" algn="l">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Latency</a:t>
            </a:r>
            <a:endParaRPr>
              <a:solidFill>
                <a:schemeClr val="dk1"/>
              </a:solidFill>
              <a:latin typeface="Lexend"/>
              <a:ea typeface="Lexend"/>
              <a:cs typeface="Lexend"/>
              <a:sym typeface="Lexend"/>
            </a:endParaRPr>
          </a:p>
          <a:p>
            <a:pPr indent="-317500" lvl="0" marL="457200" rtl="0" algn="l">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Integration Testing</a:t>
            </a:r>
            <a:endParaRPr>
              <a:solidFill>
                <a:schemeClr val="dk1"/>
              </a:solidFill>
              <a:latin typeface="Lexend"/>
              <a:ea typeface="Lexend"/>
              <a:cs typeface="Lexend"/>
              <a:sym typeface="Lexend"/>
            </a:endParaRPr>
          </a:p>
          <a:p>
            <a:pPr indent="0" lvl="0" marL="0" rtl="0" algn="l">
              <a:spcBef>
                <a:spcPts val="1000"/>
              </a:spcBef>
              <a:spcAft>
                <a:spcPts val="0"/>
              </a:spcAft>
              <a:buNone/>
            </a:pPr>
            <a:r>
              <a:t/>
            </a:r>
            <a:endParaRPr>
              <a:solidFill>
                <a:schemeClr val="dk1"/>
              </a:solidFill>
              <a:latin typeface="Helvetica Neue"/>
              <a:ea typeface="Helvetica Neue"/>
              <a:cs typeface="Helvetica Neue"/>
              <a:sym typeface="Helvetica Neue"/>
            </a:endParaRPr>
          </a:p>
        </p:txBody>
      </p:sp>
      <p:pic>
        <p:nvPicPr>
          <p:cNvPr id="96" name="Google Shape;96;p19"/>
          <p:cNvPicPr preferRelativeResize="0"/>
          <p:nvPr/>
        </p:nvPicPr>
        <p:blipFill>
          <a:blip r:embed="rId3">
            <a:alphaModFix/>
          </a:blip>
          <a:stretch>
            <a:fillRect/>
          </a:stretch>
        </p:blipFill>
        <p:spPr>
          <a:xfrm>
            <a:off x="7967100" y="4120825"/>
            <a:ext cx="779400" cy="77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Main Modules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dk1"/>
              </a:buClr>
              <a:buSzPts val="1300"/>
              <a:buFont typeface="Lexend"/>
              <a:buChar char="●"/>
            </a:pPr>
            <a:r>
              <a:rPr lang="en" sz="1300">
                <a:solidFill>
                  <a:schemeClr val="dk1"/>
                </a:solidFill>
              </a:rPr>
              <a:t>Registration</a:t>
            </a:r>
            <a:endParaRPr sz="1300">
              <a:solidFill>
                <a:schemeClr val="dk1"/>
              </a:solidFill>
            </a:endParaRPr>
          </a:p>
          <a:p>
            <a:pPr indent="-311150" lvl="0" marL="457200" rtl="0" algn="l">
              <a:lnSpc>
                <a:spcPct val="200000"/>
              </a:lnSpc>
              <a:spcBef>
                <a:spcPts val="0"/>
              </a:spcBef>
              <a:spcAft>
                <a:spcPts val="0"/>
              </a:spcAft>
              <a:buClr>
                <a:schemeClr val="dk1"/>
              </a:buClr>
              <a:buSzPts val="1300"/>
              <a:buFont typeface="Lexend"/>
              <a:buChar char="●"/>
            </a:pPr>
            <a:r>
              <a:rPr lang="en" sz="1300">
                <a:solidFill>
                  <a:schemeClr val="dk1"/>
                </a:solidFill>
              </a:rPr>
              <a:t>User Management</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Seed &amp; Draw</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Match Management</a:t>
            </a:r>
            <a:endParaRPr sz="1300">
              <a:solidFill>
                <a:schemeClr val="dk1"/>
              </a:solidFill>
            </a:endParaRPr>
          </a:p>
        </p:txBody>
      </p:sp>
      <p:pic>
        <p:nvPicPr>
          <p:cNvPr id="103" name="Google Shape;103;p20"/>
          <p:cNvPicPr preferRelativeResize="0"/>
          <p:nvPr/>
        </p:nvPicPr>
        <p:blipFill>
          <a:blip r:embed="rId3">
            <a:alphaModFix/>
          </a:blip>
          <a:stretch>
            <a:fillRect/>
          </a:stretch>
        </p:blipFill>
        <p:spPr>
          <a:xfrm>
            <a:off x="7967100" y="4120825"/>
            <a:ext cx="779400" cy="77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sample block diagram</a:t>
            </a:r>
            <a:endParaRPr/>
          </a:p>
        </p:txBody>
      </p:sp>
      <p:pic>
        <p:nvPicPr>
          <p:cNvPr id="109" name="Google Shape;109;p21"/>
          <p:cNvPicPr preferRelativeResize="0"/>
          <p:nvPr/>
        </p:nvPicPr>
        <p:blipFill>
          <a:blip r:embed="rId3">
            <a:alphaModFix/>
          </a:blip>
          <a:stretch>
            <a:fillRect/>
          </a:stretch>
        </p:blipFill>
        <p:spPr>
          <a:xfrm>
            <a:off x="1611338" y="1186350"/>
            <a:ext cx="5629275" cy="3381375"/>
          </a:xfrm>
          <a:prstGeom prst="rect">
            <a:avLst/>
          </a:prstGeom>
          <a:noFill/>
          <a:ln>
            <a:noFill/>
          </a:ln>
        </p:spPr>
      </p:pic>
      <p:pic>
        <p:nvPicPr>
          <p:cNvPr id="110" name="Google Shape;110;p21"/>
          <p:cNvPicPr preferRelativeResize="0"/>
          <p:nvPr/>
        </p:nvPicPr>
        <p:blipFill>
          <a:blip r:embed="rId4">
            <a:alphaModFix/>
          </a:blip>
          <a:stretch>
            <a:fillRect/>
          </a:stretch>
        </p:blipFill>
        <p:spPr>
          <a:xfrm>
            <a:off x="7967100" y="4120825"/>
            <a:ext cx="779400" cy="77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