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Helvetica Neue"/>
      <p:regular r:id="rId40"/>
      <p:bold r:id="rId41"/>
      <p:italic r:id="rId42"/>
      <p:boldItalic r:id="rId43"/>
    </p:embeddedFont>
    <p:embeddedFont>
      <p:font typeface="Lexen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5.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7.xml"/><Relationship Id="rId44" Type="http://schemas.openxmlformats.org/officeDocument/2006/relationships/font" Target="fonts/Lexend-regular.fntdata"/><Relationship Id="rId21" Type="http://schemas.openxmlformats.org/officeDocument/2006/relationships/slide" Target="slides/slide16.xml"/><Relationship Id="rId43" Type="http://schemas.openxmlformats.org/officeDocument/2006/relationships/font" Target="fonts/HelveticaNeue-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b4fc198e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b4fc198e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b4fc198e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b4fc198e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b4fc198ef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b4fc198ef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b4fc198ef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b4fc198ef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4fc198ef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4fc198ef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19817b4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19817b4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08928895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08928895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design uses a model-view-controller architecture. Model module handles the logic of </a:t>
            </a:r>
            <a:r>
              <a:rPr lang="en"/>
              <a:t>the system and the database. The Model will interact with the database layer to store and retrieve data.</a:t>
            </a:r>
            <a:endParaRPr/>
          </a:p>
          <a:p>
            <a:pPr indent="0" lvl="0" marL="0" rtl="0" algn="l">
              <a:spcBef>
                <a:spcPts val="0"/>
              </a:spcBef>
              <a:spcAft>
                <a:spcPts val="0"/>
              </a:spcAft>
              <a:buClr>
                <a:schemeClr val="dk1"/>
              </a:buClr>
              <a:buSzPts val="1100"/>
              <a:buFont typeface="Arial"/>
              <a:buNone/>
            </a:pPr>
            <a:r>
              <a:rPr lang="en"/>
              <a:t>The View consists of the user interface and presentation of the system. It is responsible for displaying data to the user and receiving input from the user. </a:t>
            </a:r>
            <a:r>
              <a:rPr lang="en">
                <a:solidFill>
                  <a:schemeClr val="dk1"/>
                </a:solidFill>
              </a:rPr>
              <a:t>The interface in the view module has been isolated from the implementation logic as the view may be updated over time</a:t>
            </a:r>
            <a:r>
              <a:rPr lang="en"/>
              <a:t>. </a:t>
            </a:r>
            <a:endParaRPr/>
          </a:p>
          <a:p>
            <a:pPr indent="0" lvl="0" marL="0" rtl="0" algn="l">
              <a:spcBef>
                <a:spcPts val="0"/>
              </a:spcBef>
              <a:spcAft>
                <a:spcPts val="0"/>
              </a:spcAft>
              <a:buClr>
                <a:schemeClr val="dk1"/>
              </a:buClr>
              <a:buSzPts val="1100"/>
              <a:buFont typeface="Arial"/>
              <a:buNone/>
            </a:pPr>
            <a:r>
              <a:rPr lang="en"/>
              <a:t>The Controller acts as an intermediary between the Model and the View. It receives input from the View and pass it to the Model for processing, and similarly pass it back to the View for presentation. </a:t>
            </a:r>
            <a:endParaRPr/>
          </a:p>
          <a:p>
            <a:pPr indent="0" lvl="0" marL="0" rtl="0" algn="l">
              <a:spcBef>
                <a:spcPts val="0"/>
              </a:spcBef>
              <a:spcAft>
                <a:spcPts val="0"/>
              </a:spcAft>
              <a:buNone/>
            </a:pPr>
            <a:r>
              <a:rPr lang="en"/>
              <a:t>The boundaries of the system are clearly defined, with the Model representing the business logic, the View representing the presentation, and the Controller acting as an intermediary between the Model and the View.</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b30da06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b30da06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two views for our system. The first one is the logical view.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diagram focuses on the end-user functionality. It includes Presentation layer which shows the 3 interfaces of our application, basically each interface is for a type of user: admin, player and public.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Application layer contains the logic to connect interfaces with the external services.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external sources include the databases which has been developed </a:t>
            </a:r>
            <a:r>
              <a:rPr lang="en"/>
              <a:t>using amazon RDS that runs postgres SQL.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constructing such a view, we were able to get answers to the questions asked by the customer and helped in accommodating the changes in the requirements. </a:t>
            </a:r>
            <a:endParaRPr>
              <a:solidFill>
                <a:schemeClr val="dk1"/>
              </a:solidFill>
            </a:endParaRPr>
          </a:p>
          <a:p>
            <a:pPr indent="0" lvl="0" marL="0" rtl="0" algn="l">
              <a:spcBef>
                <a:spcPts val="0"/>
              </a:spcBef>
              <a:spcAft>
                <a:spcPts val="0"/>
              </a:spcAft>
              <a:buNone/>
            </a:pP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b30da06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b30da06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the second view for our system. Development views </a:t>
            </a:r>
            <a:r>
              <a:rPr lang="en">
                <a:solidFill>
                  <a:schemeClr val="dk1"/>
                </a:solidFill>
              </a:rPr>
              <a:t>focuses on the modular decomposition of the source code. It has been divided into 3 elements.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Front-end module which is our View handles the presentation and consists of 4 submodules developed by 2 members of the team.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Backend module which is the Model, consists of 4 submodules which has been maintained by 2 members of the team and the last module is the database setup with one submodule handled by one of the members.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view helped in maintaining the parts of the system that are relevant to the customers need and will also help the future developers to understand the basic structure of the system. We used this view to estimate the time and development efforts and assign tasks to everybody.</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b4a777f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b4a777f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challenges and how we were able to overcome the roadblocks we encountered on our way.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19817b4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19817b4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b4a777f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b4a777f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One of the backlog items in our sprint, and it continued to be a </a:t>
            </a:r>
            <a:r>
              <a:rPr lang="en"/>
              <a:t>challenge in this sprint as well.</a:t>
            </a:r>
            <a:br>
              <a:rPr lang="en"/>
            </a:br>
            <a:r>
              <a:rPr lang="en"/>
              <a:t>We faced challenges starting Oracle on Amazon EC2 due to configuration issues, We tried reinstalling Oracle, but the issue persisted. This delayed the project timeline by 3 days already.</a:t>
            </a:r>
            <a:br>
              <a:rPr lang="en"/>
            </a:br>
            <a:r>
              <a:rPr lang="en"/>
              <a:t>So, we leveraged Postgres as an alternative database system, installed and familiarized with it locally. Then, we installed Postgres on Amazon RDS and successfully connected it with EC2, which resolved the Oracle configuration challenges. As a result, we connected the product database setup using SQLAlchemy to our Flask Application, and the project timeline was back on track.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422ac6c02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422ac6c02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technical perspective, this experience highlights the importance of being open to alternative solutions when faced with unexpected challenges. </a:t>
            </a:r>
            <a:br>
              <a:rPr lang="en"/>
            </a:br>
            <a:r>
              <a:rPr lang="en"/>
              <a:t>As a team's ability we  identify and leverage a suitable alternative database system, and successfully connect it to our application. And we will take this learning to our next and final sprint.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b4a777ff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b4a777ff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gives many </a:t>
            </a:r>
            <a:r>
              <a:rPr lang="en"/>
              <a:t>benefits</a:t>
            </a:r>
            <a:r>
              <a:rPr lang="en"/>
              <a:t> but the ones that are relevant to our projects irs Why we are doing this:</a:t>
            </a:r>
            <a:endParaRPr/>
          </a:p>
          <a:p>
            <a:pPr indent="-298450" lvl="0" marL="457200" rtl="0" algn="l">
              <a:spcBef>
                <a:spcPts val="0"/>
              </a:spcBef>
              <a:spcAft>
                <a:spcPts val="0"/>
              </a:spcAft>
              <a:buSzPts val="1100"/>
              <a:buChar char="-"/>
            </a:pPr>
            <a:r>
              <a:rPr lang="en"/>
              <a:t>Principle of </a:t>
            </a:r>
            <a:r>
              <a:rPr lang="en"/>
              <a:t>Separation</a:t>
            </a:r>
            <a:r>
              <a:rPr lang="en"/>
              <a:t> of Duty.</a:t>
            </a:r>
            <a:br>
              <a:rPr lang="en"/>
            </a:br>
            <a:r>
              <a:rPr lang="en" sz="1200">
                <a:solidFill>
                  <a:srgbClr val="374151"/>
                </a:solidFill>
                <a:highlight>
                  <a:srgbClr val="F7F7F8"/>
                </a:highlight>
                <a:latin typeface="Roboto"/>
                <a:ea typeface="Roboto"/>
                <a:cs typeface="Roboto"/>
                <a:sym typeface="Roboto"/>
              </a:rPr>
              <a:t>Amazon RDS allows for separation of database administration tasks.</a:t>
            </a:r>
            <a:endParaRPr sz="1200">
              <a:solidFill>
                <a:srgbClr val="374151"/>
              </a:solidFill>
              <a:highlight>
                <a:srgbClr val="F7F7F8"/>
              </a:highlight>
              <a:latin typeface="Roboto"/>
              <a:ea typeface="Roboto"/>
              <a:cs typeface="Roboto"/>
              <a:sym typeface="Roboto"/>
            </a:endParaRPr>
          </a:p>
          <a:p>
            <a:pPr indent="-298450" lvl="0" marL="457200" rtl="0" algn="l">
              <a:spcBef>
                <a:spcPts val="0"/>
              </a:spcBef>
              <a:spcAft>
                <a:spcPts val="0"/>
              </a:spcAft>
              <a:buSzPts val="1100"/>
              <a:buChar char="-"/>
            </a:pPr>
            <a:r>
              <a:rPr lang="en"/>
              <a:t>Cost </a:t>
            </a:r>
            <a:r>
              <a:rPr lang="en"/>
              <a:t>effective, on student account we get 20gb storage free. </a:t>
            </a:r>
            <a:endParaRPr/>
          </a:p>
          <a:p>
            <a:pPr indent="-298450" lvl="0" marL="457200" rtl="0" algn="l">
              <a:spcBef>
                <a:spcPts val="0"/>
              </a:spcBef>
              <a:spcAft>
                <a:spcPts val="0"/>
              </a:spcAft>
              <a:buSzPts val="1100"/>
              <a:buChar char="-"/>
            </a:pPr>
            <a:r>
              <a:rPr lang="en"/>
              <a:t>Scalability and Performance: Amazon RDS provides easy scalability options to handle the varying workload demands of a tournament management software. It allows for automatic scaling of compute and storage resources, ensuring optimal performance during peak usage periods.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19817b4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19817b4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Let’s now get into the project management principles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b4a777ff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b4a777ff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medium to high prior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b4a777ff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b4a777ff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providing insight into the team's progress and performance.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422ac6c02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422ac6c02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2 I know how to do it but it would take some work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422ac6c02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1422ac6c02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 would need to figure it out how to do it.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b4a777ff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b4a777ff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089288953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089288953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19817b4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19817b4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19817b4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19817b4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now open for questions and answers.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97e1cb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97e1cb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19817b4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19817b4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36470" rtl="0" algn="just">
              <a:lnSpc>
                <a:spcPct val="150000"/>
              </a:lnSpc>
              <a:spcBef>
                <a:spcPts val="616"/>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30da06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b30da06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software has four main modules. </a:t>
            </a:r>
            <a:endParaRPr/>
          </a:p>
          <a:p>
            <a:pPr indent="-298450" lvl="0" marL="457200" rtl="0" algn="l">
              <a:spcBef>
                <a:spcPts val="0"/>
              </a:spcBef>
              <a:spcAft>
                <a:spcPts val="0"/>
              </a:spcAft>
              <a:buSzPts val="1100"/>
              <a:buChar char="●"/>
            </a:pPr>
            <a:r>
              <a:rPr lang="en"/>
              <a:t>Seed &amp; Draw: The system generates tournament schedules based on the number of players and teams, and it assigns players to matches based on their proficiency levels. The system also allows tournament organizers to manually adjust the schedule if necessary. The system can be configured to schedule matches at specific times and dates.</a:t>
            </a:r>
            <a:endParaRPr/>
          </a:p>
          <a:p>
            <a:pPr indent="-298450" lvl="0" marL="457200" rtl="0" algn="l">
              <a:spcBef>
                <a:spcPts val="0"/>
              </a:spcBef>
              <a:spcAft>
                <a:spcPts val="0"/>
              </a:spcAft>
              <a:buSzPts val="1100"/>
              <a:buChar char="●"/>
            </a:pPr>
            <a:r>
              <a:rPr lang="en"/>
              <a:t>Match Management: The system gives the admin the ability to update matches live. It tracks the progress of each match and displays the results on a live scoreboard. Players and spectators can access the scoreboard from their mobile devices or computers to see the current score, game and set counts, and other relevant information.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b4fc198e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b4fc198e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b4fc198e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b4fc198e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4fc198e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4fc198e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31575" y="2823200"/>
            <a:ext cx="2839800" cy="205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SzPts val="2800"/>
              <a:buNone/>
              <a:defRPr sz="1650">
                <a:latin typeface="Lexend"/>
                <a:ea typeface="Lexend"/>
                <a:cs typeface="Lexend"/>
                <a:sym typeface="Lexe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nSpc>
                <a:spcPct val="95000"/>
              </a:lnSpc>
              <a:spcBef>
                <a:spcPts val="0"/>
              </a:spcBef>
              <a:spcAft>
                <a:spcPts val="0"/>
              </a:spcAft>
              <a:buSzPts val="2800"/>
              <a:buNone/>
              <a:defRPr sz="222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lnSpc>
                <a:spcPct val="95000"/>
              </a:lnSpc>
              <a:spcBef>
                <a:spcPts val="0"/>
              </a:spcBef>
              <a:spcAft>
                <a:spcPts val="0"/>
              </a:spcAft>
              <a:buSzPts val="1800"/>
              <a:buChar char="●"/>
              <a:defRPr sz="1320">
                <a:latin typeface="Lexend"/>
                <a:ea typeface="Lexend"/>
                <a:cs typeface="Lexend"/>
                <a:sym typeface="Lexend"/>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00" y="630950"/>
            <a:ext cx="9139800" cy="174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3822">
                <a:latin typeface="Lexend"/>
                <a:ea typeface="Lexend"/>
                <a:cs typeface="Lexend"/>
                <a:sym typeface="Lexend"/>
              </a:rPr>
              <a:t>Tournament Management Software</a:t>
            </a:r>
            <a:endParaRPr sz="3822">
              <a:latin typeface="Lexend"/>
              <a:ea typeface="Lexend"/>
              <a:cs typeface="Lexend"/>
              <a:sym typeface="Lexend"/>
            </a:endParaRPr>
          </a:p>
          <a:p>
            <a:pPr indent="0" lvl="0" marL="0" rtl="0" algn="ctr">
              <a:lnSpc>
                <a:spcPct val="115000"/>
              </a:lnSpc>
              <a:spcBef>
                <a:spcPts val="0"/>
              </a:spcBef>
              <a:spcAft>
                <a:spcPts val="0"/>
              </a:spcAft>
              <a:buNone/>
            </a:pPr>
            <a:r>
              <a:rPr lang="en" sz="2377">
                <a:latin typeface="Lexend"/>
                <a:ea typeface="Lexend"/>
                <a:cs typeface="Lexend"/>
                <a:sym typeface="Lexend"/>
              </a:rPr>
              <a:t>UA Badminton Club</a:t>
            </a:r>
            <a:endParaRPr sz="2377">
              <a:latin typeface="Lexend"/>
              <a:ea typeface="Lexend"/>
              <a:cs typeface="Lexend"/>
              <a:sym typeface="Lexend"/>
            </a:endParaRPr>
          </a:p>
        </p:txBody>
      </p:sp>
      <p:sp>
        <p:nvSpPr>
          <p:cNvPr id="55" name="Google Shape;55;p13"/>
          <p:cNvSpPr txBox="1"/>
          <p:nvPr>
            <p:ph idx="1" type="subTitle"/>
          </p:nvPr>
        </p:nvSpPr>
        <p:spPr>
          <a:xfrm>
            <a:off x="82075" y="3479475"/>
            <a:ext cx="9144000" cy="720000"/>
          </a:xfrm>
          <a:prstGeom prst="rect">
            <a:avLst/>
          </a:prstGeom>
        </p:spPr>
        <p:txBody>
          <a:bodyPr anchorCtr="0" anchor="ctr" bIns="91425" lIns="91425" spcFirstLastPara="1" rIns="91425" wrap="square" tIns="91425">
            <a:noAutofit/>
          </a:bodyPr>
          <a:lstStyle/>
          <a:p>
            <a:pPr indent="0" lvl="0" marL="0" rtl="0" algn="ctr">
              <a:spcBef>
                <a:spcPts val="1376"/>
              </a:spcBef>
              <a:spcAft>
                <a:spcPts val="0"/>
              </a:spcAft>
              <a:buSzPts val="688"/>
              <a:buNone/>
            </a:pPr>
            <a:r>
              <a:rPr i="1" lang="en" sz="1450">
                <a:solidFill>
                  <a:srgbClr val="F9CB9C"/>
                </a:solidFill>
              </a:rPr>
              <a:t>Junfeng Xu, Enfa George, Rupal Jain, Urvika Gola</a:t>
            </a:r>
            <a:endParaRPr i="1" sz="1450">
              <a:solidFill>
                <a:srgbClr val="F9CB9C"/>
              </a:solidFill>
            </a:endParaRPr>
          </a:p>
        </p:txBody>
      </p:sp>
      <p:sp>
        <p:nvSpPr>
          <p:cNvPr id="56" name="Google Shape;56;p13"/>
          <p:cNvSpPr txBox="1"/>
          <p:nvPr/>
        </p:nvSpPr>
        <p:spPr>
          <a:xfrm>
            <a:off x="3164850" y="2699663"/>
            <a:ext cx="310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93C47D"/>
                </a:solidFill>
                <a:latin typeface="Lexend"/>
                <a:ea typeface="Lexend"/>
                <a:cs typeface="Lexend"/>
                <a:sym typeface="Lexend"/>
              </a:rPr>
              <a:t>Status Update 2</a:t>
            </a:r>
            <a:endParaRPr sz="2800">
              <a:solidFill>
                <a:srgbClr val="93C47D"/>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 Management module (Status 2 condition)</a:t>
            </a:r>
            <a:endParaRPr/>
          </a:p>
        </p:txBody>
      </p:sp>
      <p:pic>
        <p:nvPicPr>
          <p:cNvPr id="118" name="Google Shape;118;p22"/>
          <p:cNvPicPr preferRelativeResize="0"/>
          <p:nvPr/>
        </p:nvPicPr>
        <p:blipFill>
          <a:blip r:embed="rId3">
            <a:alphaModFix/>
          </a:blip>
          <a:stretch>
            <a:fillRect/>
          </a:stretch>
        </p:blipFill>
        <p:spPr>
          <a:xfrm>
            <a:off x="1356775" y="1017725"/>
            <a:ext cx="5699849" cy="3773676"/>
          </a:xfrm>
          <a:prstGeom prst="rect">
            <a:avLst/>
          </a:prstGeom>
          <a:noFill/>
          <a:ln>
            <a:noFill/>
          </a:ln>
        </p:spPr>
      </p:pic>
      <p:pic>
        <p:nvPicPr>
          <p:cNvPr id="119" name="Google Shape;119;p22"/>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Seed &amp; Draw </a:t>
            </a:r>
            <a:r>
              <a:rPr lang="en"/>
              <a:t>module (Status 1 condition)</a:t>
            </a:r>
            <a:endParaRPr/>
          </a:p>
        </p:txBody>
      </p:sp>
      <p:pic>
        <p:nvPicPr>
          <p:cNvPr id="125" name="Google Shape;125;p23"/>
          <p:cNvPicPr preferRelativeResize="0"/>
          <p:nvPr/>
        </p:nvPicPr>
        <p:blipFill>
          <a:blip r:embed="rId3">
            <a:alphaModFix/>
          </a:blip>
          <a:stretch>
            <a:fillRect/>
          </a:stretch>
        </p:blipFill>
        <p:spPr>
          <a:xfrm>
            <a:off x="1473025" y="1017725"/>
            <a:ext cx="5438775" cy="3648075"/>
          </a:xfrm>
          <a:prstGeom prst="rect">
            <a:avLst/>
          </a:prstGeom>
          <a:noFill/>
          <a:ln>
            <a:noFill/>
          </a:ln>
        </p:spPr>
      </p:pic>
      <p:pic>
        <p:nvPicPr>
          <p:cNvPr id="126" name="Google Shape;126;p23"/>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Seed &amp; Draw module (Status 2 condition)</a:t>
            </a:r>
            <a:endParaRPr/>
          </a:p>
        </p:txBody>
      </p:sp>
      <p:pic>
        <p:nvPicPr>
          <p:cNvPr id="132" name="Google Shape;132;p24"/>
          <p:cNvPicPr preferRelativeResize="0"/>
          <p:nvPr/>
        </p:nvPicPr>
        <p:blipFill>
          <a:blip r:embed="rId3">
            <a:alphaModFix/>
          </a:blip>
          <a:stretch>
            <a:fillRect/>
          </a:stretch>
        </p:blipFill>
        <p:spPr>
          <a:xfrm>
            <a:off x="1459125" y="1017725"/>
            <a:ext cx="5517324" cy="3669799"/>
          </a:xfrm>
          <a:prstGeom prst="rect">
            <a:avLst/>
          </a:prstGeom>
          <a:noFill/>
          <a:ln>
            <a:noFill/>
          </a:ln>
        </p:spPr>
      </p:pic>
      <p:pic>
        <p:nvPicPr>
          <p:cNvPr id="133" name="Google Shape;133;p24"/>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Match Management</a:t>
            </a:r>
            <a:r>
              <a:rPr lang="en"/>
              <a:t> module (Status 1 condition)</a:t>
            </a:r>
            <a:endParaRPr/>
          </a:p>
        </p:txBody>
      </p:sp>
      <p:pic>
        <p:nvPicPr>
          <p:cNvPr id="139" name="Google Shape;139;p25"/>
          <p:cNvPicPr preferRelativeResize="0"/>
          <p:nvPr/>
        </p:nvPicPr>
        <p:blipFill>
          <a:blip r:embed="rId3">
            <a:alphaModFix/>
          </a:blip>
          <a:stretch>
            <a:fillRect/>
          </a:stretch>
        </p:blipFill>
        <p:spPr>
          <a:xfrm>
            <a:off x="1361800" y="1072825"/>
            <a:ext cx="5657850" cy="3695700"/>
          </a:xfrm>
          <a:prstGeom prst="rect">
            <a:avLst/>
          </a:prstGeom>
          <a:noFill/>
          <a:ln>
            <a:noFill/>
          </a:ln>
        </p:spPr>
      </p:pic>
      <p:pic>
        <p:nvPicPr>
          <p:cNvPr id="140" name="Google Shape;140;p25"/>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Match Management module (Status 2 condition)</a:t>
            </a:r>
            <a:endParaRPr/>
          </a:p>
        </p:txBody>
      </p:sp>
      <p:pic>
        <p:nvPicPr>
          <p:cNvPr id="146" name="Google Shape;146;p26"/>
          <p:cNvPicPr preferRelativeResize="0"/>
          <p:nvPr/>
        </p:nvPicPr>
        <p:blipFill>
          <a:blip r:embed="rId3">
            <a:alphaModFix/>
          </a:blip>
          <a:stretch>
            <a:fillRect/>
          </a:stretch>
        </p:blipFill>
        <p:spPr>
          <a:xfrm>
            <a:off x="1452150" y="1017725"/>
            <a:ext cx="5531551" cy="3704574"/>
          </a:xfrm>
          <a:prstGeom prst="rect">
            <a:avLst/>
          </a:prstGeom>
          <a:noFill/>
          <a:ln>
            <a:noFill/>
          </a:ln>
        </p:spPr>
      </p:pic>
      <p:pic>
        <p:nvPicPr>
          <p:cNvPr id="147" name="Google Shape;147;p26"/>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System Description</a:t>
            </a:r>
            <a:endParaRPr sz="5000">
              <a:latin typeface="Lexend"/>
              <a:ea typeface="Lexend"/>
              <a:cs typeface="Lexend"/>
              <a:sym typeface="Lexend"/>
            </a:endParaRPr>
          </a:p>
        </p:txBody>
      </p:sp>
      <p:pic>
        <p:nvPicPr>
          <p:cNvPr id="153" name="Google Shape;153;p27"/>
          <p:cNvPicPr preferRelativeResize="0"/>
          <p:nvPr/>
        </p:nvPicPr>
        <p:blipFill>
          <a:blip r:embed="rId3">
            <a:alphaModFix/>
          </a:blip>
          <a:stretch>
            <a:fillRect/>
          </a:stretch>
        </p:blipFill>
        <p:spPr>
          <a:xfrm>
            <a:off x="1077150" y="1741575"/>
            <a:ext cx="1811924" cy="1811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latin typeface="Lexend"/>
                <a:ea typeface="Lexend"/>
                <a:cs typeface="Lexend"/>
                <a:sym typeface="Lexend"/>
              </a:rPr>
              <a:t>System Overview</a:t>
            </a:r>
            <a:endParaRPr sz="2200">
              <a:latin typeface="Lexend"/>
              <a:ea typeface="Lexend"/>
              <a:cs typeface="Lexend"/>
              <a:sym typeface="Lexend"/>
            </a:endParaRPr>
          </a:p>
        </p:txBody>
      </p:sp>
      <p:pic>
        <p:nvPicPr>
          <p:cNvPr id="159" name="Google Shape;159;p28"/>
          <p:cNvPicPr preferRelativeResize="0"/>
          <p:nvPr/>
        </p:nvPicPr>
        <p:blipFill>
          <a:blip r:embed="rId3">
            <a:alphaModFix/>
          </a:blip>
          <a:stretch>
            <a:fillRect/>
          </a:stretch>
        </p:blipFill>
        <p:spPr>
          <a:xfrm>
            <a:off x="7967100" y="4120825"/>
            <a:ext cx="779400" cy="779400"/>
          </a:xfrm>
          <a:prstGeom prst="rect">
            <a:avLst/>
          </a:prstGeom>
          <a:noFill/>
          <a:ln>
            <a:noFill/>
          </a:ln>
        </p:spPr>
      </p:pic>
      <p:sp>
        <p:nvSpPr>
          <p:cNvPr id="160" name="Google Shape;160;p28"/>
          <p:cNvSpPr/>
          <p:nvPr/>
        </p:nvSpPr>
        <p:spPr>
          <a:xfrm>
            <a:off x="1475300" y="4319275"/>
            <a:ext cx="701700" cy="166500"/>
          </a:xfrm>
          <a:prstGeom prst="rect">
            <a:avLst/>
          </a:prstGeom>
          <a:solidFill>
            <a:srgbClr val="FFFF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161" name="Google Shape;161;p28"/>
          <p:cNvPicPr preferRelativeResize="0"/>
          <p:nvPr/>
        </p:nvPicPr>
        <p:blipFill>
          <a:blip r:embed="rId4">
            <a:alphaModFix/>
          </a:blip>
          <a:stretch>
            <a:fillRect/>
          </a:stretch>
        </p:blipFill>
        <p:spPr>
          <a:xfrm>
            <a:off x="1447800" y="1286350"/>
            <a:ext cx="5943600" cy="3362325"/>
          </a:xfrm>
          <a:prstGeom prst="rect">
            <a:avLst/>
          </a:prstGeom>
          <a:noFill/>
          <a:ln>
            <a:noFill/>
          </a:ln>
        </p:spPr>
      </p:pic>
      <p:sp>
        <p:nvSpPr>
          <p:cNvPr id="162" name="Google Shape;162;p28"/>
          <p:cNvSpPr txBox="1"/>
          <p:nvPr/>
        </p:nvSpPr>
        <p:spPr>
          <a:xfrm>
            <a:off x="4956225" y="833250"/>
            <a:ext cx="7017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616"/>
              </a:spcBef>
              <a:spcAft>
                <a:spcPts val="0"/>
              </a:spcAft>
              <a:buNone/>
            </a:pPr>
            <a:r>
              <a:rPr lang="en" sz="1200">
                <a:solidFill>
                  <a:srgbClr val="FFFFFF"/>
                </a:solidFill>
                <a:latin typeface="Lexend"/>
                <a:ea typeface="Lexend"/>
                <a:cs typeface="Lexend"/>
                <a:sym typeface="Lexend"/>
              </a:rPr>
              <a:t>User</a:t>
            </a:r>
            <a:endParaRPr>
              <a:solidFill>
                <a:srgbClr val="FFFFFF"/>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latin typeface="Lexend"/>
                <a:ea typeface="Lexend"/>
                <a:cs typeface="Lexend"/>
                <a:sym typeface="Lexend"/>
              </a:rPr>
              <a:t>System Architecture Views - Logical View</a:t>
            </a:r>
            <a:endParaRPr sz="2200">
              <a:latin typeface="Lexend"/>
              <a:ea typeface="Lexend"/>
              <a:cs typeface="Lexend"/>
              <a:sym typeface="Lexend"/>
            </a:endParaRPr>
          </a:p>
        </p:txBody>
      </p:sp>
      <p:pic>
        <p:nvPicPr>
          <p:cNvPr id="168" name="Google Shape;168;p29"/>
          <p:cNvPicPr preferRelativeResize="0"/>
          <p:nvPr/>
        </p:nvPicPr>
        <p:blipFill>
          <a:blip r:embed="rId3">
            <a:alphaModFix/>
          </a:blip>
          <a:stretch>
            <a:fillRect/>
          </a:stretch>
        </p:blipFill>
        <p:spPr>
          <a:xfrm>
            <a:off x="7967100" y="4120825"/>
            <a:ext cx="779400" cy="779400"/>
          </a:xfrm>
          <a:prstGeom prst="rect">
            <a:avLst/>
          </a:prstGeom>
          <a:noFill/>
          <a:ln>
            <a:noFill/>
          </a:ln>
        </p:spPr>
      </p:pic>
      <p:pic>
        <p:nvPicPr>
          <p:cNvPr id="169" name="Google Shape;169;p29"/>
          <p:cNvPicPr preferRelativeResize="0"/>
          <p:nvPr/>
        </p:nvPicPr>
        <p:blipFill>
          <a:blip r:embed="rId4">
            <a:alphaModFix/>
          </a:blip>
          <a:stretch>
            <a:fillRect/>
          </a:stretch>
        </p:blipFill>
        <p:spPr>
          <a:xfrm>
            <a:off x="1855350" y="1114625"/>
            <a:ext cx="5155022"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latin typeface="Lexend"/>
                <a:ea typeface="Lexend"/>
                <a:cs typeface="Lexend"/>
                <a:sym typeface="Lexend"/>
              </a:rPr>
              <a:t>System Architecture Views - Development View</a:t>
            </a:r>
            <a:endParaRPr sz="2200">
              <a:latin typeface="Lexend"/>
              <a:ea typeface="Lexend"/>
              <a:cs typeface="Lexend"/>
              <a:sym typeface="Lexend"/>
            </a:endParaRPr>
          </a:p>
        </p:txBody>
      </p:sp>
      <p:pic>
        <p:nvPicPr>
          <p:cNvPr id="175" name="Google Shape;175;p30"/>
          <p:cNvPicPr preferRelativeResize="0"/>
          <p:nvPr/>
        </p:nvPicPr>
        <p:blipFill>
          <a:blip r:embed="rId3">
            <a:alphaModFix/>
          </a:blip>
          <a:stretch>
            <a:fillRect/>
          </a:stretch>
        </p:blipFill>
        <p:spPr>
          <a:xfrm>
            <a:off x="7967100" y="4120825"/>
            <a:ext cx="779400" cy="779400"/>
          </a:xfrm>
          <a:prstGeom prst="rect">
            <a:avLst/>
          </a:prstGeom>
          <a:noFill/>
          <a:ln>
            <a:noFill/>
          </a:ln>
        </p:spPr>
      </p:pic>
      <p:pic>
        <p:nvPicPr>
          <p:cNvPr id="176" name="Google Shape;176;p30"/>
          <p:cNvPicPr preferRelativeResize="0"/>
          <p:nvPr/>
        </p:nvPicPr>
        <p:blipFill>
          <a:blip r:embed="rId4">
            <a:alphaModFix/>
          </a:blip>
          <a:stretch>
            <a:fillRect/>
          </a:stretch>
        </p:blipFill>
        <p:spPr>
          <a:xfrm>
            <a:off x="609300" y="1190875"/>
            <a:ext cx="7270024" cy="339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404075" y="608250"/>
            <a:ext cx="39975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Challenges</a:t>
            </a:r>
            <a:endParaRPr sz="5000">
              <a:latin typeface="Lexend"/>
              <a:ea typeface="Lexend"/>
              <a:cs typeface="Lexend"/>
              <a:sym typeface="Lexend"/>
            </a:endParaRPr>
          </a:p>
        </p:txBody>
      </p:sp>
      <p:pic>
        <p:nvPicPr>
          <p:cNvPr id="182" name="Google Shape;182;p31"/>
          <p:cNvPicPr preferRelativeResize="0"/>
          <p:nvPr/>
        </p:nvPicPr>
        <p:blipFill>
          <a:blip r:embed="rId3">
            <a:alphaModFix/>
          </a:blip>
          <a:stretch>
            <a:fillRect/>
          </a:stretch>
        </p:blipFill>
        <p:spPr>
          <a:xfrm>
            <a:off x="2102425" y="2748950"/>
            <a:ext cx="1227475" cy="1227450"/>
          </a:xfrm>
          <a:prstGeom prst="rect">
            <a:avLst/>
          </a:prstGeom>
          <a:noFill/>
          <a:ln>
            <a:noFill/>
          </a:ln>
        </p:spPr>
      </p:pic>
      <p:pic>
        <p:nvPicPr>
          <p:cNvPr id="183" name="Google Shape;183;p31"/>
          <p:cNvPicPr preferRelativeResize="0"/>
          <p:nvPr/>
        </p:nvPicPr>
        <p:blipFill>
          <a:blip r:embed="rId4">
            <a:alphaModFix/>
          </a:blip>
          <a:stretch>
            <a:fillRect/>
          </a:stretch>
        </p:blipFill>
        <p:spPr>
          <a:xfrm>
            <a:off x="5308850" y="2726600"/>
            <a:ext cx="1272125" cy="1272125"/>
          </a:xfrm>
          <a:prstGeom prst="rect">
            <a:avLst/>
          </a:prstGeom>
          <a:noFill/>
          <a:ln>
            <a:noFill/>
          </a:ln>
        </p:spPr>
      </p:pic>
      <p:pic>
        <p:nvPicPr>
          <p:cNvPr id="184" name="Google Shape;184;p31"/>
          <p:cNvPicPr preferRelativeResize="0"/>
          <p:nvPr/>
        </p:nvPicPr>
        <p:blipFill>
          <a:blip r:embed="rId5">
            <a:alphaModFix/>
          </a:blip>
          <a:stretch>
            <a:fillRect/>
          </a:stretch>
        </p:blipFill>
        <p:spPr>
          <a:xfrm>
            <a:off x="4066750" y="3110055"/>
            <a:ext cx="505251" cy="50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2364000"/>
            <a:ext cx="4572000" cy="148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latin typeface="Lexend"/>
                <a:ea typeface="Lexend"/>
                <a:cs typeface="Lexend"/>
                <a:sym typeface="Lexend"/>
              </a:rPr>
              <a:t>Structure of the Presentation</a:t>
            </a:r>
            <a:endParaRPr sz="3200">
              <a:latin typeface="Lexend"/>
              <a:ea typeface="Lexend"/>
              <a:cs typeface="Lexend"/>
              <a:sym typeface="Lexend"/>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Plan &amp; Accomplishment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Current Status</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System</a:t>
            </a:r>
            <a:r>
              <a:rPr lang="en" sz="1400">
                <a:latin typeface="Lexend"/>
                <a:ea typeface="Lexend"/>
                <a:cs typeface="Lexend"/>
                <a:sym typeface="Lexend"/>
              </a:rPr>
              <a:t> Description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Challenges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Project Management</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Demo </a:t>
            </a:r>
            <a:endParaRPr sz="1400">
              <a:latin typeface="Lexend"/>
              <a:ea typeface="Lexend"/>
              <a:cs typeface="Lexend"/>
              <a:sym typeface="Lexend"/>
            </a:endParaRPr>
          </a:p>
        </p:txBody>
      </p:sp>
      <p:pic>
        <p:nvPicPr>
          <p:cNvPr id="63" name="Google Shape;63;p14"/>
          <p:cNvPicPr preferRelativeResize="0"/>
          <p:nvPr/>
        </p:nvPicPr>
        <p:blipFill>
          <a:blip r:embed="rId3">
            <a:alphaModFix/>
          </a:blip>
          <a:stretch>
            <a:fillRect/>
          </a:stretch>
        </p:blipFill>
        <p:spPr>
          <a:xfrm>
            <a:off x="1829625" y="1374375"/>
            <a:ext cx="912750" cy="912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0" y="1213650"/>
            <a:ext cx="8832300" cy="3718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E06666"/>
                </a:solidFill>
              </a:rPr>
              <a:t>Challenge</a:t>
            </a:r>
            <a:r>
              <a:rPr lang="en"/>
              <a:t> - Difficulty starting Oracle on Amazon EC2 instance due to configuration issues after installation.</a:t>
            </a:r>
            <a:endParaRPr/>
          </a:p>
          <a:p>
            <a:pPr indent="-342900" lvl="0" marL="457200" rtl="0" algn="l">
              <a:spcBef>
                <a:spcPts val="0"/>
              </a:spcBef>
              <a:spcAft>
                <a:spcPts val="0"/>
              </a:spcAft>
              <a:buSzPts val="1800"/>
              <a:buChar char="●"/>
            </a:pPr>
            <a:r>
              <a:rPr lang="en">
                <a:solidFill>
                  <a:srgbClr val="FFE599"/>
                </a:solidFill>
              </a:rPr>
              <a:t>Attempted Solution</a:t>
            </a:r>
            <a:r>
              <a:rPr lang="en">
                <a:solidFill>
                  <a:srgbClr val="FFFF00"/>
                </a:solidFill>
              </a:rPr>
              <a:t>: </a:t>
            </a:r>
            <a:r>
              <a:rPr lang="en"/>
              <a:t>Reinstalling Oracle DB on Amazon EC2, but issue persisted.</a:t>
            </a:r>
            <a:endParaRPr/>
          </a:p>
          <a:p>
            <a:pPr indent="-342900" lvl="0" marL="457200" rtl="0" algn="l">
              <a:spcBef>
                <a:spcPts val="0"/>
              </a:spcBef>
              <a:spcAft>
                <a:spcPts val="0"/>
              </a:spcAft>
              <a:buSzPts val="1800"/>
              <a:buChar char="●"/>
            </a:pPr>
            <a:r>
              <a:rPr lang="en">
                <a:solidFill>
                  <a:srgbClr val="F9CB9C"/>
                </a:solidFill>
              </a:rPr>
              <a:t>Impact</a:t>
            </a:r>
            <a:r>
              <a:rPr lang="en"/>
              <a:t>: Delayed timeline by 3 days, resulting in increased development time.</a:t>
            </a:r>
            <a:endParaRPr/>
          </a:p>
          <a:p>
            <a:pPr indent="-342900" lvl="0" marL="457200" rtl="0" algn="l">
              <a:spcBef>
                <a:spcPts val="0"/>
              </a:spcBef>
              <a:spcAft>
                <a:spcPts val="0"/>
              </a:spcAft>
              <a:buSzPts val="1800"/>
              <a:buChar char="●"/>
            </a:pPr>
            <a:r>
              <a:rPr lang="en">
                <a:solidFill>
                  <a:srgbClr val="93C47D"/>
                </a:solidFill>
              </a:rPr>
              <a:t>Solution</a:t>
            </a:r>
            <a:r>
              <a:rPr lang="en"/>
              <a:t>: Leveraged alternative database system - Postgres. Installed and familiarized with Postgres on Mac locally,</a:t>
            </a:r>
            <a:endParaRPr/>
          </a:p>
          <a:p>
            <a:pPr indent="-342900" lvl="0" marL="457200" rtl="0" algn="l">
              <a:spcBef>
                <a:spcPts val="0"/>
              </a:spcBef>
              <a:spcAft>
                <a:spcPts val="0"/>
              </a:spcAft>
              <a:buSzPts val="1800"/>
              <a:buChar char="●"/>
            </a:pPr>
            <a:r>
              <a:rPr lang="en">
                <a:solidFill>
                  <a:srgbClr val="93C47D"/>
                </a:solidFill>
              </a:rPr>
              <a:t>Next Steps: </a:t>
            </a:r>
            <a:r>
              <a:rPr lang="en"/>
              <a:t>Installed </a:t>
            </a:r>
            <a:r>
              <a:rPr b="1" lang="en"/>
              <a:t>Postgres on Amazon RDS</a:t>
            </a:r>
            <a:r>
              <a:rPr lang="en"/>
              <a:t> and successfully connected it with </a:t>
            </a:r>
            <a:r>
              <a:rPr b="1" lang="en"/>
              <a:t>EC2</a:t>
            </a:r>
            <a:r>
              <a:rPr lang="en"/>
              <a:t>, resolving the Oracle configuration challenges.</a:t>
            </a:r>
            <a:endParaRPr/>
          </a:p>
          <a:p>
            <a:pPr indent="-342900" lvl="0" marL="457200" rtl="0" algn="l">
              <a:spcBef>
                <a:spcPts val="0"/>
              </a:spcBef>
              <a:spcAft>
                <a:spcPts val="0"/>
              </a:spcAft>
              <a:buSzPts val="1800"/>
              <a:buChar char="●"/>
            </a:pPr>
            <a:r>
              <a:rPr lang="en">
                <a:solidFill>
                  <a:srgbClr val="C27BA0"/>
                </a:solidFill>
              </a:rPr>
              <a:t>Results</a:t>
            </a:r>
            <a:r>
              <a:rPr lang="en"/>
              <a:t>: Connected the product database setup using </a:t>
            </a:r>
            <a:r>
              <a:rPr b="1" lang="en"/>
              <a:t>SQLAlchemy </a:t>
            </a:r>
            <a:r>
              <a:rPr lang="en"/>
              <a:t>to our </a:t>
            </a:r>
            <a:r>
              <a:rPr b="1" lang="en"/>
              <a:t>Flask</a:t>
            </a:r>
            <a:r>
              <a:rPr lang="en"/>
              <a:t> Application, and the project timeline was back on track.</a:t>
            </a:r>
            <a:endParaRPr/>
          </a:p>
        </p:txBody>
      </p:sp>
      <p:sp>
        <p:nvSpPr>
          <p:cNvPr id="190" name="Google Shape;190;p32"/>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Overcoming Database Hurdles</a:t>
            </a:r>
            <a:endParaRPr sz="2200">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idx="1" type="body"/>
          </p:nvPr>
        </p:nvSpPr>
        <p:spPr>
          <a:xfrm>
            <a:off x="0" y="1213650"/>
            <a:ext cx="8832300" cy="3718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B4A7D6"/>
              </a:buClr>
              <a:buSzPts val="1800"/>
              <a:buChar char="●"/>
            </a:pPr>
            <a:r>
              <a:rPr lang="en">
                <a:solidFill>
                  <a:srgbClr val="B4A7D6"/>
                </a:solidFill>
              </a:rPr>
              <a:t>Key </a:t>
            </a:r>
            <a:r>
              <a:rPr lang="en">
                <a:solidFill>
                  <a:srgbClr val="B4A7D6"/>
                </a:solidFill>
              </a:rPr>
              <a:t>takeaways</a:t>
            </a:r>
            <a:r>
              <a:rPr lang="en">
                <a:solidFill>
                  <a:srgbClr val="B4A7D6"/>
                </a:solidFill>
              </a:rPr>
              <a:t>:</a:t>
            </a:r>
            <a:br>
              <a:rPr lang="en">
                <a:solidFill>
                  <a:srgbClr val="B4A7D6"/>
                </a:solidFill>
              </a:rPr>
            </a:br>
            <a:r>
              <a:rPr b="1" lang="en">
                <a:solidFill>
                  <a:srgbClr val="B4A7D6"/>
                </a:solidFill>
              </a:rPr>
              <a:t>Flexibility</a:t>
            </a:r>
            <a:r>
              <a:rPr lang="en">
                <a:solidFill>
                  <a:srgbClr val="B4A7D6"/>
                </a:solidFill>
              </a:rPr>
              <a:t> and </a:t>
            </a:r>
            <a:r>
              <a:rPr b="1" lang="en">
                <a:solidFill>
                  <a:srgbClr val="B4A7D6"/>
                </a:solidFill>
              </a:rPr>
              <a:t>adaptability</a:t>
            </a:r>
            <a:r>
              <a:rPr lang="en">
                <a:solidFill>
                  <a:srgbClr val="B4A7D6"/>
                </a:solidFill>
              </a:rPr>
              <a:t> are crucial in overcoming unforeseen challenges.</a:t>
            </a:r>
            <a:br>
              <a:rPr lang="en">
                <a:solidFill>
                  <a:srgbClr val="B4A7D6"/>
                </a:solidFill>
              </a:rPr>
            </a:br>
            <a:endParaRPr>
              <a:solidFill>
                <a:srgbClr val="B4A7D6"/>
              </a:solidFill>
            </a:endParaRPr>
          </a:p>
          <a:p>
            <a:pPr indent="-342900" lvl="0" marL="457200" rtl="0" algn="l">
              <a:spcBef>
                <a:spcPts val="0"/>
              </a:spcBef>
              <a:spcAft>
                <a:spcPts val="0"/>
              </a:spcAft>
              <a:buClr>
                <a:srgbClr val="B4A7D6"/>
              </a:buClr>
              <a:buSzPts val="1800"/>
              <a:buChar char="●"/>
            </a:pPr>
            <a:r>
              <a:rPr lang="en">
                <a:solidFill>
                  <a:srgbClr val="B4A7D6"/>
                </a:solidFill>
              </a:rPr>
              <a:t>How? </a:t>
            </a:r>
            <a:br>
              <a:rPr lang="en">
                <a:solidFill>
                  <a:srgbClr val="B4A7D6"/>
                </a:solidFill>
              </a:rPr>
            </a:br>
            <a:r>
              <a:rPr lang="en">
                <a:solidFill>
                  <a:srgbClr val="B4A7D6"/>
                </a:solidFill>
              </a:rPr>
              <a:t>By being open to alternative solutions and willing to adapt to changing circumstances, we were able to overcome obstacles and ultimately achieve our goals. </a:t>
            </a:r>
            <a:endParaRPr>
              <a:solidFill>
                <a:srgbClr val="B4A7D6"/>
              </a:solidFill>
            </a:endParaRPr>
          </a:p>
          <a:p>
            <a:pPr indent="0" lvl="0" marL="0" rtl="0" algn="l">
              <a:spcBef>
                <a:spcPts val="1200"/>
              </a:spcBef>
              <a:spcAft>
                <a:spcPts val="1200"/>
              </a:spcAft>
              <a:buNone/>
            </a:pPr>
            <a:r>
              <a:t/>
            </a:r>
            <a:endParaRPr>
              <a:solidFill>
                <a:srgbClr val="B4A7D6"/>
              </a:solidFill>
            </a:endParaRPr>
          </a:p>
        </p:txBody>
      </p:sp>
      <p:sp>
        <p:nvSpPr>
          <p:cNvPr id="196" name="Google Shape;196;p33"/>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A </a:t>
            </a:r>
            <a:r>
              <a:rPr lang="en" sz="2200">
                <a:latin typeface="Lexend"/>
                <a:ea typeface="Lexend"/>
                <a:cs typeface="Lexend"/>
                <a:sym typeface="Lexend"/>
              </a:rPr>
              <a:t>retrospective…</a:t>
            </a:r>
            <a:endParaRPr sz="2200">
              <a:latin typeface="Lexend"/>
              <a:ea typeface="Lexend"/>
              <a:cs typeface="Lexend"/>
              <a:sym typeface="Lexe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2191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 Benefits of Using Amazon RDS for our Software</a:t>
            </a:r>
            <a:endParaRPr sz="2200">
              <a:latin typeface="Lexend"/>
              <a:ea typeface="Lexend"/>
              <a:cs typeface="Lexend"/>
              <a:sym typeface="Lexend"/>
            </a:endParaRPr>
          </a:p>
        </p:txBody>
      </p:sp>
      <p:pic>
        <p:nvPicPr>
          <p:cNvPr id="202" name="Google Shape;202;p34"/>
          <p:cNvPicPr preferRelativeResize="0"/>
          <p:nvPr/>
        </p:nvPicPr>
        <p:blipFill>
          <a:blip r:embed="rId3">
            <a:alphaModFix/>
          </a:blip>
          <a:stretch>
            <a:fillRect/>
          </a:stretch>
        </p:blipFill>
        <p:spPr>
          <a:xfrm>
            <a:off x="1081825" y="1017725"/>
            <a:ext cx="6980341"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Project Management </a:t>
            </a:r>
            <a:endParaRPr sz="5000">
              <a:latin typeface="Lexend"/>
              <a:ea typeface="Lexend"/>
              <a:cs typeface="Lexend"/>
              <a:sym typeface="Lexend"/>
            </a:endParaRPr>
          </a:p>
        </p:txBody>
      </p:sp>
      <p:pic>
        <p:nvPicPr>
          <p:cNvPr id="208" name="Google Shape;208;p35"/>
          <p:cNvPicPr preferRelativeResize="0"/>
          <p:nvPr/>
        </p:nvPicPr>
        <p:blipFill>
          <a:blip r:embed="rId3">
            <a:alphaModFix/>
          </a:blip>
          <a:stretch>
            <a:fillRect/>
          </a:stretch>
        </p:blipFill>
        <p:spPr>
          <a:xfrm>
            <a:off x="1237325" y="1590000"/>
            <a:ext cx="1963500" cy="196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Jira Sprint</a:t>
            </a:r>
            <a:endParaRPr sz="2200">
              <a:latin typeface="Lexend"/>
              <a:ea typeface="Lexend"/>
              <a:cs typeface="Lexend"/>
              <a:sym typeface="Lexend"/>
            </a:endParaRPr>
          </a:p>
        </p:txBody>
      </p:sp>
      <p:pic>
        <p:nvPicPr>
          <p:cNvPr id="214" name="Google Shape;214;p36"/>
          <p:cNvPicPr preferRelativeResize="0"/>
          <p:nvPr/>
        </p:nvPicPr>
        <p:blipFill>
          <a:blip r:embed="rId3">
            <a:alphaModFix/>
          </a:blip>
          <a:stretch>
            <a:fillRect/>
          </a:stretch>
        </p:blipFill>
        <p:spPr>
          <a:xfrm>
            <a:off x="-55962" y="2643349"/>
            <a:ext cx="9255926" cy="1138900"/>
          </a:xfrm>
          <a:prstGeom prst="rect">
            <a:avLst/>
          </a:prstGeom>
          <a:noFill/>
          <a:ln>
            <a:noFill/>
          </a:ln>
        </p:spPr>
      </p:pic>
      <p:sp>
        <p:nvSpPr>
          <p:cNvPr id="215" name="Google Shape;215;p36"/>
          <p:cNvSpPr txBox="1"/>
          <p:nvPr>
            <p:ph idx="1" type="body"/>
          </p:nvPr>
        </p:nvSpPr>
        <p:spPr>
          <a:xfrm>
            <a:off x="79550" y="1017725"/>
            <a:ext cx="8832300" cy="15540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9900"/>
              </a:buClr>
              <a:buSzPts val="1800"/>
              <a:buChar char="●"/>
            </a:pPr>
            <a:r>
              <a:rPr lang="en">
                <a:solidFill>
                  <a:srgbClr val="FF9900"/>
                </a:solidFill>
              </a:rPr>
              <a:t>Sprint Duration -  10/Apr/23 to 25/Apr/23</a:t>
            </a:r>
            <a:endParaRPr>
              <a:solidFill>
                <a:srgbClr val="FF9900"/>
              </a:solidFill>
            </a:endParaRPr>
          </a:p>
          <a:p>
            <a:pPr indent="-342900" lvl="0" marL="457200" rtl="0" algn="l">
              <a:spcBef>
                <a:spcPts val="0"/>
              </a:spcBef>
              <a:spcAft>
                <a:spcPts val="0"/>
              </a:spcAft>
              <a:buClr>
                <a:srgbClr val="FF9900"/>
              </a:buClr>
              <a:buSzPts val="1800"/>
              <a:buChar char="●"/>
            </a:pPr>
            <a:r>
              <a:t/>
            </a:r>
            <a:endParaRPr>
              <a:solidFill>
                <a:srgbClr val="FF9900"/>
              </a:solidFill>
            </a:endParaRPr>
          </a:p>
          <a:p>
            <a:pPr indent="-342900" lvl="0" marL="457200" rtl="0" algn="l">
              <a:spcBef>
                <a:spcPts val="0"/>
              </a:spcBef>
              <a:spcAft>
                <a:spcPts val="0"/>
              </a:spcAft>
              <a:buClr>
                <a:srgbClr val="FF9900"/>
              </a:buClr>
              <a:buSzPts val="1800"/>
              <a:buChar char="●"/>
            </a:pPr>
            <a:r>
              <a:rPr lang="en">
                <a:solidFill>
                  <a:srgbClr val="FF9900"/>
                </a:solidFill>
              </a:rPr>
              <a:t>3 Stories</a:t>
            </a:r>
            <a:endParaRPr>
              <a:solidFill>
                <a:srgbClr val="FF9900"/>
              </a:solidFill>
            </a:endParaRPr>
          </a:p>
          <a:p>
            <a:pPr indent="-342900" lvl="0" marL="457200" rtl="0" algn="l">
              <a:spcBef>
                <a:spcPts val="0"/>
              </a:spcBef>
              <a:spcAft>
                <a:spcPts val="0"/>
              </a:spcAft>
              <a:buClr>
                <a:srgbClr val="FF9900"/>
              </a:buClr>
              <a:buSzPts val="1800"/>
              <a:buChar char="●"/>
            </a:pPr>
            <a:r>
              <a:rPr lang="en">
                <a:solidFill>
                  <a:srgbClr val="FF9900"/>
                </a:solidFill>
              </a:rPr>
              <a:t>40 Subtasks</a:t>
            </a:r>
            <a:endParaRPr>
              <a:solidFill>
                <a:srgbClr val="FF99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Cumulative Flow Diagram</a:t>
            </a:r>
            <a:endParaRPr sz="2200">
              <a:latin typeface="Lexend"/>
              <a:ea typeface="Lexend"/>
              <a:cs typeface="Lexend"/>
              <a:sym typeface="Lexend"/>
            </a:endParaRPr>
          </a:p>
        </p:txBody>
      </p:sp>
      <p:pic>
        <p:nvPicPr>
          <p:cNvPr id="221" name="Google Shape;221;p37"/>
          <p:cNvPicPr preferRelativeResize="0"/>
          <p:nvPr/>
        </p:nvPicPr>
        <p:blipFill>
          <a:blip r:embed="rId3">
            <a:alphaModFix/>
          </a:blip>
          <a:stretch>
            <a:fillRect/>
          </a:stretch>
        </p:blipFill>
        <p:spPr>
          <a:xfrm>
            <a:off x="152400" y="1527275"/>
            <a:ext cx="8839204" cy="20889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latin typeface="Lexend"/>
                <a:ea typeface="Lexend"/>
                <a:cs typeface="Lexend"/>
                <a:sym typeface="Lexend"/>
              </a:rPr>
              <a:t>Incorporated 1, 2, 3 Story Points</a:t>
            </a:r>
            <a:endParaRPr sz="2200">
              <a:latin typeface="Lexend"/>
              <a:ea typeface="Lexend"/>
              <a:cs typeface="Lexend"/>
              <a:sym typeface="Lexend"/>
            </a:endParaRPr>
          </a:p>
        </p:txBody>
      </p:sp>
      <p:pic>
        <p:nvPicPr>
          <p:cNvPr id="227" name="Google Shape;227;p38"/>
          <p:cNvPicPr preferRelativeResize="0"/>
          <p:nvPr/>
        </p:nvPicPr>
        <p:blipFill>
          <a:blip r:embed="rId3">
            <a:alphaModFix/>
          </a:blip>
          <a:stretch>
            <a:fillRect/>
          </a:stretch>
        </p:blipFill>
        <p:spPr>
          <a:xfrm>
            <a:off x="152400" y="1170125"/>
            <a:ext cx="8839200" cy="27597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latin typeface="Lexend"/>
                <a:ea typeface="Lexend"/>
                <a:cs typeface="Lexend"/>
                <a:sym typeface="Lexend"/>
              </a:rPr>
              <a:t>Incorporated Story Points</a:t>
            </a:r>
            <a:endParaRPr sz="2200">
              <a:latin typeface="Lexend"/>
              <a:ea typeface="Lexend"/>
              <a:cs typeface="Lexend"/>
              <a:sym typeface="Lexend"/>
            </a:endParaRPr>
          </a:p>
        </p:txBody>
      </p:sp>
      <p:pic>
        <p:nvPicPr>
          <p:cNvPr id="233" name="Google Shape;233;p39"/>
          <p:cNvPicPr preferRelativeResize="0"/>
          <p:nvPr/>
        </p:nvPicPr>
        <p:blipFill>
          <a:blip r:embed="rId3">
            <a:alphaModFix/>
          </a:blip>
          <a:stretch>
            <a:fillRect/>
          </a:stretch>
        </p:blipFill>
        <p:spPr>
          <a:xfrm>
            <a:off x="769588" y="1017725"/>
            <a:ext cx="7604818"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Daily Dashboard</a:t>
            </a:r>
            <a:endParaRPr sz="2200">
              <a:latin typeface="Lexend"/>
              <a:ea typeface="Lexend"/>
              <a:cs typeface="Lexend"/>
              <a:sym typeface="Lexend"/>
            </a:endParaRPr>
          </a:p>
        </p:txBody>
      </p:sp>
      <p:pic>
        <p:nvPicPr>
          <p:cNvPr id="239" name="Google Shape;239;p40"/>
          <p:cNvPicPr preferRelativeResize="0"/>
          <p:nvPr/>
        </p:nvPicPr>
        <p:blipFill>
          <a:blip r:embed="rId3">
            <a:alphaModFix/>
          </a:blip>
          <a:stretch>
            <a:fillRect/>
          </a:stretch>
        </p:blipFill>
        <p:spPr>
          <a:xfrm>
            <a:off x="1313563" y="1017725"/>
            <a:ext cx="6516885"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3298050" y="1156325"/>
            <a:ext cx="2479850" cy="247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864725" y="2080800"/>
            <a:ext cx="4418100" cy="9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00">
                <a:latin typeface="Lexend"/>
                <a:ea typeface="Lexend"/>
                <a:cs typeface="Lexend"/>
                <a:sym typeface="Lexend"/>
              </a:rPr>
              <a:t>Plan &amp; Accomplishment</a:t>
            </a:r>
            <a:r>
              <a:rPr lang="en" sz="4100">
                <a:latin typeface="Lexend"/>
                <a:ea typeface="Lexend"/>
                <a:cs typeface="Lexend"/>
                <a:sym typeface="Lexend"/>
              </a:rPr>
              <a:t> </a:t>
            </a:r>
            <a:endParaRPr sz="4100">
              <a:latin typeface="Lexend"/>
              <a:ea typeface="Lexend"/>
              <a:cs typeface="Lexend"/>
              <a:sym typeface="Lexend"/>
            </a:endParaRPr>
          </a:p>
        </p:txBody>
      </p:sp>
      <p:pic>
        <p:nvPicPr>
          <p:cNvPr id="69" name="Google Shape;69;p15"/>
          <p:cNvPicPr preferRelativeResize="0"/>
          <p:nvPr/>
        </p:nvPicPr>
        <p:blipFill>
          <a:blip r:embed="rId3">
            <a:alphaModFix/>
          </a:blip>
          <a:stretch>
            <a:fillRect/>
          </a:stretch>
        </p:blipFill>
        <p:spPr>
          <a:xfrm>
            <a:off x="1316650" y="1591362"/>
            <a:ext cx="1960774" cy="19607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2"/>
          <p:cNvPicPr preferRelativeResize="0"/>
          <p:nvPr/>
        </p:nvPicPr>
        <p:blipFill>
          <a:blip r:embed="rId3">
            <a:alphaModFix/>
          </a:blip>
          <a:stretch>
            <a:fillRect/>
          </a:stretch>
        </p:blipFill>
        <p:spPr>
          <a:xfrm>
            <a:off x="3317325" y="1317075"/>
            <a:ext cx="2509350" cy="250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804325" y="492125"/>
            <a:ext cx="433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exend"/>
                <a:ea typeface="Lexend"/>
                <a:cs typeface="Lexend"/>
                <a:sym typeface="Lexend"/>
              </a:rPr>
              <a:t>Plan and Accomplishment</a:t>
            </a:r>
            <a:endParaRPr sz="2200">
              <a:solidFill>
                <a:schemeClr val="dk1"/>
              </a:solidFill>
              <a:latin typeface="Lexend"/>
              <a:ea typeface="Lexend"/>
              <a:cs typeface="Lexend"/>
              <a:sym typeface="Lexend"/>
            </a:endParaRPr>
          </a:p>
        </p:txBody>
      </p:sp>
      <p:sp>
        <p:nvSpPr>
          <p:cNvPr id="75" name="Google Shape;75;p16"/>
          <p:cNvSpPr txBox="1"/>
          <p:nvPr/>
        </p:nvSpPr>
        <p:spPr>
          <a:xfrm>
            <a:off x="976950" y="1169750"/>
            <a:ext cx="6519300" cy="313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700">
                <a:solidFill>
                  <a:schemeClr val="dk1"/>
                </a:solidFill>
                <a:latin typeface="Lexend"/>
                <a:ea typeface="Lexend"/>
                <a:cs typeface="Lexend"/>
                <a:sym typeface="Lexend"/>
              </a:rPr>
              <a:t>Plan for this iteration</a:t>
            </a:r>
            <a:endParaRPr sz="1700">
              <a:solidFill>
                <a:schemeClr val="dk1"/>
              </a:solidFill>
              <a:latin typeface="Lexend"/>
              <a:ea typeface="Lexend"/>
              <a:cs typeface="Lexend"/>
              <a:sym typeface="Lexend"/>
            </a:endParaRPr>
          </a:p>
          <a:p>
            <a:pPr indent="-311150" lvl="1" marL="9144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Backend support for the user login/signup functions</a:t>
            </a:r>
            <a:endParaRPr sz="1500">
              <a:solidFill>
                <a:schemeClr val="dk1"/>
              </a:solidFill>
              <a:latin typeface="Lexend"/>
              <a:ea typeface="Lexend"/>
              <a:cs typeface="Lexend"/>
              <a:sym typeface="Lexend"/>
            </a:endParaRPr>
          </a:p>
          <a:p>
            <a:pPr indent="-311150" lvl="1" marL="9144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Database setup and database table creation</a:t>
            </a:r>
            <a:endParaRPr sz="1500">
              <a:solidFill>
                <a:schemeClr val="dk1"/>
              </a:solidFill>
              <a:latin typeface="Lexend"/>
              <a:ea typeface="Lexend"/>
              <a:cs typeface="Lexend"/>
              <a:sym typeface="Lexend"/>
            </a:endParaRPr>
          </a:p>
          <a:p>
            <a:pPr indent="-311150" lvl="1" marL="9144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Player dashboard functionalities </a:t>
            </a:r>
            <a:endParaRPr sz="1500">
              <a:solidFill>
                <a:schemeClr val="dk1"/>
              </a:solidFill>
              <a:latin typeface="Lexend"/>
              <a:ea typeface="Lexend"/>
              <a:cs typeface="Lexend"/>
              <a:sym typeface="Lexend"/>
            </a:endParaRPr>
          </a:p>
          <a:p>
            <a:pPr indent="-311150" lvl="2" marL="13716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Front end UI web pages</a:t>
            </a:r>
            <a:endParaRPr sz="1500">
              <a:solidFill>
                <a:schemeClr val="dk1"/>
              </a:solidFill>
              <a:latin typeface="Lexend"/>
              <a:ea typeface="Lexend"/>
              <a:cs typeface="Lexend"/>
              <a:sym typeface="Lexend"/>
            </a:endParaRPr>
          </a:p>
          <a:p>
            <a:pPr indent="-311150" lvl="2" marL="13716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Backend support </a:t>
            </a:r>
            <a:endParaRPr sz="1500">
              <a:solidFill>
                <a:schemeClr val="dk1"/>
              </a:solidFill>
              <a:latin typeface="Lexend"/>
              <a:ea typeface="Lexend"/>
              <a:cs typeface="Lexend"/>
              <a:sym typeface="Lexend"/>
            </a:endParaRPr>
          </a:p>
          <a:p>
            <a:pPr indent="-311150" lvl="2" marL="13716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Store and retrieve player profile</a:t>
            </a:r>
            <a:endParaRPr sz="1500">
              <a:solidFill>
                <a:schemeClr val="dk1"/>
              </a:solidFill>
              <a:latin typeface="Lexend"/>
              <a:ea typeface="Lexend"/>
              <a:cs typeface="Lexend"/>
              <a:sym typeface="Lexend"/>
            </a:endParaRPr>
          </a:p>
          <a:p>
            <a:pPr indent="-323850" lvl="2" marL="1371600" rtl="0" algn="l">
              <a:lnSpc>
                <a:spcPct val="115000"/>
              </a:lnSpc>
              <a:spcBef>
                <a:spcPts val="0"/>
              </a:spcBef>
              <a:spcAft>
                <a:spcPts val="0"/>
              </a:spcAft>
              <a:buClr>
                <a:schemeClr val="dk1"/>
              </a:buClr>
              <a:buSzPts val="1500"/>
              <a:buFont typeface="Lexend"/>
              <a:buChar char="■"/>
            </a:pPr>
            <a:r>
              <a:rPr lang="en" sz="1500">
                <a:solidFill>
                  <a:schemeClr val="dk1"/>
                </a:solidFill>
                <a:latin typeface="Lexend"/>
                <a:ea typeface="Lexend"/>
                <a:cs typeface="Lexend"/>
                <a:sym typeface="Lexend"/>
              </a:rPr>
              <a:t>Store and retrieve player event registration</a:t>
            </a:r>
            <a:endParaRPr sz="1500">
              <a:solidFill>
                <a:schemeClr val="dk1"/>
              </a:solidFill>
              <a:latin typeface="Lexend"/>
              <a:ea typeface="Lexend"/>
              <a:cs typeface="Lexend"/>
              <a:sym typeface="Lexend"/>
            </a:endParaRPr>
          </a:p>
          <a:p>
            <a:pPr indent="-311150" lvl="1" marL="9144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Testing for completed functionalities</a:t>
            </a:r>
            <a:endParaRPr sz="1500">
              <a:solidFill>
                <a:schemeClr val="dk1"/>
              </a:solidFill>
              <a:latin typeface="Lexend"/>
              <a:ea typeface="Lexend"/>
              <a:cs typeface="Lexend"/>
              <a:sym typeface="Lexend"/>
            </a:endParaRPr>
          </a:p>
          <a:p>
            <a:pPr indent="-311150" lvl="1" marL="914400" rtl="0" algn="l">
              <a:lnSpc>
                <a:spcPct val="115000"/>
              </a:lnSpc>
              <a:spcBef>
                <a:spcPts val="0"/>
              </a:spcBef>
              <a:spcAft>
                <a:spcPts val="0"/>
              </a:spcAft>
              <a:buClr>
                <a:schemeClr val="dk1"/>
              </a:buClr>
              <a:buSzPts val="1300"/>
              <a:buChar char="○"/>
            </a:pPr>
            <a:r>
              <a:rPr lang="en" sz="1500">
                <a:solidFill>
                  <a:schemeClr val="dk1"/>
                </a:solidFill>
                <a:latin typeface="Lexend"/>
                <a:ea typeface="Lexend"/>
                <a:cs typeface="Lexend"/>
                <a:sym typeface="Lexend"/>
              </a:rPr>
              <a:t>Customer showcase</a:t>
            </a:r>
            <a:endParaRPr sz="1500">
              <a:solidFill>
                <a:schemeClr val="dk1"/>
              </a:solidFill>
              <a:latin typeface="Lexend"/>
              <a:ea typeface="Lexend"/>
              <a:cs typeface="Lexend"/>
              <a:sym typeface="Lexend"/>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latin typeface="Lexend"/>
                <a:ea typeface="Lexend"/>
                <a:cs typeface="Lexend"/>
                <a:sym typeface="Lexend"/>
              </a:rPr>
              <a:t>Team accomplishment </a:t>
            </a:r>
            <a:endParaRPr sz="1700">
              <a:solidFill>
                <a:schemeClr val="dk1"/>
              </a:solidFill>
              <a:latin typeface="Lexend"/>
              <a:ea typeface="Lexend"/>
              <a:cs typeface="Lexend"/>
              <a:sym typeface="Lexend"/>
            </a:endParaRPr>
          </a:p>
        </p:txBody>
      </p:sp>
      <p:pic>
        <p:nvPicPr>
          <p:cNvPr id="76" name="Google Shape;76;p16"/>
          <p:cNvPicPr preferRelativeResize="0"/>
          <p:nvPr/>
        </p:nvPicPr>
        <p:blipFill>
          <a:blip r:embed="rId3">
            <a:alphaModFix/>
          </a:blip>
          <a:stretch>
            <a:fillRect/>
          </a:stretch>
        </p:blipFill>
        <p:spPr>
          <a:xfrm>
            <a:off x="8189700" y="4229533"/>
            <a:ext cx="701775" cy="70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Current Status </a:t>
            </a:r>
            <a:endParaRPr sz="5000">
              <a:latin typeface="Lexend"/>
              <a:ea typeface="Lexend"/>
              <a:cs typeface="Lexend"/>
              <a:sym typeface="Lexend"/>
            </a:endParaRPr>
          </a:p>
        </p:txBody>
      </p:sp>
      <p:pic>
        <p:nvPicPr>
          <p:cNvPr id="82" name="Google Shape;82;p17"/>
          <p:cNvPicPr preferRelativeResize="0"/>
          <p:nvPr/>
        </p:nvPicPr>
        <p:blipFill>
          <a:blip r:embed="rId3">
            <a:alphaModFix/>
          </a:blip>
          <a:stretch>
            <a:fillRect/>
          </a:stretch>
        </p:blipFill>
        <p:spPr>
          <a:xfrm>
            <a:off x="1184450" y="1460300"/>
            <a:ext cx="2293850" cy="229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23400" y="486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Current Status with Block Diagrams </a:t>
            </a:r>
            <a:endParaRPr/>
          </a:p>
        </p:txBody>
      </p:sp>
      <p:sp>
        <p:nvSpPr>
          <p:cNvPr id="88" name="Google Shape;88;p18"/>
          <p:cNvSpPr txBox="1"/>
          <p:nvPr>
            <p:ph idx="1" type="body"/>
          </p:nvPr>
        </p:nvSpPr>
        <p:spPr>
          <a:xfrm>
            <a:off x="311700" y="1152425"/>
            <a:ext cx="8520600" cy="3841500"/>
          </a:xfrm>
          <a:prstGeom prst="rect">
            <a:avLst/>
          </a:prstGeom>
        </p:spPr>
        <p:txBody>
          <a:bodyPr anchorCtr="0" anchor="t" bIns="91425" lIns="91425" spcFirstLastPara="1" rIns="91425" wrap="square" tIns="91425">
            <a:normAutofit/>
          </a:bodyPr>
          <a:lstStyle/>
          <a:p>
            <a:pPr indent="-369570" lvl="0" marL="457200" rtl="0" algn="l">
              <a:spcBef>
                <a:spcPts val="0"/>
              </a:spcBef>
              <a:spcAft>
                <a:spcPts val="0"/>
              </a:spcAft>
              <a:buClr>
                <a:schemeClr val="dk1"/>
              </a:buClr>
              <a:buSzPts val="2220"/>
              <a:buChar char="●"/>
            </a:pPr>
            <a:r>
              <a:rPr lang="en" sz="2220">
                <a:solidFill>
                  <a:schemeClr val="dk1"/>
                </a:solidFill>
              </a:rPr>
              <a:t>T</a:t>
            </a:r>
            <a:r>
              <a:rPr lang="en" sz="2220">
                <a:solidFill>
                  <a:schemeClr val="dk1"/>
                </a:solidFill>
              </a:rPr>
              <a:t>o show our progress since last iteration</a:t>
            </a:r>
            <a:endParaRPr sz="2220">
              <a:solidFill>
                <a:schemeClr val="dk1"/>
              </a:solidFill>
            </a:endParaRPr>
          </a:p>
          <a:p>
            <a:pPr indent="0" lvl="0" marL="457200" rtl="0" algn="l">
              <a:spcBef>
                <a:spcPts val="1200"/>
              </a:spcBef>
              <a:spcAft>
                <a:spcPts val="0"/>
              </a:spcAft>
              <a:buNone/>
            </a:pPr>
            <a:r>
              <a:t/>
            </a:r>
            <a:endParaRPr sz="2220">
              <a:solidFill>
                <a:schemeClr val="dk1"/>
              </a:solidFill>
            </a:endParaRPr>
          </a:p>
          <a:p>
            <a:pPr indent="-369570" lvl="0" marL="457200" rtl="0" algn="l">
              <a:spcBef>
                <a:spcPts val="1200"/>
              </a:spcBef>
              <a:spcAft>
                <a:spcPts val="0"/>
              </a:spcAft>
              <a:buClr>
                <a:schemeClr val="dk1"/>
              </a:buClr>
              <a:buSzPts val="2220"/>
              <a:buChar char="●"/>
            </a:pPr>
            <a:r>
              <a:rPr lang="en" sz="2220">
                <a:solidFill>
                  <a:schemeClr val="dk1"/>
                </a:solidFill>
              </a:rPr>
              <a:t>Module by module</a:t>
            </a:r>
            <a:endParaRPr sz="2220">
              <a:solidFill>
                <a:schemeClr val="dk1"/>
              </a:solidFill>
            </a:endParaRPr>
          </a:p>
          <a:p>
            <a:pPr indent="0" lvl="0" marL="457200" rtl="0" algn="l">
              <a:spcBef>
                <a:spcPts val="1200"/>
              </a:spcBef>
              <a:spcAft>
                <a:spcPts val="0"/>
              </a:spcAft>
              <a:buNone/>
            </a:pPr>
            <a:r>
              <a:t/>
            </a:r>
            <a:endParaRPr sz="2220">
              <a:solidFill>
                <a:schemeClr val="dk1"/>
              </a:solidFill>
            </a:endParaRPr>
          </a:p>
          <a:p>
            <a:pPr indent="-369570" lvl="0" marL="457200" rtl="0" algn="l">
              <a:spcBef>
                <a:spcPts val="1200"/>
              </a:spcBef>
              <a:spcAft>
                <a:spcPts val="0"/>
              </a:spcAft>
              <a:buClr>
                <a:schemeClr val="dk1"/>
              </a:buClr>
              <a:buSzPts val="2220"/>
              <a:buChar char="●"/>
            </a:pPr>
            <a:r>
              <a:rPr lang="en" sz="2220">
                <a:solidFill>
                  <a:schemeClr val="dk1"/>
                </a:solidFill>
              </a:rPr>
              <a:t>Color code </a:t>
            </a:r>
            <a:endParaRPr sz="2220">
              <a:solidFill>
                <a:schemeClr val="dk1"/>
              </a:solidFill>
            </a:endParaRPr>
          </a:p>
          <a:p>
            <a:pPr indent="0" lvl="0" marL="0" rtl="0" algn="l">
              <a:lnSpc>
                <a:spcPct val="200000"/>
              </a:lnSpc>
              <a:spcBef>
                <a:spcPts val="1200"/>
              </a:spcBef>
              <a:spcAft>
                <a:spcPts val="1200"/>
              </a:spcAft>
              <a:buNone/>
            </a:pPr>
            <a:r>
              <a:t/>
            </a:r>
            <a:endParaRPr sz="1300">
              <a:solidFill>
                <a:schemeClr val="dk1"/>
              </a:solidFill>
            </a:endParaRPr>
          </a:p>
        </p:txBody>
      </p:sp>
      <p:pic>
        <p:nvPicPr>
          <p:cNvPr id="89" name="Google Shape;89;p18"/>
          <p:cNvPicPr preferRelativeResize="0"/>
          <p:nvPr/>
        </p:nvPicPr>
        <p:blipFill>
          <a:blip r:embed="rId3">
            <a:alphaModFix/>
          </a:blip>
          <a:stretch>
            <a:fillRect/>
          </a:stretch>
        </p:blipFill>
        <p:spPr>
          <a:xfrm>
            <a:off x="8198550" y="4360175"/>
            <a:ext cx="633750" cy="633750"/>
          </a:xfrm>
          <a:prstGeom prst="rect">
            <a:avLst/>
          </a:prstGeom>
          <a:noFill/>
          <a:ln>
            <a:noFill/>
          </a:ln>
        </p:spPr>
      </p:pic>
      <p:pic>
        <p:nvPicPr>
          <p:cNvPr id="90" name="Google Shape;90;p18"/>
          <p:cNvPicPr preferRelativeResize="0"/>
          <p:nvPr/>
        </p:nvPicPr>
        <p:blipFill>
          <a:blip r:embed="rId4">
            <a:alphaModFix/>
          </a:blip>
          <a:stretch>
            <a:fillRect/>
          </a:stretch>
        </p:blipFill>
        <p:spPr>
          <a:xfrm>
            <a:off x="2979975" y="3157650"/>
            <a:ext cx="1352550" cy="131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Registration module (Status 1 condition)</a:t>
            </a:r>
            <a:endParaRPr/>
          </a:p>
        </p:txBody>
      </p:sp>
      <p:pic>
        <p:nvPicPr>
          <p:cNvPr id="96" name="Google Shape;96;p19"/>
          <p:cNvPicPr preferRelativeResize="0"/>
          <p:nvPr/>
        </p:nvPicPr>
        <p:blipFill>
          <a:blip r:embed="rId3">
            <a:alphaModFix/>
          </a:blip>
          <a:stretch>
            <a:fillRect/>
          </a:stretch>
        </p:blipFill>
        <p:spPr>
          <a:xfrm>
            <a:off x="1709325" y="1204875"/>
            <a:ext cx="5629275" cy="3381375"/>
          </a:xfrm>
          <a:prstGeom prst="rect">
            <a:avLst/>
          </a:prstGeom>
          <a:noFill/>
          <a:ln>
            <a:noFill/>
          </a:ln>
        </p:spPr>
      </p:pic>
      <p:pic>
        <p:nvPicPr>
          <p:cNvPr id="97" name="Google Shape;97;p19"/>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Registration module (Status 2 condition)</a:t>
            </a:r>
            <a:endParaRPr/>
          </a:p>
        </p:txBody>
      </p:sp>
      <p:pic>
        <p:nvPicPr>
          <p:cNvPr id="103" name="Google Shape;103;p20"/>
          <p:cNvPicPr preferRelativeResize="0"/>
          <p:nvPr/>
        </p:nvPicPr>
        <p:blipFill>
          <a:blip r:embed="rId3">
            <a:alphaModFix/>
          </a:blip>
          <a:stretch>
            <a:fillRect/>
          </a:stretch>
        </p:blipFill>
        <p:spPr>
          <a:xfrm>
            <a:off x="1709325" y="1204875"/>
            <a:ext cx="5629275" cy="3381375"/>
          </a:xfrm>
          <a:prstGeom prst="rect">
            <a:avLst/>
          </a:prstGeom>
          <a:noFill/>
          <a:ln>
            <a:noFill/>
          </a:ln>
        </p:spPr>
      </p:pic>
      <p:pic>
        <p:nvPicPr>
          <p:cNvPr id="104" name="Google Shape;104;p20"/>
          <p:cNvPicPr preferRelativeResize="0"/>
          <p:nvPr/>
        </p:nvPicPr>
        <p:blipFill>
          <a:blip r:embed="rId4">
            <a:alphaModFix/>
          </a:blip>
          <a:stretch>
            <a:fillRect/>
          </a:stretch>
        </p:blipFill>
        <p:spPr>
          <a:xfrm>
            <a:off x="1709325" y="1204875"/>
            <a:ext cx="5629276" cy="3381376"/>
          </a:xfrm>
          <a:prstGeom prst="rect">
            <a:avLst/>
          </a:prstGeom>
          <a:noFill/>
          <a:ln>
            <a:noFill/>
          </a:ln>
        </p:spPr>
      </p:pic>
      <p:pic>
        <p:nvPicPr>
          <p:cNvPr id="105" name="Google Shape;105;p20"/>
          <p:cNvPicPr preferRelativeResize="0"/>
          <p:nvPr/>
        </p:nvPicPr>
        <p:blipFill>
          <a:blip r:embed="rId5">
            <a:alphaModFix/>
          </a:blip>
          <a:stretch>
            <a:fillRect/>
          </a:stretch>
        </p:blipFill>
        <p:spPr>
          <a:xfrm>
            <a:off x="8198550" y="4360175"/>
            <a:ext cx="633750" cy="63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 Management </a:t>
            </a:r>
            <a:r>
              <a:rPr lang="en"/>
              <a:t>module (Status 1 condition)</a:t>
            </a:r>
            <a:endParaRPr/>
          </a:p>
        </p:txBody>
      </p:sp>
      <p:pic>
        <p:nvPicPr>
          <p:cNvPr id="111" name="Google Shape;111;p21"/>
          <p:cNvPicPr preferRelativeResize="0"/>
          <p:nvPr/>
        </p:nvPicPr>
        <p:blipFill>
          <a:blip r:embed="rId3">
            <a:alphaModFix/>
          </a:blip>
          <a:stretch>
            <a:fillRect/>
          </a:stretch>
        </p:blipFill>
        <p:spPr>
          <a:xfrm>
            <a:off x="1424375" y="1017725"/>
            <a:ext cx="5629275" cy="3762375"/>
          </a:xfrm>
          <a:prstGeom prst="rect">
            <a:avLst/>
          </a:prstGeom>
          <a:noFill/>
          <a:ln>
            <a:noFill/>
          </a:ln>
        </p:spPr>
      </p:pic>
      <p:pic>
        <p:nvPicPr>
          <p:cNvPr id="112" name="Google Shape;112;p21"/>
          <p:cNvPicPr preferRelativeResize="0"/>
          <p:nvPr/>
        </p:nvPicPr>
        <p:blipFill>
          <a:blip r:embed="rId4">
            <a:alphaModFix/>
          </a:blip>
          <a:stretch>
            <a:fillRect/>
          </a:stretch>
        </p:blipFill>
        <p:spPr>
          <a:xfrm>
            <a:off x="8198550" y="4360175"/>
            <a:ext cx="633750" cy="63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