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3" r:id="rId10"/>
    <p:sldId id="264" r:id="rId11"/>
    <p:sldId id="274" r:id="rId12"/>
    <p:sldId id="265" r:id="rId13"/>
    <p:sldId id="275" r:id="rId14"/>
    <p:sldId id="266" r:id="rId15"/>
    <p:sldId id="276" r:id="rId16"/>
    <p:sldId id="267" r:id="rId17"/>
    <p:sldId id="277" r:id="rId18"/>
    <p:sldId id="268" r:id="rId19"/>
    <p:sldId id="278" r:id="rId20"/>
    <p:sldId id="269" r:id="rId21"/>
    <p:sldId id="279" r:id="rId22"/>
    <p:sldId id="270" r:id="rId23"/>
    <p:sldId id="280" r:id="rId24"/>
    <p:sldId id="271" r:id="rId25"/>
    <p:sldId id="272" r:id="rId26"/>
    <p:sldId id="281" r:id="rId27"/>
    <p:sldId id="282" r:id="rId28"/>
    <p:sldId id="283" r:id="rId29"/>
    <p:sldId id="289" r:id="rId30"/>
    <p:sldId id="290" r:id="rId31"/>
    <p:sldId id="285" r:id="rId32"/>
    <p:sldId id="288" r:id="rId33"/>
    <p:sldId id="286" r:id="rId34"/>
    <p:sldId id="284" r:id="rId35"/>
    <p:sldId id="292" r:id="rId36"/>
    <p:sldId id="293" r:id="rId37"/>
    <p:sldId id="294" r:id="rId38"/>
    <p:sldId id="295" r:id="rId39"/>
    <p:sldId id="298" r:id="rId40"/>
    <p:sldId id="299" r:id="rId41"/>
    <p:sldId id="297" r:id="rId42"/>
    <p:sldId id="300" r:id="rId43"/>
    <p:sldId id="302" r:id="rId44"/>
    <p:sldId id="303" r:id="rId45"/>
    <p:sldId id="304" r:id="rId46"/>
    <p:sldId id="305" r:id="rId47"/>
    <p:sldId id="306" r:id="rId48"/>
    <p:sldId id="307" r:id="rId49"/>
    <p:sldId id="30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CED0CD-4CCE-4554-06FE-DFA7E13631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07E4E490-76AE-DD27-9188-6C7F723D1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4A59301-C3A1-6595-15BD-989FC4C4B539}"/>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5" name="Footer Placeholder 4">
            <a:extLst>
              <a:ext uri="{FF2B5EF4-FFF2-40B4-BE49-F238E27FC236}">
                <a16:creationId xmlns="" xmlns:a16="http://schemas.microsoft.com/office/drawing/2014/main" id="{59C648A5-C9BC-1D59-74CF-713EDC279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9E1CD14-890C-835B-877A-A8B28E08C60C}"/>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66258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2D27F5-B986-3B2D-4631-CD04DF6F28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23F418A-2285-12CF-C2F2-25C08EF20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1187B7D-447C-3C53-8F97-424A33FD3781}"/>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5" name="Footer Placeholder 4">
            <a:extLst>
              <a:ext uri="{FF2B5EF4-FFF2-40B4-BE49-F238E27FC236}">
                <a16:creationId xmlns="" xmlns:a16="http://schemas.microsoft.com/office/drawing/2014/main" id="{F2E4BB3F-CEDC-6078-D775-12066FC5B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4C3BA84-3EBC-D801-711F-5975DB5B0C8E}"/>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291498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04224B7-B002-A543-01E4-D58FDFAD9E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97433DA-3C51-A068-81FF-12BF8DA6E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4C76D60-FDC3-9D8D-B413-04834BBA5428}"/>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5" name="Footer Placeholder 4">
            <a:extLst>
              <a:ext uri="{FF2B5EF4-FFF2-40B4-BE49-F238E27FC236}">
                <a16:creationId xmlns="" xmlns:a16="http://schemas.microsoft.com/office/drawing/2014/main" id="{8D2A0F56-50B9-80C7-2CA2-138BE1A65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EB0FF86-47B0-BB0F-DBF7-DEEBF972DA0E}"/>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333580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3561AA-E2C0-49F3-FEC2-D42D2EB9D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CB5102C-F00A-ED4C-2BE7-2394D8B76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4FEED75-19BF-9840-38D7-174EA64BBF1A}"/>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5" name="Footer Placeholder 4">
            <a:extLst>
              <a:ext uri="{FF2B5EF4-FFF2-40B4-BE49-F238E27FC236}">
                <a16:creationId xmlns="" xmlns:a16="http://schemas.microsoft.com/office/drawing/2014/main" id="{ADC88C05-0224-9180-583D-7F040252C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1E9F16F-C054-DA7F-2481-2DD3D9CE1731}"/>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203894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D3088E-E556-85E7-3B8E-6B10913EA7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A0A3EDF-2C07-3B7B-20BC-592E30D8F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83A44B9-4E73-B6C6-DE5C-BC1ECDFA9A0C}"/>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5" name="Footer Placeholder 4">
            <a:extLst>
              <a:ext uri="{FF2B5EF4-FFF2-40B4-BE49-F238E27FC236}">
                <a16:creationId xmlns="" xmlns:a16="http://schemas.microsoft.com/office/drawing/2014/main" id="{3D79EF83-DD3A-0D49-40CA-E2B0FC05D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0107500-DE33-5E8E-EAFA-665E4AC8EA6D}"/>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205313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A443E4-C092-A8BD-5CC8-3690018EA7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4FDD761-A55E-5221-1531-1E7A651E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99C9D68-09F9-27FC-1343-885381D73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73653D5-762B-157D-9336-4B7BFA88C55B}"/>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6" name="Footer Placeholder 5">
            <a:extLst>
              <a:ext uri="{FF2B5EF4-FFF2-40B4-BE49-F238E27FC236}">
                <a16:creationId xmlns="" xmlns:a16="http://schemas.microsoft.com/office/drawing/2014/main" id="{30DABB7F-8BA6-9E6B-EE39-806FD5EBE1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91A0105-E19B-6F4C-2913-4D6E65B23964}"/>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319047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EAAD8-056B-00A3-7F31-1F64F7DBED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0441FA6-B416-EC49-9B70-1260C531E7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D525376-5EE3-495F-9E84-0D9AFE2BBF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3E76847-7B3C-3725-41BA-E1165B4F1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78B8367-9533-E5CD-5495-E69088F81E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4A4AE69-301D-9088-9FB2-B0DC914E586E}"/>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8" name="Footer Placeholder 7">
            <a:extLst>
              <a:ext uri="{FF2B5EF4-FFF2-40B4-BE49-F238E27FC236}">
                <a16:creationId xmlns="" xmlns:a16="http://schemas.microsoft.com/office/drawing/2014/main" id="{E4474BB8-4122-FEED-EEBC-61E3B4BA8B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027F7CED-D1BC-DD15-80E9-499713977A05}"/>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234982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CDF92B-D497-1ED4-41DB-C0798F68C9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D9188ED-BC32-8D29-DA96-2A279A22BEEB}"/>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4" name="Footer Placeholder 3">
            <a:extLst>
              <a:ext uri="{FF2B5EF4-FFF2-40B4-BE49-F238E27FC236}">
                <a16:creationId xmlns="" xmlns:a16="http://schemas.microsoft.com/office/drawing/2014/main" id="{69021275-7F9C-7EDC-FF79-CAA3A8B535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F4B939C-777F-4704-2385-7FFE9F1F2D92}"/>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228860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71FE861-C3F9-EDC7-4B3B-BC7DBE3DAA53}"/>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3" name="Footer Placeholder 2">
            <a:extLst>
              <a:ext uri="{FF2B5EF4-FFF2-40B4-BE49-F238E27FC236}">
                <a16:creationId xmlns="" xmlns:a16="http://schemas.microsoft.com/office/drawing/2014/main" id="{A0A7E8FF-7E5C-5B0E-D19E-140821885A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31F9B29B-F3BD-BABC-39B3-FE207C5C77DB}"/>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426962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669D0D-B596-5FEA-3765-0E1799203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66808FE-AC19-96E4-2C5F-815CA2C58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860E406-942E-D937-CE57-BEB9BECD9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7F601E8-3E16-30F0-C58E-9980D9EC048E}"/>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6" name="Footer Placeholder 5">
            <a:extLst>
              <a:ext uri="{FF2B5EF4-FFF2-40B4-BE49-F238E27FC236}">
                <a16:creationId xmlns="" xmlns:a16="http://schemas.microsoft.com/office/drawing/2014/main" id="{EEBA339B-2CEE-D0BC-203E-1ED78AC84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3A050BB-CDC6-A051-FAD8-6C13702E4D17}"/>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165194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841959-2D29-652E-80E4-AFF4B0B07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5EC0BF8-1400-615C-C8EF-6039553EF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84FEF92-B79C-F17B-89CC-5F6058A2D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BDD7D69-15D0-2025-9E6C-5B2CF3701E7F}"/>
              </a:ext>
            </a:extLst>
          </p:cNvPr>
          <p:cNvSpPr>
            <a:spLocks noGrp="1"/>
          </p:cNvSpPr>
          <p:nvPr>
            <p:ph type="dt" sz="half" idx="10"/>
          </p:nvPr>
        </p:nvSpPr>
        <p:spPr/>
        <p:txBody>
          <a:bodyPr/>
          <a:lstStyle/>
          <a:p>
            <a:fld id="{AB8B1B59-A853-48CE-BDF9-04722811B298}" type="datetimeFigureOut">
              <a:rPr lang="en-IN" smtClean="0"/>
              <a:t>07-01-2023</a:t>
            </a:fld>
            <a:endParaRPr lang="en-IN"/>
          </a:p>
        </p:txBody>
      </p:sp>
      <p:sp>
        <p:nvSpPr>
          <p:cNvPr id="6" name="Footer Placeholder 5">
            <a:extLst>
              <a:ext uri="{FF2B5EF4-FFF2-40B4-BE49-F238E27FC236}">
                <a16:creationId xmlns="" xmlns:a16="http://schemas.microsoft.com/office/drawing/2014/main" id="{B80DAD7F-194B-7EC5-5F42-4145199295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1FFF043-6D1F-6140-B3D1-3015AC07936F}"/>
              </a:ext>
            </a:extLst>
          </p:cNvPr>
          <p:cNvSpPr>
            <a:spLocks noGrp="1"/>
          </p:cNvSpPr>
          <p:nvPr>
            <p:ph type="sldNum" sz="quarter" idx="12"/>
          </p:nvPr>
        </p:nvSpPr>
        <p:spPr/>
        <p:txBody>
          <a:bodyPr/>
          <a:lstStyle/>
          <a:p>
            <a:fld id="{7A99E95A-4801-4C1D-90A6-ABD4B214BE80}" type="slidenum">
              <a:rPr lang="en-IN" smtClean="0"/>
              <a:t>‹#›</a:t>
            </a:fld>
            <a:endParaRPr lang="en-IN"/>
          </a:p>
        </p:txBody>
      </p:sp>
    </p:spTree>
    <p:extLst>
      <p:ext uri="{BB962C8B-B14F-4D97-AF65-F5344CB8AC3E}">
        <p14:creationId xmlns:p14="http://schemas.microsoft.com/office/powerpoint/2010/main" val="8143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276E1BB-7EE5-DA9E-FF1C-EEA53B6CE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692F2A9-CD9E-68B7-7EEA-4099B20D8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043C425-0FB7-E5EF-A559-005417C7D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B1B59-A853-48CE-BDF9-04722811B298}" type="datetimeFigureOut">
              <a:rPr lang="en-IN" smtClean="0"/>
              <a:t>07-01-2023</a:t>
            </a:fld>
            <a:endParaRPr lang="en-IN"/>
          </a:p>
        </p:txBody>
      </p:sp>
      <p:sp>
        <p:nvSpPr>
          <p:cNvPr id="5" name="Footer Placeholder 4">
            <a:extLst>
              <a:ext uri="{FF2B5EF4-FFF2-40B4-BE49-F238E27FC236}">
                <a16:creationId xmlns="" xmlns:a16="http://schemas.microsoft.com/office/drawing/2014/main" id="{F68FD4A9-2CED-98EC-65C0-3FAB551F2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ECBC3E4-721A-02B6-A59D-86035D138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E95A-4801-4C1D-90A6-ABD4B214BE80}" type="slidenum">
              <a:rPr lang="en-IN" smtClean="0"/>
              <a:t>‹#›</a:t>
            </a:fld>
            <a:endParaRPr lang="en-IN"/>
          </a:p>
        </p:txBody>
      </p:sp>
    </p:spTree>
    <p:extLst>
      <p:ext uri="{BB962C8B-B14F-4D97-AF65-F5344CB8AC3E}">
        <p14:creationId xmlns:p14="http://schemas.microsoft.com/office/powerpoint/2010/main" val="2281533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5911DD-7C11-DCCE-9428-DD445E6CEA28}"/>
              </a:ext>
            </a:extLst>
          </p:cNvPr>
          <p:cNvSpPr>
            <a:spLocks noGrp="1"/>
          </p:cNvSpPr>
          <p:nvPr>
            <p:ph type="ctrTitle"/>
          </p:nvPr>
        </p:nvSpPr>
        <p:spPr>
          <a:xfrm>
            <a:off x="2556768" y="1382853"/>
            <a:ext cx="6578354" cy="1019375"/>
          </a:xfrm>
        </p:spPr>
        <p:txBody>
          <a:bodyPr>
            <a:normAutofit/>
          </a:bodyPr>
          <a:lstStyle/>
          <a:p>
            <a:r>
              <a:rPr lang="en-US" sz="4000" b="1" dirty="0"/>
              <a:t>Mini Project-SQL</a:t>
            </a:r>
            <a:endParaRPr lang="en-IN" sz="4000" b="1" dirty="0"/>
          </a:p>
        </p:txBody>
      </p:sp>
      <p:sp>
        <p:nvSpPr>
          <p:cNvPr id="3" name="Subtitle 2">
            <a:extLst>
              <a:ext uri="{FF2B5EF4-FFF2-40B4-BE49-F238E27FC236}">
                <a16:creationId xmlns="" xmlns:a16="http://schemas.microsoft.com/office/drawing/2014/main" id="{4EB6BDA5-6F93-7BD3-9BC7-3E5340ACB3EB}"/>
              </a:ext>
            </a:extLst>
          </p:cNvPr>
          <p:cNvSpPr>
            <a:spLocks noGrp="1"/>
          </p:cNvSpPr>
          <p:nvPr>
            <p:ph type="subTitle" idx="1"/>
          </p:nvPr>
        </p:nvSpPr>
        <p:spPr>
          <a:xfrm>
            <a:off x="263371" y="2789069"/>
            <a:ext cx="9144000" cy="3274379"/>
          </a:xfrm>
        </p:spPr>
        <p:txBody>
          <a:bodyPr>
            <a:normAutofit fontScale="92500" lnSpcReduction="20000"/>
          </a:bodyPr>
          <a:lstStyle/>
          <a:p>
            <a:r>
              <a:rPr lang="en-US" b="1" dirty="0"/>
              <a:t>                                    TITLE – </a:t>
            </a:r>
            <a:r>
              <a:rPr lang="en-US" b="1" dirty="0">
                <a:solidFill>
                  <a:schemeClr val="tx2"/>
                </a:solidFill>
              </a:rPr>
              <a:t>‘ICC Test Cricket’</a:t>
            </a:r>
          </a:p>
          <a:p>
            <a:pPr algn="l"/>
            <a:endParaRPr lang="en-US" b="1" dirty="0">
              <a:solidFill>
                <a:schemeClr val="tx2"/>
              </a:solidFill>
            </a:endParaRPr>
          </a:p>
          <a:p>
            <a:pPr algn="l"/>
            <a:endParaRPr lang="en-US" b="1" dirty="0">
              <a:solidFill>
                <a:schemeClr val="tx2"/>
              </a:solidFill>
            </a:endParaRPr>
          </a:p>
          <a:p>
            <a:pPr algn="l"/>
            <a:r>
              <a:rPr lang="en-US" b="1" dirty="0"/>
              <a:t>Presented By – 1) </a:t>
            </a:r>
            <a:r>
              <a:rPr lang="en-US" b="1" dirty="0" err="1">
                <a:solidFill>
                  <a:schemeClr val="tx2"/>
                </a:solidFill>
              </a:rPr>
              <a:t>Rupal</a:t>
            </a:r>
            <a:r>
              <a:rPr lang="en-US" b="1" dirty="0">
                <a:solidFill>
                  <a:schemeClr val="tx2"/>
                </a:solidFill>
              </a:rPr>
              <a:t> Sanjay Nikum</a:t>
            </a:r>
          </a:p>
          <a:p>
            <a:pPr algn="l"/>
            <a:r>
              <a:rPr lang="en-US" b="1" dirty="0">
                <a:solidFill>
                  <a:schemeClr val="tx2"/>
                </a:solidFill>
              </a:rPr>
              <a:t>                            2) Gayatri Jitendra Patil</a:t>
            </a:r>
          </a:p>
          <a:p>
            <a:pPr algn="l"/>
            <a:r>
              <a:rPr lang="en-US" b="1" dirty="0">
                <a:solidFill>
                  <a:schemeClr val="tx2"/>
                </a:solidFill>
              </a:rPr>
              <a:t>                            3) </a:t>
            </a:r>
            <a:r>
              <a:rPr lang="en-US" b="1" dirty="0" err="1" smtClean="0">
                <a:solidFill>
                  <a:schemeClr val="tx2"/>
                </a:solidFill>
              </a:rPr>
              <a:t>Yadnesh</a:t>
            </a:r>
            <a:r>
              <a:rPr lang="en-US" b="1" dirty="0" smtClean="0">
                <a:solidFill>
                  <a:schemeClr val="tx2"/>
                </a:solidFill>
              </a:rPr>
              <a:t> </a:t>
            </a:r>
            <a:r>
              <a:rPr lang="en-US" b="1" dirty="0" err="1" smtClean="0">
                <a:solidFill>
                  <a:schemeClr val="tx2"/>
                </a:solidFill>
              </a:rPr>
              <a:t>Subhash</a:t>
            </a:r>
            <a:r>
              <a:rPr lang="en-US" b="1" dirty="0" smtClean="0">
                <a:solidFill>
                  <a:schemeClr val="tx2"/>
                </a:solidFill>
              </a:rPr>
              <a:t> </a:t>
            </a:r>
            <a:r>
              <a:rPr lang="en-US" b="1" dirty="0">
                <a:solidFill>
                  <a:schemeClr val="tx2"/>
                </a:solidFill>
              </a:rPr>
              <a:t>J</a:t>
            </a:r>
            <a:r>
              <a:rPr lang="en-US" b="1" dirty="0" smtClean="0">
                <a:solidFill>
                  <a:schemeClr val="tx2"/>
                </a:solidFill>
              </a:rPr>
              <a:t>oshi</a:t>
            </a:r>
            <a:endParaRPr lang="en-US" b="1" dirty="0">
              <a:solidFill>
                <a:schemeClr val="tx2"/>
              </a:solidFill>
            </a:endParaRPr>
          </a:p>
          <a:p>
            <a:pPr algn="l"/>
            <a:r>
              <a:rPr lang="en-US" b="1" dirty="0">
                <a:solidFill>
                  <a:schemeClr val="tx2"/>
                </a:solidFill>
              </a:rPr>
              <a:t>                            4) </a:t>
            </a:r>
            <a:r>
              <a:rPr lang="en-US" b="1" dirty="0" err="1">
                <a:solidFill>
                  <a:schemeClr val="tx2"/>
                </a:solidFill>
              </a:rPr>
              <a:t>Suyog</a:t>
            </a:r>
            <a:r>
              <a:rPr lang="en-US" b="1" dirty="0">
                <a:solidFill>
                  <a:schemeClr val="tx2"/>
                </a:solidFill>
              </a:rPr>
              <a:t> </a:t>
            </a:r>
            <a:r>
              <a:rPr lang="en-US" b="1" dirty="0" smtClean="0">
                <a:solidFill>
                  <a:schemeClr val="tx2"/>
                </a:solidFill>
              </a:rPr>
              <a:t> </a:t>
            </a:r>
            <a:r>
              <a:rPr lang="en-US" b="1" dirty="0" err="1" smtClean="0">
                <a:solidFill>
                  <a:schemeClr val="tx2"/>
                </a:solidFill>
              </a:rPr>
              <a:t>Ghadge</a:t>
            </a:r>
            <a:endParaRPr lang="en-US" b="1" dirty="0">
              <a:solidFill>
                <a:schemeClr val="tx2"/>
              </a:solidFill>
            </a:endParaRPr>
          </a:p>
          <a:p>
            <a:pPr algn="l"/>
            <a:r>
              <a:rPr lang="en-US" b="1" dirty="0">
                <a:solidFill>
                  <a:schemeClr val="tx2"/>
                </a:solidFill>
              </a:rPr>
              <a:t>                            5) Atharva Mahesh Shastri</a:t>
            </a:r>
          </a:p>
          <a:p>
            <a:pPr algn="l"/>
            <a:r>
              <a:rPr lang="en-US" b="1" dirty="0">
                <a:solidFill>
                  <a:schemeClr val="tx2"/>
                </a:solidFill>
              </a:rPr>
              <a:t>                            </a:t>
            </a:r>
          </a:p>
          <a:p>
            <a:pPr algn="l"/>
            <a:endParaRPr lang="en-IN" b="1" dirty="0"/>
          </a:p>
        </p:txBody>
      </p:sp>
      <p:pic>
        <p:nvPicPr>
          <p:cNvPr id="5" name="Picture 4">
            <a:extLst>
              <a:ext uri="{FF2B5EF4-FFF2-40B4-BE49-F238E27FC236}">
                <a16:creationId xmlns="" xmlns:a16="http://schemas.microsoft.com/office/drawing/2014/main" id="{0EE6DCE8-BE2F-1025-820B-4B4A30DD39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71" y="328203"/>
            <a:ext cx="3012489" cy="932698"/>
          </a:xfrm>
          <a:prstGeom prst="rect">
            <a:avLst/>
          </a:prstGeom>
        </p:spPr>
      </p:pic>
    </p:spTree>
    <p:extLst>
      <p:ext uri="{BB962C8B-B14F-4D97-AF65-F5344CB8AC3E}">
        <p14:creationId xmlns:p14="http://schemas.microsoft.com/office/powerpoint/2010/main" val="221248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602712-62A9-3951-7395-5CE64E0AD202}"/>
              </a:ext>
            </a:extLst>
          </p:cNvPr>
          <p:cNvSpPr>
            <a:spLocks noGrp="1"/>
          </p:cNvSpPr>
          <p:nvPr>
            <p:ph type="title"/>
          </p:nvPr>
        </p:nvSpPr>
        <p:spPr>
          <a:xfrm>
            <a:off x="0" y="0"/>
            <a:ext cx="12081164" cy="6735651"/>
          </a:xfrm>
        </p:spPr>
        <p:txBody>
          <a:bodyPr>
            <a:noAutofit/>
          </a:bodyPr>
          <a:lstStyle/>
          <a:p>
            <a:pPr marL="457200" indent="-45720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Project Flow</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Question 5 </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column 'HS' has the highest score scored by the player so far in any given match. The column also has details if the player had completed the match in a NOT OUT status. Extract the data and  store the highest runs and the NOT OUT status in different columns</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Code – </a:t>
            </a: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alter </a:t>
            </a:r>
            <a:r>
              <a:rPr lang="en-US" sz="2400" dirty="0">
                <a:latin typeface="Times New Roman" panose="02020603050405020304" pitchFamily="18" charset="0"/>
                <a:cs typeface="Times New Roman" panose="02020603050405020304" pitchFamily="18" charset="0"/>
              </a:rPr>
              <a:t>table `</a:t>
            </a:r>
            <a:r>
              <a:rPr lang="en-US" sz="2400" dirty="0" err="1">
                <a:latin typeface="Times New Roman" panose="02020603050405020304" pitchFamily="18" charset="0"/>
                <a:cs typeface="Times New Roman" panose="02020603050405020304" pitchFamily="18" charset="0"/>
              </a:rPr>
              <a:t>icc</a:t>
            </a:r>
            <a:r>
              <a:rPr lang="en-US" sz="2400" dirty="0">
                <a:latin typeface="Times New Roman" panose="02020603050405020304" pitchFamily="18" charset="0"/>
                <a:cs typeface="Times New Roman" panose="02020603050405020304" pitchFamily="18" charset="0"/>
              </a:rPr>
              <a:t> test batting figures (1)` add </a:t>
            </a:r>
            <a:r>
              <a:rPr lang="en-US" sz="2400" dirty="0" err="1">
                <a:latin typeface="Times New Roman" panose="02020603050405020304" pitchFamily="18" charset="0"/>
                <a:cs typeface="Times New Roman" panose="02020603050405020304" pitchFamily="18" charset="0"/>
              </a:rPr>
              <a:t>highest_rusn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after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 add </a:t>
            </a:r>
            <a:r>
              <a:rPr lang="en-US" sz="2400" dirty="0" err="1">
                <a:latin typeface="Times New Roman" panose="02020603050405020304" pitchFamily="18" charset="0"/>
                <a:cs typeface="Times New Roman" panose="02020603050405020304" pitchFamily="18" charset="0"/>
              </a:rPr>
              <a:t>No_status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varchar</a:t>
            </a:r>
            <a:r>
              <a:rPr lang="en-US" sz="2400" dirty="0">
                <a:latin typeface="Times New Roman" panose="02020603050405020304" pitchFamily="18" charset="0"/>
                <a:cs typeface="Times New Roman" panose="02020603050405020304" pitchFamily="18" charset="0"/>
              </a:rPr>
              <a:t>(20) after NO</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Update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icc</a:t>
            </a:r>
            <a:r>
              <a:rPr lang="en-US" sz="2400" dirty="0">
                <a:latin typeface="Times New Roman" panose="02020603050405020304" pitchFamily="18" charset="0"/>
                <a:cs typeface="Times New Roman" panose="02020603050405020304" pitchFamily="18" charset="0"/>
              </a:rPr>
              <a:t> test batting figures (1)` set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 = 0 where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select </a:t>
            </a:r>
            <a:r>
              <a:rPr lang="en-US" sz="2400" dirty="0" err="1">
                <a:latin typeface="Times New Roman" panose="02020603050405020304" pitchFamily="18" charset="0"/>
                <a:cs typeface="Times New Roman" panose="02020603050405020304" pitchFamily="18" charset="0"/>
              </a:rPr>
              <a:t>substr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 1, if (locate('*',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 ), locate('*',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highest_runs</a:t>
            </a:r>
            <a:r>
              <a:rPr lang="en-US" sz="2400" dirty="0" smtClean="0">
                <a:latin typeface="Times New Roman" panose="02020603050405020304" pitchFamily="18" charset="0"/>
                <a:cs typeface="Times New Roman" panose="02020603050405020304" pitchFamily="18" charset="0"/>
              </a:rPr>
              <a:t>, if </a:t>
            </a:r>
            <a:r>
              <a:rPr lang="en-US" sz="2400" dirty="0">
                <a:latin typeface="Times New Roman" panose="02020603050405020304" pitchFamily="18" charset="0"/>
                <a:cs typeface="Times New Roman" panose="02020603050405020304" pitchFamily="18" charset="0"/>
              </a:rPr>
              <a:t>(locate('*',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 'Not out', 'Out') </a:t>
            </a:r>
            <a:r>
              <a:rPr lang="en-US" sz="2400" dirty="0" err="1" smtClean="0">
                <a:latin typeface="Times New Roman" panose="02020603050405020304" pitchFamily="18" charset="0"/>
                <a:cs typeface="Times New Roman" panose="02020603050405020304" pitchFamily="18" charset="0"/>
              </a:rPr>
              <a:t>No_status</a:t>
            </a:r>
            <a:r>
              <a:rPr lang="en-US" sz="2400" dirty="0" smtClean="0">
                <a:latin typeface="Times New Roman" panose="02020603050405020304" pitchFamily="18" charset="0"/>
                <a:cs typeface="Times New Roman" panose="02020603050405020304" pitchFamily="18" charset="0"/>
              </a:rPr>
              <a:t> from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icc</a:t>
            </a:r>
            <a:r>
              <a:rPr lang="en-US" sz="2400" dirty="0">
                <a:latin typeface="Times New Roman" panose="02020603050405020304" pitchFamily="18" charset="0"/>
                <a:cs typeface="Times New Roman" panose="02020603050405020304" pitchFamily="18" charset="0"/>
              </a:rPr>
              <a:t> test batting figures (1</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Update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icc</a:t>
            </a:r>
            <a:r>
              <a:rPr lang="en-US" sz="2400" dirty="0">
                <a:latin typeface="Times New Roman" panose="02020603050405020304" pitchFamily="18" charset="0"/>
                <a:cs typeface="Times New Roman" panose="02020603050405020304" pitchFamily="18" charset="0"/>
              </a:rPr>
              <a:t> test batting figures (1)` set </a:t>
            </a:r>
            <a:r>
              <a:rPr lang="en-US" sz="2400" dirty="0" err="1">
                <a:latin typeface="Times New Roman" panose="02020603050405020304" pitchFamily="18" charset="0"/>
                <a:cs typeface="Times New Roman" panose="02020603050405020304" pitchFamily="18" charset="0"/>
              </a:rPr>
              <a:t>Highest_runs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substr</a:t>
            </a:r>
            <a:r>
              <a:rPr lang="en-US" sz="2400" dirty="0">
                <a:latin typeface="Times New Roman" panose="02020603050405020304" pitchFamily="18" charset="0"/>
                <a:cs typeface="Times New Roman" panose="02020603050405020304" pitchFamily="18" charset="0"/>
              </a:rPr>
              <a:t>(hs,1,if(locate('*',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),locate ('*',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 -1, length(</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No_status</a:t>
            </a:r>
            <a:r>
              <a:rPr lang="en-US" sz="2400" dirty="0">
                <a:latin typeface="Times New Roman" panose="02020603050405020304" pitchFamily="18" charset="0"/>
                <a:cs typeface="Times New Roman" panose="02020603050405020304" pitchFamily="18" charset="0"/>
              </a:rPr>
              <a:t> = if (locate('*',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out', 'out');</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A204D388-8D6B-3C02-6E5F-626C97C05F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5273" y="119171"/>
            <a:ext cx="2105891" cy="753666"/>
          </a:xfrm>
          <a:prstGeom prst="rect">
            <a:avLst/>
          </a:prstGeom>
        </p:spPr>
      </p:pic>
    </p:spTree>
    <p:extLst>
      <p:ext uri="{BB962C8B-B14F-4D97-AF65-F5344CB8AC3E}">
        <p14:creationId xmlns:p14="http://schemas.microsoft.com/office/powerpoint/2010/main" val="409566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290" y="1014256"/>
            <a:ext cx="10515600" cy="4351338"/>
          </a:xfrm>
        </p:spPr>
        <p:txBody>
          <a:bodyPr/>
          <a:lstStyle/>
          <a:p>
            <a:pPr marL="0" indent="0">
              <a:buNone/>
            </a:pPr>
            <a:r>
              <a:rPr lang="en-US" b="1" dirty="0" smtClean="0"/>
              <a:t>Solution- :</a:t>
            </a:r>
          </a:p>
          <a:p>
            <a:pPr marL="0" indent="0">
              <a:buNone/>
            </a:pPr>
            <a:r>
              <a:rPr lang="en-US" sz="2400" dirty="0" smtClean="0"/>
              <a:t>In first step we  added the column in the table using the alter command.</a:t>
            </a:r>
          </a:p>
          <a:p>
            <a:pPr marL="0" indent="0">
              <a:buNone/>
            </a:pPr>
            <a:r>
              <a:rPr lang="en-US" sz="2400" dirty="0" smtClean="0"/>
              <a:t>Using the update command we updated the </a:t>
            </a:r>
            <a:r>
              <a:rPr lang="en-US" sz="2400" dirty="0" err="1" smtClean="0"/>
              <a:t>hs</a:t>
            </a:r>
            <a:r>
              <a:rPr lang="en-US" sz="2400" dirty="0" smtClean="0"/>
              <a:t> column.</a:t>
            </a:r>
          </a:p>
          <a:p>
            <a:pPr marL="0" indent="0">
              <a:buNone/>
            </a:pPr>
            <a:r>
              <a:rPr lang="en-US" sz="2400" dirty="0" smtClean="0"/>
              <a:t>In second step using substring function we get the separated output.</a:t>
            </a:r>
          </a:p>
          <a:p>
            <a:pPr marL="0" indent="0">
              <a:buNone/>
            </a:pPr>
            <a:r>
              <a:rPr lang="en-US" sz="2400" dirty="0" smtClean="0"/>
              <a:t>The separated output is get updated using the update command .</a:t>
            </a:r>
          </a:p>
          <a:p>
            <a:pPr marL="0" indent="0">
              <a:buNone/>
            </a:pPr>
            <a:r>
              <a:rPr lang="en-US" b="1" dirty="0" smtClean="0"/>
              <a:t>Inference-:  </a:t>
            </a:r>
            <a:r>
              <a:rPr lang="en-US" sz="2400" dirty="0" smtClean="0"/>
              <a:t>We get separated output in the table.</a:t>
            </a:r>
          </a:p>
          <a:p>
            <a:pPr marL="0" indent="0">
              <a:buNone/>
            </a:pPr>
            <a:endParaRPr lang="en-US" sz="2400" dirty="0" smtClean="0"/>
          </a:p>
          <a:p>
            <a:pPr marL="0" indent="0">
              <a:buNone/>
            </a:pPr>
            <a:endParaRPr lang="en-IN" dirty="0"/>
          </a:p>
        </p:txBody>
      </p:sp>
      <p:pic>
        <p:nvPicPr>
          <p:cNvPr id="4" name="Picture 3">
            <a:extLst>
              <a:ext uri="{FF2B5EF4-FFF2-40B4-BE49-F238E27FC236}">
                <a16:creationId xmlns="" xmlns:a16="http://schemas.microsoft.com/office/drawing/2014/main" id="{236BCC4D-5138-ACF0-6B8D-085DF6710C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4685" y="250629"/>
            <a:ext cx="2050473" cy="906066"/>
          </a:xfrm>
          <a:prstGeom prst="rect">
            <a:avLst/>
          </a:prstGeom>
        </p:spPr>
      </p:pic>
      <p:pic>
        <p:nvPicPr>
          <p:cNvPr id="6" name="Picture 5" descr="Graphical user interface&#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722290" y="3876541"/>
            <a:ext cx="10894454" cy="2845413"/>
          </a:xfrm>
          <a:prstGeom prst="rect">
            <a:avLst/>
          </a:prstGeom>
        </p:spPr>
      </p:pic>
    </p:spTree>
    <p:extLst>
      <p:ext uri="{BB962C8B-B14F-4D97-AF65-F5344CB8AC3E}">
        <p14:creationId xmlns:p14="http://schemas.microsoft.com/office/powerpoint/2010/main" val="11698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2601E3-7DC4-08B1-C940-37B5F5919E7B}"/>
              </a:ext>
            </a:extLst>
          </p:cNvPr>
          <p:cNvSpPr>
            <a:spLocks noGrp="1"/>
          </p:cNvSpPr>
          <p:nvPr>
            <p:ph type="ctrTitle"/>
          </p:nvPr>
        </p:nvSpPr>
        <p:spPr>
          <a:xfrm>
            <a:off x="145473" y="862885"/>
            <a:ext cx="11901054" cy="7984901"/>
          </a:xfrm>
        </p:spPr>
        <p:txBody>
          <a:bodyPr>
            <a:noAutofit/>
          </a:bodyPr>
          <a:lstStyle/>
          <a:p>
            <a:pPr marL="571500" indent="-571500" algn="l">
              <a:buFont typeface="Wingdings" panose="05000000000000000000" pitchFamily="2" charset="2"/>
              <a:buChar char="q"/>
            </a:pPr>
            <a:r>
              <a:rPr lang="en-US" sz="2800" b="1" dirty="0"/>
              <a:t>Project Flow</a:t>
            </a:r>
            <a:br>
              <a:rPr lang="en-US" sz="2800" b="1" dirty="0"/>
            </a:br>
            <a:r>
              <a:rPr lang="en-US" sz="2800" b="1" dirty="0"/>
              <a:t/>
            </a:r>
            <a:br>
              <a:rPr lang="en-US" sz="2800" b="1" dirty="0"/>
            </a:br>
            <a:r>
              <a:rPr lang="en-US" sz="2800" b="1" dirty="0"/>
              <a:t>Question 6 </a:t>
            </a:r>
            <a:r>
              <a:rPr lang="en-US" sz="2800" b="1" dirty="0" smtClean="0"/>
              <a:t>-: </a:t>
            </a:r>
            <a:r>
              <a:rPr lang="en-US" sz="2400" dirty="0"/>
              <a:t>Using the data given, considering the players who were active in  the year of 2019, create a set of batting order of best 6 players using the selection criteria of those who have a good average score across all matches for India</a:t>
            </a:r>
            <a:r>
              <a:rPr lang="en-US" sz="2400" dirty="0" smtClean="0"/>
              <a:t>.</a:t>
            </a:r>
            <a:br>
              <a:rPr lang="en-US" sz="2400" dirty="0" smtClean="0"/>
            </a:br>
            <a:r>
              <a:rPr lang="en-US" sz="2400" dirty="0"/>
              <a:t/>
            </a:r>
            <a:br>
              <a:rPr lang="en-US" sz="2400" dirty="0"/>
            </a:br>
            <a:r>
              <a:rPr lang="en-US" sz="2800" b="1" dirty="0"/>
              <a:t>Code </a:t>
            </a:r>
            <a:r>
              <a:rPr lang="en-US" sz="2800" dirty="0" smtClean="0"/>
              <a:t>-: </a:t>
            </a:r>
            <a:r>
              <a:rPr lang="en-US" sz="2400" dirty="0"/>
              <a:t>update `</a:t>
            </a:r>
            <a:r>
              <a:rPr lang="en-US" sz="2400" dirty="0" err="1"/>
              <a:t>icc</a:t>
            </a:r>
            <a:r>
              <a:rPr lang="en-US" sz="2400" dirty="0"/>
              <a:t> test batting figures (1)` set </a:t>
            </a:r>
            <a:r>
              <a:rPr lang="en-US" sz="2400" dirty="0" err="1"/>
              <a:t>avg</a:t>
            </a:r>
            <a:r>
              <a:rPr lang="en-US" sz="2400" dirty="0"/>
              <a:t> = 0 where </a:t>
            </a:r>
            <a:r>
              <a:rPr lang="en-US" sz="2400" dirty="0" err="1"/>
              <a:t>avg</a:t>
            </a:r>
            <a:r>
              <a:rPr lang="en-US" sz="2400" dirty="0"/>
              <a:t> = ' </a:t>
            </a:r>
            <a:r>
              <a:rPr lang="en-US" sz="2400" dirty="0" smtClean="0"/>
              <a:t>';</a:t>
            </a:r>
            <a:br>
              <a:rPr lang="en-US" sz="2400" dirty="0" smtClean="0"/>
            </a:br>
            <a:r>
              <a:rPr lang="en-US" sz="2400" dirty="0"/>
              <a:t/>
            </a:r>
            <a:br>
              <a:rPr lang="en-US" sz="2400" dirty="0"/>
            </a:br>
            <a:r>
              <a:rPr lang="en-US" sz="2400" dirty="0" smtClean="0"/>
              <a:t>alter </a:t>
            </a:r>
            <a:r>
              <a:rPr lang="en-US" sz="2400" dirty="0"/>
              <a:t>table `</a:t>
            </a:r>
            <a:r>
              <a:rPr lang="en-US" sz="2400" dirty="0" err="1"/>
              <a:t>icc</a:t>
            </a:r>
            <a:r>
              <a:rPr lang="en-US" sz="2400" dirty="0"/>
              <a:t> test batting figures (1)` modify </a:t>
            </a:r>
            <a:r>
              <a:rPr lang="en-US" sz="2400" dirty="0" err="1"/>
              <a:t>avg</a:t>
            </a:r>
            <a:r>
              <a:rPr lang="en-US" sz="2400" dirty="0"/>
              <a:t> decimal (6,2</a:t>
            </a:r>
            <a:r>
              <a:rPr lang="en-US" sz="2400" dirty="0" smtClean="0"/>
              <a:t>);</a:t>
            </a:r>
            <a:br>
              <a:rPr lang="en-US" sz="2400" dirty="0" smtClean="0"/>
            </a:br>
            <a:r>
              <a:rPr lang="en-US" sz="2400" dirty="0"/>
              <a:t/>
            </a:r>
            <a:br>
              <a:rPr lang="en-US" sz="2400" dirty="0"/>
            </a:br>
            <a:r>
              <a:rPr lang="en-US" sz="2400" dirty="0" smtClean="0"/>
              <a:t>select </a:t>
            </a:r>
            <a:r>
              <a:rPr lang="en-US" sz="2400" dirty="0"/>
              <a:t>* from `</a:t>
            </a:r>
            <a:r>
              <a:rPr lang="en-US" sz="2400" dirty="0" err="1"/>
              <a:t>icc</a:t>
            </a:r>
            <a:r>
              <a:rPr lang="en-US" sz="2400" dirty="0"/>
              <a:t> test batting figures (1)`;select name, </a:t>
            </a:r>
            <a:r>
              <a:rPr lang="en-US" sz="2400" dirty="0" err="1"/>
              <a:t>avg</a:t>
            </a:r>
            <a:r>
              <a:rPr lang="en-US" sz="2400" dirty="0"/>
              <a:t> ,</a:t>
            </a:r>
            <a:r>
              <a:rPr lang="en-US" sz="2400" dirty="0" err="1"/>
              <a:t>row_number</a:t>
            </a:r>
            <a:r>
              <a:rPr lang="en-US" sz="2400" dirty="0"/>
              <a:t>() over() as </a:t>
            </a:r>
            <a:r>
              <a:rPr lang="en-US" sz="2400" dirty="0" err="1"/>
              <a:t>batting_orderfrom</a:t>
            </a:r>
            <a:r>
              <a:rPr lang="en-US" sz="2400" dirty="0"/>
              <a:t> `</a:t>
            </a:r>
            <a:r>
              <a:rPr lang="en-US" sz="2400" dirty="0" err="1"/>
              <a:t>icc</a:t>
            </a:r>
            <a:r>
              <a:rPr lang="en-US" sz="2400" dirty="0"/>
              <a:t> test batting figures (1)`where </a:t>
            </a:r>
            <a:r>
              <a:rPr lang="en-US" sz="2400" dirty="0" err="1"/>
              <a:t>end_year</a:t>
            </a:r>
            <a:r>
              <a:rPr lang="en-US" sz="2400" dirty="0"/>
              <a:t> = 2019 and country in ('INDIA', 'ICC/INDIA')order by </a:t>
            </a:r>
            <a:r>
              <a:rPr lang="en-US" sz="2400" dirty="0" err="1"/>
              <a:t>avg</a:t>
            </a:r>
            <a:r>
              <a:rPr lang="en-US" sz="2400" dirty="0"/>
              <a:t> </a:t>
            </a:r>
            <a:r>
              <a:rPr lang="en-US" sz="2400" dirty="0" err="1"/>
              <a:t>desclimit</a:t>
            </a:r>
            <a:r>
              <a:rPr lang="en-US" sz="2400" dirty="0"/>
              <a:t> 6</a:t>
            </a:r>
            <a:r>
              <a:rPr lang="en-US" sz="2400" dirty="0" smtClean="0"/>
              <a:t>;</a:t>
            </a:r>
            <a:br>
              <a:rPr lang="en-US" sz="2400" dirty="0" smtClean="0"/>
            </a:br>
            <a:r>
              <a:rPr lang="en-US" sz="2400" dirty="0" smtClean="0"/>
              <a:t/>
            </a:r>
            <a:br>
              <a:rPr lang="en-US" sz="2400" dirty="0" smtClean="0"/>
            </a:br>
            <a:r>
              <a:rPr lang="en-US" sz="2800" b="1" dirty="0" smtClean="0"/>
              <a:t>Solution-:</a:t>
            </a:r>
            <a:br>
              <a:rPr lang="en-US" sz="2800" b="1" dirty="0" smtClean="0"/>
            </a:br>
            <a:r>
              <a:rPr lang="en-US" sz="2400" dirty="0" smtClean="0"/>
              <a:t>In the first we have updated the </a:t>
            </a:r>
            <a:r>
              <a:rPr lang="en-US" sz="2400" dirty="0" err="1" smtClean="0"/>
              <a:t>avg</a:t>
            </a:r>
            <a:r>
              <a:rPr lang="en-US" sz="2400" dirty="0"/>
              <a:t> </a:t>
            </a:r>
            <a:r>
              <a:rPr lang="en-US" sz="2400" dirty="0" smtClean="0"/>
              <a:t>column where </a:t>
            </a:r>
            <a:r>
              <a:rPr lang="en-US" sz="2400" dirty="0"/>
              <a:t> </a:t>
            </a:r>
            <a:r>
              <a:rPr lang="en-US" sz="2400" dirty="0" smtClean="0"/>
              <a:t>value is null add the value 0 to it.</a:t>
            </a:r>
            <a:br>
              <a:rPr lang="en-US" sz="2400" dirty="0" smtClean="0"/>
            </a:br>
            <a:r>
              <a:rPr lang="en-US" sz="2400" dirty="0" smtClean="0"/>
              <a:t>We have modify the </a:t>
            </a:r>
            <a:r>
              <a:rPr lang="en-US" sz="2400" dirty="0" err="1" smtClean="0"/>
              <a:t>avg</a:t>
            </a:r>
            <a:r>
              <a:rPr lang="en-US" sz="2400" dirty="0" smtClean="0"/>
              <a:t> column </a:t>
            </a:r>
            <a:r>
              <a:rPr lang="en-US" sz="2400" dirty="0" err="1" smtClean="0"/>
              <a:t>upto</a:t>
            </a:r>
            <a:r>
              <a:rPr lang="en-US" sz="2400" dirty="0" smtClean="0"/>
              <a:t> </a:t>
            </a:r>
            <a:r>
              <a:rPr lang="en-US" sz="2400" dirty="0"/>
              <a:t>decimal (6,2</a:t>
            </a:r>
            <a:r>
              <a:rPr lang="en-US" sz="2400" dirty="0" smtClean="0"/>
              <a:t>) using the modify command.</a:t>
            </a:r>
            <a:br>
              <a:rPr lang="en-US" sz="2400" dirty="0" smtClean="0"/>
            </a:br>
            <a:r>
              <a:rPr lang="en-US" sz="2400" dirty="0"/>
              <a:t>Using the over() clause and window function </a:t>
            </a:r>
            <a:r>
              <a:rPr lang="en-US" sz="2400" dirty="0" err="1"/>
              <a:t>row_number</a:t>
            </a:r>
            <a:r>
              <a:rPr lang="en-US" sz="2400" dirty="0"/>
              <a:t> we have set the  batting order by  giving the  sr.no. </a:t>
            </a:r>
            <a:br>
              <a:rPr lang="en-US" sz="2400" dirty="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IN" sz="2400" dirty="0"/>
          </a:p>
        </p:txBody>
      </p:sp>
      <p:pic>
        <p:nvPicPr>
          <p:cNvPr id="7" name="Picture 6">
            <a:extLst>
              <a:ext uri="{FF2B5EF4-FFF2-40B4-BE49-F238E27FC236}">
                <a16:creationId xmlns="" xmlns:a16="http://schemas.microsoft.com/office/drawing/2014/main" id="{BB22623C-A153-8166-5324-47272FD234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5618" y="108243"/>
            <a:ext cx="2770909" cy="1003048"/>
          </a:xfrm>
          <a:prstGeom prst="rect">
            <a:avLst/>
          </a:prstGeom>
        </p:spPr>
      </p:pic>
    </p:spTree>
    <p:extLst>
      <p:ext uri="{BB962C8B-B14F-4D97-AF65-F5344CB8AC3E}">
        <p14:creationId xmlns:p14="http://schemas.microsoft.com/office/powerpoint/2010/main" val="39319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2" y="1111291"/>
            <a:ext cx="10515600" cy="5141845"/>
          </a:xfrm>
        </p:spPr>
        <p:txBody>
          <a:bodyPr>
            <a:normAutofit/>
          </a:bodyPr>
          <a:lstStyle/>
          <a:p>
            <a:pPr marL="0" indent="0">
              <a:buNone/>
            </a:pPr>
            <a:r>
              <a:rPr lang="en-US" sz="2400" dirty="0">
                <a:latin typeface="+mj-lt"/>
              </a:rPr>
              <a:t>We have  sort the active player in the year 2019 using where </a:t>
            </a:r>
            <a:r>
              <a:rPr lang="en-US" sz="2400" dirty="0" smtClean="0">
                <a:latin typeface="+mj-lt"/>
              </a:rPr>
              <a:t>clause.</a:t>
            </a:r>
            <a:r>
              <a:rPr lang="en-IN" sz="2400" dirty="0">
                <a:latin typeface="+mj-lt"/>
              </a:rPr>
              <a:t> </a:t>
            </a:r>
            <a:endParaRPr lang="en-IN" sz="2400" dirty="0" smtClean="0">
              <a:latin typeface="+mj-lt"/>
            </a:endParaRPr>
          </a:p>
          <a:p>
            <a:pPr marL="0" indent="0">
              <a:buNone/>
            </a:pPr>
            <a:r>
              <a:rPr lang="en-US" sz="2400" dirty="0" smtClean="0">
                <a:latin typeface="+mj-lt"/>
              </a:rPr>
              <a:t>It will give the list of player which are active in the year 2019 and played for ‘India/</a:t>
            </a:r>
          </a:p>
          <a:p>
            <a:pPr marL="0" indent="0">
              <a:buNone/>
            </a:pPr>
            <a:r>
              <a:rPr lang="en-US" sz="2400" dirty="0" smtClean="0">
                <a:latin typeface="+mj-lt"/>
              </a:rPr>
              <a:t>ICC’.</a:t>
            </a:r>
            <a:r>
              <a:rPr lang="en-IN" sz="2400" dirty="0" smtClean="0">
                <a:latin typeface="+mj-lt"/>
              </a:rPr>
              <a:t> The best player list is sorted by the criteria that the player have highest batting</a:t>
            </a:r>
          </a:p>
          <a:p>
            <a:pPr marL="0" indent="0">
              <a:buNone/>
            </a:pPr>
            <a:r>
              <a:rPr lang="en-US" sz="2400" dirty="0" smtClean="0">
                <a:latin typeface="+mj-lt"/>
              </a:rPr>
              <a:t>Average for playing team ‘India’.</a:t>
            </a:r>
            <a:r>
              <a:rPr lang="en-US" sz="2400" dirty="0">
                <a:latin typeface="+mj-lt"/>
              </a:rPr>
              <a:t> </a:t>
            </a:r>
            <a:r>
              <a:rPr lang="en-US" sz="2400" dirty="0" smtClean="0">
                <a:latin typeface="+mj-lt"/>
              </a:rPr>
              <a:t>We have order the player using the  criteria.</a:t>
            </a:r>
          </a:p>
          <a:p>
            <a:pPr marL="0" indent="0">
              <a:buNone/>
            </a:pPr>
            <a:r>
              <a:rPr lang="en-US" b="1" dirty="0" smtClean="0">
                <a:latin typeface="+mj-lt"/>
              </a:rPr>
              <a:t>Inference-:</a:t>
            </a:r>
          </a:p>
          <a:p>
            <a:pPr marL="0" indent="0">
              <a:buNone/>
            </a:pPr>
            <a:r>
              <a:rPr lang="en-US" sz="2400" dirty="0" smtClean="0">
                <a:latin typeface="+mj-lt"/>
              </a:rPr>
              <a:t>We get the sorted output with highest batting average for the player who played for</a:t>
            </a:r>
          </a:p>
          <a:p>
            <a:pPr marL="0" indent="0">
              <a:buNone/>
            </a:pPr>
            <a:r>
              <a:rPr lang="en-US" sz="2400" dirty="0" smtClean="0">
                <a:latin typeface="+mj-lt"/>
              </a:rPr>
              <a:t>India.</a:t>
            </a:r>
          </a:p>
          <a:p>
            <a:pPr marL="0" indent="0">
              <a:buNone/>
            </a:pPr>
            <a:endParaRPr lang="en-US" sz="2400" dirty="0">
              <a:latin typeface="+mj-lt"/>
            </a:endParaRPr>
          </a:p>
          <a:p>
            <a:pPr marL="0" indent="0">
              <a:buNone/>
            </a:pPr>
            <a:endParaRPr lang="en-US" sz="2400" dirty="0" smtClean="0">
              <a:latin typeface="+mj-lt"/>
            </a:endParaRPr>
          </a:p>
          <a:p>
            <a:pPr marL="0" indent="0">
              <a:buNone/>
            </a:pPr>
            <a:endParaRPr lang="en-US" sz="2400" dirty="0" smtClean="0">
              <a:latin typeface="+mj-lt"/>
            </a:endParaRPr>
          </a:p>
        </p:txBody>
      </p:sp>
      <p:pic>
        <p:nvPicPr>
          <p:cNvPr id="4" name="Picture 3">
            <a:extLst>
              <a:ext uri="{FF2B5EF4-FFF2-40B4-BE49-F238E27FC236}">
                <a16:creationId xmlns="" xmlns:a16="http://schemas.microsoft.com/office/drawing/2014/main" id="{BB22623C-A153-8166-5324-47272FD234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5618" y="108243"/>
            <a:ext cx="2770909" cy="1003048"/>
          </a:xfrm>
          <a:prstGeom prst="rect">
            <a:avLst/>
          </a:prstGeom>
        </p:spPr>
      </p:pic>
      <p:pic>
        <p:nvPicPr>
          <p:cNvPr id="5" name="Picture 4">
            <a:extLst>
              <a:ext uri="{FF2B5EF4-FFF2-40B4-BE49-F238E27FC236}">
                <a16:creationId xmlns="" xmlns:a16="http://schemas.microsoft.com/office/drawing/2014/main" id="{0738F480-7E07-AD8A-D8D1-72B380A5A949}"/>
              </a:ext>
            </a:extLst>
          </p:cNvPr>
          <p:cNvPicPr>
            <a:picLocks noChangeAspect="1"/>
          </p:cNvPicPr>
          <p:nvPr/>
        </p:nvPicPr>
        <p:blipFill rotWithShape="1">
          <a:blip r:embed="rId3">
            <a:extLst>
              <a:ext uri="{28A0092B-C50C-407E-A947-70E740481C1C}">
                <a14:useLocalDpi xmlns:a14="http://schemas.microsoft.com/office/drawing/2010/main" val="0"/>
              </a:ext>
            </a:extLst>
          </a:blip>
          <a:srcRect t="66055" r="77750"/>
          <a:stretch/>
        </p:blipFill>
        <p:spPr>
          <a:xfrm>
            <a:off x="2434107" y="4198512"/>
            <a:ext cx="5422005" cy="2498502"/>
          </a:xfrm>
          <a:prstGeom prst="rect">
            <a:avLst/>
          </a:prstGeom>
        </p:spPr>
      </p:pic>
    </p:spTree>
    <p:extLst>
      <p:ext uri="{BB962C8B-B14F-4D97-AF65-F5344CB8AC3E}">
        <p14:creationId xmlns:p14="http://schemas.microsoft.com/office/powerpoint/2010/main" val="56331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5F761-F1E7-B9D4-F614-2890BEED178F}"/>
              </a:ext>
            </a:extLst>
          </p:cNvPr>
          <p:cNvSpPr>
            <a:spLocks noGrp="1"/>
          </p:cNvSpPr>
          <p:nvPr>
            <p:ph type="ctrTitle"/>
          </p:nvPr>
        </p:nvSpPr>
        <p:spPr>
          <a:xfrm>
            <a:off x="62345" y="897763"/>
            <a:ext cx="11984182" cy="6636378"/>
          </a:xfrm>
        </p:spPr>
        <p:txBody>
          <a:bodyPr>
            <a:normAutofit fontScale="90000"/>
          </a:bodyPr>
          <a:lstStyle/>
          <a:p>
            <a:pPr marL="571500" indent="-571500" algn="l">
              <a:buFont typeface="Wingdings" panose="05000000000000000000" pitchFamily="2" charset="2"/>
              <a:buChar char="q"/>
            </a:pPr>
            <a:r>
              <a:rPr lang="en-US" sz="3100" b="1" dirty="0"/>
              <a:t>Project Flow </a:t>
            </a:r>
            <a:br>
              <a:rPr lang="en-US" sz="3100" b="1" dirty="0"/>
            </a:br>
            <a:r>
              <a:rPr lang="en-US" sz="3100" b="1" dirty="0"/>
              <a:t/>
            </a:r>
            <a:br>
              <a:rPr lang="en-US" sz="3100" b="1" dirty="0"/>
            </a:br>
            <a:r>
              <a:rPr lang="en-US" sz="3100" b="1" dirty="0"/>
              <a:t>Question 7 - </a:t>
            </a:r>
            <a:r>
              <a:rPr lang="en-US" sz="2700" dirty="0"/>
              <a:t>Using the data given, considering the players who were active in the year of 2019, create a set of batting order of best 6 players using the selection criteria of those who have the highest number of 100s across all matches for India.</a:t>
            </a:r>
            <a:br>
              <a:rPr lang="en-US" sz="2700" dirty="0"/>
            </a:br>
            <a:r>
              <a:rPr lang="en-US" sz="3100" b="1" dirty="0"/>
              <a:t>Code </a:t>
            </a:r>
            <a:r>
              <a:rPr lang="en-US" sz="3100" b="1" dirty="0" smtClean="0"/>
              <a:t>–</a:t>
            </a:r>
            <a:r>
              <a:rPr lang="en-US" sz="3600" b="1" dirty="0" smtClean="0"/>
              <a:t/>
            </a:r>
            <a:br>
              <a:rPr lang="en-US" sz="3600" b="1" dirty="0" smtClean="0"/>
            </a:br>
            <a:r>
              <a:rPr lang="en-US" sz="3600" b="1" dirty="0" smtClean="0"/>
              <a:t> </a:t>
            </a:r>
            <a:r>
              <a:rPr lang="en-US" sz="2700" dirty="0"/>
              <a:t>update `</a:t>
            </a:r>
            <a:r>
              <a:rPr lang="en-US" sz="2700" dirty="0" err="1"/>
              <a:t>icc</a:t>
            </a:r>
            <a:r>
              <a:rPr lang="en-US" sz="2700" dirty="0"/>
              <a:t> test batting figures (1)` set `100` = 0 where `100` = ' </a:t>
            </a:r>
            <a:r>
              <a:rPr lang="en-US" sz="2700" dirty="0" smtClean="0"/>
              <a:t>';</a:t>
            </a:r>
            <a:br>
              <a:rPr lang="en-US" sz="2700" dirty="0" smtClean="0"/>
            </a:br>
            <a:r>
              <a:rPr lang="en-US" sz="2700" dirty="0"/>
              <a:t/>
            </a:r>
            <a:br>
              <a:rPr lang="en-US" sz="2700" dirty="0"/>
            </a:br>
            <a:r>
              <a:rPr lang="en-US" sz="2700" dirty="0" smtClean="0"/>
              <a:t>alter </a:t>
            </a:r>
            <a:r>
              <a:rPr lang="en-US" sz="2700" dirty="0"/>
              <a:t>table `</a:t>
            </a:r>
            <a:r>
              <a:rPr lang="en-US" sz="2700" dirty="0" err="1"/>
              <a:t>icc</a:t>
            </a:r>
            <a:r>
              <a:rPr lang="en-US" sz="2700" dirty="0"/>
              <a:t> test batting figures (1)`  modify `100` </a:t>
            </a:r>
            <a:r>
              <a:rPr lang="en-US" sz="2700" dirty="0" err="1"/>
              <a:t>int</a:t>
            </a:r>
            <a:r>
              <a:rPr lang="en-US" sz="2700" dirty="0" smtClean="0"/>
              <a:t>;</a:t>
            </a:r>
            <a:br>
              <a:rPr lang="en-US" sz="2700" dirty="0" smtClean="0"/>
            </a:br>
            <a:r>
              <a:rPr lang="en-US" sz="2700" dirty="0"/>
              <a:t/>
            </a:r>
            <a:br>
              <a:rPr lang="en-US" sz="2700" dirty="0"/>
            </a:br>
            <a:r>
              <a:rPr lang="en-US" sz="2700" dirty="0" smtClean="0"/>
              <a:t>select </a:t>
            </a:r>
            <a:r>
              <a:rPr lang="en-US" sz="2700" dirty="0"/>
              <a:t>name, `100` ,(</a:t>
            </a:r>
            <a:r>
              <a:rPr lang="en-US" sz="2700" dirty="0" err="1"/>
              <a:t>row_number</a:t>
            </a:r>
            <a:r>
              <a:rPr lang="en-US" sz="2700" dirty="0"/>
              <a:t>() over ()) as </a:t>
            </a:r>
            <a:r>
              <a:rPr lang="en-US" sz="2700" dirty="0" err="1"/>
              <a:t>Batting_orderfrom</a:t>
            </a:r>
            <a:r>
              <a:rPr lang="en-US" sz="2700" dirty="0"/>
              <a:t> `</a:t>
            </a:r>
            <a:r>
              <a:rPr lang="en-US" sz="2700" dirty="0" err="1"/>
              <a:t>icc</a:t>
            </a:r>
            <a:r>
              <a:rPr lang="en-US" sz="2700" dirty="0"/>
              <a:t> test batting figures (1)` where </a:t>
            </a:r>
            <a:r>
              <a:rPr lang="en-US" sz="2700" dirty="0" err="1"/>
              <a:t>end_year</a:t>
            </a:r>
            <a:r>
              <a:rPr lang="en-US" sz="2700" dirty="0"/>
              <a:t> = '2019' and country in ('INDIA', 'ICC/INDIA')order by `100` </a:t>
            </a:r>
            <a:r>
              <a:rPr lang="en-US" sz="2700" dirty="0" err="1"/>
              <a:t>desclimit</a:t>
            </a:r>
            <a:r>
              <a:rPr lang="en-US" sz="2700" dirty="0"/>
              <a:t> 6</a:t>
            </a:r>
            <a:r>
              <a:rPr lang="en-US" sz="2700" dirty="0" smtClean="0"/>
              <a:t>;</a:t>
            </a:r>
            <a:br>
              <a:rPr lang="en-US" sz="2700" dirty="0" smtClean="0"/>
            </a:br>
            <a:r>
              <a:rPr lang="en-US" sz="2700" dirty="0" smtClean="0"/>
              <a:t/>
            </a:r>
            <a:br>
              <a:rPr lang="en-US" sz="2700" dirty="0" smtClean="0"/>
            </a:br>
            <a:r>
              <a:rPr lang="en-US" sz="3100" b="1" dirty="0" smtClean="0"/>
              <a:t>Solution-:</a:t>
            </a:r>
            <a:br>
              <a:rPr lang="en-US" sz="3100" b="1" dirty="0" smtClean="0"/>
            </a:br>
            <a:r>
              <a:rPr lang="en-US" sz="2800" dirty="0"/>
              <a:t>In the first </a:t>
            </a:r>
            <a:r>
              <a:rPr lang="en-US" sz="2800" dirty="0" smtClean="0"/>
              <a:t>step we </a:t>
            </a:r>
            <a:r>
              <a:rPr lang="en-US" sz="2800" dirty="0"/>
              <a:t>have updated the </a:t>
            </a:r>
            <a:r>
              <a:rPr lang="en-US" sz="2800" dirty="0" smtClean="0"/>
              <a:t>`100` column </a:t>
            </a:r>
            <a:r>
              <a:rPr lang="en-US" sz="2800" dirty="0"/>
              <a:t>where </a:t>
            </a:r>
            <a:r>
              <a:rPr lang="en-US" sz="2800" dirty="0" smtClean="0"/>
              <a:t> the value is </a:t>
            </a:r>
            <a:r>
              <a:rPr lang="en-US" sz="2800" dirty="0"/>
              <a:t>null add the value 0 to it</a:t>
            </a:r>
            <a:r>
              <a:rPr lang="en-US" sz="2800" dirty="0" smtClean="0"/>
              <a:t>.</a:t>
            </a:r>
            <a:r>
              <a:rPr lang="en-US" sz="2800" dirty="0"/>
              <a:t/>
            </a:r>
            <a:br>
              <a:rPr lang="en-US" sz="2800" dirty="0"/>
            </a:br>
            <a:r>
              <a:rPr lang="en-US" sz="2800" dirty="0"/>
              <a:t>Using the over() clause and window function </a:t>
            </a:r>
            <a:r>
              <a:rPr lang="en-US" sz="2800" dirty="0" err="1"/>
              <a:t>row_number</a:t>
            </a:r>
            <a:r>
              <a:rPr lang="en-US" sz="2800" dirty="0"/>
              <a:t> we have set the  batting order by  giving the  sr.no. </a:t>
            </a:r>
            <a:br>
              <a:rPr lang="en-US" sz="2800" dirty="0"/>
            </a:br>
            <a:r>
              <a:rPr lang="en-US" sz="2700" dirty="0" smtClean="0"/>
              <a:t/>
            </a:r>
            <a:br>
              <a:rPr lang="en-US" sz="2700" dirty="0" smtClean="0"/>
            </a:br>
            <a:r>
              <a:rPr lang="en-US" sz="2700" dirty="0" smtClean="0"/>
              <a:t/>
            </a:r>
            <a:br>
              <a:rPr lang="en-US" sz="2700" dirty="0" smtClean="0"/>
            </a:br>
            <a:endParaRPr lang="en-IN" sz="2700" dirty="0"/>
          </a:p>
        </p:txBody>
      </p:sp>
      <p:pic>
        <p:nvPicPr>
          <p:cNvPr id="6" name="Picture 5">
            <a:extLst>
              <a:ext uri="{FF2B5EF4-FFF2-40B4-BE49-F238E27FC236}">
                <a16:creationId xmlns="" xmlns:a16="http://schemas.microsoft.com/office/drawing/2014/main" id="{116811AD-8AE0-2D1A-4F41-63DFCFFFC7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83436" y="202304"/>
            <a:ext cx="2563091" cy="866642"/>
          </a:xfrm>
          <a:prstGeom prst="rect">
            <a:avLst/>
          </a:prstGeom>
        </p:spPr>
      </p:pic>
    </p:spTree>
    <p:extLst>
      <p:ext uri="{BB962C8B-B14F-4D97-AF65-F5344CB8AC3E}">
        <p14:creationId xmlns:p14="http://schemas.microsoft.com/office/powerpoint/2010/main" val="320390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5" name="Picture 4">
            <a:extLst>
              <a:ext uri="{FF2B5EF4-FFF2-40B4-BE49-F238E27FC236}">
                <a16:creationId xmlns="" xmlns:a16="http://schemas.microsoft.com/office/drawing/2014/main" id="{CF8D28DA-9D99-FB1C-A60F-5A0DA845CB6D}"/>
              </a:ext>
            </a:extLst>
          </p:cNvPr>
          <p:cNvPicPr>
            <a:picLocks noChangeAspect="1"/>
          </p:cNvPicPr>
          <p:nvPr/>
        </p:nvPicPr>
        <p:blipFill rotWithShape="1">
          <a:blip r:embed="rId2">
            <a:extLst>
              <a:ext uri="{28A0092B-C50C-407E-A947-70E740481C1C}">
                <a14:useLocalDpi xmlns:a14="http://schemas.microsoft.com/office/drawing/2010/main" val="0"/>
              </a:ext>
            </a:extLst>
          </a:blip>
          <a:srcRect t="61855" r="77008"/>
          <a:stretch/>
        </p:blipFill>
        <p:spPr>
          <a:xfrm>
            <a:off x="3026536" y="4724267"/>
            <a:ext cx="4597757" cy="2067059"/>
          </a:xfrm>
          <a:prstGeom prst="rect">
            <a:avLst/>
          </a:prstGeom>
        </p:spPr>
      </p:pic>
      <p:pic>
        <p:nvPicPr>
          <p:cNvPr id="6" name="Picture 5">
            <a:extLst>
              <a:ext uri="{FF2B5EF4-FFF2-40B4-BE49-F238E27FC236}">
                <a16:creationId xmlns="" xmlns:a16="http://schemas.microsoft.com/office/drawing/2014/main" id="{116811AD-8AE0-2D1A-4F41-63DFCFFFC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3436" y="202304"/>
            <a:ext cx="2563091" cy="866642"/>
          </a:xfrm>
          <a:prstGeom prst="rect">
            <a:avLst/>
          </a:prstGeom>
        </p:spPr>
      </p:pic>
      <p:sp>
        <p:nvSpPr>
          <p:cNvPr id="7" name="TextBox 6"/>
          <p:cNvSpPr txBox="1"/>
          <p:nvPr/>
        </p:nvSpPr>
        <p:spPr>
          <a:xfrm>
            <a:off x="991672" y="1056447"/>
            <a:ext cx="9762186" cy="3847207"/>
          </a:xfrm>
          <a:prstGeom prst="rect">
            <a:avLst/>
          </a:prstGeom>
          <a:noFill/>
        </p:spPr>
        <p:txBody>
          <a:bodyPr wrap="square" rtlCol="0">
            <a:spAutoFit/>
          </a:bodyPr>
          <a:lstStyle/>
          <a:p>
            <a:r>
              <a:rPr lang="en-US" sz="2400" dirty="0"/>
              <a:t>We have  </a:t>
            </a:r>
            <a:r>
              <a:rPr lang="en-US" sz="2400" dirty="0" smtClean="0"/>
              <a:t>sorted  </a:t>
            </a:r>
            <a:r>
              <a:rPr lang="en-US" sz="2400" dirty="0"/>
              <a:t>the active player in the year 2019 using where clause.</a:t>
            </a:r>
            <a:r>
              <a:rPr lang="en-IN" sz="2400" dirty="0"/>
              <a:t> </a:t>
            </a:r>
          </a:p>
          <a:p>
            <a:r>
              <a:rPr lang="en-US" sz="2400" dirty="0"/>
              <a:t>It will </a:t>
            </a:r>
            <a:r>
              <a:rPr lang="en-US" sz="2400" dirty="0" smtClean="0"/>
              <a:t>gives </a:t>
            </a:r>
            <a:r>
              <a:rPr lang="en-US" sz="2400" dirty="0"/>
              <a:t>the list of player which are active in the year 2019 and played for ‘</a:t>
            </a:r>
            <a:r>
              <a:rPr lang="en-US" sz="2400" dirty="0" smtClean="0"/>
              <a:t>India/ICC</a:t>
            </a:r>
            <a:r>
              <a:rPr lang="en-US" sz="2400" dirty="0"/>
              <a:t>’.</a:t>
            </a:r>
            <a:r>
              <a:rPr lang="en-IN" sz="2400" dirty="0"/>
              <a:t> </a:t>
            </a:r>
            <a:endParaRPr lang="en-IN" sz="2400" dirty="0" smtClean="0"/>
          </a:p>
          <a:p>
            <a:r>
              <a:rPr lang="en-IN" sz="2400" dirty="0" smtClean="0"/>
              <a:t>The </a:t>
            </a:r>
            <a:r>
              <a:rPr lang="en-IN" sz="2400" dirty="0"/>
              <a:t>best player list is sorted by the criteria that the player have </a:t>
            </a:r>
            <a:r>
              <a:rPr lang="en-IN" sz="2400" dirty="0" smtClean="0"/>
              <a:t>hit the</a:t>
            </a:r>
          </a:p>
          <a:p>
            <a:r>
              <a:rPr lang="en-IN" sz="2400" dirty="0" smtClean="0"/>
              <a:t>More  </a:t>
            </a:r>
            <a:r>
              <a:rPr lang="en-US" sz="2400" dirty="0" smtClean="0"/>
              <a:t>century  in ICC for </a:t>
            </a:r>
            <a:r>
              <a:rPr lang="en-US" sz="2400" dirty="0"/>
              <a:t>playing </a:t>
            </a:r>
            <a:r>
              <a:rPr lang="en-US" sz="2400" dirty="0" smtClean="0"/>
              <a:t> </a:t>
            </a:r>
            <a:r>
              <a:rPr lang="en-US" sz="2400" dirty="0"/>
              <a:t>team ‘India’. We have order the player using the  criteria</a:t>
            </a:r>
            <a:r>
              <a:rPr lang="en-US" sz="2400" dirty="0" smtClean="0"/>
              <a:t>.</a:t>
            </a:r>
          </a:p>
          <a:p>
            <a:endParaRPr lang="en-US" sz="2400" dirty="0"/>
          </a:p>
          <a:p>
            <a:r>
              <a:rPr lang="en-US" sz="2800" b="1" dirty="0"/>
              <a:t>Inference-:</a:t>
            </a:r>
          </a:p>
          <a:p>
            <a:r>
              <a:rPr lang="en-US" sz="2400" dirty="0"/>
              <a:t>We get the sorted output with </a:t>
            </a:r>
            <a:r>
              <a:rPr lang="en-US" sz="2400" dirty="0" smtClean="0"/>
              <a:t>more century hit  by  </a:t>
            </a:r>
            <a:r>
              <a:rPr lang="en-US" sz="2400" dirty="0"/>
              <a:t>the player </a:t>
            </a:r>
            <a:r>
              <a:rPr lang="en-US" sz="2400" dirty="0" smtClean="0"/>
              <a:t> for team</a:t>
            </a:r>
            <a:endParaRPr lang="en-US" sz="2400" dirty="0"/>
          </a:p>
          <a:p>
            <a:r>
              <a:rPr lang="en-US" sz="2400" dirty="0"/>
              <a:t>India.</a:t>
            </a:r>
          </a:p>
        </p:txBody>
      </p:sp>
    </p:spTree>
    <p:extLst>
      <p:ext uri="{BB962C8B-B14F-4D97-AF65-F5344CB8AC3E}">
        <p14:creationId xmlns:p14="http://schemas.microsoft.com/office/powerpoint/2010/main" val="1893430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F49BA7-A6D2-A6DF-EB16-77E12192F085}"/>
              </a:ext>
            </a:extLst>
          </p:cNvPr>
          <p:cNvSpPr>
            <a:spLocks noGrp="1"/>
          </p:cNvSpPr>
          <p:nvPr>
            <p:ph type="ctrTitle"/>
          </p:nvPr>
        </p:nvSpPr>
        <p:spPr>
          <a:xfrm>
            <a:off x="145473" y="415780"/>
            <a:ext cx="11901054" cy="7015330"/>
          </a:xfrm>
        </p:spPr>
        <p:txBody>
          <a:bodyPr>
            <a:noAutofit/>
          </a:bodyPr>
          <a:lstStyle/>
          <a:p>
            <a:pPr marL="571500" indent="-571500" algn="l">
              <a:buFont typeface="Wingdings" panose="05000000000000000000" pitchFamily="2" charset="2"/>
              <a:buChar char="q"/>
            </a:pPr>
            <a:r>
              <a:rPr lang="en-US" sz="2800" b="1" dirty="0"/>
              <a:t>Project Flow </a:t>
            </a:r>
            <a:br>
              <a:rPr lang="en-US" sz="2800" b="1" dirty="0"/>
            </a:br>
            <a:r>
              <a:rPr lang="en-US" sz="2800" b="1" dirty="0"/>
              <a:t/>
            </a:r>
            <a:br>
              <a:rPr lang="en-US" sz="2800" b="1" dirty="0"/>
            </a:br>
            <a:r>
              <a:rPr lang="en-US" sz="2800" b="1" dirty="0"/>
              <a:t>Question 8 - </a:t>
            </a:r>
            <a:r>
              <a:rPr lang="en-US" sz="2800" b="1" dirty="0" smtClean="0"/>
              <a:t>:</a:t>
            </a:r>
            <a:r>
              <a:rPr lang="en-US" sz="2400" dirty="0" smtClean="0"/>
              <a:t>Using </a:t>
            </a:r>
            <a:r>
              <a:rPr lang="en-US" sz="2400" dirty="0"/>
              <a:t>the data given, considering the players who were active in the year of 2019, create a set of batting order of best 6 players using 2 selection criteria of your own for India</a:t>
            </a:r>
            <a:r>
              <a:rPr lang="en-US" sz="2800" dirty="0" smtClean="0"/>
              <a:t>.</a:t>
            </a:r>
            <a:br>
              <a:rPr lang="en-US" sz="2800" dirty="0" smtClean="0"/>
            </a:br>
            <a:r>
              <a:rPr lang="en-US" sz="2800" dirty="0"/>
              <a:t/>
            </a:r>
            <a:br>
              <a:rPr lang="en-US" sz="2800" dirty="0"/>
            </a:br>
            <a:r>
              <a:rPr lang="en-US" sz="2800" b="1" dirty="0"/>
              <a:t>Code - </a:t>
            </a:r>
            <a:r>
              <a:rPr lang="en-US" sz="2800" b="1" dirty="0" smtClean="0"/>
              <a:t>:</a:t>
            </a:r>
            <a:br>
              <a:rPr lang="en-US" sz="2800" b="1" dirty="0" smtClean="0"/>
            </a:br>
            <a:r>
              <a:rPr lang="en-US" sz="2400" dirty="0" smtClean="0"/>
              <a:t>select </a:t>
            </a:r>
            <a:r>
              <a:rPr lang="en-US" sz="2400" dirty="0"/>
              <a:t>name,`50`, `100` ,(</a:t>
            </a:r>
            <a:r>
              <a:rPr lang="en-US" sz="2400" dirty="0" err="1"/>
              <a:t>row_number</a:t>
            </a:r>
            <a:r>
              <a:rPr lang="en-US" sz="2400" dirty="0"/>
              <a:t>() over ()) as </a:t>
            </a:r>
            <a:r>
              <a:rPr lang="en-US" sz="2400" dirty="0" err="1" smtClean="0"/>
              <a:t>Batting_order</a:t>
            </a:r>
            <a:r>
              <a:rPr lang="en-US" sz="2400" dirty="0" smtClean="0"/>
              <a:t> from </a:t>
            </a:r>
            <a:r>
              <a:rPr lang="en-US" sz="2400" dirty="0"/>
              <a:t>`</a:t>
            </a:r>
            <a:r>
              <a:rPr lang="en-US" sz="2400" dirty="0" err="1"/>
              <a:t>icc</a:t>
            </a:r>
            <a:r>
              <a:rPr lang="en-US" sz="2400" dirty="0"/>
              <a:t> test batting figures (1)` where </a:t>
            </a:r>
            <a:r>
              <a:rPr lang="en-US" sz="2400" dirty="0" err="1"/>
              <a:t>end_year</a:t>
            </a:r>
            <a:r>
              <a:rPr lang="en-US" sz="2400" dirty="0"/>
              <a:t> = '2019' and country in ('INDIA', 'ICC/INDIA') and </a:t>
            </a:r>
            <a:r>
              <a:rPr lang="en-US" sz="2400" dirty="0" err="1"/>
              <a:t>avg</a:t>
            </a:r>
            <a:r>
              <a:rPr lang="en-US" sz="2400" dirty="0"/>
              <a:t>&gt;40 and `50`&gt;1order by `100` </a:t>
            </a:r>
            <a:r>
              <a:rPr lang="en-US" sz="2400" dirty="0" err="1" smtClean="0"/>
              <a:t>desc</a:t>
            </a:r>
            <a:r>
              <a:rPr lang="en-US" sz="2400" dirty="0" smtClean="0"/>
              <a:t> limit </a:t>
            </a:r>
            <a:r>
              <a:rPr lang="en-US" sz="2400" dirty="0"/>
              <a:t>6</a:t>
            </a:r>
            <a:r>
              <a:rPr lang="en-US" sz="2400" dirty="0" smtClean="0"/>
              <a:t>;</a:t>
            </a:r>
            <a:br>
              <a:rPr lang="en-US" sz="2400" dirty="0" smtClean="0"/>
            </a:br>
            <a:r>
              <a:rPr lang="en-US" sz="2800" b="1" dirty="0"/>
              <a:t/>
            </a:r>
            <a:br>
              <a:rPr lang="en-US" sz="2800" b="1" dirty="0"/>
            </a:br>
            <a:r>
              <a:rPr lang="en-US" sz="2800" b="1" dirty="0" smtClean="0"/>
              <a:t>Solution-:</a:t>
            </a:r>
            <a:r>
              <a:rPr lang="en-US" sz="2800" dirty="0" smtClean="0"/>
              <a:t/>
            </a:r>
            <a:br>
              <a:rPr lang="en-US" sz="2800" dirty="0" smtClean="0"/>
            </a:br>
            <a:r>
              <a:rPr lang="en-US" sz="2400" dirty="0" smtClean="0"/>
              <a:t>We  have get the column 50,100  from table ‘ </a:t>
            </a:r>
            <a:r>
              <a:rPr lang="en-US" sz="2400" dirty="0" err="1" smtClean="0"/>
              <a:t>icc</a:t>
            </a:r>
            <a:r>
              <a:rPr lang="en-US" sz="2400" dirty="0" smtClean="0"/>
              <a:t> </a:t>
            </a:r>
            <a:r>
              <a:rPr lang="en-US" sz="2400" dirty="0"/>
              <a:t>test batting figures (1</a:t>
            </a:r>
            <a:r>
              <a:rPr lang="en-US" sz="2400" dirty="0" smtClean="0"/>
              <a:t>)’.</a:t>
            </a:r>
            <a:br>
              <a:rPr lang="en-US" sz="2400" dirty="0" smtClean="0"/>
            </a:br>
            <a:r>
              <a:rPr lang="en-US" sz="2400" dirty="0" smtClean="0"/>
              <a:t>Set the selection criteria for the  player that are active in the year 2019,palyed for the country(India) with an average greater than 40 and hit </a:t>
            </a:r>
            <a:r>
              <a:rPr lang="en-US" sz="2400" dirty="0" err="1" smtClean="0"/>
              <a:t>atleast</a:t>
            </a:r>
            <a:r>
              <a:rPr lang="en-US" sz="2400" dirty="0" smtClean="0"/>
              <a:t> one fifty for team in 2019 in the where clause. Set batting order by using the over clause and window function</a:t>
            </a:r>
            <a:br>
              <a:rPr lang="en-US" sz="2400" dirty="0" smtClean="0"/>
            </a:br>
            <a:r>
              <a:rPr lang="en-US" sz="2400" dirty="0" smtClean="0"/>
              <a:t>with selection criteria.</a:t>
            </a:r>
            <a:r>
              <a:rPr lang="en-US" sz="2800" dirty="0" smtClean="0"/>
              <a:t/>
            </a:r>
            <a:br>
              <a:rPr lang="en-US" sz="2800" dirty="0" smtClean="0"/>
            </a:br>
            <a:r>
              <a:rPr lang="en-US" sz="2800" dirty="0" smtClean="0"/>
              <a:t/>
            </a:r>
            <a:br>
              <a:rPr lang="en-US" sz="2800" dirty="0" smtClean="0"/>
            </a:br>
            <a:endParaRPr lang="en-IN" sz="2800" dirty="0"/>
          </a:p>
        </p:txBody>
      </p:sp>
      <p:pic>
        <p:nvPicPr>
          <p:cNvPr id="7" name="Picture 6">
            <a:extLst>
              <a:ext uri="{FF2B5EF4-FFF2-40B4-BE49-F238E27FC236}">
                <a16:creationId xmlns="" xmlns:a16="http://schemas.microsoft.com/office/drawing/2014/main" id="{B2D37592-E298-C93C-EC87-E527F608BC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83436" y="26428"/>
            <a:ext cx="2563091" cy="933775"/>
          </a:xfrm>
          <a:prstGeom prst="rect">
            <a:avLst/>
          </a:prstGeom>
        </p:spPr>
      </p:pic>
    </p:spTree>
    <p:extLst>
      <p:ext uri="{BB962C8B-B14F-4D97-AF65-F5344CB8AC3E}">
        <p14:creationId xmlns:p14="http://schemas.microsoft.com/office/powerpoint/2010/main" val="2384435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3" y="1181682"/>
            <a:ext cx="10515600" cy="4351338"/>
          </a:xfrm>
        </p:spPr>
        <p:txBody>
          <a:bodyPr>
            <a:normAutofit/>
          </a:bodyPr>
          <a:lstStyle/>
          <a:p>
            <a:pPr marL="0" indent="0">
              <a:buNone/>
            </a:pPr>
            <a:r>
              <a:rPr lang="en-US" b="1" dirty="0" smtClean="0">
                <a:latin typeface="+mj-lt"/>
              </a:rPr>
              <a:t>Inference-:</a:t>
            </a:r>
            <a:endParaRPr lang="en-IN" b="1" dirty="0">
              <a:latin typeface="+mj-lt"/>
            </a:endParaRPr>
          </a:p>
          <a:p>
            <a:pPr marL="0" indent="0">
              <a:buNone/>
            </a:pPr>
            <a:r>
              <a:rPr lang="en-US" sz="2400" dirty="0" smtClean="0">
                <a:latin typeface="+mj-lt"/>
              </a:rPr>
              <a:t>We get batting order with respect the selection criteria for the team </a:t>
            </a:r>
            <a:r>
              <a:rPr lang="en-US" sz="2400" dirty="0">
                <a:latin typeface="+mj-lt"/>
              </a:rPr>
              <a:t>I</a:t>
            </a:r>
            <a:r>
              <a:rPr lang="en-US" sz="2400" dirty="0" smtClean="0">
                <a:latin typeface="+mj-lt"/>
              </a:rPr>
              <a:t>ndia.</a:t>
            </a:r>
            <a:endParaRPr lang="en-IN" sz="2400" dirty="0">
              <a:latin typeface="+mj-lt"/>
            </a:endParaRPr>
          </a:p>
        </p:txBody>
      </p:sp>
      <p:pic>
        <p:nvPicPr>
          <p:cNvPr id="4" name="Picture 3">
            <a:extLst>
              <a:ext uri="{FF2B5EF4-FFF2-40B4-BE49-F238E27FC236}">
                <a16:creationId xmlns="" xmlns:a16="http://schemas.microsoft.com/office/drawing/2014/main" id="{B2D37592-E298-C93C-EC87-E527F608BC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1921" y="155217"/>
            <a:ext cx="2563091" cy="93377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316860" y="2693857"/>
            <a:ext cx="6012815" cy="2689511"/>
          </a:xfrm>
          <a:prstGeom prst="rect">
            <a:avLst/>
          </a:prstGeom>
        </p:spPr>
      </p:pic>
    </p:spTree>
    <p:extLst>
      <p:ext uri="{BB962C8B-B14F-4D97-AF65-F5344CB8AC3E}">
        <p14:creationId xmlns:p14="http://schemas.microsoft.com/office/powerpoint/2010/main" val="271341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65419E-B4A0-FB61-4DE8-FA2BC085E6C4}"/>
              </a:ext>
            </a:extLst>
          </p:cNvPr>
          <p:cNvSpPr>
            <a:spLocks noGrp="1"/>
          </p:cNvSpPr>
          <p:nvPr>
            <p:ph type="ctrTitle"/>
          </p:nvPr>
        </p:nvSpPr>
        <p:spPr>
          <a:xfrm>
            <a:off x="110836" y="1122362"/>
            <a:ext cx="12081164" cy="6102686"/>
          </a:xfrm>
        </p:spPr>
        <p:txBody>
          <a:bodyPr>
            <a:noAutofit/>
          </a:bodyPr>
          <a:lstStyle/>
          <a:p>
            <a:pPr marL="571500" indent="-571500" algn="l">
              <a:buFont typeface="Wingdings" panose="05000000000000000000" pitchFamily="2" charset="2"/>
              <a:buChar char="q"/>
            </a:pPr>
            <a:r>
              <a:rPr lang="en-US" sz="2800" b="1" dirty="0"/>
              <a:t>Project Flow </a:t>
            </a:r>
            <a:br>
              <a:rPr lang="en-US" sz="2800" b="1" dirty="0"/>
            </a:br>
            <a:r>
              <a:rPr lang="en-US" sz="2800" b="1" dirty="0"/>
              <a:t/>
            </a:r>
            <a:br>
              <a:rPr lang="en-US" sz="2800" b="1" dirty="0"/>
            </a:br>
            <a:r>
              <a:rPr lang="en-US" sz="2800" b="1" dirty="0"/>
              <a:t>Question 9 </a:t>
            </a:r>
            <a:r>
              <a:rPr lang="en-US" sz="2800" b="1" dirty="0" smtClean="0"/>
              <a:t>-: </a:t>
            </a:r>
            <a:r>
              <a:rPr lang="en-US" sz="2400" dirty="0"/>
              <a:t>Create a View named ‘</a:t>
            </a:r>
            <a:r>
              <a:rPr lang="en-US" sz="2400" dirty="0" err="1"/>
              <a:t>Batting_Order_GoodAvgScorers_SA</a:t>
            </a:r>
            <a:r>
              <a:rPr lang="en-US" sz="2400" dirty="0"/>
              <a:t>’ using the data given, considering the players who were active in the year of 2019, create a set of batting order of best 6 players using the selection criteria of those who have a good average score across all matches for South Africa</a:t>
            </a:r>
            <a:r>
              <a:rPr lang="en-US" sz="2400" dirty="0" smtClean="0"/>
              <a:t>.</a:t>
            </a:r>
            <a:br>
              <a:rPr lang="en-US" sz="2400" dirty="0" smtClean="0"/>
            </a:br>
            <a:r>
              <a:rPr lang="en-US" sz="2400" dirty="0"/>
              <a:t/>
            </a:r>
            <a:br>
              <a:rPr lang="en-US" sz="2400" dirty="0"/>
            </a:br>
            <a:r>
              <a:rPr lang="en-US" sz="2800" b="1" dirty="0"/>
              <a:t>Code - </a:t>
            </a:r>
            <a:r>
              <a:rPr lang="en-US" sz="2800" b="1" dirty="0" smtClean="0"/>
              <a:t>:</a:t>
            </a:r>
            <a:br>
              <a:rPr lang="en-US" sz="2800" b="1" dirty="0" smtClean="0"/>
            </a:br>
            <a:r>
              <a:rPr lang="en-US" sz="2400" dirty="0" smtClean="0"/>
              <a:t>create </a:t>
            </a:r>
            <a:r>
              <a:rPr lang="en-US" sz="2400" dirty="0"/>
              <a:t>view </a:t>
            </a:r>
            <a:r>
              <a:rPr lang="en-US" sz="2400" dirty="0" err="1"/>
              <a:t>Batting_Order_GoodAvgScorers_SA</a:t>
            </a:r>
            <a:r>
              <a:rPr lang="en-US" sz="2400" dirty="0"/>
              <a:t> as ( select name, </a:t>
            </a:r>
            <a:r>
              <a:rPr lang="en-US" sz="2400" dirty="0" err="1"/>
              <a:t>avg</a:t>
            </a:r>
            <a:r>
              <a:rPr lang="en-US" sz="2400" dirty="0"/>
              <a:t>, </a:t>
            </a:r>
            <a:r>
              <a:rPr lang="en-US" sz="2400" dirty="0" err="1"/>
              <a:t>row_number</a:t>
            </a:r>
            <a:r>
              <a:rPr lang="en-US" sz="2400" dirty="0"/>
              <a:t>() over() as </a:t>
            </a:r>
            <a:r>
              <a:rPr lang="en-US" sz="2400" dirty="0" err="1"/>
              <a:t>Batting_orderfrom</a:t>
            </a:r>
            <a:r>
              <a:rPr lang="en-US" sz="2400" dirty="0"/>
              <a:t> `</a:t>
            </a:r>
            <a:r>
              <a:rPr lang="en-US" sz="2400" dirty="0" err="1"/>
              <a:t>icc</a:t>
            </a:r>
            <a:r>
              <a:rPr lang="en-US" sz="2400" dirty="0"/>
              <a:t> test batting figures (1)`where </a:t>
            </a:r>
            <a:r>
              <a:rPr lang="en-US" sz="2400" dirty="0" err="1"/>
              <a:t>end_year</a:t>
            </a:r>
            <a:r>
              <a:rPr lang="en-US" sz="2400" dirty="0"/>
              <a:t> = 2019 and country='SA' order by </a:t>
            </a:r>
            <a:r>
              <a:rPr lang="en-US" sz="2400" dirty="0" err="1"/>
              <a:t>avg</a:t>
            </a:r>
            <a:r>
              <a:rPr lang="en-US" sz="2400" dirty="0"/>
              <a:t> </a:t>
            </a:r>
            <a:r>
              <a:rPr lang="en-US" sz="2400" dirty="0" err="1"/>
              <a:t>desclimit</a:t>
            </a:r>
            <a:r>
              <a:rPr lang="en-US" sz="2400" dirty="0"/>
              <a:t> 6</a:t>
            </a:r>
            <a:r>
              <a:rPr lang="en-US" sz="2400" dirty="0" smtClean="0"/>
              <a:t>);</a:t>
            </a:r>
            <a:br>
              <a:rPr lang="en-US" sz="2400" dirty="0" smtClean="0"/>
            </a:br>
            <a:r>
              <a:rPr lang="en-US" sz="2400" dirty="0"/>
              <a:t/>
            </a:r>
            <a:br>
              <a:rPr lang="en-US" sz="2400" dirty="0"/>
            </a:br>
            <a:r>
              <a:rPr lang="en-US" sz="2800" b="1" dirty="0" smtClean="0"/>
              <a:t>Solution-:</a:t>
            </a:r>
            <a:r>
              <a:rPr lang="en-US" sz="2400" dirty="0" smtClean="0"/>
              <a:t/>
            </a:r>
            <a:br>
              <a:rPr lang="en-US" sz="2400" dirty="0" smtClean="0"/>
            </a:br>
            <a:r>
              <a:rPr lang="en-US" sz="2400" dirty="0" smtClean="0"/>
              <a:t>To crate view we use the command create view which is DDL command.</a:t>
            </a:r>
            <a:br>
              <a:rPr lang="en-US" sz="2400" dirty="0" smtClean="0"/>
            </a:br>
            <a:r>
              <a:rPr lang="en-US" sz="2400" dirty="0" smtClean="0"/>
              <a:t>Set selection criteria for the  team South-Africa  with </a:t>
            </a:r>
            <a:r>
              <a:rPr lang="en-US" sz="2400" dirty="0"/>
              <a:t>a good average score across all matches for South </a:t>
            </a:r>
            <a:r>
              <a:rPr lang="en-US" sz="2400" dirty="0" smtClean="0"/>
              <a:t>Africa and player active in year 2019 using the where clause.</a:t>
            </a:r>
            <a:br>
              <a:rPr lang="en-US" sz="2400" dirty="0" smtClean="0"/>
            </a:br>
            <a:r>
              <a:rPr lang="en-US" sz="2400" dirty="0" smtClean="0"/>
              <a:t>By using the window function </a:t>
            </a:r>
            <a:r>
              <a:rPr lang="en-US" sz="2400" dirty="0" err="1" smtClean="0"/>
              <a:t>row_number</a:t>
            </a:r>
            <a:r>
              <a:rPr lang="en-US" sz="2400" dirty="0" smtClean="0"/>
              <a:t> and</a:t>
            </a:r>
            <a:br>
              <a:rPr lang="en-US" sz="2400" dirty="0" smtClean="0"/>
            </a:br>
            <a:r>
              <a:rPr lang="en-US" sz="2400" dirty="0" smtClean="0"/>
              <a:t>over clause for generating the best player batting.</a:t>
            </a:r>
            <a:r>
              <a:rPr lang="en-US" sz="2400" dirty="0"/>
              <a:t/>
            </a:r>
            <a:br>
              <a:rPr lang="en-US" sz="2400" dirty="0"/>
            </a:br>
            <a:r>
              <a:rPr lang="en-US" sz="2400" dirty="0" smtClean="0"/>
              <a:t/>
            </a:r>
            <a:br>
              <a:rPr lang="en-US" sz="2400" dirty="0" smtClean="0"/>
            </a:br>
            <a:endParaRPr lang="en-IN" sz="2400" dirty="0"/>
          </a:p>
        </p:txBody>
      </p:sp>
      <p:pic>
        <p:nvPicPr>
          <p:cNvPr id="6" name="Picture 5">
            <a:extLst>
              <a:ext uri="{FF2B5EF4-FFF2-40B4-BE49-F238E27FC236}">
                <a16:creationId xmlns="" xmlns:a16="http://schemas.microsoft.com/office/drawing/2014/main" id="{AF784C94-7B2E-CB8E-E353-90BE4C5E62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5889" y="96983"/>
            <a:ext cx="2355273" cy="739812"/>
          </a:xfrm>
          <a:prstGeom prst="rect">
            <a:avLst/>
          </a:prstGeom>
        </p:spPr>
      </p:pic>
    </p:spTree>
    <p:extLst>
      <p:ext uri="{BB962C8B-B14F-4D97-AF65-F5344CB8AC3E}">
        <p14:creationId xmlns:p14="http://schemas.microsoft.com/office/powerpoint/2010/main" val="2990164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BF35545-BBE8-8BFE-518C-287A85BC2E64}"/>
              </a:ext>
            </a:extLst>
          </p:cNvPr>
          <p:cNvPicPr>
            <a:picLocks noChangeAspect="1"/>
          </p:cNvPicPr>
          <p:nvPr/>
        </p:nvPicPr>
        <p:blipFill rotWithShape="1">
          <a:blip r:embed="rId2">
            <a:extLst>
              <a:ext uri="{28A0092B-C50C-407E-A947-70E740481C1C}">
                <a14:useLocalDpi xmlns:a14="http://schemas.microsoft.com/office/drawing/2010/main" val="0"/>
              </a:ext>
            </a:extLst>
          </a:blip>
          <a:srcRect l="-456" t="61818" r="71901" b="2784"/>
          <a:stretch/>
        </p:blipFill>
        <p:spPr>
          <a:xfrm>
            <a:off x="2768958" y="2881133"/>
            <a:ext cx="4984124" cy="2566630"/>
          </a:xfrm>
          <a:prstGeom prst="rect">
            <a:avLst/>
          </a:prstGeom>
        </p:spPr>
      </p:pic>
      <p:pic>
        <p:nvPicPr>
          <p:cNvPr id="3" name="Picture 2">
            <a:extLst>
              <a:ext uri="{FF2B5EF4-FFF2-40B4-BE49-F238E27FC236}">
                <a16:creationId xmlns="" xmlns:a16="http://schemas.microsoft.com/office/drawing/2014/main" id="{AF784C94-7B2E-CB8E-E353-90BE4C5E62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2858" y="225772"/>
            <a:ext cx="2355273" cy="739812"/>
          </a:xfrm>
          <a:prstGeom prst="rect">
            <a:avLst/>
          </a:prstGeom>
        </p:spPr>
      </p:pic>
      <p:sp>
        <p:nvSpPr>
          <p:cNvPr id="4" name="TextBox 3"/>
          <p:cNvSpPr txBox="1"/>
          <p:nvPr/>
        </p:nvSpPr>
        <p:spPr>
          <a:xfrm>
            <a:off x="1030310" y="965584"/>
            <a:ext cx="10702344" cy="1631216"/>
          </a:xfrm>
          <a:prstGeom prst="rect">
            <a:avLst/>
          </a:prstGeom>
          <a:noFill/>
        </p:spPr>
        <p:txBody>
          <a:bodyPr wrap="square" rtlCol="0">
            <a:spAutoFit/>
          </a:bodyPr>
          <a:lstStyle/>
          <a:p>
            <a:r>
              <a:rPr lang="en-US" sz="2800" b="1" dirty="0" smtClean="0">
                <a:latin typeface="+mj-lt"/>
              </a:rPr>
              <a:t>Inference-:</a:t>
            </a:r>
          </a:p>
          <a:p>
            <a:r>
              <a:rPr lang="en-US" sz="2400" dirty="0" smtClean="0">
                <a:latin typeface="+mj-lt"/>
              </a:rPr>
              <a:t>We </a:t>
            </a:r>
            <a:r>
              <a:rPr lang="en-US" sz="2400" dirty="0">
                <a:latin typeface="+mj-lt"/>
              </a:rPr>
              <a:t>get batting order with respect the selection criteria for the team </a:t>
            </a:r>
            <a:r>
              <a:rPr lang="en-US" sz="2400" dirty="0" smtClean="0">
                <a:latin typeface="+mj-lt"/>
              </a:rPr>
              <a:t>South-</a:t>
            </a:r>
            <a:r>
              <a:rPr lang="en-US" sz="2400" dirty="0">
                <a:latin typeface="+mj-lt"/>
              </a:rPr>
              <a:t>A</a:t>
            </a:r>
            <a:r>
              <a:rPr lang="en-US" sz="2400" dirty="0" smtClean="0">
                <a:latin typeface="+mj-lt"/>
              </a:rPr>
              <a:t>frica.</a:t>
            </a:r>
          </a:p>
          <a:p>
            <a:r>
              <a:rPr lang="en-US" sz="2400" dirty="0" smtClean="0">
                <a:latin typeface="+mj-lt"/>
              </a:rPr>
              <a:t>We get the view of the ‘</a:t>
            </a:r>
            <a:r>
              <a:rPr lang="en-US" sz="2400" dirty="0" err="1" smtClean="0">
                <a:latin typeface="+mj-lt"/>
              </a:rPr>
              <a:t>Batting_Order_GoodAvgScorers_SA</a:t>
            </a:r>
            <a:r>
              <a:rPr lang="en-US" sz="2400" dirty="0" smtClean="0">
                <a:latin typeface="+mj-lt"/>
              </a:rPr>
              <a:t>’ .</a:t>
            </a:r>
            <a:endParaRPr lang="en-IN" sz="2400" dirty="0">
              <a:latin typeface="+mj-lt"/>
            </a:endParaRPr>
          </a:p>
          <a:p>
            <a:endParaRPr lang="en-IN" sz="2400" dirty="0"/>
          </a:p>
        </p:txBody>
      </p:sp>
    </p:spTree>
    <p:extLst>
      <p:ext uri="{BB962C8B-B14F-4D97-AF65-F5344CB8AC3E}">
        <p14:creationId xmlns:p14="http://schemas.microsoft.com/office/powerpoint/2010/main" val="2394304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13972C-8C69-44D5-18E6-06261493CBE6}"/>
              </a:ext>
            </a:extLst>
          </p:cNvPr>
          <p:cNvSpPr>
            <a:spLocks noGrp="1"/>
          </p:cNvSpPr>
          <p:nvPr>
            <p:ph type="ctrTitle"/>
          </p:nvPr>
        </p:nvSpPr>
        <p:spPr>
          <a:xfrm>
            <a:off x="201228" y="257451"/>
            <a:ext cx="9144000" cy="1216242"/>
          </a:xfrm>
        </p:spPr>
        <p:txBody>
          <a:bodyPr>
            <a:normAutofit/>
          </a:bodyPr>
          <a:lstStyle/>
          <a:p>
            <a:pPr algn="l"/>
            <a:r>
              <a:rPr lang="en-US" sz="3200" b="1" dirty="0"/>
              <a:t>Problem </a:t>
            </a:r>
            <a:r>
              <a:rPr lang="en-US" sz="3200" b="1" dirty="0" smtClean="0"/>
              <a:t>Definition</a:t>
            </a:r>
            <a:r>
              <a:rPr lang="en-IN" sz="3200" b="1" dirty="0" smtClean="0"/>
              <a:t/>
            </a:r>
            <a:br>
              <a:rPr lang="en-IN" sz="3200" b="1" dirty="0" smtClean="0"/>
            </a:br>
            <a:endParaRPr lang="en-IN" sz="3200" b="1" dirty="0"/>
          </a:p>
        </p:txBody>
      </p:sp>
      <p:sp>
        <p:nvSpPr>
          <p:cNvPr id="3" name="Subtitle 2">
            <a:extLst>
              <a:ext uri="{FF2B5EF4-FFF2-40B4-BE49-F238E27FC236}">
                <a16:creationId xmlns="" xmlns:a16="http://schemas.microsoft.com/office/drawing/2014/main" id="{3DF27FA5-114F-E637-A88D-20BABE4AC6BF}"/>
              </a:ext>
            </a:extLst>
          </p:cNvPr>
          <p:cNvSpPr>
            <a:spLocks noGrp="1"/>
          </p:cNvSpPr>
          <p:nvPr>
            <p:ph type="subTitle" idx="1"/>
          </p:nvPr>
        </p:nvSpPr>
        <p:spPr>
          <a:xfrm>
            <a:off x="357357" y="2529760"/>
            <a:ext cx="10375037" cy="3784107"/>
          </a:xfrm>
        </p:spPr>
        <p:txBody>
          <a:bodyPr/>
          <a:lstStyle/>
          <a:p>
            <a:pPr marL="457200" indent="-457200" algn="l">
              <a:buFont typeface="Arial" panose="020B0604020202020204" pitchFamily="34" charset="0"/>
              <a:buChar char="•"/>
            </a:pPr>
            <a:r>
              <a:rPr lang="en-US" sz="2800" b="1" dirty="0">
                <a:latin typeface="+mj-lt"/>
              </a:rPr>
              <a:t>Dataset </a:t>
            </a:r>
            <a:r>
              <a:rPr lang="en-US" sz="2800" b="1" dirty="0" smtClean="0">
                <a:latin typeface="+mj-lt"/>
              </a:rPr>
              <a:t>-:</a:t>
            </a:r>
            <a:endParaRPr lang="en-US" sz="2800" b="1" dirty="0">
              <a:latin typeface="+mj-lt"/>
            </a:endParaRPr>
          </a:p>
          <a:p>
            <a:pPr algn="l"/>
            <a:r>
              <a:rPr lang="en-US" sz="2800" dirty="0">
                <a:effectLst/>
                <a:latin typeface="Calibri" panose="020F0502020204030204" pitchFamily="34" charset="0"/>
                <a:ea typeface="Calibri" panose="020F0502020204030204" pitchFamily="34" charset="0"/>
              </a:rPr>
              <a:t>The ‘ICC Test Cricket’ dataset consist all the required data of runs scored by the batsmen from 1877 to 2019 December.</a:t>
            </a:r>
            <a:endParaRPr lang="en-IN" sz="2800" dirty="0">
              <a:effectLst/>
              <a:latin typeface="Calibri" panose="020F0502020204030204" pitchFamily="34" charset="0"/>
              <a:ea typeface="Calibri" panose="020F0502020204030204" pitchFamily="34" charset="0"/>
            </a:endParaRPr>
          </a:p>
          <a:p>
            <a:pPr algn="l"/>
            <a:endParaRPr lang="en-US" sz="2800" dirty="0"/>
          </a:p>
          <a:p>
            <a:pPr algn="l"/>
            <a:r>
              <a:rPr lang="en-US" sz="2800" b="1" dirty="0" smtClean="0">
                <a:latin typeface="+mj-lt"/>
              </a:rPr>
              <a:t>Problem statement -:</a:t>
            </a:r>
            <a:endParaRPr lang="en-US" sz="2800" b="1" dirty="0">
              <a:latin typeface="+mj-lt"/>
            </a:endParaRPr>
          </a:p>
          <a:p>
            <a:pPr algn="l"/>
            <a:r>
              <a:rPr lang="en-US" sz="2800" dirty="0">
                <a:latin typeface="+mj-lt"/>
              </a:rPr>
              <a:t>‘ICC Test cricket’ dataset aim is to choose right player by examining its previous records that are mentioned in given dataset. </a:t>
            </a:r>
            <a:r>
              <a:rPr lang="en-US" sz="2800" dirty="0" smtClean="0">
                <a:latin typeface="+mj-lt"/>
              </a:rPr>
              <a:t>To analyze the player performance in the ICC.</a:t>
            </a:r>
            <a:endParaRPr lang="en-US" sz="2800" dirty="0">
              <a:latin typeface="+mj-lt"/>
            </a:endParaRPr>
          </a:p>
          <a:p>
            <a:pPr algn="l"/>
            <a:endParaRPr lang="en-US" dirty="0"/>
          </a:p>
        </p:txBody>
      </p:sp>
      <p:pic>
        <p:nvPicPr>
          <p:cNvPr id="5" name="Picture 4">
            <a:extLst>
              <a:ext uri="{FF2B5EF4-FFF2-40B4-BE49-F238E27FC236}">
                <a16:creationId xmlns="" xmlns:a16="http://schemas.microsoft.com/office/drawing/2014/main" id="{402D173C-A19B-6F9D-FF33-B23BBE3B9E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2944" y="257451"/>
            <a:ext cx="3317827" cy="1342749"/>
          </a:xfrm>
          <a:prstGeom prst="rect">
            <a:avLst/>
          </a:prstGeom>
        </p:spPr>
      </p:pic>
      <p:sp>
        <p:nvSpPr>
          <p:cNvPr id="4" name="TextBox 3"/>
          <p:cNvSpPr txBox="1"/>
          <p:nvPr/>
        </p:nvSpPr>
        <p:spPr>
          <a:xfrm>
            <a:off x="357357" y="1600200"/>
            <a:ext cx="4417453"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b="1" u="sng" dirty="0">
                <a:latin typeface="+mj-lt"/>
              </a:rPr>
              <a:t>Part </a:t>
            </a:r>
            <a:r>
              <a:rPr lang="en-IN" sz="2800" b="1" u="sng" dirty="0" smtClean="0">
                <a:latin typeface="+mj-lt"/>
              </a:rPr>
              <a:t>-A</a:t>
            </a:r>
            <a:endParaRPr lang="en-IN" sz="2800" u="sng" dirty="0">
              <a:latin typeface="+mj-lt"/>
            </a:endParaRPr>
          </a:p>
        </p:txBody>
      </p:sp>
    </p:spTree>
    <p:extLst>
      <p:ext uri="{BB962C8B-B14F-4D97-AF65-F5344CB8AC3E}">
        <p14:creationId xmlns:p14="http://schemas.microsoft.com/office/powerpoint/2010/main" val="221828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EC291-362E-1EEA-4431-FE8C2B3B9E0C}"/>
              </a:ext>
            </a:extLst>
          </p:cNvPr>
          <p:cNvSpPr>
            <a:spLocks noGrp="1"/>
          </p:cNvSpPr>
          <p:nvPr>
            <p:ph type="ctrTitle"/>
          </p:nvPr>
        </p:nvSpPr>
        <p:spPr>
          <a:xfrm>
            <a:off x="263236" y="1678709"/>
            <a:ext cx="11928764" cy="5353156"/>
          </a:xfrm>
        </p:spPr>
        <p:txBody>
          <a:bodyPr>
            <a:noAutofit/>
          </a:bodyPr>
          <a:lstStyle/>
          <a:p>
            <a:pPr marL="571500" indent="-571500" algn="l">
              <a:buFont typeface="Wingdings" panose="05000000000000000000" pitchFamily="2" charset="2"/>
              <a:buChar char="q"/>
            </a:pPr>
            <a:r>
              <a:rPr lang="en-US" sz="2800" b="1" dirty="0"/>
              <a:t>Project Flow </a:t>
            </a:r>
            <a:br>
              <a:rPr lang="en-US" sz="2800" b="1" dirty="0"/>
            </a:br>
            <a:r>
              <a:rPr lang="en-US" sz="2800" b="1" dirty="0"/>
              <a:t/>
            </a:r>
            <a:br>
              <a:rPr lang="en-US" sz="2800" b="1" dirty="0"/>
            </a:br>
            <a:r>
              <a:rPr lang="en-US" sz="2800" b="1" dirty="0"/>
              <a:t>Question 10 - </a:t>
            </a:r>
            <a:r>
              <a:rPr lang="en-US" sz="2800" b="1" dirty="0" smtClean="0"/>
              <a:t>:</a:t>
            </a:r>
            <a:r>
              <a:rPr lang="en-US" sz="2400" dirty="0" smtClean="0"/>
              <a:t>Create </a:t>
            </a:r>
            <a:r>
              <a:rPr lang="en-US" sz="2400" dirty="0"/>
              <a:t>a View named ‘</a:t>
            </a:r>
            <a:r>
              <a:rPr lang="en-US" sz="2400" dirty="0" err="1"/>
              <a:t>Batting_Order_HighestCenturyScorers_SA</a:t>
            </a:r>
            <a:r>
              <a:rPr lang="en-US" sz="2400" dirty="0"/>
              <a:t>’ Using the data given, considering the players who were active in the year of 2019, create a set of batting order of best 6 players using the selection criteria of those who have highest number of 100s across all matches for South Africa</a:t>
            </a:r>
            <a:r>
              <a:rPr lang="en-US" sz="2400" dirty="0" smtClean="0"/>
              <a:t>.</a:t>
            </a:r>
            <a:br>
              <a:rPr lang="en-US" sz="2400" dirty="0" smtClean="0"/>
            </a:br>
            <a:r>
              <a:rPr lang="en-US" sz="2800" dirty="0"/>
              <a:t/>
            </a:r>
            <a:br>
              <a:rPr lang="en-US" sz="2800" dirty="0"/>
            </a:br>
            <a:r>
              <a:rPr lang="en-US" sz="2800" b="1" dirty="0"/>
              <a:t>Code -</a:t>
            </a:r>
            <a:r>
              <a:rPr lang="en-US" sz="2800" b="1" dirty="0" smtClean="0"/>
              <a:t> :</a:t>
            </a:r>
            <a:br>
              <a:rPr lang="en-US" sz="2800" b="1" dirty="0" smtClean="0"/>
            </a:br>
            <a:r>
              <a:rPr lang="en-US" sz="2400" dirty="0" smtClean="0"/>
              <a:t>create </a:t>
            </a:r>
            <a:r>
              <a:rPr lang="en-US" sz="2400" dirty="0"/>
              <a:t>view </a:t>
            </a:r>
            <a:r>
              <a:rPr lang="en-US" sz="2400" dirty="0" err="1"/>
              <a:t>Batting_Order_HighestCenturyScorers_SA</a:t>
            </a:r>
            <a:r>
              <a:rPr lang="en-US" sz="2400" dirty="0"/>
              <a:t> as (select name,`100`,row_number() over() from `</a:t>
            </a:r>
            <a:r>
              <a:rPr lang="en-US" sz="2400" dirty="0" err="1"/>
              <a:t>icc</a:t>
            </a:r>
            <a:r>
              <a:rPr lang="en-US" sz="2400" dirty="0"/>
              <a:t> test batting figures (1)`where </a:t>
            </a:r>
            <a:r>
              <a:rPr lang="en-US" sz="2400" dirty="0" err="1"/>
              <a:t>end_year</a:t>
            </a:r>
            <a:r>
              <a:rPr lang="en-US" sz="2400" dirty="0"/>
              <a:t>=2019   and country= '</a:t>
            </a:r>
            <a:r>
              <a:rPr lang="en-US" sz="2400" dirty="0" err="1"/>
              <a:t>SA'order</a:t>
            </a:r>
            <a:r>
              <a:rPr lang="en-US" sz="2400" dirty="0"/>
              <a:t> by `100` </a:t>
            </a:r>
            <a:r>
              <a:rPr lang="en-US" sz="2400" dirty="0" err="1" smtClean="0"/>
              <a:t>desc</a:t>
            </a:r>
            <a:r>
              <a:rPr lang="en-US" sz="2400" dirty="0" smtClean="0"/>
              <a:t> limit </a:t>
            </a:r>
            <a:r>
              <a:rPr lang="en-US" sz="2400" dirty="0"/>
              <a:t>6</a:t>
            </a:r>
            <a:r>
              <a:rPr lang="en-US" sz="2400" dirty="0" smtClean="0"/>
              <a:t>);</a:t>
            </a:r>
            <a:br>
              <a:rPr lang="en-US" sz="2400" dirty="0" smtClean="0"/>
            </a:br>
            <a:r>
              <a:rPr lang="en-US" sz="2400" dirty="0"/>
              <a:t/>
            </a:r>
            <a:br>
              <a:rPr lang="en-US" sz="2400" dirty="0"/>
            </a:br>
            <a:r>
              <a:rPr lang="en-US" sz="2800" b="1" dirty="0" smtClean="0"/>
              <a:t>Solution-:</a:t>
            </a:r>
            <a:r>
              <a:rPr lang="en-US" sz="2400" dirty="0" smtClean="0"/>
              <a:t/>
            </a:r>
            <a:br>
              <a:rPr lang="en-US" sz="2400" dirty="0" smtClean="0"/>
            </a:br>
            <a:r>
              <a:rPr lang="en-US" sz="2400" dirty="0" smtClean="0"/>
              <a:t>We have created  view with name ‘</a:t>
            </a:r>
            <a:r>
              <a:rPr lang="en-US" sz="2400" dirty="0" err="1" smtClean="0"/>
              <a:t>Batting_Order_HighestCenturyScorers_SA</a:t>
            </a:r>
            <a:r>
              <a:rPr lang="en-US" sz="2400" dirty="0" smtClean="0"/>
              <a:t>’.</a:t>
            </a:r>
            <a:br>
              <a:rPr lang="en-US" sz="2400" dirty="0" smtClean="0"/>
            </a:br>
            <a:r>
              <a:rPr lang="en-US" sz="2400" dirty="0" smtClean="0"/>
              <a:t>Set the selection criteria for the player which are active in year 2019  and hit the more </a:t>
            </a:r>
            <a:r>
              <a:rPr lang="en-US" sz="2400" dirty="0"/>
              <a:t>highest number of 100s across all matches for South </a:t>
            </a:r>
            <a:r>
              <a:rPr lang="en-US" sz="2400" dirty="0" smtClean="0"/>
              <a:t>Africa. By using the order by </a:t>
            </a:r>
            <a:r>
              <a:rPr lang="en-US" sz="2400" dirty="0" err="1" smtClean="0"/>
              <a:t>clasue</a:t>
            </a:r>
            <a:r>
              <a:rPr lang="en-US" sz="2400" dirty="0" smtClean="0"/>
              <a:t> set there order with selection criteria.</a:t>
            </a:r>
            <a:r>
              <a:rPr lang="en-US" sz="2400" dirty="0"/>
              <a:t/>
            </a:r>
            <a:br>
              <a:rPr lang="en-US" sz="2400" dirty="0"/>
            </a:br>
            <a:r>
              <a:rPr lang="en-US" sz="2400" dirty="0" smtClean="0"/>
              <a:t/>
            </a:r>
            <a:br>
              <a:rPr lang="en-US" sz="2400" dirty="0" smtClean="0"/>
            </a:br>
            <a:endParaRPr lang="en-IN" sz="2400" dirty="0"/>
          </a:p>
        </p:txBody>
      </p:sp>
      <p:pic>
        <p:nvPicPr>
          <p:cNvPr id="7" name="Picture 6">
            <a:extLst>
              <a:ext uri="{FF2B5EF4-FFF2-40B4-BE49-F238E27FC236}">
                <a16:creationId xmlns="" xmlns:a16="http://schemas.microsoft.com/office/drawing/2014/main" id="{B079934C-0D86-EA00-3B3A-DE04F5FE91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9744" y="174589"/>
            <a:ext cx="2355273" cy="739812"/>
          </a:xfrm>
          <a:prstGeom prst="rect">
            <a:avLst/>
          </a:prstGeom>
        </p:spPr>
      </p:pic>
    </p:spTree>
    <p:extLst>
      <p:ext uri="{BB962C8B-B14F-4D97-AF65-F5344CB8AC3E}">
        <p14:creationId xmlns:p14="http://schemas.microsoft.com/office/powerpoint/2010/main" val="3751644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531" y="1104408"/>
            <a:ext cx="11061879" cy="4351338"/>
          </a:xfrm>
        </p:spPr>
        <p:txBody>
          <a:bodyPr/>
          <a:lstStyle/>
          <a:p>
            <a:pPr marL="0" indent="0">
              <a:buNone/>
            </a:pPr>
            <a:r>
              <a:rPr lang="en-US" b="1" dirty="0" smtClean="0"/>
              <a:t>Inference-:</a:t>
            </a:r>
          </a:p>
          <a:p>
            <a:pPr marL="0" indent="0">
              <a:buNone/>
            </a:pPr>
            <a:r>
              <a:rPr lang="en-US" sz="2400" dirty="0" smtClean="0"/>
              <a:t>We have get the current view of the table ‘</a:t>
            </a:r>
            <a:r>
              <a:rPr lang="en-US" sz="2400" dirty="0" err="1" smtClean="0"/>
              <a:t>Batting_Order_HighestCenturyScorers_SA</a:t>
            </a:r>
            <a:r>
              <a:rPr lang="en-US" sz="2400" dirty="0" smtClean="0"/>
              <a:t>’.</a:t>
            </a:r>
          </a:p>
          <a:p>
            <a:pPr marL="0" indent="0">
              <a:buNone/>
            </a:pPr>
            <a:r>
              <a:rPr lang="en-US" sz="2400" dirty="0" smtClean="0"/>
              <a:t>The sorted view of the best player played  for country South-Africa with highest</a:t>
            </a:r>
          </a:p>
          <a:p>
            <a:pPr marL="0" indent="0">
              <a:buNone/>
            </a:pPr>
            <a:r>
              <a:rPr lang="en-US" sz="2400" dirty="0" smtClean="0"/>
              <a:t>Number of century hit by the player.</a:t>
            </a:r>
            <a:endParaRPr lang="en-IN" sz="2400" dirty="0"/>
          </a:p>
          <a:p>
            <a:pPr marL="0" indent="0">
              <a:buNone/>
            </a:pPr>
            <a:endParaRPr lang="en-IN" sz="2400" dirty="0"/>
          </a:p>
        </p:txBody>
      </p:sp>
      <p:pic>
        <p:nvPicPr>
          <p:cNvPr id="4" name="Picture 3">
            <a:extLst>
              <a:ext uri="{FF2B5EF4-FFF2-40B4-BE49-F238E27FC236}">
                <a16:creationId xmlns="" xmlns:a16="http://schemas.microsoft.com/office/drawing/2014/main" id="{3BE58208-B4F7-23A1-CD5E-8729FDA4C961}"/>
              </a:ext>
            </a:extLst>
          </p:cNvPr>
          <p:cNvPicPr>
            <a:picLocks noChangeAspect="1"/>
          </p:cNvPicPr>
          <p:nvPr/>
        </p:nvPicPr>
        <p:blipFill rotWithShape="1">
          <a:blip r:embed="rId2">
            <a:extLst>
              <a:ext uri="{28A0092B-C50C-407E-A947-70E740481C1C}">
                <a14:useLocalDpi xmlns:a14="http://schemas.microsoft.com/office/drawing/2010/main" val="0"/>
              </a:ext>
            </a:extLst>
          </a:blip>
          <a:srcRect l="2894" t="57470" r="68672"/>
          <a:stretch/>
        </p:blipFill>
        <p:spPr>
          <a:xfrm>
            <a:off x="2459865" y="3280077"/>
            <a:ext cx="5756855" cy="2871989"/>
          </a:xfrm>
          <a:prstGeom prst="rect">
            <a:avLst/>
          </a:prstGeom>
        </p:spPr>
      </p:pic>
      <p:pic>
        <p:nvPicPr>
          <p:cNvPr id="5" name="Picture 4">
            <a:extLst>
              <a:ext uri="{FF2B5EF4-FFF2-40B4-BE49-F238E27FC236}">
                <a16:creationId xmlns="" xmlns:a16="http://schemas.microsoft.com/office/drawing/2014/main" id="{B079934C-0D86-EA00-3B3A-DE04F5FE91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2470" y="264741"/>
            <a:ext cx="2355273" cy="739812"/>
          </a:xfrm>
          <a:prstGeom prst="rect">
            <a:avLst/>
          </a:prstGeom>
        </p:spPr>
      </p:pic>
    </p:spTree>
    <p:extLst>
      <p:ext uri="{BB962C8B-B14F-4D97-AF65-F5344CB8AC3E}">
        <p14:creationId xmlns:p14="http://schemas.microsoft.com/office/powerpoint/2010/main" val="426520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CEBCA8-2F92-FCFB-FCBF-CADE1BF43091}"/>
              </a:ext>
            </a:extLst>
          </p:cNvPr>
          <p:cNvSpPr>
            <a:spLocks noGrp="1"/>
          </p:cNvSpPr>
          <p:nvPr>
            <p:ph type="ctrTitle"/>
          </p:nvPr>
        </p:nvSpPr>
        <p:spPr>
          <a:xfrm>
            <a:off x="0" y="-1"/>
            <a:ext cx="11928764" cy="6323527"/>
          </a:xfrm>
        </p:spPr>
        <p:txBody>
          <a:bodyPr>
            <a:normAutofit/>
          </a:bodyPr>
          <a:lstStyle/>
          <a:p>
            <a:pPr marL="457200" indent="-457200" algn="l">
              <a:buFont typeface="Wingdings" panose="05000000000000000000" pitchFamily="2" charset="2"/>
              <a:buChar char="q"/>
            </a:pPr>
            <a:r>
              <a:rPr lang="en-US" sz="2800" b="1" dirty="0"/>
              <a:t>Project Flow</a:t>
            </a:r>
            <a:br>
              <a:rPr lang="en-US" sz="2800" b="1" dirty="0"/>
            </a:br>
            <a:r>
              <a:rPr lang="en-US" sz="2800" b="1" dirty="0"/>
              <a:t/>
            </a:r>
            <a:br>
              <a:rPr lang="en-US" sz="2800" b="1" dirty="0"/>
            </a:br>
            <a:r>
              <a:rPr lang="en-US" sz="2800" b="1" dirty="0"/>
              <a:t>Question 11 </a:t>
            </a:r>
            <a:r>
              <a:rPr lang="en-US" sz="2800" b="1" dirty="0" smtClean="0"/>
              <a:t>-: </a:t>
            </a:r>
            <a:r>
              <a:rPr lang="en-US" sz="2400" dirty="0"/>
              <a:t>Using the data given, Give the number of </a:t>
            </a:r>
            <a:r>
              <a:rPr lang="en-US" sz="2400" dirty="0" err="1"/>
              <a:t>player_played</a:t>
            </a:r>
            <a:r>
              <a:rPr lang="en-US" sz="2400" dirty="0"/>
              <a:t> for each country</a:t>
            </a:r>
            <a:r>
              <a:rPr lang="en-US" sz="2400" dirty="0" smtClean="0"/>
              <a:t>.</a:t>
            </a:r>
            <a:br>
              <a:rPr lang="en-US" sz="2400" dirty="0" smtClean="0"/>
            </a:br>
            <a:r>
              <a:rPr lang="en-US" sz="2800" dirty="0"/>
              <a:t/>
            </a:r>
            <a:br>
              <a:rPr lang="en-US" sz="2800" dirty="0"/>
            </a:br>
            <a:r>
              <a:rPr lang="en-US" sz="2800" b="1" dirty="0"/>
              <a:t>Code - : </a:t>
            </a:r>
            <a:r>
              <a:rPr lang="en-US" sz="2800" b="1" dirty="0" smtClean="0"/>
              <a:t/>
            </a:r>
            <a:br>
              <a:rPr lang="en-US" sz="2800" b="1" dirty="0" smtClean="0"/>
            </a:br>
            <a:r>
              <a:rPr lang="en-US" sz="2700" dirty="0" smtClean="0"/>
              <a:t>select </a:t>
            </a:r>
            <a:r>
              <a:rPr lang="en-US" sz="2700" dirty="0" err="1"/>
              <a:t>country,count</a:t>
            </a:r>
            <a:r>
              <a:rPr lang="en-US" sz="2700" dirty="0"/>
              <a:t>(name)from `</a:t>
            </a:r>
            <a:r>
              <a:rPr lang="en-US" sz="2700" dirty="0" err="1"/>
              <a:t>icc</a:t>
            </a:r>
            <a:r>
              <a:rPr lang="en-US" sz="2700" dirty="0"/>
              <a:t> test batting figures (1)`group by country </a:t>
            </a:r>
            <a:r>
              <a:rPr lang="en-US" sz="2700" dirty="0" smtClean="0"/>
              <a:t>;</a:t>
            </a:r>
            <a:br>
              <a:rPr lang="en-US" sz="2700" dirty="0" smtClean="0"/>
            </a:br>
            <a:r>
              <a:rPr lang="en-US" sz="2700" b="1" dirty="0"/>
              <a:t/>
            </a:r>
            <a:br>
              <a:rPr lang="en-US" sz="2700" b="1" dirty="0"/>
            </a:br>
            <a:r>
              <a:rPr lang="en-US" sz="2700" b="1" dirty="0" smtClean="0"/>
              <a:t>Solution-:</a:t>
            </a:r>
            <a:r>
              <a:rPr lang="en-US" sz="2700" dirty="0" smtClean="0"/>
              <a:t/>
            </a:r>
            <a:br>
              <a:rPr lang="en-US" sz="2700" dirty="0" smtClean="0"/>
            </a:br>
            <a:r>
              <a:rPr lang="en-US" sz="2700" dirty="0" smtClean="0"/>
              <a:t>We have use aggregate function  count  to give = the total number of player played for the each country.</a:t>
            </a:r>
            <a:r>
              <a:rPr lang="en-IN" sz="2700" dirty="0"/>
              <a:t/>
            </a:r>
            <a:br>
              <a:rPr lang="en-IN" sz="2700" dirty="0"/>
            </a:br>
            <a:r>
              <a:rPr lang="en-IN" sz="2700" dirty="0" smtClean="0"/>
              <a:t>By using group by clause we get count for the </a:t>
            </a:r>
            <a:r>
              <a:rPr lang="en-IN" sz="2700" dirty="0" err="1" smtClean="0"/>
              <a:t>player_played</a:t>
            </a:r>
            <a:r>
              <a:rPr lang="en-IN" sz="2700" dirty="0" smtClean="0"/>
              <a:t> for each country.</a:t>
            </a:r>
            <a:br>
              <a:rPr lang="en-IN" sz="2700" dirty="0" smtClean="0"/>
            </a:br>
            <a:r>
              <a:rPr lang="en-IN" sz="2700" dirty="0"/>
              <a:t/>
            </a:r>
            <a:br>
              <a:rPr lang="en-IN" sz="2700" dirty="0"/>
            </a:br>
            <a:r>
              <a:rPr lang="en-IN" sz="2700" b="1" dirty="0" smtClean="0"/>
              <a:t>Inference-:</a:t>
            </a:r>
            <a:br>
              <a:rPr lang="en-IN" sz="2700" b="1" dirty="0" smtClean="0"/>
            </a:br>
            <a:r>
              <a:rPr lang="en-IN" sz="2400" dirty="0" smtClean="0"/>
              <a:t>We get total count of player played for there nation in ICC tournament by each country.</a:t>
            </a:r>
            <a:br>
              <a:rPr lang="en-IN" sz="2400" dirty="0" smtClean="0"/>
            </a:br>
            <a:endParaRPr lang="en-IN" sz="2400" dirty="0"/>
          </a:p>
        </p:txBody>
      </p:sp>
      <p:pic>
        <p:nvPicPr>
          <p:cNvPr id="6" name="Picture 5">
            <a:extLst>
              <a:ext uri="{FF2B5EF4-FFF2-40B4-BE49-F238E27FC236}">
                <a16:creationId xmlns="" xmlns:a16="http://schemas.microsoft.com/office/drawing/2014/main" id="{4C0D6BD4-0B8E-48D2-1049-7019DDAF49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1107" y="268495"/>
            <a:ext cx="2355273" cy="739812"/>
          </a:xfrm>
          <a:prstGeom prst="rect">
            <a:avLst/>
          </a:prstGeom>
        </p:spPr>
      </p:pic>
    </p:spTree>
    <p:extLst>
      <p:ext uri="{BB962C8B-B14F-4D97-AF65-F5344CB8AC3E}">
        <p14:creationId xmlns:p14="http://schemas.microsoft.com/office/powerpoint/2010/main" val="21702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C0D6BD4-0B8E-48D2-1049-7019DDAF49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6713" y="264741"/>
            <a:ext cx="2355273" cy="739812"/>
          </a:xfrm>
          <a:prstGeom prst="rect">
            <a:avLst/>
          </a:prstGeom>
        </p:spPr>
      </p:pic>
      <p:pic>
        <p:nvPicPr>
          <p:cNvPr id="5" name="Picture 4">
            <a:extLst>
              <a:ext uri="{FF2B5EF4-FFF2-40B4-BE49-F238E27FC236}">
                <a16:creationId xmlns="" xmlns:a16="http://schemas.microsoft.com/office/drawing/2014/main" id="{8175FD4C-641F-7A67-C4FE-8A7A7A9857AC}"/>
              </a:ext>
            </a:extLst>
          </p:cNvPr>
          <p:cNvPicPr>
            <a:picLocks noChangeAspect="1"/>
          </p:cNvPicPr>
          <p:nvPr/>
        </p:nvPicPr>
        <p:blipFill rotWithShape="1">
          <a:blip r:embed="rId3">
            <a:extLst>
              <a:ext uri="{28A0092B-C50C-407E-A947-70E740481C1C}">
                <a14:useLocalDpi xmlns:a14="http://schemas.microsoft.com/office/drawing/2010/main" val="0"/>
              </a:ext>
            </a:extLst>
          </a:blip>
          <a:srcRect l="2243" t="48711" r="75481"/>
          <a:stretch/>
        </p:blipFill>
        <p:spPr>
          <a:xfrm>
            <a:off x="3670479" y="1617369"/>
            <a:ext cx="3709115" cy="3714485"/>
          </a:xfrm>
          <a:prstGeom prst="rect">
            <a:avLst/>
          </a:prstGeom>
        </p:spPr>
      </p:pic>
    </p:spTree>
    <p:extLst>
      <p:ext uri="{BB962C8B-B14F-4D97-AF65-F5344CB8AC3E}">
        <p14:creationId xmlns:p14="http://schemas.microsoft.com/office/powerpoint/2010/main" val="1700830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0B6925-E821-D754-1F62-35BB5D9A7F9A}"/>
              </a:ext>
            </a:extLst>
          </p:cNvPr>
          <p:cNvSpPr>
            <a:spLocks noGrp="1"/>
          </p:cNvSpPr>
          <p:nvPr>
            <p:ph type="title"/>
          </p:nvPr>
        </p:nvSpPr>
        <p:spPr>
          <a:xfrm>
            <a:off x="110836" y="268144"/>
            <a:ext cx="11970327" cy="6589856"/>
          </a:xfrm>
        </p:spPr>
        <p:txBody>
          <a:bodyPr>
            <a:noAutofit/>
          </a:bodyPr>
          <a:lstStyle/>
          <a:p>
            <a:pPr marL="457200" indent="-457200">
              <a:buFont typeface="Wingdings" panose="05000000000000000000" pitchFamily="2" charset="2"/>
              <a:buChar char="q"/>
            </a:pPr>
            <a:r>
              <a:rPr lang="en-US" sz="2800" b="1" dirty="0"/>
              <a:t>Project Flow </a:t>
            </a:r>
            <a:br>
              <a:rPr lang="en-US" sz="2800" b="1" dirty="0"/>
            </a:br>
            <a:r>
              <a:rPr lang="en-US" sz="2800" b="1" dirty="0"/>
              <a:t/>
            </a:r>
            <a:br>
              <a:rPr lang="en-US" sz="2800" b="1" dirty="0"/>
            </a:br>
            <a:r>
              <a:rPr lang="en-US" sz="2800" b="1" dirty="0"/>
              <a:t>Question 12 </a:t>
            </a:r>
            <a:r>
              <a:rPr lang="en-US" sz="2400" b="1" dirty="0"/>
              <a:t>- </a:t>
            </a:r>
            <a:r>
              <a:rPr lang="en-US" sz="2400" b="1" dirty="0" smtClean="0"/>
              <a:t>:</a:t>
            </a:r>
            <a:r>
              <a:rPr lang="en-US" sz="2400" dirty="0" smtClean="0"/>
              <a:t>Using </a:t>
            </a:r>
            <a:r>
              <a:rPr lang="en-US" sz="2400" dirty="0"/>
              <a:t>the data given, Give the number of </a:t>
            </a:r>
            <a:r>
              <a:rPr lang="en-US" sz="2400" dirty="0" err="1"/>
              <a:t>player_played</a:t>
            </a:r>
            <a:r>
              <a:rPr lang="en-US" sz="2400" dirty="0"/>
              <a:t> for Asian and Non-Asian continent</a:t>
            </a:r>
            <a:r>
              <a:rPr lang="en-US" sz="2400" dirty="0" smtClean="0"/>
              <a:t>.</a:t>
            </a:r>
            <a:br>
              <a:rPr lang="en-US" sz="2400" dirty="0" smtClean="0"/>
            </a:br>
            <a:r>
              <a:rPr lang="en-US" sz="2800" dirty="0"/>
              <a:t/>
            </a:r>
            <a:br>
              <a:rPr lang="en-US" sz="2800" dirty="0"/>
            </a:br>
            <a:r>
              <a:rPr lang="en-US" sz="2800" b="1" dirty="0"/>
              <a:t>Code -:</a:t>
            </a:r>
            <a:br>
              <a:rPr lang="en-US" sz="2800" b="1" dirty="0"/>
            </a:br>
            <a:r>
              <a:rPr lang="en-US" sz="2400" dirty="0"/>
              <a:t>select country ,count(name) as </a:t>
            </a:r>
            <a:r>
              <a:rPr lang="en-US" sz="2400" dirty="0" err="1"/>
              <a:t>player_played_for_Asian</a:t>
            </a:r>
            <a:r>
              <a:rPr lang="en-US" sz="2400" dirty="0"/>
              <a:t>  from `</a:t>
            </a:r>
            <a:r>
              <a:rPr lang="en-US" sz="2400" dirty="0" err="1"/>
              <a:t>icc</a:t>
            </a:r>
            <a:r>
              <a:rPr lang="en-US" sz="2400" dirty="0"/>
              <a:t> test batting figures (1)` where country  in ('WI','AUS','</a:t>
            </a:r>
            <a:r>
              <a:rPr lang="en-US" sz="2400" dirty="0" err="1"/>
              <a:t>Eng</a:t>
            </a:r>
            <a:r>
              <a:rPr lang="en-US" sz="2400" dirty="0"/>
              <a:t>','NZ','ZIM','IRE','SA') group by country</a:t>
            </a:r>
            <a:r>
              <a:rPr lang="en-US" sz="2400" dirty="0" smtClean="0"/>
              <a:t>;</a:t>
            </a:r>
            <a:br>
              <a:rPr lang="en-US" sz="2400" dirty="0" smtClean="0"/>
            </a:br>
            <a:r>
              <a:rPr lang="en-US" sz="2400" dirty="0"/>
              <a:t/>
            </a:r>
            <a:br>
              <a:rPr lang="en-US" sz="2400" dirty="0"/>
            </a:br>
            <a:r>
              <a:rPr lang="en-US" sz="2400" dirty="0"/>
              <a:t>select </a:t>
            </a:r>
            <a:r>
              <a:rPr lang="en-US" sz="2400" dirty="0" smtClean="0"/>
              <a:t>country , count(name</a:t>
            </a:r>
            <a:r>
              <a:rPr lang="en-US" sz="2400" dirty="0"/>
              <a:t>) as </a:t>
            </a:r>
            <a:r>
              <a:rPr lang="en-US" sz="2400" dirty="0" err="1"/>
              <a:t>player_played_for_Nonasian</a:t>
            </a:r>
            <a:r>
              <a:rPr lang="en-US" sz="2400" dirty="0"/>
              <a:t> from `</a:t>
            </a:r>
            <a:r>
              <a:rPr lang="en-US" sz="2400" dirty="0" err="1"/>
              <a:t>icc</a:t>
            </a:r>
            <a:r>
              <a:rPr lang="en-US" sz="2400" dirty="0"/>
              <a:t> test batting figures (1)` where country  in ('</a:t>
            </a:r>
            <a:r>
              <a:rPr lang="en-US" sz="2400" dirty="0" err="1"/>
              <a:t>India','Pak','SL','BDESH','AFG</a:t>
            </a:r>
            <a:r>
              <a:rPr lang="en-US" sz="2400" dirty="0"/>
              <a:t>') group by country; </a:t>
            </a:r>
            <a:r>
              <a:rPr lang="en-US" sz="2400" dirty="0" smtClean="0"/>
              <a:t/>
            </a:r>
            <a:br>
              <a:rPr lang="en-US" sz="2400" dirty="0" smtClean="0"/>
            </a:br>
            <a:r>
              <a:rPr lang="en-US" sz="2400" dirty="0"/>
              <a:t/>
            </a:r>
            <a:br>
              <a:rPr lang="en-US" sz="2400" dirty="0"/>
            </a:br>
            <a:r>
              <a:rPr lang="en-US" sz="2400" b="1" dirty="0" smtClean="0"/>
              <a:t>Solution-:</a:t>
            </a:r>
            <a:r>
              <a:rPr lang="en-US" sz="2400" dirty="0" smtClean="0"/>
              <a:t/>
            </a:r>
            <a:br>
              <a:rPr lang="en-US" sz="2400" dirty="0" smtClean="0"/>
            </a:br>
            <a:r>
              <a:rPr lang="en-US" sz="2400" dirty="0" smtClean="0"/>
              <a:t>We get the count of player played  for the Asian continent  in the ICC tournament </a:t>
            </a:r>
            <a:br>
              <a:rPr lang="en-US" sz="2400" dirty="0" smtClean="0"/>
            </a:br>
            <a:r>
              <a:rPr lang="en-US" sz="2400" dirty="0" smtClean="0"/>
              <a:t>with respect to the country which include in the Asian continent.</a:t>
            </a:r>
            <a:r>
              <a:rPr lang="en-US" sz="2400" dirty="0"/>
              <a:t/>
            </a:r>
            <a:br>
              <a:rPr lang="en-US" sz="2400" dirty="0"/>
            </a:br>
            <a:r>
              <a:rPr lang="en-US" sz="2400" dirty="0" smtClean="0"/>
              <a:t>For the non-Asian  continent player  which are played in ICC tournament for there country we use the same logic for it.</a:t>
            </a:r>
            <a:r>
              <a:rPr lang="en-US" sz="2400" dirty="0"/>
              <a:t/>
            </a:r>
            <a:br>
              <a:rPr lang="en-US" sz="2400" dirty="0"/>
            </a:br>
            <a:endParaRPr lang="en-IN" sz="2400" dirty="0"/>
          </a:p>
        </p:txBody>
      </p:sp>
      <p:pic>
        <p:nvPicPr>
          <p:cNvPr id="6" name="Picture 5">
            <a:extLst>
              <a:ext uri="{FF2B5EF4-FFF2-40B4-BE49-F238E27FC236}">
                <a16:creationId xmlns="" xmlns:a16="http://schemas.microsoft.com/office/drawing/2014/main" id="{FB1725AC-8A50-FD09-78D5-4811F1812A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9744" y="135953"/>
            <a:ext cx="2355273" cy="739812"/>
          </a:xfrm>
          <a:prstGeom prst="rect">
            <a:avLst/>
          </a:prstGeom>
        </p:spPr>
      </p:pic>
    </p:spTree>
    <p:extLst>
      <p:ext uri="{BB962C8B-B14F-4D97-AF65-F5344CB8AC3E}">
        <p14:creationId xmlns:p14="http://schemas.microsoft.com/office/powerpoint/2010/main" val="2296563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7149596A-E862-EA08-7E33-B3D684EE42A2}"/>
              </a:ext>
            </a:extLst>
          </p:cNvPr>
          <p:cNvSpPr>
            <a:spLocks noGrp="1"/>
          </p:cNvSpPr>
          <p:nvPr>
            <p:ph type="subTitle" idx="1"/>
          </p:nvPr>
        </p:nvSpPr>
        <p:spPr>
          <a:xfrm>
            <a:off x="235526" y="914401"/>
            <a:ext cx="11859491" cy="1655762"/>
          </a:xfrm>
        </p:spPr>
        <p:txBody>
          <a:bodyPr>
            <a:normAutofit fontScale="92500" lnSpcReduction="10000"/>
          </a:bodyPr>
          <a:lstStyle/>
          <a:p>
            <a:pPr algn="l"/>
            <a:r>
              <a:rPr lang="en-US" sz="3000" b="1" dirty="0" smtClean="0">
                <a:latin typeface="+mj-lt"/>
              </a:rPr>
              <a:t>Inference-:</a:t>
            </a:r>
            <a:endParaRPr lang="en-IN" sz="3000" b="1" dirty="0">
              <a:latin typeface="+mj-lt"/>
            </a:endParaRPr>
          </a:p>
          <a:p>
            <a:pPr algn="l"/>
            <a:r>
              <a:rPr lang="en-US" sz="2600" dirty="0" smtClean="0">
                <a:latin typeface="+mj-lt"/>
              </a:rPr>
              <a:t>We get the two output for the total player played in the ICC tournament one for the </a:t>
            </a:r>
            <a:r>
              <a:rPr lang="en-US" sz="2600" dirty="0" err="1" smtClean="0">
                <a:latin typeface="+mj-lt"/>
              </a:rPr>
              <a:t>player_played</a:t>
            </a:r>
            <a:r>
              <a:rPr lang="en-US" sz="2600" dirty="0" smtClean="0">
                <a:latin typeface="+mj-lt"/>
              </a:rPr>
              <a:t> for the Asian continent and </a:t>
            </a:r>
            <a:r>
              <a:rPr lang="en-US" sz="2600" dirty="0">
                <a:latin typeface="+mj-lt"/>
              </a:rPr>
              <a:t>a</a:t>
            </a:r>
            <a:r>
              <a:rPr lang="en-US" sz="2600" dirty="0" smtClean="0">
                <a:latin typeface="+mj-lt"/>
              </a:rPr>
              <a:t>nother one is for </a:t>
            </a:r>
            <a:r>
              <a:rPr lang="en-US" sz="2600" dirty="0" err="1" smtClean="0">
                <a:latin typeface="+mj-lt"/>
              </a:rPr>
              <a:t>player_played</a:t>
            </a:r>
            <a:r>
              <a:rPr lang="en-US" sz="2600" dirty="0" smtClean="0">
                <a:latin typeface="+mj-lt"/>
              </a:rPr>
              <a:t> </a:t>
            </a:r>
          </a:p>
          <a:p>
            <a:pPr algn="l"/>
            <a:r>
              <a:rPr lang="en-US" sz="2600" dirty="0" smtClean="0">
                <a:latin typeface="+mj-lt"/>
              </a:rPr>
              <a:t>For non-Asian continent.</a:t>
            </a:r>
            <a:endParaRPr lang="en-IN" sz="2600" dirty="0">
              <a:latin typeface="+mj-lt"/>
            </a:endParaRPr>
          </a:p>
        </p:txBody>
      </p:sp>
      <p:pic>
        <p:nvPicPr>
          <p:cNvPr id="6" name="Picture 5">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9744" y="174589"/>
            <a:ext cx="2355273" cy="739812"/>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70723" y="3429000"/>
            <a:ext cx="4785360" cy="2173310"/>
          </a:xfrm>
          <a:prstGeom prst="rect">
            <a:avLst/>
          </a:prstGeom>
        </p:spPr>
      </p:pic>
      <p:pic>
        <p:nvPicPr>
          <p:cNvPr id="9" name="Picture 8" descr="Table&#10;&#10;Description automatically generated"/>
          <p:cNvPicPr/>
          <p:nvPr/>
        </p:nvPicPr>
        <p:blipFill>
          <a:blip r:embed="rId4">
            <a:extLst>
              <a:ext uri="{28A0092B-C50C-407E-A947-70E740481C1C}">
                <a14:useLocalDpi xmlns:a14="http://schemas.microsoft.com/office/drawing/2010/main" val="0"/>
              </a:ext>
            </a:extLst>
          </a:blip>
          <a:stretch>
            <a:fillRect/>
          </a:stretch>
        </p:blipFill>
        <p:spPr>
          <a:xfrm>
            <a:off x="5840081" y="3429000"/>
            <a:ext cx="4761865" cy="2817254"/>
          </a:xfrm>
          <a:prstGeom prst="rect">
            <a:avLst/>
          </a:prstGeom>
        </p:spPr>
      </p:pic>
    </p:spTree>
    <p:extLst>
      <p:ext uri="{BB962C8B-B14F-4D97-AF65-F5344CB8AC3E}">
        <p14:creationId xmlns:p14="http://schemas.microsoft.com/office/powerpoint/2010/main" val="3201627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4952DA53-02FE-4E09-95F5-F42160C4201A}"/>
              </a:ext>
            </a:extLst>
          </p:cNvPr>
          <p:cNvSpPr>
            <a:spLocks noGrp="1"/>
          </p:cNvSpPr>
          <p:nvPr>
            <p:ph idx="1"/>
          </p:nvPr>
        </p:nvSpPr>
        <p:spPr>
          <a:xfrm>
            <a:off x="696532" y="1207439"/>
            <a:ext cx="10515600" cy="4351338"/>
          </a:xfrm>
        </p:spPr>
        <p:txBody>
          <a:bodyPr>
            <a:normAutofit fontScale="85000" lnSpcReduction="10000"/>
          </a:bodyPr>
          <a:lstStyle/>
          <a:p>
            <a:pPr marL="285750" marR="0" lvl="0" indent="-285750" algn="l">
              <a:lnSpc>
                <a:spcPct val="106000"/>
              </a:lnSpc>
              <a:spcBef>
                <a:spcPts val="0"/>
              </a:spcBef>
              <a:spcAft>
                <a:spcPts val="800"/>
              </a:spcAft>
              <a:buFont typeface="Wingdings" panose="05000000000000000000" pitchFamily="2" charset="2"/>
              <a:buChar char="q"/>
            </a:pPr>
            <a:r>
              <a:rPr lang="en-IN" sz="33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Part – B</a:t>
            </a:r>
            <a:endParaRPr lang="en-US"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l">
              <a:lnSpc>
                <a:spcPct val="106000"/>
              </a:lnSpc>
              <a:spcBef>
                <a:spcPts val="0"/>
              </a:spcBef>
              <a:spcAft>
                <a:spcPts val="800"/>
              </a:spcAft>
              <a:buFont typeface="Arial" panose="020B0604020202020204" pitchFamily="34" charset="0"/>
              <a:buChar char="•"/>
            </a:pPr>
            <a:r>
              <a:rPr lang="en-IN" sz="3300" b="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3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lang="en-US" sz="3300" dirty="0">
              <a:effectLst/>
              <a:latin typeface="Calibri" panose="020F0502020204030204" pitchFamily="34" charset="0"/>
              <a:ea typeface="Calibri" panose="020F0502020204030204" pitchFamily="34" charset="0"/>
              <a:cs typeface="Mangal"/>
            </a:endParaRPr>
          </a:p>
          <a:p>
            <a:pPr marL="0" marR="0" indent="0" algn="just">
              <a:lnSpc>
                <a:spcPct val="106000"/>
              </a:lnSpc>
              <a:spcBef>
                <a:spcPts val="0"/>
              </a:spcBef>
              <a:spcAft>
                <a:spcPts val="800"/>
              </a:spcAft>
              <a:buNone/>
            </a:pPr>
            <a:r>
              <a:rPr lang="en-IN" sz="2800" dirty="0">
                <a:solidFill>
                  <a:srgbClr val="000000"/>
                </a:solidFill>
                <a:effectLst/>
                <a:latin typeface="Times New Roman" panose="02020603050405020304" pitchFamily="18" charset="0"/>
                <a:ea typeface="Calibri" panose="020F0502020204030204" pitchFamily="34" charset="0"/>
                <a:cs typeface="Mangal"/>
              </a:rPr>
              <a:t>“Richard’s Supply” is a company which deals with different food products. </a:t>
            </a:r>
            <a:endParaRPr lang="en-US" sz="2800" dirty="0">
              <a:effectLst/>
              <a:latin typeface="Calibri" panose="020F0502020204030204" pitchFamily="34" charset="0"/>
              <a:ea typeface="Calibri" panose="020F0502020204030204" pitchFamily="34" charset="0"/>
              <a:cs typeface="Mangal"/>
            </a:endParaRPr>
          </a:p>
          <a:p>
            <a:pPr marL="0" marR="0" indent="0" algn="just">
              <a:lnSpc>
                <a:spcPct val="106000"/>
              </a:lnSpc>
              <a:spcBef>
                <a:spcPts val="0"/>
              </a:spcBef>
              <a:spcAft>
                <a:spcPts val="800"/>
              </a:spcAft>
              <a:buNone/>
            </a:pPr>
            <a:r>
              <a:rPr lang="en-IN" sz="2800" dirty="0">
                <a:solidFill>
                  <a:srgbClr val="000000"/>
                </a:solidFill>
                <a:effectLst/>
                <a:latin typeface="Times New Roman" panose="02020603050405020304" pitchFamily="18" charset="0"/>
                <a:ea typeface="Calibri" panose="020F0502020204030204" pitchFamily="34" charset="0"/>
                <a:cs typeface="Mangal"/>
              </a:rPr>
              <a:t> The company is associated with a pool of suppliers. </a:t>
            </a:r>
            <a:endParaRPr lang="en-US" sz="2800" dirty="0">
              <a:effectLst/>
              <a:latin typeface="Calibri" panose="020F0502020204030204" pitchFamily="34" charset="0"/>
              <a:ea typeface="Calibri" panose="020F0502020204030204" pitchFamily="34" charset="0"/>
              <a:cs typeface="Mangal"/>
            </a:endParaRPr>
          </a:p>
          <a:p>
            <a:pPr marL="0" marR="0" indent="0" algn="just">
              <a:lnSpc>
                <a:spcPct val="106000"/>
              </a:lnSpc>
              <a:spcBef>
                <a:spcPts val="0"/>
              </a:spcBef>
              <a:spcAft>
                <a:spcPts val="800"/>
              </a:spcAft>
              <a:buNone/>
            </a:pPr>
            <a:r>
              <a:rPr lang="en-IN" sz="2800" dirty="0">
                <a:solidFill>
                  <a:srgbClr val="000000"/>
                </a:solidFill>
                <a:effectLst/>
                <a:latin typeface="Times New Roman" panose="02020603050405020304" pitchFamily="18" charset="0"/>
                <a:ea typeface="Calibri" panose="020F0502020204030204" pitchFamily="34" charset="0"/>
                <a:cs typeface="Mangal"/>
              </a:rPr>
              <a:t> Every Supplier supplies different types of food products to Richard’s supply. </a:t>
            </a:r>
            <a:endParaRPr lang="en-US" sz="2800" dirty="0">
              <a:effectLst/>
              <a:latin typeface="Calibri" panose="020F0502020204030204" pitchFamily="34" charset="0"/>
              <a:ea typeface="Calibri" panose="020F0502020204030204" pitchFamily="34" charset="0"/>
              <a:cs typeface="Mangal"/>
            </a:endParaRPr>
          </a:p>
          <a:p>
            <a:pPr marL="0" marR="0" indent="0" algn="just">
              <a:lnSpc>
                <a:spcPct val="106000"/>
              </a:lnSpc>
              <a:spcBef>
                <a:spcPts val="0"/>
              </a:spcBef>
              <a:spcAft>
                <a:spcPts val="800"/>
              </a:spcAft>
              <a:buNone/>
            </a:pPr>
            <a:r>
              <a:rPr lang="en-IN" sz="2800" dirty="0">
                <a:solidFill>
                  <a:srgbClr val="000000"/>
                </a:solidFill>
                <a:effectLst/>
                <a:latin typeface="Times New Roman" panose="02020603050405020304" pitchFamily="18" charset="0"/>
                <a:ea typeface="Calibri" panose="020F0502020204030204" pitchFamily="34" charset="0"/>
                <a:cs typeface="Mangal"/>
              </a:rPr>
              <a:t> This company also receives orders for the food products from various customers. </a:t>
            </a:r>
            <a:endParaRPr lang="en-US" sz="2800" dirty="0">
              <a:effectLst/>
              <a:latin typeface="Calibri" panose="020F0502020204030204" pitchFamily="34" charset="0"/>
              <a:ea typeface="Calibri" panose="020F0502020204030204" pitchFamily="34" charset="0"/>
              <a:cs typeface="Mangal"/>
            </a:endParaRPr>
          </a:p>
          <a:p>
            <a:pPr marL="0" marR="0" indent="0" algn="just">
              <a:lnSpc>
                <a:spcPct val="106000"/>
              </a:lnSpc>
              <a:spcBef>
                <a:spcPts val="0"/>
              </a:spcBef>
              <a:spcAft>
                <a:spcPts val="800"/>
              </a:spcAft>
              <a:buNone/>
            </a:pPr>
            <a:r>
              <a:rPr lang="en-IN" sz="2800" dirty="0">
                <a:solidFill>
                  <a:srgbClr val="000000"/>
                </a:solidFill>
                <a:effectLst/>
                <a:latin typeface="Times New Roman" panose="02020603050405020304" pitchFamily="18" charset="0"/>
                <a:ea typeface="Calibri" panose="020F0502020204030204" pitchFamily="34" charset="0"/>
                <a:cs typeface="Mangal"/>
              </a:rPr>
              <a:t> Each order may have multiple products mentioned along with the quantity. </a:t>
            </a:r>
            <a:endParaRPr lang="en-US" sz="2800" dirty="0">
              <a:effectLst/>
              <a:latin typeface="Calibri" panose="020F0502020204030204" pitchFamily="34" charset="0"/>
              <a:ea typeface="Calibri" panose="020F0502020204030204" pitchFamily="34" charset="0"/>
              <a:cs typeface="Mangal"/>
            </a:endParaRPr>
          </a:p>
          <a:p>
            <a:pPr marL="0" marR="0" indent="0" algn="just">
              <a:lnSpc>
                <a:spcPct val="106000"/>
              </a:lnSpc>
              <a:spcBef>
                <a:spcPts val="0"/>
              </a:spcBef>
              <a:spcAft>
                <a:spcPts val="800"/>
              </a:spcAft>
              <a:buNone/>
            </a:pPr>
            <a:r>
              <a:rPr lang="en-IN" sz="2800" dirty="0">
                <a:solidFill>
                  <a:srgbClr val="000000"/>
                </a:solidFill>
                <a:effectLst/>
                <a:latin typeface="Times New Roman" panose="02020603050405020304" pitchFamily="18" charset="0"/>
                <a:ea typeface="Calibri" panose="020F0502020204030204" pitchFamily="34" charset="0"/>
                <a:cs typeface="Mangal"/>
              </a:rPr>
              <a:t> The company has been maintaining the database for 2 years. </a:t>
            </a:r>
            <a:endParaRPr lang="en-US" sz="2800" dirty="0">
              <a:effectLst/>
              <a:latin typeface="Calibri" panose="020F0502020204030204" pitchFamily="34" charset="0"/>
              <a:ea typeface="Calibri" panose="020F0502020204030204" pitchFamily="34" charset="0"/>
              <a:cs typeface="Mangal"/>
            </a:endParaRPr>
          </a:p>
          <a:p>
            <a:pPr marL="0" marR="0" indent="0" algn="just">
              <a:lnSpc>
                <a:spcPct val="106000"/>
              </a:lnSpc>
              <a:spcBef>
                <a:spcPts val="0"/>
              </a:spcBef>
              <a:spcAft>
                <a:spcPts val="800"/>
              </a:spcAft>
              <a:buNone/>
            </a:pPr>
            <a:r>
              <a:rPr lang="en-IN" sz="2800" dirty="0">
                <a:solidFill>
                  <a:srgbClr val="000000"/>
                </a:solidFill>
                <a:effectLst/>
                <a:latin typeface="Times New Roman" panose="02020603050405020304" pitchFamily="18" charset="0"/>
                <a:ea typeface="Calibri" panose="020F0502020204030204" pitchFamily="34" charset="0"/>
                <a:cs typeface="Mangal"/>
              </a:rPr>
              <a:t> Refer to the following Entity-Relationship diagram of the database. </a:t>
            </a:r>
            <a:endParaRPr lang="en-US" sz="2800" dirty="0">
              <a:effectLst/>
              <a:latin typeface="Calibri" panose="020F0502020204030204" pitchFamily="34" charset="0"/>
              <a:ea typeface="Calibri" panose="020F0502020204030204" pitchFamily="34" charset="0"/>
              <a:cs typeface="Mangal"/>
            </a:endParaRPr>
          </a:p>
          <a:p>
            <a:pPr marL="285750" marR="0" indent="-285750" algn="l">
              <a:lnSpc>
                <a:spcPct val="106000"/>
              </a:lnSpc>
              <a:spcBef>
                <a:spcPts val="0"/>
              </a:spcBef>
              <a:spcAft>
                <a:spcPts val="800"/>
              </a:spcAft>
              <a:buFont typeface="Arial" panose="020B0604020202020204" pitchFamily="34" charset="0"/>
              <a:buChar char="•"/>
            </a:pPr>
            <a:endParaRPr lang="en-IN"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l">
              <a:lnSpc>
                <a:spcPct val="106000"/>
              </a:lnSpc>
              <a:spcBef>
                <a:spcPts val="0"/>
              </a:spcBef>
              <a:spcAft>
                <a:spcPts val="800"/>
              </a:spcAft>
              <a:buFont typeface="Arial" panose="020B0604020202020204" pitchFamily="34" charset="0"/>
              <a:buChar char="•"/>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 xmlns:a16="http://schemas.microsoft.com/office/drawing/2014/main" id="{FB1725AC-8A50-FD09-78D5-4811F1812A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3834" y="251863"/>
            <a:ext cx="2355273" cy="739812"/>
          </a:xfrm>
          <a:prstGeom prst="rect">
            <a:avLst/>
          </a:prstGeom>
        </p:spPr>
      </p:pic>
    </p:spTree>
    <p:extLst>
      <p:ext uri="{BB962C8B-B14F-4D97-AF65-F5344CB8AC3E}">
        <p14:creationId xmlns:p14="http://schemas.microsoft.com/office/powerpoint/2010/main" val="2770743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b="1" dirty="0">
                <a:latin typeface="+mj-lt"/>
                <a:cs typeface="Times New Roman" panose="02020603050405020304" pitchFamily="18" charset="0"/>
              </a:rPr>
              <a:t>Data </a:t>
            </a:r>
            <a:r>
              <a:rPr lang="en-US" b="1" dirty="0" smtClean="0">
                <a:latin typeface="+mj-lt"/>
                <a:cs typeface="Times New Roman" panose="02020603050405020304" pitchFamily="18" charset="0"/>
              </a:rPr>
              <a:t>description-:</a:t>
            </a:r>
            <a:r>
              <a:rPr lang="en-US" dirty="0">
                <a:latin typeface="+mj-lt"/>
                <a:cs typeface="Times New Roman" panose="02020603050405020304" pitchFamily="18" charset="0"/>
              </a:rPr>
              <a:t/>
            </a:r>
            <a:br>
              <a:rPr lang="en-US" dirty="0">
                <a:latin typeface="+mj-lt"/>
                <a:cs typeface="Times New Roman" panose="02020603050405020304" pitchFamily="18" charset="0"/>
              </a:rPr>
            </a:br>
            <a:r>
              <a:rPr lang="en-IN" sz="2400" dirty="0">
                <a:latin typeface="+mj-lt"/>
                <a:ea typeface="Calibri" panose="020F0502020204030204" pitchFamily="34" charset="0"/>
                <a:cs typeface="Times New Roman" panose="02020603050405020304" pitchFamily="18" charset="0"/>
              </a:rPr>
              <a:t>The companies in a supply chain network focus mainly on their own processes and pay  attention to their suppliers or customers.</a:t>
            </a:r>
            <a:r>
              <a:rPr lang="en-US" sz="2400" dirty="0">
                <a:latin typeface="+mj-lt"/>
                <a:ea typeface="Calibri" panose="020F0502020204030204" pitchFamily="34" charset="0"/>
                <a:cs typeface="Times New Roman" panose="02020603050405020304" pitchFamily="18" charset="0"/>
              </a:rPr>
              <a:t/>
            </a:r>
            <a:br>
              <a:rPr lang="en-US" sz="2400" dirty="0">
                <a:latin typeface="+mj-lt"/>
                <a:ea typeface="Calibri" panose="020F0502020204030204" pitchFamily="34" charset="0"/>
                <a:cs typeface="Times New Roman" panose="02020603050405020304" pitchFamily="18" charset="0"/>
              </a:rPr>
            </a:br>
            <a:r>
              <a:rPr lang="en-IN" sz="2400" dirty="0">
                <a:latin typeface="+mj-lt"/>
                <a:ea typeface="Calibri" panose="020F0502020204030204" pitchFamily="34" charset="0"/>
                <a:cs typeface="Times New Roman" panose="02020603050405020304" pitchFamily="18" charset="0"/>
              </a:rPr>
              <a:t> </a:t>
            </a:r>
            <a:r>
              <a:rPr lang="en-US" sz="2400" dirty="0">
                <a:latin typeface="+mj-lt"/>
                <a:ea typeface="Calibri" panose="020F0502020204030204" pitchFamily="34" charset="0"/>
                <a:cs typeface="Times New Roman" panose="02020603050405020304" pitchFamily="18" charset="0"/>
              </a:rPr>
              <a:t/>
            </a:r>
            <a:br>
              <a:rPr lang="en-US" sz="2400" dirty="0">
                <a:latin typeface="+mj-lt"/>
                <a:ea typeface="Calibri" panose="020F0502020204030204" pitchFamily="34" charset="0"/>
                <a:cs typeface="Times New Roman" panose="02020603050405020304" pitchFamily="18" charset="0"/>
              </a:rPr>
            </a:br>
            <a:r>
              <a:rPr lang="en-IN" sz="2400" dirty="0">
                <a:latin typeface="+mj-lt"/>
                <a:ea typeface="Calibri" panose="020F0502020204030204" pitchFamily="34" charset="0"/>
                <a:cs typeface="Times New Roman" panose="02020603050405020304" pitchFamily="18" charset="0"/>
              </a:rPr>
              <a:t>However, globalization and the development of relationships among companies have induced  in modern business management, including the management of supply chain networks.</a:t>
            </a:r>
            <a:br>
              <a:rPr lang="en-IN" sz="2400" dirty="0">
                <a:latin typeface="+mj-lt"/>
                <a:ea typeface="Calibri" panose="020F0502020204030204" pitchFamily="34" charset="0"/>
                <a:cs typeface="Times New Roman" panose="02020603050405020304" pitchFamily="18" charset="0"/>
              </a:rPr>
            </a:br>
            <a:r>
              <a:rPr lang="en-IN" sz="2400" dirty="0">
                <a:latin typeface="+mj-lt"/>
                <a:ea typeface="Calibri" panose="020F0502020204030204" pitchFamily="34" charset="0"/>
                <a:cs typeface="Times New Roman" panose="02020603050405020304" pitchFamily="18" charset="0"/>
              </a:rPr>
              <a:t>so that customers’ demand can be satisfied immediately. </a:t>
            </a:r>
            <a:r>
              <a:rPr lang="en-US" sz="2400" dirty="0">
                <a:latin typeface="+mj-lt"/>
                <a:ea typeface="Calibri" panose="020F0502020204030204" pitchFamily="34" charset="0"/>
                <a:cs typeface="Times New Roman" panose="02020603050405020304" pitchFamily="18" charset="0"/>
              </a:rPr>
              <a:t/>
            </a:r>
            <a:br>
              <a:rPr lang="en-US" sz="2400" dirty="0">
                <a:latin typeface="+mj-lt"/>
                <a:ea typeface="Calibri" panose="020F0502020204030204" pitchFamily="34" charset="0"/>
                <a:cs typeface="Times New Roman" panose="02020603050405020304" pitchFamily="18" charset="0"/>
              </a:rPr>
            </a:br>
            <a:r>
              <a:rPr lang="en-IN" sz="2400" dirty="0">
                <a:latin typeface="+mj-lt"/>
                <a:ea typeface="Calibri" panose="020F0502020204030204" pitchFamily="34" charset="0"/>
                <a:cs typeface="Times New Roman" panose="02020603050405020304" pitchFamily="18" charset="0"/>
              </a:rPr>
              <a:t> </a:t>
            </a:r>
            <a:r>
              <a:rPr lang="en-US" sz="2400" dirty="0">
                <a:latin typeface="+mj-lt"/>
                <a:ea typeface="Calibri" panose="020F0502020204030204" pitchFamily="34" charset="0"/>
                <a:cs typeface="Times New Roman" panose="02020603050405020304" pitchFamily="18" charset="0"/>
              </a:rPr>
              <a:t/>
            </a:r>
            <a:br>
              <a:rPr lang="en-US" sz="2400" dirty="0">
                <a:latin typeface="+mj-lt"/>
                <a:ea typeface="Calibri" panose="020F0502020204030204" pitchFamily="34" charset="0"/>
                <a:cs typeface="Times New Roman" panose="02020603050405020304" pitchFamily="18" charset="0"/>
              </a:rPr>
            </a:br>
            <a:r>
              <a:rPr lang="en-IN" sz="2400" dirty="0">
                <a:latin typeface="+mj-lt"/>
                <a:ea typeface="Calibri" panose="020F0502020204030204" pitchFamily="34" charset="0"/>
                <a:cs typeface="Times New Roman" panose="02020603050405020304" pitchFamily="18" charset="0"/>
              </a:rPr>
              <a:t>Production may also want to maintain a high inventory to support long production .</a:t>
            </a:r>
            <a:r>
              <a:rPr lang="en-US" sz="2400" dirty="0">
                <a:latin typeface="+mj-lt"/>
                <a:ea typeface="Calibri" panose="020F0502020204030204" pitchFamily="34" charset="0"/>
                <a:cs typeface="Times New Roman" panose="02020603050405020304" pitchFamily="18" charset="0"/>
              </a:rPr>
              <a:t/>
            </a:r>
            <a:br>
              <a:rPr lang="en-US" sz="2400" dirty="0">
                <a:latin typeface="+mj-lt"/>
                <a:ea typeface="Calibri" panose="020F0502020204030204" pitchFamily="34" charset="0"/>
                <a:cs typeface="Times New Roman" panose="02020603050405020304" pitchFamily="18" charset="0"/>
              </a:rPr>
            </a:br>
            <a:endParaRPr lang="en-IN" dirty="0">
              <a:latin typeface="+mj-lt"/>
            </a:endParaRP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6713" y="187468"/>
            <a:ext cx="2355273" cy="739812"/>
          </a:xfrm>
          <a:prstGeom prst="rect">
            <a:avLst/>
          </a:prstGeom>
        </p:spPr>
      </p:pic>
    </p:spTree>
    <p:extLst>
      <p:ext uri="{BB962C8B-B14F-4D97-AF65-F5344CB8AC3E}">
        <p14:creationId xmlns:p14="http://schemas.microsoft.com/office/powerpoint/2010/main" val="3502431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 xmlns:a16="http://schemas.microsoft.com/office/drawing/2014/main" id="{3177936B-BEEB-4E5B-93FA-9A245F40268F}"/>
              </a:ext>
            </a:extLst>
          </p:cNvPr>
          <p:cNvSpPr>
            <a:spLocks noGrp="1"/>
          </p:cNvSpPr>
          <p:nvPr>
            <p:ph idx="1"/>
          </p:nvPr>
        </p:nvSpPr>
        <p:spPr>
          <a:xfrm>
            <a:off x="1" y="141668"/>
            <a:ext cx="13265238" cy="6797505"/>
          </a:xfrm>
        </p:spPr>
        <p:txBody>
          <a:bodyPr>
            <a:noAutofit/>
          </a:bodyPr>
          <a:lstStyle/>
          <a:p>
            <a:pPr marR="0" lvl="0">
              <a:lnSpc>
                <a:spcPct val="150000"/>
              </a:lnSpc>
              <a:spcBef>
                <a:spcPts val="0"/>
              </a:spcBef>
              <a:spcAft>
                <a:spcPts val="0"/>
              </a:spcAft>
              <a:buFont typeface="Wingdings" panose="05000000000000000000" pitchFamily="2" charset="2"/>
              <a:buChar char="q"/>
            </a:pPr>
            <a:r>
              <a:rPr lang="en-US" b="1" dirty="0" smtClean="0"/>
              <a:t>Project Flow</a:t>
            </a:r>
          </a:p>
          <a:p>
            <a:pPr marL="0" marR="0" lvl="0" indent="0">
              <a:lnSpc>
                <a:spcPct val="150000"/>
              </a:lnSpc>
              <a:spcBef>
                <a:spcPts val="0"/>
              </a:spcBef>
              <a:spcAft>
                <a:spcPts val="0"/>
              </a:spcAft>
              <a:buNone/>
            </a:pPr>
            <a:r>
              <a:rPr lang="en-US" b="1" dirty="0" smtClean="0"/>
              <a:t>       Question </a:t>
            </a:r>
            <a:r>
              <a:rPr lang="en-IN" b="1" dirty="0" smtClean="0">
                <a:solidFill>
                  <a:srgbClr val="000000"/>
                </a:solidFill>
                <a:effectLst/>
                <a:highlight>
                  <a:srgbClr val="FFFFFF"/>
                </a:highlight>
                <a:latin typeface="+mj-lt"/>
                <a:ea typeface="Helvetica Neue"/>
                <a:cs typeface="Helvetica Neue"/>
              </a:rPr>
              <a:t>1</a:t>
            </a:r>
            <a:r>
              <a:rPr lang="en-IN" b="1" dirty="0" smtClean="0">
                <a:solidFill>
                  <a:srgbClr val="000000"/>
                </a:solidFill>
                <a:highlight>
                  <a:srgbClr val="FFFFFF"/>
                </a:highlight>
                <a:latin typeface="+mj-lt"/>
                <a:ea typeface="Helvetica Neue"/>
                <a:cs typeface="Times New Roman" panose="02020603050405020304" pitchFamily="18" charset="0"/>
              </a:rPr>
              <a:t>-: </a:t>
            </a:r>
            <a:r>
              <a:rPr lang="en-IN" sz="2400" dirty="0" smtClean="0">
                <a:solidFill>
                  <a:srgbClr val="000000"/>
                </a:solidFill>
                <a:effectLst/>
                <a:highlight>
                  <a:srgbClr val="FFFFFF"/>
                </a:highlight>
                <a:latin typeface="+mj-lt"/>
                <a:ea typeface="Helvetica Neue"/>
                <a:cs typeface="Times New Roman" panose="02020603050405020304" pitchFamily="18" charset="0"/>
              </a:rPr>
              <a:t>Company sells the product at different discounted rates. Refer actual product </a:t>
            </a:r>
          </a:p>
          <a:p>
            <a:pPr marL="0" marR="0" lvl="0" indent="0">
              <a:lnSpc>
                <a:spcPct val="150000"/>
              </a:lnSpc>
              <a:spcBef>
                <a:spcPts val="0"/>
              </a:spcBef>
              <a:spcAft>
                <a:spcPts val="0"/>
              </a:spcAft>
              <a:buNone/>
            </a:pPr>
            <a:r>
              <a:rPr lang="en-IN" sz="2400" dirty="0" smtClean="0">
                <a:solidFill>
                  <a:srgbClr val="000000"/>
                </a:solidFill>
                <a:effectLst/>
                <a:highlight>
                  <a:srgbClr val="FFFFFF"/>
                </a:highlight>
                <a:latin typeface="+mj-lt"/>
                <a:ea typeface="Helvetica Neue"/>
                <a:cs typeface="Times New Roman" panose="02020603050405020304" pitchFamily="18" charset="0"/>
              </a:rPr>
              <a:t>         price in product table and selling price in the order item table. Write a query to</a:t>
            </a:r>
          </a:p>
          <a:p>
            <a:pPr marL="0" marR="0" lvl="0" indent="0">
              <a:lnSpc>
                <a:spcPct val="150000"/>
              </a:lnSpc>
              <a:spcBef>
                <a:spcPts val="0"/>
              </a:spcBef>
              <a:spcAft>
                <a:spcPts val="0"/>
              </a:spcAft>
              <a:buNone/>
            </a:pPr>
            <a:r>
              <a:rPr lang="en-IN" sz="2400" dirty="0" smtClean="0">
                <a:solidFill>
                  <a:srgbClr val="000000"/>
                </a:solidFill>
                <a:effectLst/>
                <a:highlight>
                  <a:srgbClr val="FFFFFF"/>
                </a:highlight>
                <a:latin typeface="+mj-lt"/>
                <a:ea typeface="Helvetica Neue"/>
                <a:cs typeface="Times New Roman" panose="02020603050405020304" pitchFamily="18" charset="0"/>
              </a:rPr>
              <a:t>         find out total amount saved in each order then display the orders from highest </a:t>
            </a:r>
          </a:p>
          <a:p>
            <a:pPr marL="0" marR="0" lvl="0" indent="0">
              <a:lnSpc>
                <a:spcPct val="150000"/>
              </a:lnSpc>
              <a:spcBef>
                <a:spcPts val="0"/>
              </a:spcBef>
              <a:spcAft>
                <a:spcPts val="0"/>
              </a:spcAft>
              <a:buNone/>
            </a:pPr>
            <a:r>
              <a:rPr lang="en-IN" sz="2400" dirty="0" smtClean="0">
                <a:solidFill>
                  <a:srgbClr val="000000"/>
                </a:solidFill>
                <a:effectLst/>
                <a:highlight>
                  <a:srgbClr val="FFFFFF"/>
                </a:highlight>
                <a:latin typeface="+mj-lt"/>
                <a:ea typeface="Helvetica Neue"/>
                <a:cs typeface="Times New Roman" panose="02020603050405020304" pitchFamily="18" charset="0"/>
              </a:rPr>
              <a:t>         to lowest amount saved. </a:t>
            </a:r>
            <a:endParaRPr lang="en-US" sz="2400" dirty="0">
              <a:highlight>
                <a:srgbClr val="FFFFFF"/>
              </a:highlight>
              <a:latin typeface="+mj-lt"/>
              <a:ea typeface="Helvetica Neue"/>
              <a:cs typeface="Times New Roman" panose="02020603050405020304" pitchFamily="18" charset="0"/>
            </a:endParaRPr>
          </a:p>
          <a:p>
            <a:pPr marL="0" marR="0" lvl="0" indent="0">
              <a:lnSpc>
                <a:spcPct val="150000"/>
              </a:lnSpc>
              <a:spcBef>
                <a:spcPts val="0"/>
              </a:spcBef>
              <a:spcAft>
                <a:spcPts val="0"/>
              </a:spcAft>
              <a:buNone/>
            </a:pPr>
            <a:endParaRPr lang="en-US" sz="2400" b="1" dirty="0" smtClean="0">
              <a:solidFill>
                <a:srgbClr val="000000"/>
              </a:solidFill>
              <a:effectLst/>
              <a:highlight>
                <a:srgbClr val="FFFFFF"/>
              </a:highlight>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b="1" dirty="0" smtClean="0">
                <a:solidFill>
                  <a:srgbClr val="000000"/>
                </a:solidFill>
                <a:highlight>
                  <a:srgbClr val="FFFFFF"/>
                </a:highlight>
                <a:latin typeface="+mj-lt"/>
                <a:ea typeface="Calibri" panose="020F0502020204030204" pitchFamily="34" charset="0"/>
                <a:cs typeface="Times New Roman" panose="02020603050405020304" pitchFamily="18" charset="0"/>
              </a:rPr>
              <a:t>         Code</a:t>
            </a:r>
            <a:r>
              <a:rPr lang="en-IN" b="1" dirty="0" smtClean="0">
                <a:solidFill>
                  <a:srgbClr val="000000"/>
                </a:solidFill>
                <a:effectLst/>
                <a:highlight>
                  <a:srgbClr val="FFFFFF"/>
                </a:highlight>
                <a:latin typeface="+mj-lt"/>
                <a:ea typeface="Calibri" panose="020F0502020204030204" pitchFamily="34" charset="0"/>
                <a:cs typeface="Times New Roman" panose="02020603050405020304" pitchFamily="18" charset="0"/>
              </a:rPr>
              <a:t>:- </a:t>
            </a:r>
            <a:r>
              <a:rPr lang="en-IN" sz="2400" dirty="0" smtClean="0">
                <a:solidFill>
                  <a:srgbClr val="000000"/>
                </a:solidFill>
                <a:effectLst/>
                <a:latin typeface="+mj-lt"/>
                <a:ea typeface="Calibri" panose="020F0502020204030204" pitchFamily="34" charset="0"/>
                <a:cs typeface="Times New Roman" panose="02020603050405020304" pitchFamily="18" charset="0"/>
              </a:rPr>
              <a:t>Create database </a:t>
            </a:r>
            <a:r>
              <a:rPr lang="en-IN" sz="2400" dirty="0" err="1" smtClean="0">
                <a:solidFill>
                  <a:srgbClr val="000000"/>
                </a:solidFill>
                <a:effectLst/>
                <a:latin typeface="+mj-lt"/>
                <a:ea typeface="Calibri" panose="020F0502020204030204" pitchFamily="34" charset="0"/>
                <a:cs typeface="Times New Roman" panose="02020603050405020304" pitchFamily="18" charset="0"/>
              </a:rPr>
              <a:t>Supply_chain</a:t>
            </a:r>
            <a:r>
              <a:rPr lang="en-IN" sz="2400" dirty="0" smtClean="0">
                <a:solidFill>
                  <a:srgbClr val="000000"/>
                </a:solidFill>
                <a:effectLst/>
                <a:latin typeface="+mj-lt"/>
                <a:ea typeface="Calibri" panose="020F0502020204030204" pitchFamily="34" charset="0"/>
                <a:cs typeface="Times New Roman" panose="02020603050405020304" pitchFamily="18" charset="0"/>
              </a:rPr>
              <a:t>;</a:t>
            </a:r>
            <a:r>
              <a:rPr lang="en-US" sz="2400" dirty="0" smtClean="0">
                <a:effectLst/>
                <a:latin typeface="+mj-lt"/>
                <a:ea typeface="Calibri" panose="020F0502020204030204" pitchFamily="34" charset="0"/>
                <a:cs typeface="Times New Roman" panose="02020603050405020304" pitchFamily="18" charset="0"/>
              </a:rPr>
              <a:t/>
            </a:r>
            <a:br>
              <a:rPr lang="en-US" sz="2400" dirty="0" smtClean="0">
                <a:effectLst/>
                <a:latin typeface="+mj-lt"/>
                <a:ea typeface="Calibri" panose="020F0502020204030204" pitchFamily="34" charset="0"/>
                <a:cs typeface="Times New Roman" panose="02020603050405020304" pitchFamily="18" charset="0"/>
              </a:rPr>
            </a:br>
            <a:r>
              <a:rPr lang="en-IN" sz="2400" dirty="0" smtClean="0">
                <a:solidFill>
                  <a:srgbClr val="000000"/>
                </a:solidFill>
                <a:effectLst/>
                <a:highlight>
                  <a:srgbClr val="FFFFFF"/>
                </a:highlight>
                <a:latin typeface="+mj-lt"/>
                <a:ea typeface="Calibri" panose="020F0502020204030204" pitchFamily="34" charset="0"/>
                <a:cs typeface="Times New Roman" panose="02020603050405020304" pitchFamily="18" charset="0"/>
              </a:rPr>
              <a:t>                          </a:t>
            </a:r>
            <a:r>
              <a:rPr lang="en-IN" sz="2400" dirty="0" smtClean="0">
                <a:solidFill>
                  <a:srgbClr val="000000"/>
                </a:solidFill>
                <a:effectLst/>
                <a:latin typeface="+mj-lt"/>
                <a:ea typeface="Calibri" panose="020F0502020204030204" pitchFamily="34" charset="0"/>
                <a:cs typeface="Times New Roman" panose="02020603050405020304" pitchFamily="18" charset="0"/>
              </a:rPr>
              <a:t>use </a:t>
            </a:r>
            <a:r>
              <a:rPr lang="en-IN" sz="2400" dirty="0" err="1" smtClean="0">
                <a:solidFill>
                  <a:srgbClr val="000000"/>
                </a:solidFill>
                <a:effectLst/>
                <a:latin typeface="+mj-lt"/>
                <a:ea typeface="Calibri" panose="020F0502020204030204" pitchFamily="34" charset="0"/>
                <a:cs typeface="Times New Roman" panose="02020603050405020304" pitchFamily="18" charset="0"/>
              </a:rPr>
              <a:t>Supply_chain</a:t>
            </a:r>
            <a:r>
              <a:rPr lang="en-IN" sz="2400" dirty="0" smtClean="0">
                <a:solidFill>
                  <a:srgbClr val="000000"/>
                </a:solidFill>
                <a:effectLst/>
                <a:latin typeface="+mj-lt"/>
                <a:ea typeface="Calibri" panose="020F0502020204030204" pitchFamily="34" charset="0"/>
                <a:cs typeface="Times New Roman" panose="02020603050405020304" pitchFamily="18" charset="0"/>
              </a:rPr>
              <a:t>;</a:t>
            </a:r>
          </a:p>
          <a:p>
            <a:pPr marL="0" marR="0" lvl="0" indent="0">
              <a:lnSpc>
                <a:spcPct val="150000"/>
              </a:lnSpc>
              <a:spcBef>
                <a:spcPts val="0"/>
              </a:spcBef>
              <a:spcAft>
                <a:spcPts val="0"/>
              </a:spcAft>
              <a:buNone/>
            </a:pPr>
            <a:r>
              <a:rPr lang="en-US" sz="2400" dirty="0" smtClean="0">
                <a:latin typeface="+mj-lt"/>
                <a:ea typeface="Calibri" panose="020F0502020204030204" pitchFamily="34" charset="0"/>
                <a:cs typeface="Times New Roman" panose="02020603050405020304" pitchFamily="18" charset="0"/>
              </a:rPr>
              <a:t>		select </a:t>
            </a:r>
            <a:r>
              <a:rPr lang="en-US" sz="2400" dirty="0" err="1">
                <a:latin typeface="+mj-lt"/>
                <a:ea typeface="Calibri" panose="020F0502020204030204" pitchFamily="34" charset="0"/>
                <a:cs typeface="Times New Roman" panose="02020603050405020304" pitchFamily="18" charset="0"/>
              </a:rPr>
              <a:t>ProductName</a:t>
            </a:r>
            <a:r>
              <a:rPr lang="en-US" sz="2400" dirty="0">
                <a:latin typeface="+mj-lt"/>
                <a:ea typeface="Calibri" panose="020F0502020204030204" pitchFamily="34" charset="0"/>
                <a:cs typeface="Times New Roman" panose="02020603050405020304" pitchFamily="18" charset="0"/>
              </a:rPr>
              <a:t>, sum(</a:t>
            </a:r>
            <a:r>
              <a:rPr lang="en-US" sz="2400" dirty="0" err="1">
                <a:latin typeface="+mj-lt"/>
                <a:ea typeface="Calibri" panose="020F0502020204030204" pitchFamily="34" charset="0"/>
                <a:cs typeface="Times New Roman" panose="02020603050405020304" pitchFamily="18" charset="0"/>
              </a:rPr>
              <a:t>actual_price</a:t>
            </a:r>
            <a:r>
              <a:rPr lang="en-US" sz="2400" dirty="0">
                <a:latin typeface="+mj-lt"/>
                <a:ea typeface="Calibri" panose="020F0502020204030204" pitchFamily="34" charset="0"/>
                <a:cs typeface="Times New Roman" panose="02020603050405020304" pitchFamily="18" charset="0"/>
              </a:rPr>
              <a:t>) </a:t>
            </a:r>
            <a:r>
              <a:rPr lang="en-US" sz="2400" dirty="0" err="1">
                <a:latin typeface="+mj-lt"/>
                <a:ea typeface="Calibri" panose="020F0502020204030204" pitchFamily="34" charset="0"/>
                <a:cs typeface="Times New Roman" panose="02020603050405020304" pitchFamily="18" charset="0"/>
              </a:rPr>
              <a:t>actual_rate</a:t>
            </a:r>
            <a:r>
              <a:rPr lang="en-US" sz="2400" dirty="0">
                <a:latin typeface="+mj-lt"/>
                <a:ea typeface="Calibri" panose="020F0502020204030204" pitchFamily="34" charset="0"/>
                <a:cs typeface="Times New Roman" panose="02020603050405020304" pitchFamily="18" charset="0"/>
              </a:rPr>
              <a:t>, </a:t>
            </a:r>
            <a:r>
              <a:rPr lang="en-US" sz="2400" dirty="0" smtClean="0">
                <a:latin typeface="+mj-lt"/>
                <a:ea typeface="Calibri" panose="020F0502020204030204" pitchFamily="34" charset="0"/>
                <a:cs typeface="Times New Roman" panose="02020603050405020304" pitchFamily="18" charset="0"/>
              </a:rPr>
              <a:t>sum(</a:t>
            </a:r>
            <a:r>
              <a:rPr lang="en-US" sz="2400" dirty="0" err="1" smtClean="0">
                <a:latin typeface="+mj-lt"/>
                <a:ea typeface="Calibri" panose="020F0502020204030204" pitchFamily="34" charset="0"/>
                <a:cs typeface="Times New Roman" panose="02020603050405020304" pitchFamily="18" charset="0"/>
              </a:rPr>
              <a:t>discounted_price</a:t>
            </a:r>
            <a:r>
              <a:rPr lang="en-US" sz="2400" dirty="0">
                <a:latin typeface="+mj-lt"/>
                <a:ea typeface="Calibri" panose="020F0502020204030204" pitchFamily="34" charset="0"/>
                <a:cs typeface="Times New Roman" panose="02020603050405020304" pitchFamily="18" charset="0"/>
              </a:rPr>
              <a:t>) </a:t>
            </a:r>
            <a:endParaRPr lang="en-US" sz="2400" dirty="0" smtClean="0">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2400" dirty="0">
                <a:latin typeface="+mj-lt"/>
                <a:ea typeface="Calibri" panose="020F0502020204030204" pitchFamily="34" charset="0"/>
                <a:cs typeface="Times New Roman" panose="02020603050405020304" pitchFamily="18" charset="0"/>
              </a:rPr>
              <a:t>	</a:t>
            </a:r>
            <a:r>
              <a:rPr lang="en-US" sz="2400" dirty="0" smtClean="0">
                <a:latin typeface="+mj-lt"/>
                <a:ea typeface="Calibri" panose="020F0502020204030204" pitchFamily="34" charset="0"/>
                <a:cs typeface="Times New Roman" panose="02020603050405020304" pitchFamily="18" charset="0"/>
              </a:rPr>
              <a:t>	</a:t>
            </a:r>
            <a:r>
              <a:rPr lang="en-US" sz="2400" dirty="0" err="1" smtClean="0">
                <a:latin typeface="+mj-lt"/>
                <a:ea typeface="Calibri" panose="020F0502020204030204" pitchFamily="34" charset="0"/>
                <a:cs typeface="Times New Roman" panose="02020603050405020304" pitchFamily="18" charset="0"/>
              </a:rPr>
              <a:t>with_discount</a:t>
            </a:r>
            <a:r>
              <a:rPr lang="en-US" sz="2400" dirty="0">
                <a:latin typeface="+mj-lt"/>
                <a:ea typeface="Calibri" panose="020F0502020204030204" pitchFamily="34" charset="0"/>
                <a:cs typeface="Times New Roman" panose="02020603050405020304" pitchFamily="18" charset="0"/>
              </a:rPr>
              <a:t>, </a:t>
            </a:r>
            <a:r>
              <a:rPr lang="en-US" sz="2400" dirty="0" smtClean="0">
                <a:latin typeface="+mj-lt"/>
                <a:ea typeface="Calibri" panose="020F0502020204030204" pitchFamily="34" charset="0"/>
                <a:cs typeface="Times New Roman" panose="02020603050405020304" pitchFamily="18" charset="0"/>
              </a:rPr>
              <a:t>sum(Quantity</a:t>
            </a:r>
            <a:r>
              <a:rPr lang="en-US" sz="2400" dirty="0">
                <a:latin typeface="+mj-lt"/>
                <a:ea typeface="Calibri" panose="020F0502020204030204" pitchFamily="34" charset="0"/>
                <a:cs typeface="Times New Roman" panose="02020603050405020304" pitchFamily="18" charset="0"/>
              </a:rPr>
              <a:t>) </a:t>
            </a:r>
            <a:r>
              <a:rPr lang="en-US" sz="2400" dirty="0" err="1">
                <a:latin typeface="+mj-lt"/>
                <a:ea typeface="Calibri" panose="020F0502020204030204" pitchFamily="34" charset="0"/>
                <a:cs typeface="Times New Roman" panose="02020603050405020304" pitchFamily="18" charset="0"/>
              </a:rPr>
              <a:t>total_quantity</a:t>
            </a:r>
            <a:r>
              <a:rPr lang="en-US" sz="2400" dirty="0">
                <a:latin typeface="+mj-lt"/>
                <a:ea typeface="Calibri" panose="020F0502020204030204" pitchFamily="34" charset="0"/>
                <a:cs typeface="Times New Roman" panose="02020603050405020304" pitchFamily="18" charset="0"/>
              </a:rPr>
              <a:t>, sum(discount) </a:t>
            </a:r>
            <a:r>
              <a:rPr lang="en-US" sz="2400" dirty="0" err="1">
                <a:latin typeface="+mj-lt"/>
                <a:ea typeface="Calibri" panose="020F0502020204030204" pitchFamily="34" charset="0"/>
                <a:cs typeface="Times New Roman" panose="02020603050405020304" pitchFamily="18" charset="0"/>
              </a:rPr>
              <a:t>total_discount</a:t>
            </a:r>
            <a:r>
              <a:rPr lang="en-US" sz="2400" dirty="0">
                <a:latin typeface="+mj-lt"/>
                <a:ea typeface="Calibri" panose="020F0502020204030204" pitchFamily="34" charset="0"/>
                <a:cs typeface="Times New Roman" panose="02020603050405020304" pitchFamily="18" charset="0"/>
              </a:rPr>
              <a:t>, </a:t>
            </a:r>
            <a:r>
              <a:rPr lang="en-US" sz="2400" dirty="0" smtClean="0">
                <a:latin typeface="+mj-lt"/>
                <a:ea typeface="Calibri" panose="020F0502020204030204" pitchFamily="34" charset="0"/>
                <a:cs typeface="Times New Roman" panose="02020603050405020304" pitchFamily="18" charset="0"/>
              </a:rPr>
              <a:t>   				sum(</a:t>
            </a:r>
            <a:r>
              <a:rPr lang="en-US" sz="2400" dirty="0" err="1" smtClean="0">
                <a:latin typeface="+mj-lt"/>
                <a:ea typeface="Calibri" panose="020F0502020204030204" pitchFamily="34" charset="0"/>
                <a:cs typeface="Times New Roman" panose="02020603050405020304" pitchFamily="18" charset="0"/>
              </a:rPr>
              <a:t>total_discount</a:t>
            </a:r>
            <a:r>
              <a:rPr lang="en-US" sz="2400" dirty="0">
                <a:latin typeface="+mj-lt"/>
                <a:ea typeface="Calibri" panose="020F0502020204030204" pitchFamily="34" charset="0"/>
                <a:cs typeface="Times New Roman" panose="02020603050405020304" pitchFamily="18" charset="0"/>
              </a:rPr>
              <a:t>) </a:t>
            </a:r>
            <a:r>
              <a:rPr lang="en-US" sz="2400" dirty="0" err="1">
                <a:latin typeface="+mj-lt"/>
                <a:ea typeface="Calibri" panose="020F0502020204030204" pitchFamily="34" charset="0"/>
                <a:cs typeface="Times New Roman" panose="02020603050405020304" pitchFamily="18" charset="0"/>
              </a:rPr>
              <a:t>net_discount</a:t>
            </a:r>
            <a:r>
              <a:rPr lang="en-US" sz="2400" dirty="0">
                <a:latin typeface="+mj-lt"/>
                <a:ea typeface="Calibri" panose="020F0502020204030204" pitchFamily="34" charset="0"/>
                <a:cs typeface="Times New Roman" panose="02020603050405020304" pitchFamily="18" charset="0"/>
              </a:rPr>
              <a:t>	</a:t>
            </a:r>
            <a:endParaRPr lang="en-US" sz="2400" dirty="0">
              <a:latin typeface="+mj-lt"/>
            </a:endParaRPr>
          </a:p>
        </p:txBody>
      </p:sp>
      <p:pic>
        <p:nvPicPr>
          <p:cNvPr id="5" name="Picture 4">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2139678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107" y="1030311"/>
            <a:ext cx="10515600" cy="5888820"/>
          </a:xfrm>
        </p:spPr>
        <p:txBody>
          <a:bodyPr>
            <a:normAutofit fontScale="92500" lnSpcReduction="10000"/>
          </a:bodyPr>
          <a:lstStyle/>
          <a:p>
            <a:pPr marL="0" lvl="0" indent="0">
              <a:buNone/>
            </a:pPr>
            <a:r>
              <a:rPr lang="en-US" sz="2400" dirty="0">
                <a:latin typeface="+mj-lt"/>
                <a:ea typeface="Calibri" panose="020F0502020204030204" pitchFamily="34" charset="0"/>
                <a:cs typeface="Times New Roman" panose="02020603050405020304" pitchFamily="18" charset="0"/>
              </a:rPr>
              <a:t>from (select </a:t>
            </a:r>
            <a:r>
              <a:rPr lang="en-US" sz="2400" dirty="0" err="1" smtClean="0">
                <a:latin typeface="+mj-lt"/>
                <a:ea typeface="Calibri" panose="020F0502020204030204" pitchFamily="34" charset="0"/>
                <a:cs typeface="Times New Roman" panose="02020603050405020304" pitchFamily="18" charset="0"/>
              </a:rPr>
              <a:t>ProductName</a:t>
            </a:r>
            <a:r>
              <a:rPr lang="en-US" sz="2400" dirty="0" smtClean="0">
                <a:latin typeface="+mj-lt"/>
                <a:ea typeface="Calibri" panose="020F0502020204030204" pitchFamily="34" charset="0"/>
                <a:cs typeface="Times New Roman" panose="02020603050405020304" pitchFamily="18" charset="0"/>
              </a:rPr>
              <a:t> , </a:t>
            </a:r>
            <a:r>
              <a:rPr lang="en-US" sz="2400" dirty="0" err="1" smtClean="0">
                <a:latin typeface="+mj-lt"/>
                <a:ea typeface="Calibri" panose="020F0502020204030204" pitchFamily="34" charset="0"/>
                <a:cs typeface="Times New Roman" panose="02020603050405020304" pitchFamily="18" charset="0"/>
              </a:rPr>
              <a:t>SupplierId</a:t>
            </a:r>
            <a:r>
              <a:rPr lang="en-US" sz="2400" dirty="0" smtClean="0">
                <a:latin typeface="+mj-lt"/>
                <a:ea typeface="Calibri" panose="020F0502020204030204" pitchFamily="34" charset="0"/>
                <a:cs typeface="Times New Roman" panose="02020603050405020304" pitchFamily="18" charset="0"/>
              </a:rPr>
              <a:t> , </a:t>
            </a:r>
            <a:r>
              <a:rPr lang="en-US" sz="2400" dirty="0" err="1" smtClean="0">
                <a:latin typeface="+mj-lt"/>
                <a:ea typeface="Calibri" panose="020F0502020204030204" pitchFamily="34" charset="0"/>
                <a:cs typeface="Times New Roman" panose="02020603050405020304" pitchFamily="18" charset="0"/>
              </a:rPr>
              <a:t>p.UnitPriceactual_price</a:t>
            </a:r>
            <a:r>
              <a:rPr lang="en-US" sz="2400" dirty="0" smtClean="0">
                <a:latin typeface="+mj-lt"/>
                <a:ea typeface="Calibri" panose="020F0502020204030204" pitchFamily="34" charset="0"/>
                <a:cs typeface="Times New Roman" panose="02020603050405020304" pitchFamily="18" charset="0"/>
              </a:rPr>
              <a:t> , </a:t>
            </a:r>
          </a:p>
          <a:p>
            <a:pPr marL="0" lvl="0" indent="0">
              <a:buNone/>
            </a:pPr>
            <a:r>
              <a:rPr lang="en-US" sz="2400" dirty="0" err="1" smtClean="0">
                <a:latin typeface="+mj-lt"/>
                <a:ea typeface="Calibri" panose="020F0502020204030204" pitchFamily="34" charset="0"/>
                <a:cs typeface="Times New Roman" panose="02020603050405020304" pitchFamily="18" charset="0"/>
              </a:rPr>
              <a:t>o.UnitPrice</a:t>
            </a:r>
            <a:r>
              <a:rPr lang="en-US" sz="2400" dirty="0" smtClean="0">
                <a:latin typeface="+mj-lt"/>
                <a:ea typeface="Calibri" panose="020F0502020204030204" pitchFamily="34" charset="0"/>
                <a:cs typeface="Times New Roman" panose="02020603050405020304" pitchFamily="18" charset="0"/>
              </a:rPr>
              <a:t>  </a:t>
            </a:r>
            <a:r>
              <a:rPr lang="en-US" sz="2400" dirty="0" err="1" smtClean="0">
                <a:latin typeface="+mj-lt"/>
                <a:ea typeface="Calibri" panose="020F0502020204030204" pitchFamily="34" charset="0"/>
                <a:cs typeface="Times New Roman" panose="02020603050405020304" pitchFamily="18" charset="0"/>
              </a:rPr>
              <a:t>discounted_price</a:t>
            </a:r>
            <a:r>
              <a:rPr lang="en-US" sz="2400" dirty="0">
                <a:latin typeface="+mj-lt"/>
                <a:ea typeface="Calibri" panose="020F0502020204030204" pitchFamily="34" charset="0"/>
                <a:cs typeface="Times New Roman" panose="02020603050405020304" pitchFamily="18" charset="0"/>
              </a:rPr>
              <a:t>, </a:t>
            </a:r>
            <a:r>
              <a:rPr lang="en-US" sz="2400" dirty="0" smtClean="0">
                <a:latin typeface="+mj-lt"/>
                <a:ea typeface="Calibri" panose="020F0502020204030204" pitchFamily="34" charset="0"/>
                <a:cs typeface="Times New Roman" panose="02020603050405020304" pitchFamily="18" charset="0"/>
              </a:rPr>
              <a:t>Quantity </a:t>
            </a:r>
            <a:r>
              <a:rPr lang="en-US" sz="2400" dirty="0">
                <a:latin typeface="+mj-lt"/>
                <a:ea typeface="Calibri" panose="020F0502020204030204" pitchFamily="34" charset="0"/>
                <a:cs typeface="Times New Roman" panose="02020603050405020304" pitchFamily="18" charset="0"/>
              </a:rPr>
              <a:t>, </a:t>
            </a:r>
            <a:r>
              <a:rPr lang="en-US" sz="2400" dirty="0" err="1">
                <a:latin typeface="+mj-lt"/>
                <a:ea typeface="Calibri" panose="020F0502020204030204" pitchFamily="34" charset="0"/>
                <a:cs typeface="Times New Roman" panose="02020603050405020304" pitchFamily="18" charset="0"/>
              </a:rPr>
              <a:t>p.UnitPrice-o.UnitPrice</a:t>
            </a:r>
            <a:r>
              <a:rPr lang="en-US" sz="2400" dirty="0">
                <a:latin typeface="+mj-lt"/>
                <a:ea typeface="Calibri" panose="020F0502020204030204" pitchFamily="34" charset="0"/>
                <a:cs typeface="Times New Roman" panose="02020603050405020304" pitchFamily="18" charset="0"/>
              </a:rPr>
              <a:t> discount, </a:t>
            </a:r>
            <a:endParaRPr lang="en-US" sz="2400" dirty="0" smtClean="0">
              <a:latin typeface="+mj-lt"/>
              <a:ea typeface="Calibri" panose="020F0502020204030204" pitchFamily="34" charset="0"/>
              <a:cs typeface="Times New Roman" panose="02020603050405020304" pitchFamily="18" charset="0"/>
            </a:endParaRPr>
          </a:p>
          <a:p>
            <a:pPr marL="0" lvl="0" indent="0">
              <a:buNone/>
            </a:pPr>
            <a:r>
              <a:rPr lang="en-US" sz="2400" dirty="0" err="1" smtClean="0">
                <a:latin typeface="+mj-lt"/>
                <a:ea typeface="Calibri" panose="020F0502020204030204" pitchFamily="34" charset="0"/>
                <a:cs typeface="Times New Roman" panose="02020603050405020304" pitchFamily="18" charset="0"/>
              </a:rPr>
              <a:t>p.UnitPrice</a:t>
            </a:r>
            <a:r>
              <a:rPr lang="en-US" sz="2400" dirty="0" smtClean="0">
                <a:latin typeface="+mj-lt"/>
                <a:ea typeface="Calibri" panose="020F0502020204030204" pitchFamily="34" charset="0"/>
                <a:cs typeface="Times New Roman" panose="02020603050405020304" pitchFamily="18" charset="0"/>
              </a:rPr>
              <a:t>*Quantity </a:t>
            </a:r>
            <a:r>
              <a:rPr lang="en-US" sz="2400" dirty="0">
                <a:latin typeface="+mj-lt"/>
                <a:ea typeface="Calibri" panose="020F0502020204030204" pitchFamily="34" charset="0"/>
                <a:cs typeface="Times New Roman" panose="02020603050405020304" pitchFamily="18" charset="0"/>
              </a:rPr>
              <a:t>- </a:t>
            </a:r>
            <a:r>
              <a:rPr lang="en-US" sz="2400" dirty="0" err="1">
                <a:latin typeface="+mj-lt"/>
                <a:ea typeface="Calibri" panose="020F0502020204030204" pitchFamily="34" charset="0"/>
                <a:cs typeface="Times New Roman" panose="02020603050405020304" pitchFamily="18" charset="0"/>
              </a:rPr>
              <a:t>o.UnitPrice</a:t>
            </a:r>
            <a:r>
              <a:rPr lang="en-US" sz="2400" dirty="0">
                <a:latin typeface="+mj-lt"/>
                <a:ea typeface="Calibri" panose="020F0502020204030204" pitchFamily="34" charset="0"/>
                <a:cs typeface="Times New Roman" panose="02020603050405020304" pitchFamily="18" charset="0"/>
              </a:rPr>
              <a:t>*Quantity </a:t>
            </a:r>
            <a:r>
              <a:rPr lang="en-US" sz="2400" dirty="0" err="1" smtClean="0">
                <a:latin typeface="+mj-lt"/>
                <a:ea typeface="Calibri" panose="020F0502020204030204" pitchFamily="34" charset="0"/>
                <a:cs typeface="Times New Roman" panose="02020603050405020304" pitchFamily="18" charset="0"/>
              </a:rPr>
              <a:t>total_discount</a:t>
            </a:r>
            <a:endParaRPr lang="en-US" sz="2400" dirty="0" smtClean="0">
              <a:latin typeface="+mj-lt"/>
              <a:ea typeface="Calibri" panose="020F0502020204030204" pitchFamily="34" charset="0"/>
              <a:cs typeface="Times New Roman" panose="02020603050405020304" pitchFamily="18" charset="0"/>
            </a:endParaRPr>
          </a:p>
          <a:p>
            <a:pPr marL="0" lvl="0" indent="0">
              <a:buNone/>
            </a:pPr>
            <a:r>
              <a:rPr lang="en-US" sz="2400" dirty="0" smtClean="0">
                <a:latin typeface="+mj-lt"/>
                <a:ea typeface="Calibri" panose="020F0502020204030204" pitchFamily="34" charset="0"/>
                <a:cs typeface="Times New Roman" panose="02020603050405020304" pitchFamily="18" charset="0"/>
              </a:rPr>
              <a:t> from </a:t>
            </a:r>
            <a:r>
              <a:rPr lang="en-US" sz="2400" dirty="0">
                <a:latin typeface="+mj-lt"/>
                <a:ea typeface="Calibri" panose="020F0502020204030204" pitchFamily="34" charset="0"/>
                <a:cs typeface="Times New Roman" panose="02020603050405020304" pitchFamily="18" charset="0"/>
              </a:rPr>
              <a:t>product p join </a:t>
            </a:r>
            <a:r>
              <a:rPr lang="en-US" sz="2400" dirty="0" err="1">
                <a:latin typeface="+mj-lt"/>
                <a:ea typeface="Calibri" panose="020F0502020204030204" pitchFamily="34" charset="0"/>
                <a:cs typeface="Times New Roman" panose="02020603050405020304" pitchFamily="18" charset="0"/>
              </a:rPr>
              <a:t>orderitem</a:t>
            </a:r>
            <a:r>
              <a:rPr lang="en-US" sz="2400" dirty="0">
                <a:latin typeface="+mj-lt"/>
                <a:ea typeface="Calibri" panose="020F0502020204030204" pitchFamily="34" charset="0"/>
                <a:cs typeface="Times New Roman" panose="02020603050405020304" pitchFamily="18" charset="0"/>
              </a:rPr>
              <a:t> o on </a:t>
            </a:r>
            <a:r>
              <a:rPr lang="en-US" sz="2400" dirty="0" err="1">
                <a:latin typeface="+mj-lt"/>
                <a:ea typeface="Calibri" panose="020F0502020204030204" pitchFamily="34" charset="0"/>
                <a:cs typeface="Times New Roman" panose="02020603050405020304" pitchFamily="18" charset="0"/>
              </a:rPr>
              <a:t>p.Id</a:t>
            </a:r>
            <a:r>
              <a:rPr lang="en-US" sz="2400" dirty="0">
                <a:latin typeface="+mj-lt"/>
                <a:ea typeface="Calibri" panose="020F0502020204030204" pitchFamily="34" charset="0"/>
                <a:cs typeface="Times New Roman" panose="02020603050405020304" pitchFamily="18" charset="0"/>
              </a:rPr>
              <a:t> = </a:t>
            </a:r>
            <a:r>
              <a:rPr lang="en-US" sz="2400" dirty="0" err="1">
                <a:latin typeface="+mj-lt"/>
                <a:ea typeface="Calibri" panose="020F0502020204030204" pitchFamily="34" charset="0"/>
                <a:cs typeface="Times New Roman" panose="02020603050405020304" pitchFamily="18" charset="0"/>
              </a:rPr>
              <a:t>o.ProductId</a:t>
            </a:r>
            <a:r>
              <a:rPr lang="en-US" sz="2400" dirty="0">
                <a:latin typeface="+mj-lt"/>
                <a:ea typeface="Calibri" panose="020F0502020204030204" pitchFamily="34" charset="0"/>
                <a:cs typeface="Times New Roman" panose="02020603050405020304" pitchFamily="18" charset="0"/>
              </a:rPr>
              <a:t>   ) T  </a:t>
            </a:r>
            <a:endParaRPr lang="en-US" sz="2400" dirty="0" smtClean="0">
              <a:latin typeface="+mj-lt"/>
              <a:ea typeface="Calibri" panose="020F0502020204030204" pitchFamily="34" charset="0"/>
              <a:cs typeface="Times New Roman" panose="02020603050405020304" pitchFamily="18" charset="0"/>
            </a:endParaRPr>
          </a:p>
          <a:p>
            <a:pPr marL="0" lvl="0" indent="0">
              <a:buNone/>
            </a:pPr>
            <a:r>
              <a:rPr lang="en-US" sz="2400" dirty="0" smtClean="0">
                <a:latin typeface="+mj-lt"/>
                <a:ea typeface="Calibri" panose="020F0502020204030204" pitchFamily="34" charset="0"/>
                <a:cs typeface="Times New Roman" panose="02020603050405020304" pitchFamily="18" charset="0"/>
              </a:rPr>
              <a:t>group </a:t>
            </a:r>
            <a:r>
              <a:rPr lang="en-US" sz="2400" dirty="0">
                <a:latin typeface="+mj-lt"/>
                <a:ea typeface="Calibri" panose="020F0502020204030204" pitchFamily="34" charset="0"/>
                <a:cs typeface="Times New Roman" panose="02020603050405020304" pitchFamily="18" charset="0"/>
              </a:rPr>
              <a:t>by </a:t>
            </a:r>
            <a:r>
              <a:rPr lang="en-US" sz="2400" dirty="0" err="1">
                <a:latin typeface="+mj-lt"/>
                <a:ea typeface="Calibri" panose="020F0502020204030204" pitchFamily="34" charset="0"/>
                <a:cs typeface="Times New Roman" panose="02020603050405020304" pitchFamily="18" charset="0"/>
              </a:rPr>
              <a:t>ProductName</a:t>
            </a:r>
            <a:r>
              <a:rPr lang="en-US" sz="2400" dirty="0">
                <a:latin typeface="+mj-lt"/>
                <a:ea typeface="Calibri" panose="020F0502020204030204" pitchFamily="34" charset="0"/>
                <a:cs typeface="Times New Roman" panose="02020603050405020304" pitchFamily="18" charset="0"/>
              </a:rPr>
              <a:t> order by  sum(</a:t>
            </a:r>
            <a:r>
              <a:rPr lang="en-US" sz="2400" dirty="0" err="1">
                <a:latin typeface="+mj-lt"/>
                <a:ea typeface="Calibri" panose="020F0502020204030204" pitchFamily="34" charset="0"/>
                <a:cs typeface="Times New Roman" panose="02020603050405020304" pitchFamily="18" charset="0"/>
              </a:rPr>
              <a:t>total_discount</a:t>
            </a:r>
            <a:r>
              <a:rPr lang="en-US" sz="2400" dirty="0">
                <a:latin typeface="+mj-lt"/>
                <a:ea typeface="Calibri" panose="020F0502020204030204" pitchFamily="34" charset="0"/>
                <a:cs typeface="Times New Roman" panose="02020603050405020304" pitchFamily="18" charset="0"/>
              </a:rPr>
              <a:t>) </a:t>
            </a:r>
            <a:r>
              <a:rPr lang="en-US" sz="2400" dirty="0" err="1">
                <a:latin typeface="+mj-lt"/>
                <a:ea typeface="Calibri" panose="020F0502020204030204" pitchFamily="34" charset="0"/>
                <a:cs typeface="Times New Roman" panose="02020603050405020304" pitchFamily="18" charset="0"/>
              </a:rPr>
              <a:t>desc</a:t>
            </a:r>
            <a:r>
              <a:rPr lang="en-US" sz="2400" dirty="0" smtClean="0">
                <a:latin typeface="+mj-lt"/>
                <a:ea typeface="Calibri" panose="020F0502020204030204" pitchFamily="34" charset="0"/>
                <a:cs typeface="Times New Roman" panose="02020603050405020304" pitchFamily="18" charset="0"/>
              </a:rPr>
              <a:t>;</a:t>
            </a:r>
          </a:p>
          <a:p>
            <a:pPr marL="0" lvl="0" indent="0">
              <a:buNone/>
            </a:pPr>
            <a:endParaRPr lang="en-US" sz="2400" dirty="0">
              <a:latin typeface="+mj-lt"/>
              <a:ea typeface="Calibri" panose="020F0502020204030204" pitchFamily="34" charset="0"/>
              <a:cs typeface="Times New Roman" panose="02020603050405020304" pitchFamily="18" charset="0"/>
            </a:endParaRPr>
          </a:p>
          <a:p>
            <a:pPr marL="0" lvl="0" indent="0">
              <a:buNone/>
            </a:pPr>
            <a:r>
              <a:rPr lang="en-US" b="1" dirty="0" smtClean="0">
                <a:latin typeface="+mj-lt"/>
                <a:ea typeface="Calibri" panose="020F0502020204030204" pitchFamily="34" charset="0"/>
                <a:cs typeface="Times New Roman" panose="02020603050405020304" pitchFamily="18" charset="0"/>
              </a:rPr>
              <a:t>Solution-:</a:t>
            </a:r>
            <a:r>
              <a:rPr lang="en-US" sz="2400" dirty="0" smtClean="0">
                <a:latin typeface="+mj-lt"/>
                <a:ea typeface="Calibri" panose="020F0502020204030204" pitchFamily="34" charset="0"/>
                <a:cs typeface="Times New Roman" panose="02020603050405020304" pitchFamily="18" charset="0"/>
              </a:rPr>
              <a:t> </a:t>
            </a:r>
          </a:p>
          <a:p>
            <a:pPr marL="0" lvl="0" indent="0" algn="just">
              <a:buNone/>
            </a:pPr>
            <a:r>
              <a:rPr lang="en-US" sz="2600" dirty="0" smtClean="0">
                <a:latin typeface="+mj-lt"/>
                <a:ea typeface="Calibri" panose="020F0502020204030204" pitchFamily="34" charset="0"/>
                <a:cs typeface="Times New Roman" panose="02020603050405020304" pitchFamily="18" charset="0"/>
              </a:rPr>
              <a:t>First we created the database </a:t>
            </a:r>
            <a:r>
              <a:rPr lang="en-US" sz="2600" dirty="0" err="1" smtClean="0">
                <a:latin typeface="+mj-lt"/>
                <a:ea typeface="Calibri" panose="020F0502020204030204" pitchFamily="34" charset="0"/>
                <a:cs typeface="Times New Roman" panose="02020603050405020304" pitchFamily="18" charset="0"/>
              </a:rPr>
              <a:t>Supply_chain</a:t>
            </a:r>
            <a:r>
              <a:rPr lang="en-US" sz="2600" dirty="0" smtClean="0">
                <a:latin typeface="+mj-lt"/>
                <a:ea typeface="Calibri" panose="020F0502020204030204" pitchFamily="34" charset="0"/>
                <a:cs typeface="Times New Roman" panose="02020603050405020304" pitchFamily="18" charset="0"/>
              </a:rPr>
              <a:t> and inserted the </a:t>
            </a:r>
          </a:p>
          <a:p>
            <a:pPr marL="0" lvl="0" indent="0" algn="just">
              <a:buNone/>
            </a:pPr>
            <a:r>
              <a:rPr lang="en-US" sz="2600" dirty="0" smtClean="0">
                <a:latin typeface="+mj-lt"/>
                <a:ea typeface="Calibri" panose="020F0502020204030204" pitchFamily="34" charset="0"/>
                <a:cs typeface="Times New Roman" panose="02020603050405020304" pitchFamily="18" charset="0"/>
              </a:rPr>
              <a:t> values in the table. The required columns are fetched from the given</a:t>
            </a:r>
          </a:p>
          <a:p>
            <a:pPr marL="0" lvl="0" indent="0" algn="just">
              <a:buNone/>
            </a:pPr>
            <a:r>
              <a:rPr lang="en-US" sz="2600" dirty="0" smtClean="0">
                <a:latin typeface="+mj-lt"/>
                <a:ea typeface="Calibri" panose="020F0502020204030204" pitchFamily="34" charset="0"/>
                <a:cs typeface="Times New Roman" panose="02020603050405020304" pitchFamily="18" charset="0"/>
              </a:rPr>
              <a:t>table. We use nested sub-query to solve it. We have know the formula </a:t>
            </a:r>
          </a:p>
          <a:p>
            <a:pPr marL="0" lvl="0" indent="0" algn="just">
              <a:buNone/>
            </a:pPr>
            <a:r>
              <a:rPr lang="en-US" sz="2600" dirty="0" smtClean="0">
                <a:latin typeface="+mj-lt"/>
                <a:ea typeface="Calibri" panose="020F0502020204030204" pitchFamily="34" charset="0"/>
                <a:cs typeface="Times New Roman" panose="02020603050405020304" pitchFamily="18" charset="0"/>
              </a:rPr>
              <a:t>for calculating the total price is </a:t>
            </a:r>
            <a:r>
              <a:rPr lang="en-US" sz="2600" dirty="0" err="1" smtClean="0">
                <a:latin typeface="+mj-lt"/>
                <a:ea typeface="Calibri" panose="020F0502020204030204" pitchFamily="34" charset="0"/>
                <a:cs typeface="Times New Roman" panose="02020603050405020304" pitchFamily="18" charset="0"/>
              </a:rPr>
              <a:t>unitprice</a:t>
            </a:r>
            <a:r>
              <a:rPr lang="en-US" sz="2600" dirty="0" smtClean="0">
                <a:latin typeface="+mj-lt"/>
                <a:ea typeface="Calibri" panose="020F0502020204030204" pitchFamily="34" charset="0"/>
                <a:cs typeface="Times New Roman" panose="02020603050405020304" pitchFamily="18" charset="0"/>
              </a:rPr>
              <a:t>*quantity. Using the formula</a:t>
            </a:r>
          </a:p>
          <a:p>
            <a:pPr marL="0" lvl="0" indent="0" algn="just">
              <a:buNone/>
            </a:pPr>
            <a:r>
              <a:rPr lang="en-US" sz="2600" dirty="0" smtClean="0">
                <a:latin typeface="+mj-lt"/>
                <a:ea typeface="Calibri" panose="020F0502020204030204" pitchFamily="34" charset="0"/>
                <a:cs typeface="Times New Roman" panose="02020603050405020304" pitchFamily="18" charset="0"/>
              </a:rPr>
              <a:t>we have calculated the  discount for each product and ordered it by   	  	       highest to lowest order  with respect to </a:t>
            </a:r>
            <a:r>
              <a:rPr lang="en-US" sz="2600" dirty="0" err="1" smtClean="0">
                <a:latin typeface="+mj-lt"/>
                <a:ea typeface="Calibri" panose="020F0502020204030204" pitchFamily="34" charset="0"/>
                <a:cs typeface="Times New Roman" panose="02020603050405020304" pitchFamily="18" charset="0"/>
              </a:rPr>
              <a:t>total_discount</a:t>
            </a:r>
            <a:r>
              <a:rPr lang="en-US" sz="2600" dirty="0" smtClean="0">
                <a:latin typeface="+mj-lt"/>
                <a:ea typeface="Calibri" panose="020F0502020204030204" pitchFamily="34" charset="0"/>
                <a:cs typeface="Times New Roman" panose="02020603050405020304" pitchFamily="18" charset="0"/>
              </a:rPr>
              <a:t>.</a:t>
            </a:r>
          </a:p>
          <a:p>
            <a:pPr marL="0" lvl="0" indent="0" algn="just">
              <a:buNone/>
            </a:pPr>
            <a:r>
              <a:rPr lang="en-US" sz="2600" dirty="0" smtClean="0">
                <a:latin typeface="+mj-lt"/>
                <a:ea typeface="Calibri" panose="020F0502020204030204" pitchFamily="34" charset="0"/>
                <a:cs typeface="Times New Roman" panose="02020603050405020304" pitchFamily="18" charset="0"/>
              </a:rPr>
              <a:t> 	</a:t>
            </a:r>
            <a:r>
              <a:rPr lang="en-US" sz="2600" dirty="0">
                <a:latin typeface="+mj-lt"/>
                <a:ea typeface="Calibri" panose="020F0502020204030204" pitchFamily="34" charset="0"/>
                <a:cs typeface="Times New Roman" panose="02020603050405020304" pitchFamily="18" charset="0"/>
              </a:rPr>
              <a:t/>
            </a:r>
            <a:br>
              <a:rPr lang="en-US" sz="2600" dirty="0">
                <a:latin typeface="+mj-lt"/>
                <a:ea typeface="Calibri" panose="020F0502020204030204" pitchFamily="34" charset="0"/>
                <a:cs typeface="Times New Roman" panose="02020603050405020304" pitchFamily="18" charset="0"/>
              </a:rPr>
            </a:b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 </a:t>
            </a:r>
            <a:endParaRPr lang="en-US" sz="2600" dirty="0">
              <a:latin typeface="+mj-lt"/>
            </a:endParaRPr>
          </a:p>
          <a:p>
            <a:pPr algn="just"/>
            <a:endParaRPr lang="en-IN" sz="2600" dirty="0">
              <a:latin typeface="+mj-lt"/>
            </a:endParaRP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49632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8EE8D9-668E-263B-E7A1-06855B95C1FE}"/>
              </a:ext>
            </a:extLst>
          </p:cNvPr>
          <p:cNvSpPr>
            <a:spLocks noGrp="1"/>
          </p:cNvSpPr>
          <p:nvPr>
            <p:ph type="ctrTitle"/>
          </p:nvPr>
        </p:nvSpPr>
        <p:spPr>
          <a:xfrm>
            <a:off x="221673" y="184525"/>
            <a:ext cx="9144000" cy="651019"/>
          </a:xfrm>
        </p:spPr>
        <p:txBody>
          <a:bodyPr>
            <a:normAutofit/>
          </a:bodyPr>
          <a:lstStyle/>
          <a:p>
            <a:pPr algn="l"/>
            <a:r>
              <a:rPr lang="en-US" sz="3600" b="1" dirty="0"/>
              <a:t>Dataset Description :</a:t>
            </a:r>
            <a:endParaRPr lang="en-IN" sz="3600" b="1" dirty="0"/>
          </a:p>
        </p:txBody>
      </p:sp>
      <p:graphicFrame>
        <p:nvGraphicFramePr>
          <p:cNvPr id="4" name="Table 3">
            <a:extLst>
              <a:ext uri="{FF2B5EF4-FFF2-40B4-BE49-F238E27FC236}">
                <a16:creationId xmlns="" xmlns:a16="http://schemas.microsoft.com/office/drawing/2014/main" id="{5D18BA4E-18D5-2377-0A97-B339ABAD6935}"/>
              </a:ext>
            </a:extLst>
          </p:cNvPr>
          <p:cNvGraphicFramePr>
            <a:graphicFrameLocks noGrp="1"/>
          </p:cNvGraphicFramePr>
          <p:nvPr>
            <p:extLst>
              <p:ext uri="{D42A27DB-BD31-4B8C-83A1-F6EECF244321}">
                <p14:modId xmlns:p14="http://schemas.microsoft.com/office/powerpoint/2010/main" val="1529198129"/>
              </p:ext>
            </p:extLst>
          </p:nvPr>
        </p:nvGraphicFramePr>
        <p:xfrm>
          <a:off x="581892" y="1326118"/>
          <a:ext cx="10737271" cy="5368131"/>
        </p:xfrm>
        <a:graphic>
          <a:graphicData uri="http://schemas.openxmlformats.org/drawingml/2006/table">
            <a:tbl>
              <a:tblPr bandRow="1">
                <a:tableStyleId>{7DF18680-E054-41AD-8BC1-D1AEF772440D}</a:tableStyleId>
              </a:tblPr>
              <a:tblGrid>
                <a:gridCol w="971521">
                  <a:extLst>
                    <a:ext uri="{9D8B030D-6E8A-4147-A177-3AD203B41FA5}">
                      <a16:colId xmlns="" xmlns:a16="http://schemas.microsoft.com/office/drawing/2014/main" val="3652869124"/>
                    </a:ext>
                  </a:extLst>
                </a:gridCol>
                <a:gridCol w="2278368">
                  <a:extLst>
                    <a:ext uri="{9D8B030D-6E8A-4147-A177-3AD203B41FA5}">
                      <a16:colId xmlns="" xmlns:a16="http://schemas.microsoft.com/office/drawing/2014/main" val="2702293149"/>
                    </a:ext>
                  </a:extLst>
                </a:gridCol>
                <a:gridCol w="7487382">
                  <a:extLst>
                    <a:ext uri="{9D8B030D-6E8A-4147-A177-3AD203B41FA5}">
                      <a16:colId xmlns="" xmlns:a16="http://schemas.microsoft.com/office/drawing/2014/main" val="902004343"/>
                    </a:ext>
                  </a:extLst>
                </a:gridCol>
              </a:tblGrid>
              <a:tr h="353220">
                <a:tc>
                  <a:txBody>
                    <a:bodyPr/>
                    <a:lstStyle/>
                    <a:p>
                      <a:pPr>
                        <a:lnSpc>
                          <a:spcPct val="107000"/>
                        </a:lnSpc>
                        <a:spcAft>
                          <a:spcPts val="800"/>
                        </a:spcAft>
                      </a:pPr>
                      <a:r>
                        <a:rPr lang="en-US" sz="1400" b="1" dirty="0" err="1">
                          <a:effectLst/>
                        </a:rPr>
                        <a:t>Sl</a:t>
                      </a:r>
                      <a:r>
                        <a:rPr lang="en-US" sz="1400" b="1" dirty="0">
                          <a:effectLst/>
                        </a:rPr>
                        <a:t> No</a:t>
                      </a:r>
                      <a:endParaRPr lang="en-IN" sz="1400" b="1"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400" b="1" dirty="0">
                          <a:effectLst/>
                        </a:rPr>
                        <a:t>Column Name</a:t>
                      </a:r>
                      <a:endParaRPr lang="en-IN" sz="1400" b="1"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400" b="1" dirty="0">
                          <a:effectLst/>
                        </a:rPr>
                        <a:t>Column Description</a:t>
                      </a:r>
                      <a:endParaRPr lang="en-IN" sz="1400" b="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24185732"/>
                  </a:ext>
                </a:extLst>
              </a:tr>
              <a:tr h="353220">
                <a:tc>
                  <a:txBody>
                    <a:bodyPr/>
                    <a:lstStyle/>
                    <a:p>
                      <a:pPr>
                        <a:lnSpc>
                          <a:spcPct val="107000"/>
                        </a:lnSpc>
                        <a:spcAft>
                          <a:spcPts val="800"/>
                        </a:spcAft>
                      </a:pPr>
                      <a:r>
                        <a:rPr lang="en-US" sz="1600">
                          <a:effectLst/>
                        </a:rPr>
                        <a:t>1</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Player</a:t>
                      </a:r>
                      <a:endParaRPr lang="en-IN" sz="16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Name of the player and country the player belongs to</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3482374837"/>
                  </a:ext>
                </a:extLst>
              </a:tr>
              <a:tr h="722795">
                <a:tc>
                  <a:txBody>
                    <a:bodyPr/>
                    <a:lstStyle/>
                    <a:p>
                      <a:pPr>
                        <a:lnSpc>
                          <a:spcPct val="107000"/>
                        </a:lnSpc>
                        <a:spcAft>
                          <a:spcPts val="800"/>
                        </a:spcAft>
                      </a:pPr>
                      <a:r>
                        <a:rPr lang="en-US" sz="1600">
                          <a:effectLst/>
                        </a:rPr>
                        <a:t>2</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Span</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The duration of years between which the player was active </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1727586136"/>
                  </a:ext>
                </a:extLst>
              </a:tr>
              <a:tr h="353220">
                <a:tc>
                  <a:txBody>
                    <a:bodyPr/>
                    <a:lstStyle/>
                    <a:p>
                      <a:pPr>
                        <a:lnSpc>
                          <a:spcPct val="107000"/>
                        </a:lnSpc>
                        <a:spcAft>
                          <a:spcPts val="800"/>
                        </a:spcAft>
                      </a:pPr>
                      <a:r>
                        <a:rPr lang="en-US" sz="1600">
                          <a:effectLst/>
                        </a:rPr>
                        <a:t>3</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Mat</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No of matches played by the player</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823522720"/>
                  </a:ext>
                </a:extLst>
              </a:tr>
              <a:tr h="353220">
                <a:tc>
                  <a:txBody>
                    <a:bodyPr/>
                    <a:lstStyle/>
                    <a:p>
                      <a:pPr>
                        <a:lnSpc>
                          <a:spcPct val="107000"/>
                        </a:lnSpc>
                        <a:spcAft>
                          <a:spcPts val="800"/>
                        </a:spcAft>
                      </a:pPr>
                      <a:r>
                        <a:rPr lang="en-US" sz="1600">
                          <a:effectLst/>
                        </a:rPr>
                        <a:t>4</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Inn</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No of innings played by the player</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497704324"/>
                  </a:ext>
                </a:extLst>
              </a:tr>
              <a:tr h="722795">
                <a:tc>
                  <a:txBody>
                    <a:bodyPr/>
                    <a:lstStyle/>
                    <a:p>
                      <a:pPr>
                        <a:lnSpc>
                          <a:spcPct val="107000"/>
                        </a:lnSpc>
                        <a:spcAft>
                          <a:spcPts val="800"/>
                        </a:spcAft>
                      </a:pPr>
                      <a:r>
                        <a:rPr lang="en-US" sz="1600">
                          <a:effectLst/>
                        </a:rPr>
                        <a:t>5</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NO</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No of matches the player was NOT OUT by the end of the match.</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3567173048"/>
                  </a:ext>
                </a:extLst>
              </a:tr>
              <a:tr h="353220">
                <a:tc>
                  <a:txBody>
                    <a:bodyPr/>
                    <a:lstStyle/>
                    <a:p>
                      <a:pPr>
                        <a:lnSpc>
                          <a:spcPct val="107000"/>
                        </a:lnSpc>
                        <a:spcAft>
                          <a:spcPts val="800"/>
                        </a:spcAft>
                      </a:pPr>
                      <a:r>
                        <a:rPr lang="en-US" sz="1600">
                          <a:effectLst/>
                        </a:rPr>
                        <a:t>6</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Runs</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Total number of runs scored by the player</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1223538290"/>
                  </a:ext>
                </a:extLst>
              </a:tr>
              <a:tr h="353220">
                <a:tc>
                  <a:txBody>
                    <a:bodyPr/>
                    <a:lstStyle/>
                    <a:p>
                      <a:pPr>
                        <a:lnSpc>
                          <a:spcPct val="107000"/>
                        </a:lnSpc>
                        <a:spcAft>
                          <a:spcPts val="800"/>
                        </a:spcAft>
                      </a:pPr>
                      <a:r>
                        <a:rPr lang="en-US" sz="1600">
                          <a:effectLst/>
                        </a:rPr>
                        <a:t>7</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HS</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Highest Score of the player</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1394886205"/>
                  </a:ext>
                </a:extLst>
              </a:tr>
              <a:tr h="353220">
                <a:tc>
                  <a:txBody>
                    <a:bodyPr/>
                    <a:lstStyle/>
                    <a:p>
                      <a:pPr>
                        <a:lnSpc>
                          <a:spcPct val="107000"/>
                        </a:lnSpc>
                        <a:spcAft>
                          <a:spcPts val="800"/>
                        </a:spcAft>
                      </a:pPr>
                      <a:r>
                        <a:rPr lang="en-US" sz="1600">
                          <a:effectLst/>
                        </a:rPr>
                        <a:t>8</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Avg</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Average runs scored by the player in all the matches</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3222510151"/>
                  </a:ext>
                </a:extLst>
              </a:tr>
              <a:tr h="482639">
                <a:tc>
                  <a:txBody>
                    <a:bodyPr/>
                    <a:lstStyle/>
                    <a:p>
                      <a:pPr>
                        <a:lnSpc>
                          <a:spcPct val="107000"/>
                        </a:lnSpc>
                        <a:spcAft>
                          <a:spcPts val="800"/>
                        </a:spcAft>
                      </a:pPr>
                      <a:r>
                        <a:rPr lang="en-US" sz="1600">
                          <a:effectLst/>
                        </a:rPr>
                        <a:t>9</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100</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No of centuries scored by the player</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3518345716"/>
                  </a:ext>
                </a:extLst>
              </a:tr>
              <a:tr h="353220">
                <a:tc>
                  <a:txBody>
                    <a:bodyPr/>
                    <a:lstStyle/>
                    <a:p>
                      <a:pPr>
                        <a:lnSpc>
                          <a:spcPct val="107000"/>
                        </a:lnSpc>
                        <a:spcAft>
                          <a:spcPts val="800"/>
                        </a:spcAft>
                      </a:pPr>
                      <a:r>
                        <a:rPr lang="en-US" sz="1600">
                          <a:effectLst/>
                        </a:rPr>
                        <a:t>10</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50</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No of fifties scored by the player</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153858194"/>
                  </a:ext>
                </a:extLst>
              </a:tr>
              <a:tr h="353220">
                <a:tc>
                  <a:txBody>
                    <a:bodyPr/>
                    <a:lstStyle/>
                    <a:p>
                      <a:pPr>
                        <a:lnSpc>
                          <a:spcPct val="107000"/>
                        </a:lnSpc>
                        <a:spcAft>
                          <a:spcPts val="800"/>
                        </a:spcAft>
                      </a:pPr>
                      <a:r>
                        <a:rPr lang="en-US" sz="1600">
                          <a:effectLst/>
                        </a:rPr>
                        <a:t>11</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0</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No of Duck outs of the player</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2677147163"/>
                  </a:ext>
                </a:extLst>
              </a:tr>
              <a:tr h="240144">
                <a:tc>
                  <a:txBody>
                    <a:bodyPr/>
                    <a:lstStyle/>
                    <a:p>
                      <a:pPr>
                        <a:lnSpc>
                          <a:spcPct val="107000"/>
                        </a:lnSpc>
                        <a:spcAft>
                          <a:spcPts val="800"/>
                        </a:spcAft>
                      </a:pPr>
                      <a:r>
                        <a:rPr lang="en-US" sz="1600">
                          <a:effectLst/>
                        </a:rPr>
                        <a:t>12</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a:effectLst/>
                        </a:rPr>
                        <a:t>Player Profile</a:t>
                      </a:r>
                      <a:endParaRPr lang="en-IN" sz="16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600" dirty="0">
                          <a:effectLst/>
                        </a:rPr>
                        <a:t>Link to the profiles of the players</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 xmlns:a16="http://schemas.microsoft.com/office/drawing/2014/main" val="31753625"/>
                  </a:ext>
                </a:extLst>
              </a:tr>
            </a:tbl>
          </a:graphicData>
        </a:graphic>
      </p:graphicFrame>
      <p:pic>
        <p:nvPicPr>
          <p:cNvPr id="6" name="Picture 5">
            <a:extLst>
              <a:ext uri="{FF2B5EF4-FFF2-40B4-BE49-F238E27FC236}">
                <a16:creationId xmlns="" xmlns:a16="http://schemas.microsoft.com/office/drawing/2014/main" id="{ED757E0E-D7F1-5102-2184-54CC073EC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4350327" cy="1141593"/>
          </a:xfrm>
          <a:prstGeom prst="rect">
            <a:avLst/>
          </a:prstGeom>
        </p:spPr>
      </p:pic>
    </p:spTree>
    <p:extLst>
      <p:ext uri="{BB962C8B-B14F-4D97-AF65-F5344CB8AC3E}">
        <p14:creationId xmlns:p14="http://schemas.microsoft.com/office/powerpoint/2010/main" val="1458316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016" y="1030311"/>
            <a:ext cx="10515600" cy="4351338"/>
          </a:xfrm>
        </p:spPr>
        <p:txBody>
          <a:bodyPr/>
          <a:lstStyle/>
          <a:p>
            <a:pPr marL="0" indent="0">
              <a:buNone/>
            </a:pPr>
            <a:r>
              <a:rPr lang="en-US" b="1" dirty="0" smtClean="0">
                <a:latin typeface="+mj-lt"/>
              </a:rPr>
              <a:t>Inference-:</a:t>
            </a:r>
          </a:p>
          <a:p>
            <a:pPr marL="0" indent="0">
              <a:buNone/>
            </a:pPr>
            <a:r>
              <a:rPr lang="en-US" sz="2400" dirty="0" smtClean="0">
                <a:latin typeface="+mj-lt"/>
              </a:rPr>
              <a:t>We get the output for the total discount for the each product name.</a:t>
            </a:r>
          </a:p>
          <a:p>
            <a:pPr marL="0" indent="0">
              <a:buNone/>
            </a:pPr>
            <a:r>
              <a:rPr lang="en-US" sz="2400" dirty="0" smtClean="0">
                <a:latin typeface="+mj-lt"/>
              </a:rPr>
              <a:t>Also we get total amount saved for the each order with respect to the </a:t>
            </a:r>
          </a:p>
          <a:p>
            <a:pPr marL="0" indent="0">
              <a:buNone/>
            </a:pPr>
            <a:r>
              <a:rPr lang="en-US" sz="2400" dirty="0" smtClean="0">
                <a:latin typeface="+mj-lt"/>
              </a:rPr>
              <a:t>Highest to lowest  amount.</a:t>
            </a: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pic>
        <p:nvPicPr>
          <p:cNvPr id="5" name="Picture 4">
            <a:extLst>
              <a:ext uri="{FF2B5EF4-FFF2-40B4-BE49-F238E27FC236}">
                <a16:creationId xmlns="" xmlns:a16="http://schemas.microsoft.com/office/drawing/2014/main" xmlns:lc="http://schemas.openxmlformats.org/drawingml/2006/lockedCanvas" id="{325658E7-7643-4C6E-AF07-F32820FFAD8B}"/>
              </a:ext>
            </a:extLst>
          </p:cNvPr>
          <p:cNvPicPr>
            <a:picLocks noChangeAspect="1"/>
          </p:cNvPicPr>
          <p:nvPr/>
        </p:nvPicPr>
        <p:blipFill>
          <a:blip r:embed="rId3"/>
          <a:stretch>
            <a:fillRect/>
          </a:stretch>
        </p:blipFill>
        <p:spPr>
          <a:xfrm>
            <a:off x="1751645" y="3569414"/>
            <a:ext cx="8869013" cy="3624470"/>
          </a:xfrm>
          <a:prstGeom prst="rect">
            <a:avLst/>
          </a:prstGeom>
        </p:spPr>
      </p:pic>
    </p:spTree>
    <p:extLst>
      <p:ext uri="{BB962C8B-B14F-4D97-AF65-F5344CB8AC3E}">
        <p14:creationId xmlns:p14="http://schemas.microsoft.com/office/powerpoint/2010/main" val="2923777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 xmlns:a16="http://schemas.microsoft.com/office/drawing/2014/main" id="{3177936B-BEEB-4E5B-93FA-9A245F40268F}"/>
              </a:ext>
            </a:extLst>
          </p:cNvPr>
          <p:cNvSpPr>
            <a:spLocks noGrp="1"/>
          </p:cNvSpPr>
          <p:nvPr>
            <p:ph idx="1"/>
          </p:nvPr>
        </p:nvSpPr>
        <p:spPr>
          <a:xfrm>
            <a:off x="1" y="0"/>
            <a:ext cx="13265238" cy="7070501"/>
          </a:xfrm>
        </p:spPr>
        <p:txBody>
          <a:bodyPr>
            <a:noAutofit/>
          </a:bodyPr>
          <a:lstStyle/>
          <a:p>
            <a:pPr marR="0" lvl="0">
              <a:lnSpc>
                <a:spcPct val="150000"/>
              </a:lnSpc>
              <a:spcBef>
                <a:spcPts val="0"/>
              </a:spcBef>
              <a:spcAft>
                <a:spcPts val="0"/>
              </a:spcAft>
              <a:buFont typeface="Wingdings" panose="05000000000000000000" pitchFamily="2" charset="2"/>
              <a:buChar char="q"/>
            </a:pPr>
            <a:r>
              <a:rPr lang="en-US" b="1" dirty="0" smtClean="0"/>
              <a:t>Project Flow</a:t>
            </a:r>
          </a:p>
          <a:p>
            <a:pPr marL="0" marR="0" lvl="0" indent="0">
              <a:lnSpc>
                <a:spcPct val="150000"/>
              </a:lnSpc>
              <a:spcBef>
                <a:spcPts val="0"/>
              </a:spcBef>
              <a:spcAft>
                <a:spcPts val="0"/>
              </a:spcAft>
              <a:buNone/>
            </a:pPr>
            <a:r>
              <a:rPr lang="en-US" b="1" dirty="0" smtClean="0"/>
              <a:t>          Question </a:t>
            </a:r>
            <a:r>
              <a:rPr lang="en-IN" b="1" dirty="0">
                <a:solidFill>
                  <a:srgbClr val="000000"/>
                </a:solidFill>
                <a:highlight>
                  <a:srgbClr val="FFFFFF"/>
                </a:highlight>
                <a:latin typeface="+mj-lt"/>
              </a:rPr>
              <a:t>2</a:t>
            </a:r>
            <a:r>
              <a:rPr lang="en-IN" b="1" dirty="0" smtClean="0">
                <a:solidFill>
                  <a:srgbClr val="000000"/>
                </a:solidFill>
                <a:highlight>
                  <a:srgbClr val="FFFFFF"/>
                </a:highlight>
                <a:latin typeface="+mj-lt"/>
                <a:ea typeface="Helvetica Neue"/>
                <a:cs typeface="Times New Roman" panose="02020603050405020304" pitchFamily="18" charset="0"/>
              </a:rPr>
              <a:t>-:</a:t>
            </a:r>
            <a:r>
              <a:rPr lang="en-IN" sz="2400" dirty="0" err="1" smtClean="0">
                <a:solidFill>
                  <a:srgbClr val="000000"/>
                </a:solidFill>
                <a:highlight>
                  <a:srgbClr val="FFFFFF"/>
                </a:highlight>
                <a:latin typeface="+mj-lt"/>
                <a:ea typeface="Helvetica Neue"/>
                <a:cs typeface="Times New Roman" panose="02020603050405020304" pitchFamily="18" charset="0"/>
              </a:rPr>
              <a:t>Mr.</a:t>
            </a:r>
            <a:r>
              <a:rPr lang="en-IN" sz="2400" dirty="0" smtClean="0">
                <a:solidFill>
                  <a:srgbClr val="000000"/>
                </a:solidFill>
                <a:highlight>
                  <a:srgbClr val="FFFFFF"/>
                </a:highlight>
                <a:latin typeface="+mj-lt"/>
                <a:ea typeface="Helvetica Neue"/>
                <a:cs typeface="Times New Roman" panose="02020603050405020304" pitchFamily="18" charset="0"/>
              </a:rPr>
              <a:t> </a:t>
            </a:r>
            <a:r>
              <a:rPr lang="en-IN" sz="2400" dirty="0" err="1" smtClean="0">
                <a:solidFill>
                  <a:srgbClr val="000000"/>
                </a:solidFill>
                <a:highlight>
                  <a:srgbClr val="FFFFFF"/>
                </a:highlight>
                <a:latin typeface="+mj-lt"/>
                <a:ea typeface="Helvetica Neue"/>
                <a:cs typeface="Times New Roman" panose="02020603050405020304" pitchFamily="18" charset="0"/>
              </a:rPr>
              <a:t>Kavin</a:t>
            </a:r>
            <a:r>
              <a:rPr lang="en-IN" sz="2400" dirty="0" smtClean="0">
                <a:solidFill>
                  <a:srgbClr val="000000"/>
                </a:solidFill>
                <a:highlight>
                  <a:srgbClr val="FFFFFF"/>
                </a:highlight>
                <a:latin typeface="+mj-lt"/>
                <a:ea typeface="Helvetica Neue"/>
                <a:cs typeface="Times New Roman" panose="02020603050405020304" pitchFamily="18" charset="0"/>
              </a:rPr>
              <a:t> want to become a supplier. He got the database </a:t>
            </a:r>
          </a:p>
          <a:p>
            <a:pPr marL="0" marR="0" lvl="0" indent="0">
              <a:lnSpc>
                <a:spcPct val="150000"/>
              </a:lnSpc>
              <a:spcBef>
                <a:spcPts val="0"/>
              </a:spcBef>
              <a:spcAft>
                <a:spcPts val="0"/>
              </a:spcAft>
              <a:buNone/>
            </a:pPr>
            <a:r>
              <a:rPr lang="en-IN" sz="2400" dirty="0">
                <a:solidFill>
                  <a:srgbClr val="000000"/>
                </a:solidFill>
                <a:highlight>
                  <a:srgbClr val="FFFFFF"/>
                </a:highlight>
                <a:latin typeface="+mj-lt"/>
                <a:ea typeface="Helvetica Neue"/>
                <a:cs typeface="Times New Roman" panose="02020603050405020304" pitchFamily="18" charset="0"/>
              </a:rPr>
              <a:t> </a:t>
            </a:r>
            <a:r>
              <a:rPr lang="en-IN" sz="2400" dirty="0" smtClean="0">
                <a:solidFill>
                  <a:srgbClr val="000000"/>
                </a:solidFill>
                <a:highlight>
                  <a:srgbClr val="FFFFFF"/>
                </a:highlight>
                <a:latin typeface="+mj-lt"/>
                <a:ea typeface="Helvetica Neue"/>
                <a:cs typeface="Times New Roman" panose="02020603050405020304" pitchFamily="18" charset="0"/>
              </a:rPr>
              <a:t>           of "Richard's Supply" for reference. Help him to pick: </a:t>
            </a:r>
            <a:r>
              <a:rPr lang="en-US" sz="2400" dirty="0" smtClean="0">
                <a:latin typeface="+mj-lt"/>
                <a:ea typeface="Helvetica Neue"/>
                <a:cs typeface="Times New Roman" panose="02020603050405020304" pitchFamily="18" charset="0"/>
              </a:rPr>
              <a:t/>
            </a:r>
            <a:br>
              <a:rPr lang="en-US" sz="2400" dirty="0" smtClean="0">
                <a:latin typeface="+mj-lt"/>
                <a:ea typeface="Helvetica Neue"/>
                <a:cs typeface="Times New Roman" panose="02020603050405020304" pitchFamily="18" charset="0"/>
              </a:rPr>
            </a:br>
            <a:r>
              <a:rPr lang="en-US" sz="2400" dirty="0" smtClean="0">
                <a:latin typeface="+mj-lt"/>
                <a:ea typeface="Helvetica Neue"/>
                <a:cs typeface="Times New Roman" panose="02020603050405020304" pitchFamily="18" charset="0"/>
              </a:rPr>
              <a:t>            a. </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List few products that he should choose based on demand.</a:t>
            </a:r>
          </a:p>
          <a:p>
            <a:pPr marL="0" marR="0" lvl="0" indent="0">
              <a:lnSpc>
                <a:spcPct val="150000"/>
              </a:lnSpc>
              <a:spcBef>
                <a:spcPts val="0"/>
              </a:spcBef>
              <a:spcAft>
                <a:spcPts val="0"/>
              </a:spcAft>
              <a:buNone/>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r>
            <a:br>
              <a:rPr lang="en-US" sz="2400" dirty="0" smtClean="0">
                <a:latin typeface="Times New Roman" panose="02020603050405020304" pitchFamily="18" charset="0"/>
                <a:ea typeface="Calibri" panose="020F0502020204030204" pitchFamily="34" charset="0"/>
                <a:cs typeface="Times New Roman" panose="02020603050405020304" pitchFamily="18" charset="0"/>
              </a:rPr>
            </a:br>
            <a:r>
              <a:rPr lang="en-US" b="1" dirty="0" smtClean="0">
                <a:solidFill>
                  <a:srgbClr val="000000"/>
                </a:solidFill>
                <a:highlight>
                  <a:srgbClr val="FFFFFF"/>
                </a:highlight>
                <a:latin typeface="+mj-lt"/>
                <a:ea typeface="Calibri" panose="020F0502020204030204" pitchFamily="34" charset="0"/>
                <a:cs typeface="Times New Roman" panose="02020603050405020304" pitchFamily="18" charset="0"/>
              </a:rPr>
              <a:t>           Code</a:t>
            </a:r>
            <a:r>
              <a:rPr lang="en-IN" b="1" dirty="0" smtClean="0">
                <a:solidFill>
                  <a:srgbClr val="000000"/>
                </a:solidFill>
                <a:effectLst/>
                <a:highlight>
                  <a:srgbClr val="FFFFFF"/>
                </a:highlight>
                <a:latin typeface="+mj-lt"/>
                <a:ea typeface="Calibri" panose="020F0502020204030204" pitchFamily="34" charset="0"/>
                <a:cs typeface="Times New Roman" panose="02020603050405020304" pitchFamily="18" charset="0"/>
              </a:rPr>
              <a:t>:- </a:t>
            </a:r>
            <a:r>
              <a:rPr lang="en-US" sz="2400" dirty="0" smtClean="0">
                <a:latin typeface="+mj-lt"/>
                <a:ea typeface="Calibri" panose="020F0502020204030204" pitchFamily="34" charset="0"/>
                <a:cs typeface="Times New Roman" panose="02020603050405020304" pitchFamily="18" charset="0"/>
              </a:rPr>
              <a:t/>
            </a:r>
            <a:br>
              <a:rPr lang="en-US" sz="2400" dirty="0" smtClean="0">
                <a:latin typeface="+mj-lt"/>
                <a:ea typeface="Calibri" panose="020F0502020204030204" pitchFamily="34" charset="0"/>
                <a:cs typeface="Times New Roman" panose="02020603050405020304" pitchFamily="18" charset="0"/>
              </a:rPr>
            </a:br>
            <a:r>
              <a:rPr lang="en-US" sz="2400" dirty="0" smtClean="0">
                <a:latin typeface="+mj-lt"/>
                <a:ea typeface="Calibri" panose="020F0502020204030204" pitchFamily="34" charset="0"/>
                <a:cs typeface="Times New Roman" panose="02020603050405020304" pitchFamily="18" charset="0"/>
              </a:rPr>
              <a:t>		</a:t>
            </a:r>
            <a:r>
              <a:rPr lang="en-US" sz="2400" dirty="0">
                <a:latin typeface="+mj-lt"/>
                <a:ea typeface="Calibri" panose="020F0502020204030204" pitchFamily="34" charset="0"/>
                <a:cs typeface="Times New Roman" panose="02020603050405020304" pitchFamily="18" charset="0"/>
              </a:rPr>
              <a:t>select </a:t>
            </a:r>
            <a:r>
              <a:rPr lang="en-US" sz="2400" dirty="0" err="1" smtClean="0">
                <a:latin typeface="+mj-lt"/>
                <a:ea typeface="Calibri" panose="020F0502020204030204" pitchFamily="34" charset="0"/>
                <a:cs typeface="Times New Roman" panose="02020603050405020304" pitchFamily="18" charset="0"/>
              </a:rPr>
              <a:t>productname</a:t>
            </a:r>
            <a:r>
              <a:rPr lang="en-US" sz="2400" dirty="0" smtClean="0">
                <a:latin typeface="+mj-lt"/>
                <a:ea typeface="Calibri" panose="020F0502020204030204" pitchFamily="34" charset="0"/>
                <a:cs typeface="Times New Roman" panose="02020603050405020304" pitchFamily="18" charset="0"/>
              </a:rPr>
              <a:t> , sum(quantity</a:t>
            </a:r>
            <a:r>
              <a:rPr lang="en-US" sz="2400" dirty="0">
                <a:latin typeface="+mj-lt"/>
                <a:ea typeface="Calibri" panose="020F0502020204030204" pitchFamily="34" charset="0"/>
                <a:cs typeface="Times New Roman" panose="02020603050405020304" pitchFamily="18" charset="0"/>
              </a:rPr>
              <a:t>) from product p join </a:t>
            </a:r>
            <a:endParaRPr lang="en-US" sz="2400" dirty="0" smtClean="0">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2400" dirty="0" smtClean="0">
                <a:latin typeface="+mj-lt"/>
                <a:ea typeface="Calibri" panose="020F0502020204030204" pitchFamily="34" charset="0"/>
                <a:cs typeface="Times New Roman" panose="02020603050405020304" pitchFamily="18" charset="0"/>
              </a:rPr>
              <a:t>		 </a:t>
            </a:r>
            <a:r>
              <a:rPr lang="en-US" sz="2400" dirty="0" err="1" smtClean="0">
                <a:latin typeface="+mj-lt"/>
                <a:ea typeface="Calibri" panose="020F0502020204030204" pitchFamily="34" charset="0"/>
                <a:cs typeface="Times New Roman" panose="02020603050405020304" pitchFamily="18" charset="0"/>
              </a:rPr>
              <a:t>orderitem</a:t>
            </a:r>
            <a:r>
              <a:rPr lang="en-US" sz="2400" dirty="0" smtClean="0">
                <a:latin typeface="+mj-lt"/>
                <a:ea typeface="Calibri" panose="020F0502020204030204" pitchFamily="34" charset="0"/>
                <a:cs typeface="Times New Roman" panose="02020603050405020304" pitchFamily="18" charset="0"/>
              </a:rPr>
              <a:t>  </a:t>
            </a:r>
            <a:r>
              <a:rPr lang="en-US" sz="2400" dirty="0">
                <a:latin typeface="+mj-lt"/>
                <a:ea typeface="Calibri" panose="020F0502020204030204" pitchFamily="34" charset="0"/>
                <a:cs typeface="Times New Roman" panose="02020603050405020304" pitchFamily="18" charset="0"/>
              </a:rPr>
              <a:t>o on p.id=</a:t>
            </a:r>
            <a:r>
              <a:rPr lang="en-US" sz="2400" dirty="0" err="1">
                <a:latin typeface="+mj-lt"/>
                <a:ea typeface="Calibri" panose="020F0502020204030204" pitchFamily="34" charset="0"/>
                <a:cs typeface="Times New Roman" panose="02020603050405020304" pitchFamily="18" charset="0"/>
              </a:rPr>
              <a:t>productid</a:t>
            </a:r>
            <a:r>
              <a:rPr lang="en-US" sz="2400" dirty="0">
                <a:latin typeface="+mj-lt"/>
                <a:ea typeface="Calibri" panose="020F0502020204030204" pitchFamily="34" charset="0"/>
                <a:cs typeface="Times New Roman" panose="02020603050405020304" pitchFamily="18" charset="0"/>
              </a:rPr>
              <a:t> group by </a:t>
            </a:r>
            <a:endParaRPr lang="en-US" sz="2400" dirty="0" smtClean="0">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2400" dirty="0" smtClean="0">
                <a:latin typeface="+mj-lt"/>
                <a:ea typeface="Calibri" panose="020F0502020204030204" pitchFamily="34" charset="0"/>
                <a:cs typeface="Times New Roman" panose="02020603050405020304" pitchFamily="18" charset="0"/>
              </a:rPr>
              <a:t>		</a:t>
            </a:r>
            <a:r>
              <a:rPr lang="en-US" sz="2400" dirty="0" err="1" smtClean="0">
                <a:latin typeface="+mj-lt"/>
                <a:ea typeface="Calibri" panose="020F0502020204030204" pitchFamily="34" charset="0"/>
                <a:cs typeface="Times New Roman" panose="02020603050405020304" pitchFamily="18" charset="0"/>
              </a:rPr>
              <a:t>productnameorder</a:t>
            </a:r>
            <a:r>
              <a:rPr lang="en-US" sz="2400" dirty="0" smtClean="0">
                <a:latin typeface="+mj-lt"/>
                <a:ea typeface="Calibri" panose="020F0502020204030204" pitchFamily="34" charset="0"/>
                <a:cs typeface="Times New Roman" panose="02020603050405020304" pitchFamily="18" charset="0"/>
              </a:rPr>
              <a:t> </a:t>
            </a:r>
            <a:r>
              <a:rPr lang="en-US" sz="2400" dirty="0">
                <a:latin typeface="+mj-lt"/>
                <a:ea typeface="Calibri" panose="020F0502020204030204" pitchFamily="34" charset="0"/>
                <a:cs typeface="Times New Roman" panose="02020603050405020304" pitchFamily="18" charset="0"/>
              </a:rPr>
              <a:t>by sum(quantity) </a:t>
            </a:r>
            <a:r>
              <a:rPr lang="en-US" sz="2400" dirty="0" err="1">
                <a:latin typeface="+mj-lt"/>
                <a:ea typeface="Calibri" panose="020F0502020204030204" pitchFamily="34" charset="0"/>
                <a:cs typeface="Times New Roman" panose="02020603050405020304" pitchFamily="18" charset="0"/>
              </a:rPr>
              <a:t>desc</a:t>
            </a:r>
            <a:r>
              <a:rPr lang="en-US" sz="2400" dirty="0">
                <a:latin typeface="+mj-lt"/>
                <a:ea typeface="Calibri" panose="020F0502020204030204" pitchFamily="34" charset="0"/>
                <a:cs typeface="Times New Roman" panose="02020603050405020304" pitchFamily="18" charset="0"/>
              </a:rPr>
              <a:t> limit 5;</a:t>
            </a:r>
            <a:endParaRPr lang="en-IN" sz="2400" b="1" dirty="0" smtClean="0">
              <a:solidFill>
                <a:srgbClr val="000000"/>
              </a:solidFill>
              <a:effectLst/>
              <a:highlight>
                <a:srgbClr val="FFFFFF"/>
              </a:highlight>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2000" dirty="0">
              <a:latin typeface="+mj-lt"/>
            </a:endParaRPr>
          </a:p>
        </p:txBody>
      </p:sp>
      <p:pic>
        <p:nvPicPr>
          <p:cNvPr id="5" name="Picture 4">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287447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5198" y="251862"/>
            <a:ext cx="2355273" cy="739812"/>
          </a:xfrm>
          <a:prstGeom prst="rect">
            <a:avLst/>
          </a:prstGeom>
        </p:spPr>
      </p:pic>
      <p:sp>
        <p:nvSpPr>
          <p:cNvPr id="8" name="Content Placeholder 7"/>
          <p:cNvSpPr>
            <a:spLocks noGrp="1"/>
          </p:cNvSpPr>
          <p:nvPr>
            <p:ph idx="1"/>
          </p:nvPr>
        </p:nvSpPr>
        <p:spPr>
          <a:xfrm>
            <a:off x="632138" y="708338"/>
            <a:ext cx="10515600" cy="4610637"/>
          </a:xfrm>
        </p:spPr>
        <p:txBody>
          <a:bodyPr>
            <a:normAutofit lnSpcReduction="10000"/>
          </a:bodyPr>
          <a:lstStyle/>
          <a:p>
            <a:pPr marL="0" indent="0">
              <a:buNone/>
            </a:pPr>
            <a:r>
              <a:rPr lang="en-US" b="1" dirty="0" smtClean="0">
                <a:latin typeface="+mj-lt"/>
              </a:rPr>
              <a:t>Solution-: </a:t>
            </a:r>
          </a:p>
          <a:p>
            <a:pPr marL="0" indent="0">
              <a:buNone/>
            </a:pPr>
            <a:r>
              <a:rPr lang="en-US" sz="2400" dirty="0" smtClean="0">
                <a:latin typeface="+mj-lt"/>
              </a:rPr>
              <a:t>We want to list of few product  which in demand.</a:t>
            </a:r>
          </a:p>
          <a:p>
            <a:pPr marL="0" indent="0">
              <a:buNone/>
            </a:pPr>
            <a:r>
              <a:rPr lang="en-US" sz="2400" dirty="0" smtClean="0">
                <a:latin typeface="+mj-lt"/>
              </a:rPr>
              <a:t>According to the case we use the total quantity of the product.</a:t>
            </a:r>
          </a:p>
          <a:p>
            <a:pPr marL="0" indent="0">
              <a:buNone/>
            </a:pPr>
            <a:r>
              <a:rPr lang="en-US" sz="2400" dirty="0" smtClean="0">
                <a:latin typeface="+mj-lt"/>
              </a:rPr>
              <a:t>We use the sub-query  for it solve the problem. Using the group by 		       clause we grouped the product  with respect to the </a:t>
            </a:r>
            <a:r>
              <a:rPr lang="en-US" sz="2400" dirty="0" err="1" smtClean="0">
                <a:latin typeface="+mj-lt"/>
              </a:rPr>
              <a:t>productname</a:t>
            </a:r>
            <a:r>
              <a:rPr lang="en-US" sz="2400" dirty="0" smtClean="0">
                <a:latin typeface="+mj-lt"/>
              </a:rPr>
              <a:t> and</a:t>
            </a:r>
          </a:p>
          <a:p>
            <a:pPr marL="0" indent="0">
              <a:buNone/>
            </a:pPr>
            <a:r>
              <a:rPr lang="en-US" sz="2400" dirty="0" smtClean="0">
                <a:latin typeface="+mj-lt"/>
              </a:rPr>
              <a:t>order the product by the demand in the market.</a:t>
            </a:r>
          </a:p>
          <a:p>
            <a:pPr marL="0" indent="0">
              <a:buNone/>
            </a:pPr>
            <a:endParaRPr lang="en-US" sz="2400" dirty="0" smtClean="0">
              <a:latin typeface="+mj-lt"/>
            </a:endParaRPr>
          </a:p>
          <a:p>
            <a:pPr marL="0" indent="0">
              <a:buNone/>
            </a:pPr>
            <a:r>
              <a:rPr lang="en-US" b="1" dirty="0" smtClean="0">
                <a:latin typeface="+mj-lt"/>
              </a:rPr>
              <a:t>Inference-:</a:t>
            </a:r>
          </a:p>
          <a:p>
            <a:pPr marL="0" indent="0">
              <a:buNone/>
            </a:pPr>
            <a:r>
              <a:rPr lang="en-US" sz="2400" dirty="0" smtClean="0">
                <a:latin typeface="+mj-lt"/>
              </a:rPr>
              <a:t>We </a:t>
            </a:r>
            <a:r>
              <a:rPr lang="en-US" sz="2400" dirty="0">
                <a:latin typeface="+mj-lt"/>
              </a:rPr>
              <a:t>suggest these 5 products to </a:t>
            </a:r>
            <a:r>
              <a:rPr lang="en-US" sz="2400" dirty="0" err="1">
                <a:latin typeface="+mj-lt"/>
              </a:rPr>
              <a:t>Mr.Kavin</a:t>
            </a:r>
            <a:r>
              <a:rPr lang="en-US" sz="2400" dirty="0">
                <a:latin typeface="+mj-lt"/>
              </a:rPr>
              <a:t> </a:t>
            </a:r>
            <a:r>
              <a:rPr lang="en-US" sz="2400" dirty="0" smtClean="0">
                <a:latin typeface="+mj-lt"/>
              </a:rPr>
              <a:t>that they should </a:t>
            </a:r>
            <a:r>
              <a:rPr lang="en-US" sz="2400" dirty="0">
                <a:latin typeface="+mj-lt"/>
              </a:rPr>
              <a:t>go for to commence his </a:t>
            </a:r>
            <a:r>
              <a:rPr lang="en-US" sz="2400" dirty="0" smtClean="0">
                <a:latin typeface="+mj-lt"/>
              </a:rPr>
              <a:t>business.</a:t>
            </a:r>
          </a:p>
          <a:p>
            <a:pPr marL="0" indent="0">
              <a:buNone/>
            </a:pPr>
            <a:r>
              <a:rPr lang="en-US" sz="2400" dirty="0">
                <a:latin typeface="+mj-lt"/>
              </a:rPr>
              <a:t> </a:t>
            </a:r>
            <a:r>
              <a:rPr lang="en-US" sz="2400" dirty="0" smtClean="0">
                <a:latin typeface="+mj-lt"/>
              </a:rPr>
              <a:t>                       </a:t>
            </a:r>
          </a:p>
          <a:p>
            <a:pPr marL="0" indent="0">
              <a:buNone/>
            </a:pPr>
            <a:endParaRPr lang="en-IN" b="1" dirty="0">
              <a:latin typeface="+mj-lt"/>
            </a:endParaRPr>
          </a:p>
        </p:txBody>
      </p:sp>
      <p:pic>
        <p:nvPicPr>
          <p:cNvPr id="9" name="Content Placeholder 3">
            <a:extLst>
              <a:ext uri="{FF2B5EF4-FFF2-40B4-BE49-F238E27FC236}">
                <a16:creationId xmlns="" xmlns:a16="http://schemas.microsoft.com/office/drawing/2014/main" xmlns:lc="http://schemas.openxmlformats.org/drawingml/2006/lockedCanvas" id="{0D9B6048-2021-4E1C-B4B8-0808EF8F006E}"/>
              </a:ext>
            </a:extLst>
          </p:cNvPr>
          <p:cNvPicPr>
            <a:picLocks noChangeAspect="1"/>
          </p:cNvPicPr>
          <p:nvPr/>
        </p:nvPicPr>
        <p:blipFill rotWithShape="1">
          <a:blip r:embed="rId3"/>
          <a:srcRect l="3212" t="25353" r="66825"/>
          <a:stretch/>
        </p:blipFill>
        <p:spPr>
          <a:xfrm>
            <a:off x="4602068" y="4721580"/>
            <a:ext cx="2163616" cy="2136420"/>
          </a:xfrm>
          <a:prstGeom prst="rect">
            <a:avLst/>
          </a:prstGeom>
        </p:spPr>
      </p:pic>
    </p:spTree>
    <p:extLst>
      <p:ext uri="{BB962C8B-B14F-4D97-AF65-F5344CB8AC3E}">
        <p14:creationId xmlns:p14="http://schemas.microsoft.com/office/powerpoint/2010/main" val="1956326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 xmlns:a16="http://schemas.microsoft.com/office/drawing/2014/main" id="{3177936B-BEEB-4E5B-93FA-9A245F40268F}"/>
              </a:ext>
            </a:extLst>
          </p:cNvPr>
          <p:cNvSpPr>
            <a:spLocks noGrp="1"/>
          </p:cNvSpPr>
          <p:nvPr>
            <p:ph idx="1"/>
          </p:nvPr>
        </p:nvSpPr>
        <p:spPr>
          <a:xfrm>
            <a:off x="1" y="141668"/>
            <a:ext cx="13265238" cy="7018986"/>
          </a:xfrm>
        </p:spPr>
        <p:txBody>
          <a:bodyPr>
            <a:noAutofit/>
          </a:bodyPr>
          <a:lstStyle/>
          <a:p>
            <a:pPr marL="0" marR="0" lvl="0" indent="0">
              <a:lnSpc>
                <a:spcPct val="150000"/>
              </a:lnSpc>
              <a:spcBef>
                <a:spcPts val="0"/>
              </a:spcBef>
              <a:spcAft>
                <a:spcPts val="0"/>
              </a:spcAft>
              <a:buNone/>
            </a:pPr>
            <a:endParaRPr lang="en-US" b="1" dirty="0"/>
          </a:p>
          <a:p>
            <a:pPr marL="0" marR="0" lvl="0" indent="0">
              <a:lnSpc>
                <a:spcPct val="150000"/>
              </a:lnSpc>
              <a:spcBef>
                <a:spcPts val="0"/>
              </a:spcBef>
              <a:spcAft>
                <a:spcPts val="0"/>
              </a:spcAft>
              <a:buNone/>
            </a:pPr>
            <a:r>
              <a:rPr lang="en-US" b="1" dirty="0" smtClean="0"/>
              <a:t>          b.</a:t>
            </a:r>
            <a:r>
              <a:rPr lang="en-US" sz="2400" b="1" dirty="0">
                <a:solidFill>
                  <a:srgbClr val="000000"/>
                </a:solidFill>
                <a:highlight>
                  <a:srgbClr val="FFFFFF"/>
                </a:highlight>
                <a:ea typeface="Calibri" panose="020F0502020204030204" pitchFamily="34" charset="0"/>
                <a:cs typeface="Times New Roman" panose="02020603050405020304" pitchFamily="18" charset="0"/>
              </a:rPr>
              <a:t>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Who will be the competitors for him for the products suggested in above questions</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a:t>
            </a:r>
          </a:p>
          <a:p>
            <a:pPr marL="0" marR="0" lvl="0" indent="0">
              <a:lnSpc>
                <a:spcPct val="150000"/>
              </a:lnSpc>
              <a:spcBef>
                <a:spcPts val="0"/>
              </a:spcBef>
              <a:spcAft>
                <a:spcPts val="0"/>
              </a:spcAft>
              <a:buNone/>
            </a:pPr>
            <a:endParaRPr lang="en-US" sz="2400" dirty="0" smtClean="0">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b="1" dirty="0" smtClean="0">
                <a:solidFill>
                  <a:srgbClr val="000000"/>
                </a:solidFill>
                <a:highlight>
                  <a:srgbClr val="FFFFFF"/>
                </a:highlight>
                <a:latin typeface="+mj-lt"/>
                <a:ea typeface="Calibri" panose="020F0502020204030204" pitchFamily="34" charset="0"/>
                <a:cs typeface="Times New Roman" panose="02020603050405020304" pitchFamily="18" charset="0"/>
              </a:rPr>
              <a:t>           Code</a:t>
            </a:r>
            <a:r>
              <a:rPr lang="en-IN" b="1"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select </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from supplier where id </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in</a:t>
            </a:r>
          </a:p>
          <a:p>
            <a:pPr marL="0" marR="0" lvl="0" indent="0">
              <a:lnSpc>
                <a:spcPct val="150000"/>
              </a:lnSpc>
              <a:spcBef>
                <a:spcPts val="0"/>
              </a:spcBef>
              <a:spcAft>
                <a:spcPts val="0"/>
              </a:spcAft>
              <a:buNone/>
            </a:pP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select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supplierid</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from product p </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join</a:t>
            </a:r>
          </a:p>
          <a:p>
            <a:pPr marL="0" marR="0" lvl="0" indent="0">
              <a:lnSpc>
                <a:spcPct val="150000"/>
              </a:lnSpc>
              <a:spcBef>
                <a:spcPts val="0"/>
              </a:spcBef>
              <a:spcAft>
                <a:spcPts val="0"/>
              </a:spcAft>
              <a:buNone/>
            </a:pP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select p.id from </a:t>
            </a:r>
            <a:endPar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product </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p join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orderitem</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o on </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p.id=</a:t>
            </a:r>
            <a:r>
              <a:rPr lang="en-IN" sz="2400" dirty="0" err="1" smtClean="0">
                <a:solidFill>
                  <a:srgbClr val="000000"/>
                </a:solidFill>
                <a:highlight>
                  <a:srgbClr val="FFFFFF"/>
                </a:highlight>
                <a:latin typeface="+mj-lt"/>
                <a:ea typeface="Calibri" panose="020F0502020204030204" pitchFamily="34" charset="0"/>
                <a:cs typeface="Times New Roman" panose="02020603050405020304" pitchFamily="18" charset="0"/>
              </a:rPr>
              <a:t>productid</a:t>
            </a:r>
            <a:endPar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group </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by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productnameorder</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by </a:t>
            </a:r>
            <a:endPar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sum(quantity)</a:t>
            </a:r>
            <a:r>
              <a:rPr lang="en-IN" sz="2400" dirty="0" err="1" smtClean="0">
                <a:solidFill>
                  <a:srgbClr val="000000"/>
                </a:solidFill>
                <a:highlight>
                  <a:srgbClr val="FFFFFF"/>
                </a:highlight>
                <a:latin typeface="+mj-lt"/>
                <a:ea typeface="Calibri" panose="020F0502020204030204" pitchFamily="34" charset="0"/>
                <a:cs typeface="Times New Roman" panose="02020603050405020304" pitchFamily="18" charset="0"/>
              </a:rPr>
              <a:t>desc</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limit 5) as t on p.id=t.id) ;</a:t>
            </a:r>
            <a:endPar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4198798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653" y="495837"/>
            <a:ext cx="10515600" cy="6362163"/>
          </a:xfrm>
        </p:spPr>
        <p:txBody>
          <a:bodyPr/>
          <a:lstStyle/>
          <a:p>
            <a:pPr marL="0" indent="0">
              <a:buNone/>
            </a:pPr>
            <a:r>
              <a:rPr lang="en-US" b="1" dirty="0" smtClean="0">
                <a:latin typeface="+mj-lt"/>
              </a:rPr>
              <a:t>Solution-:  </a:t>
            </a:r>
          </a:p>
          <a:p>
            <a:pPr marL="0" indent="0">
              <a:buNone/>
            </a:pPr>
            <a:r>
              <a:rPr lang="en-US" sz="2400" dirty="0" smtClean="0">
                <a:latin typeface="+mj-lt"/>
              </a:rPr>
              <a:t>To find the</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competitors </a:t>
            </a:r>
            <a:r>
              <a:rPr lang="en-US" sz="2400" dirty="0" smtClean="0">
                <a:latin typeface="+mj-lt"/>
              </a:rPr>
              <a:t>for the   Mr. </a:t>
            </a:r>
            <a:r>
              <a:rPr lang="en-US" sz="2400" dirty="0" err="1" smtClean="0">
                <a:latin typeface="+mj-lt"/>
              </a:rPr>
              <a:t>Kavin</a:t>
            </a:r>
            <a:r>
              <a:rPr lang="en-US" sz="2400" dirty="0" smtClean="0">
                <a:latin typeface="+mj-lt"/>
              </a:rPr>
              <a:t> we  use the above questions logic</a:t>
            </a:r>
          </a:p>
          <a:p>
            <a:pPr marL="0" indent="0">
              <a:buNone/>
            </a:pPr>
            <a:r>
              <a:rPr lang="en-US" sz="2400" dirty="0" smtClean="0">
                <a:latin typeface="+mj-lt"/>
              </a:rPr>
              <a:t>For it .</a:t>
            </a:r>
            <a:r>
              <a:rPr lang="en-IN" sz="2400" dirty="0" smtClean="0">
                <a:latin typeface="+mj-lt"/>
              </a:rPr>
              <a:t> By using inner join we get the common  data of the table  supplier and product. Using the nested sub-query for the solving the problem. We sorted the</a:t>
            </a:r>
          </a:p>
          <a:p>
            <a:pPr marL="0" indent="0">
              <a:buNone/>
            </a:pPr>
            <a:r>
              <a:rPr lang="en-US" sz="2400" dirty="0" smtClean="0">
                <a:latin typeface="+mj-lt"/>
              </a:rPr>
              <a:t>Data with respect to the product. It can be help to  find the competitors.</a:t>
            </a:r>
          </a:p>
          <a:p>
            <a:pPr marL="0" indent="0">
              <a:buNone/>
            </a:pPr>
            <a:endParaRPr lang="en-US" sz="2400" dirty="0" smtClean="0">
              <a:latin typeface="+mj-lt"/>
            </a:endParaRPr>
          </a:p>
          <a:p>
            <a:pPr marL="0" indent="0">
              <a:buNone/>
            </a:pPr>
            <a:r>
              <a:rPr lang="en-US" b="1" dirty="0" smtClean="0">
                <a:latin typeface="+mj-lt"/>
              </a:rPr>
              <a:t>Inference-:</a:t>
            </a:r>
          </a:p>
          <a:p>
            <a:pPr marL="0" indent="0">
              <a:buNone/>
            </a:pPr>
            <a:r>
              <a:rPr lang="en-US" sz="2400" dirty="0" smtClean="0">
                <a:latin typeface="+mj-lt"/>
              </a:rPr>
              <a:t>We get the list of the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competitors </a:t>
            </a:r>
            <a:r>
              <a:rPr lang="en-US" sz="2400" dirty="0">
                <a:latin typeface="+mj-lt"/>
              </a:rPr>
              <a:t>for the   Mr. </a:t>
            </a:r>
            <a:r>
              <a:rPr lang="en-US" sz="2400" dirty="0" err="1">
                <a:latin typeface="+mj-lt"/>
              </a:rPr>
              <a:t>Kavin</a:t>
            </a:r>
            <a:r>
              <a:rPr lang="en-US" sz="2400" dirty="0">
                <a:latin typeface="+mj-lt"/>
              </a:rPr>
              <a:t> </a:t>
            </a:r>
            <a:r>
              <a:rPr lang="en-US" sz="2400" dirty="0" smtClean="0">
                <a:latin typeface="+mj-lt"/>
              </a:rPr>
              <a:t>.</a:t>
            </a:r>
          </a:p>
          <a:p>
            <a:pPr marL="0" indent="0">
              <a:buNone/>
            </a:pPr>
            <a:r>
              <a:rPr lang="en-US" sz="2400" dirty="0">
                <a:latin typeface="+mj-lt"/>
              </a:rPr>
              <a:t>These </a:t>
            </a:r>
            <a:r>
              <a:rPr lang="en-US" sz="2400" dirty="0" smtClean="0">
                <a:latin typeface="+mj-lt"/>
              </a:rPr>
              <a:t>4 companies </a:t>
            </a:r>
            <a:r>
              <a:rPr lang="en-US" sz="2400" dirty="0">
                <a:latin typeface="+mj-lt"/>
              </a:rPr>
              <a:t>are the </a:t>
            </a:r>
            <a:r>
              <a:rPr lang="en-US" sz="2400" dirty="0" smtClean="0">
                <a:latin typeface="+mj-lt"/>
              </a:rPr>
              <a:t>competitors </a:t>
            </a:r>
            <a:r>
              <a:rPr lang="en-US" sz="2400" dirty="0">
                <a:latin typeface="+mj-lt"/>
              </a:rPr>
              <a:t>fro </a:t>
            </a:r>
            <a:r>
              <a:rPr lang="en-US" sz="2400" dirty="0" err="1">
                <a:latin typeface="+mj-lt"/>
              </a:rPr>
              <a:t>Mr.Kavin</a:t>
            </a:r>
            <a:r>
              <a:rPr lang="en-US" sz="2400" dirty="0">
                <a:latin typeface="+mj-lt"/>
              </a:rPr>
              <a:t>. </a:t>
            </a:r>
          </a:p>
          <a:p>
            <a:pPr marL="0" indent="0">
              <a:buNone/>
            </a:pPr>
            <a:r>
              <a:rPr lang="en-US" sz="2400" dirty="0" smtClean="0">
                <a:latin typeface="+mj-lt"/>
              </a:rPr>
              <a:t> </a:t>
            </a:r>
            <a:r>
              <a:rPr lang="en-US" sz="2400" dirty="0">
                <a:latin typeface="+mj-lt"/>
              </a:rPr>
              <a:t>They </a:t>
            </a:r>
            <a:r>
              <a:rPr lang="en-US" sz="2400" dirty="0" smtClean="0">
                <a:latin typeface="+mj-lt"/>
              </a:rPr>
              <a:t>manufacture </a:t>
            </a:r>
            <a:r>
              <a:rPr lang="en-US" sz="2400" dirty="0">
                <a:latin typeface="+mj-lt"/>
              </a:rPr>
              <a:t>the content which is in huge demand.</a:t>
            </a:r>
            <a:endParaRPr lang="en-US" sz="2400" dirty="0" smtClean="0">
              <a:latin typeface="+mj-lt"/>
            </a:endParaRPr>
          </a:p>
          <a:p>
            <a:pPr marL="0" indent="0">
              <a:buNone/>
            </a:pPr>
            <a:endParaRPr lang="en-IN" sz="2400" dirty="0" smtClean="0">
              <a:latin typeface="+mj-lt"/>
            </a:endParaRPr>
          </a:p>
          <a:p>
            <a:pPr marL="0" indent="0">
              <a:buNone/>
            </a:pPr>
            <a:endParaRPr lang="en-US" sz="2400" dirty="0" smtClean="0">
              <a:latin typeface="+mj-lt"/>
            </a:endParaRP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5350" y="238983"/>
            <a:ext cx="2355273" cy="739812"/>
          </a:xfrm>
          <a:prstGeom prst="rect">
            <a:avLst/>
          </a:prstGeom>
        </p:spPr>
      </p:pic>
      <p:pic>
        <p:nvPicPr>
          <p:cNvPr id="5" name="Picture 4">
            <a:extLst>
              <a:ext uri="{FF2B5EF4-FFF2-40B4-BE49-F238E27FC236}">
                <a16:creationId xmlns="" xmlns:a16="http://schemas.microsoft.com/office/drawing/2014/main" xmlns:lc="http://schemas.openxmlformats.org/drawingml/2006/lockedCanvas" id="{FDA794D8-7DC2-4134-B618-C2FE85E48C93}"/>
              </a:ext>
            </a:extLst>
          </p:cNvPr>
          <p:cNvPicPr>
            <a:picLocks noChangeAspect="1"/>
          </p:cNvPicPr>
          <p:nvPr/>
        </p:nvPicPr>
        <p:blipFill rotWithShape="1">
          <a:blip r:embed="rId3"/>
          <a:srcRect l="5206" t="23308" r="61734" b="22019"/>
          <a:stretch/>
        </p:blipFill>
        <p:spPr>
          <a:xfrm>
            <a:off x="3606085" y="5008924"/>
            <a:ext cx="3670479" cy="1469149"/>
          </a:xfrm>
          <a:prstGeom prst="rect">
            <a:avLst/>
          </a:prstGeom>
        </p:spPr>
      </p:pic>
    </p:spTree>
    <p:extLst>
      <p:ext uri="{BB962C8B-B14F-4D97-AF65-F5344CB8AC3E}">
        <p14:creationId xmlns:p14="http://schemas.microsoft.com/office/powerpoint/2010/main" val="1073090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 xmlns:a16="http://schemas.microsoft.com/office/drawing/2014/main" id="{3177936B-BEEB-4E5B-93FA-9A245F40268F}"/>
              </a:ext>
            </a:extLst>
          </p:cNvPr>
          <p:cNvSpPr>
            <a:spLocks noGrp="1"/>
          </p:cNvSpPr>
          <p:nvPr>
            <p:ph idx="1"/>
          </p:nvPr>
        </p:nvSpPr>
        <p:spPr>
          <a:xfrm>
            <a:off x="1" y="0"/>
            <a:ext cx="13265238" cy="7070501"/>
          </a:xfrm>
        </p:spPr>
        <p:txBody>
          <a:bodyPr>
            <a:noAutofit/>
          </a:bodyPr>
          <a:lstStyle/>
          <a:p>
            <a:pPr marR="0" lvl="0">
              <a:lnSpc>
                <a:spcPct val="150000"/>
              </a:lnSpc>
              <a:spcBef>
                <a:spcPts val="0"/>
              </a:spcBef>
              <a:spcAft>
                <a:spcPts val="0"/>
              </a:spcAft>
              <a:buFont typeface="Wingdings" panose="05000000000000000000" pitchFamily="2" charset="2"/>
              <a:buChar char="q"/>
            </a:pPr>
            <a:r>
              <a:rPr lang="en-US" b="1" dirty="0" smtClean="0"/>
              <a:t>Project Flow</a:t>
            </a:r>
          </a:p>
          <a:p>
            <a:pPr marL="0" marR="0" lvl="0" indent="0">
              <a:lnSpc>
                <a:spcPct val="150000"/>
              </a:lnSpc>
              <a:spcBef>
                <a:spcPts val="0"/>
              </a:spcBef>
              <a:spcAft>
                <a:spcPts val="0"/>
              </a:spcAft>
              <a:buNone/>
            </a:pPr>
            <a:r>
              <a:rPr lang="en-US" b="1" dirty="0" smtClean="0"/>
              <a:t>          Question </a:t>
            </a:r>
            <a:r>
              <a:rPr lang="en-IN" b="1" dirty="0">
                <a:solidFill>
                  <a:srgbClr val="000000"/>
                </a:solidFill>
                <a:highlight>
                  <a:srgbClr val="FFFFFF"/>
                </a:highlight>
                <a:latin typeface="+mj-lt"/>
              </a:rPr>
              <a:t>3</a:t>
            </a:r>
            <a:r>
              <a:rPr lang="en-IN" b="1" dirty="0" smtClean="0">
                <a:solidFill>
                  <a:srgbClr val="000000"/>
                </a:solidFill>
                <a:highlight>
                  <a:srgbClr val="FFFFFF"/>
                </a:highlight>
                <a:latin typeface="+mj-lt"/>
                <a:ea typeface="Helvetica Neue"/>
                <a:cs typeface="Times New Roman" panose="02020603050405020304" pitchFamily="18" charset="0"/>
              </a:rPr>
              <a:t>-:</a:t>
            </a:r>
            <a:r>
              <a:rPr lang="en-US" b="1" dirty="0">
                <a:solidFill>
                  <a:srgbClr val="000000"/>
                </a:solidFill>
                <a:highlight>
                  <a:srgbClr val="FFFFFF"/>
                </a:highlight>
                <a:latin typeface="+mj-lt"/>
                <a:ea typeface="Helvetica Neue"/>
                <a:cs typeface="Times New Roman" panose="02020603050405020304" pitchFamily="18" charset="0"/>
              </a:rPr>
              <a:t> </a:t>
            </a:r>
            <a:r>
              <a:rPr lang="en-US" dirty="0" smtClean="0">
                <a:solidFill>
                  <a:srgbClr val="000000"/>
                </a:solidFill>
                <a:highlight>
                  <a:srgbClr val="FFFFFF"/>
                </a:highlight>
                <a:latin typeface="+mj-lt"/>
                <a:ea typeface="Helvetica Neue"/>
                <a:cs typeface="Times New Roman" panose="02020603050405020304" pitchFamily="18" charset="0"/>
              </a:rPr>
              <a:t>Create </a:t>
            </a:r>
            <a:r>
              <a:rPr lang="en-US" dirty="0">
                <a:solidFill>
                  <a:srgbClr val="000000"/>
                </a:solidFill>
                <a:highlight>
                  <a:srgbClr val="FFFFFF"/>
                </a:highlight>
                <a:latin typeface="+mj-lt"/>
                <a:ea typeface="Helvetica Neue"/>
                <a:cs typeface="Times New Roman" panose="02020603050405020304" pitchFamily="18" charset="0"/>
              </a:rPr>
              <a:t>a combined list to display customers </a:t>
            </a:r>
            <a:endParaRPr lang="en-US" dirty="0" smtClean="0">
              <a:solidFill>
                <a:srgbClr val="000000"/>
              </a:solidFill>
              <a:highlight>
                <a:srgbClr val="FFFFFF"/>
              </a:highlight>
              <a:latin typeface="+mj-lt"/>
              <a:ea typeface="Helvetica Neue"/>
              <a:cs typeface="Times New Roman" panose="02020603050405020304" pitchFamily="18" charset="0"/>
            </a:endParaRPr>
          </a:p>
          <a:p>
            <a:pPr marL="0" marR="0" lvl="0" indent="0">
              <a:lnSpc>
                <a:spcPct val="150000"/>
              </a:lnSpc>
              <a:spcBef>
                <a:spcPts val="0"/>
              </a:spcBef>
              <a:spcAft>
                <a:spcPts val="0"/>
              </a:spcAft>
              <a:buNone/>
            </a:pPr>
            <a:r>
              <a:rPr lang="en-US" dirty="0">
                <a:solidFill>
                  <a:srgbClr val="000000"/>
                </a:solidFill>
                <a:highlight>
                  <a:srgbClr val="FFFFFF"/>
                </a:highlight>
                <a:latin typeface="+mj-lt"/>
                <a:ea typeface="Helvetica Neue"/>
                <a:cs typeface="Times New Roman" panose="02020603050405020304" pitchFamily="18" charset="0"/>
              </a:rPr>
              <a:t> </a:t>
            </a:r>
            <a:r>
              <a:rPr lang="en-US" dirty="0" smtClean="0">
                <a:solidFill>
                  <a:srgbClr val="000000"/>
                </a:solidFill>
                <a:highlight>
                  <a:srgbClr val="FFFFFF"/>
                </a:highlight>
                <a:latin typeface="+mj-lt"/>
                <a:ea typeface="Helvetica Neue"/>
                <a:cs typeface="Times New Roman" panose="02020603050405020304" pitchFamily="18" charset="0"/>
              </a:rPr>
              <a:t>                               and </a:t>
            </a:r>
            <a:r>
              <a:rPr lang="en-US" dirty="0">
                <a:solidFill>
                  <a:srgbClr val="000000"/>
                </a:solidFill>
                <a:highlight>
                  <a:srgbClr val="FFFFFF"/>
                </a:highlight>
                <a:latin typeface="+mj-lt"/>
                <a:ea typeface="Helvetica Neue"/>
                <a:cs typeface="Times New Roman" panose="02020603050405020304" pitchFamily="18" charset="0"/>
              </a:rPr>
              <a:t>suppliers details considering the following criteria </a:t>
            </a:r>
            <a:endParaRPr lang="en-US" dirty="0" smtClean="0">
              <a:solidFill>
                <a:srgbClr val="000000"/>
              </a:solidFill>
              <a:highlight>
                <a:srgbClr val="FFFFFF"/>
              </a:highlight>
              <a:latin typeface="+mj-lt"/>
              <a:ea typeface="Helvetica Neue"/>
              <a:cs typeface="Times New Roman" panose="02020603050405020304" pitchFamily="18" charset="0"/>
            </a:endParaRPr>
          </a:p>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 Both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customer and supplier belong to the same </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country</a:t>
            </a:r>
          </a:p>
          <a:p>
            <a:pPr marL="0" marR="0" lvl="0" indent="0">
              <a:lnSpc>
                <a:spcPct val="150000"/>
              </a:lnSpc>
              <a:spcBef>
                <a:spcPts val="0"/>
              </a:spcBef>
              <a:spcAft>
                <a:spcPts val="0"/>
              </a:spcAft>
              <a:buNone/>
            </a:pP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b. Customer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who does not have supplier in their </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country</a:t>
            </a:r>
          </a:p>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c. Supplier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who does not have customer in their country</a:t>
            </a:r>
            <a:endPar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2400" dirty="0" smtClean="0">
                <a:latin typeface="+mj-lt"/>
                <a:ea typeface="Calibri" panose="020F0502020204030204" pitchFamily="34" charset="0"/>
                <a:cs typeface="Times New Roman" panose="02020603050405020304" pitchFamily="18" charset="0"/>
              </a:rPr>
              <a:t/>
            </a:r>
            <a:br>
              <a:rPr lang="en-US" sz="2400" dirty="0" smtClean="0">
                <a:latin typeface="+mj-lt"/>
                <a:ea typeface="Calibri" panose="020F0502020204030204" pitchFamily="34" charset="0"/>
                <a:cs typeface="Times New Roman" panose="02020603050405020304" pitchFamily="18" charset="0"/>
              </a:rPr>
            </a:br>
            <a:r>
              <a:rPr lang="en-US" b="1" dirty="0" smtClean="0">
                <a:solidFill>
                  <a:srgbClr val="000000"/>
                </a:solidFill>
                <a:highlight>
                  <a:srgbClr val="FFFFFF"/>
                </a:highlight>
                <a:latin typeface="+mj-lt"/>
                <a:ea typeface="Calibri" panose="020F0502020204030204" pitchFamily="34" charset="0"/>
                <a:cs typeface="Times New Roman" panose="02020603050405020304" pitchFamily="18" charset="0"/>
              </a:rPr>
              <a:t>           Code</a:t>
            </a:r>
            <a:r>
              <a:rPr lang="en-IN" b="1" dirty="0" smtClean="0">
                <a:solidFill>
                  <a:srgbClr val="000000"/>
                </a:solidFill>
                <a:effectLst/>
                <a:highlight>
                  <a:srgbClr val="FFFFFF"/>
                </a:highlight>
                <a:latin typeface="+mj-lt"/>
                <a:ea typeface="Calibri" panose="020F0502020204030204" pitchFamily="34" charset="0"/>
                <a:cs typeface="Times New Roman" panose="02020603050405020304" pitchFamily="18" charset="0"/>
              </a:rPr>
              <a:t>:-</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create table if not  exists </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temp select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from</a:t>
            </a:r>
          </a:p>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select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CustomerId</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CONCAT(</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FirstName</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LastName</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cust_name</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a:t>
            </a:r>
          </a:p>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T1.City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cust_city</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T1.Country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cust_country</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ContactName</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CompanyName</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endPar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T5.City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supp_city</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T5.Country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supp_country</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from customer T1 join orders T2 </a:t>
            </a:r>
            <a:endPar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endParaRPr lang="en-US" sz="2400" dirty="0">
              <a:latin typeface="+mj-lt"/>
            </a:endParaRPr>
          </a:p>
        </p:txBody>
      </p:sp>
      <p:pic>
        <p:nvPicPr>
          <p:cNvPr id="5" name="Picture 4">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343859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533" y="1030310"/>
            <a:ext cx="10727028" cy="5827689"/>
          </a:xfrm>
        </p:spPr>
        <p:txBody>
          <a:bodyPr>
            <a:normAutofit fontScale="92500" lnSpcReduction="10000"/>
          </a:bodyPr>
          <a:lstStyle/>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on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T1.Id = T2.CustomerIdjoin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orderitem</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T3 on T3.OrderId = T2.Id join product </a:t>
            </a:r>
          </a:p>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T4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on T3.ProductId = T4.Idjoin supplier T5 on T5.Id = T4.SupplierId) </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R1;</a:t>
            </a:r>
            <a:endParaRPr lang="en-US" sz="2400" b="1" dirty="0" smtClean="0">
              <a:latin typeface="+mj-lt"/>
            </a:endParaRPr>
          </a:p>
          <a:p>
            <a:pPr marL="0" indent="0">
              <a:buNone/>
            </a:pPr>
            <a:r>
              <a:rPr lang="en-US" b="1" dirty="0" smtClean="0">
                <a:latin typeface="+mj-lt"/>
              </a:rPr>
              <a:t>Solution-:</a:t>
            </a:r>
          </a:p>
          <a:p>
            <a:pPr marL="0" marR="0" lvl="0" indent="0">
              <a:lnSpc>
                <a:spcPct val="150000"/>
              </a:lnSpc>
              <a:spcBef>
                <a:spcPts val="0"/>
              </a:spcBef>
              <a:spcAft>
                <a:spcPts val="0"/>
              </a:spcAft>
              <a:buNone/>
            </a:pPr>
            <a:r>
              <a:rPr lang="en-US" sz="2600" dirty="0" smtClean="0">
                <a:latin typeface="+mj-lt"/>
              </a:rPr>
              <a:t>To create the </a:t>
            </a:r>
            <a:r>
              <a:rPr lang="en-US" sz="2600" dirty="0" smtClean="0">
                <a:solidFill>
                  <a:srgbClr val="000000"/>
                </a:solidFill>
                <a:highlight>
                  <a:srgbClr val="FFFFFF"/>
                </a:highlight>
                <a:latin typeface="+mj-lt"/>
                <a:ea typeface="Helvetica Neue"/>
                <a:cs typeface="Times New Roman" panose="02020603050405020304" pitchFamily="18" charset="0"/>
              </a:rPr>
              <a:t>combined </a:t>
            </a:r>
            <a:r>
              <a:rPr lang="en-US" sz="2600" dirty="0">
                <a:solidFill>
                  <a:srgbClr val="000000"/>
                </a:solidFill>
                <a:highlight>
                  <a:srgbClr val="FFFFFF"/>
                </a:highlight>
                <a:latin typeface="+mj-lt"/>
                <a:ea typeface="Helvetica Neue"/>
                <a:cs typeface="Times New Roman" panose="02020603050405020304" pitchFamily="18" charset="0"/>
              </a:rPr>
              <a:t>list to display customers </a:t>
            </a:r>
            <a:r>
              <a:rPr lang="en-US" sz="2600" dirty="0" smtClean="0">
                <a:solidFill>
                  <a:srgbClr val="000000"/>
                </a:solidFill>
                <a:highlight>
                  <a:srgbClr val="FFFFFF"/>
                </a:highlight>
                <a:latin typeface="+mj-lt"/>
                <a:ea typeface="Helvetica Neue"/>
                <a:cs typeface="Times New Roman" panose="02020603050405020304" pitchFamily="18" charset="0"/>
              </a:rPr>
              <a:t> </a:t>
            </a:r>
            <a:r>
              <a:rPr lang="en-US" sz="2600" dirty="0">
                <a:solidFill>
                  <a:srgbClr val="000000"/>
                </a:solidFill>
                <a:highlight>
                  <a:srgbClr val="FFFFFF"/>
                </a:highlight>
                <a:latin typeface="+mj-lt"/>
                <a:ea typeface="Helvetica Neue"/>
                <a:cs typeface="Times New Roman" panose="02020603050405020304" pitchFamily="18" charset="0"/>
              </a:rPr>
              <a:t>and suppliers </a:t>
            </a:r>
            <a:r>
              <a:rPr lang="en-US" sz="2600" dirty="0" smtClean="0">
                <a:solidFill>
                  <a:srgbClr val="000000"/>
                </a:solidFill>
                <a:highlight>
                  <a:srgbClr val="FFFFFF"/>
                </a:highlight>
                <a:latin typeface="+mj-lt"/>
                <a:ea typeface="Helvetica Neue"/>
                <a:cs typeface="Times New Roman" panose="02020603050405020304" pitchFamily="18" charset="0"/>
              </a:rPr>
              <a:t>details we created the </a:t>
            </a:r>
            <a:r>
              <a:rPr lang="en-US" sz="2600" dirty="0">
                <a:highlight>
                  <a:srgbClr val="FFFFFF"/>
                </a:highlight>
                <a:latin typeface="+mj-lt"/>
              </a:rPr>
              <a:t> </a:t>
            </a:r>
            <a:r>
              <a:rPr lang="en-US" sz="2600" dirty="0" smtClean="0">
                <a:highlight>
                  <a:srgbClr val="FFFFFF"/>
                </a:highlight>
                <a:latin typeface="+mj-lt"/>
              </a:rPr>
              <a:t>table by using the joins. We get the common data from tables customers, orders, products and supplier etc.</a:t>
            </a:r>
          </a:p>
          <a:p>
            <a:pPr marL="0" marR="0" lvl="0" indent="0">
              <a:lnSpc>
                <a:spcPct val="150000"/>
              </a:lnSpc>
              <a:spcBef>
                <a:spcPts val="0"/>
              </a:spcBef>
              <a:spcAft>
                <a:spcPts val="0"/>
              </a:spcAft>
              <a:buNone/>
            </a:pPr>
            <a:endParaRPr lang="en-US" sz="2400" dirty="0" smtClean="0">
              <a:highlight>
                <a:srgbClr val="FFFFFF"/>
              </a:highlight>
              <a:latin typeface="+mj-lt"/>
            </a:endParaRPr>
          </a:p>
          <a:p>
            <a:pPr marL="0" indent="0">
              <a:lnSpc>
                <a:spcPct val="150000"/>
              </a:lnSpc>
              <a:spcBef>
                <a:spcPts val="0"/>
              </a:spcBef>
              <a:buNone/>
            </a:pPr>
            <a:r>
              <a:rPr lang="en-US" sz="2600" b="1" dirty="0" smtClean="0">
                <a:highlight>
                  <a:srgbClr val="FFFFFF"/>
                </a:highlight>
                <a:latin typeface="+mj-lt"/>
              </a:rPr>
              <a:t> a</a:t>
            </a:r>
            <a:r>
              <a:rPr lang="en-US" sz="2600" dirty="0" smtClean="0">
                <a:highlight>
                  <a:srgbClr val="FFFFFF"/>
                </a:highlight>
                <a:latin typeface="+mj-lt"/>
              </a:rPr>
              <a:t>.</a:t>
            </a:r>
            <a:r>
              <a:rPr lang="en-US" sz="2600" dirty="0" smtClean="0">
                <a:latin typeface="+mj-lt"/>
              </a:rPr>
              <a:t> Both customer and supplier belong to the same country</a:t>
            </a:r>
          </a:p>
          <a:p>
            <a:pPr marL="0" indent="0">
              <a:lnSpc>
                <a:spcPct val="150000"/>
              </a:lnSpc>
              <a:spcBef>
                <a:spcPts val="0"/>
              </a:spcBef>
              <a:buNone/>
            </a:pPr>
            <a:endParaRPr lang="en-US" sz="2600" dirty="0" smtClean="0">
              <a:latin typeface="+mj-lt"/>
            </a:endParaRPr>
          </a:p>
          <a:p>
            <a:pPr marL="0" indent="0">
              <a:lnSpc>
                <a:spcPct val="150000"/>
              </a:lnSpc>
              <a:spcBef>
                <a:spcPts val="0"/>
              </a:spcBef>
              <a:buNone/>
            </a:pPr>
            <a:r>
              <a:rPr lang="en-US" sz="3000" b="1" dirty="0">
                <a:latin typeface="+mj-lt"/>
              </a:rPr>
              <a:t>Code-: </a:t>
            </a:r>
            <a:r>
              <a:rPr lang="en-US" sz="2600" dirty="0">
                <a:latin typeface="+mj-lt"/>
              </a:rPr>
              <a:t>select  </a:t>
            </a:r>
            <a:r>
              <a:rPr lang="en-US" sz="2600" dirty="0" err="1">
                <a:latin typeface="+mj-lt"/>
              </a:rPr>
              <a:t>cust_name</a:t>
            </a:r>
            <a:r>
              <a:rPr lang="en-US" sz="2600" dirty="0">
                <a:latin typeface="+mj-lt"/>
              </a:rPr>
              <a:t> customer, </a:t>
            </a:r>
            <a:r>
              <a:rPr lang="en-US" sz="2600" dirty="0" err="1">
                <a:latin typeface="+mj-lt"/>
              </a:rPr>
              <a:t>ContactName</a:t>
            </a:r>
            <a:r>
              <a:rPr lang="en-US" sz="2600" dirty="0">
                <a:latin typeface="+mj-lt"/>
              </a:rPr>
              <a:t> supplier, </a:t>
            </a:r>
            <a:r>
              <a:rPr lang="en-US" sz="2600" dirty="0" err="1">
                <a:latin typeface="+mj-lt"/>
              </a:rPr>
              <a:t>supp_city</a:t>
            </a:r>
            <a:r>
              <a:rPr lang="en-US" sz="2600" dirty="0">
                <a:latin typeface="+mj-lt"/>
              </a:rPr>
              <a:t>, </a:t>
            </a:r>
            <a:r>
              <a:rPr lang="en-US" sz="2600" dirty="0" err="1" smtClean="0">
                <a:latin typeface="+mj-lt"/>
              </a:rPr>
              <a:t>supp_country</a:t>
            </a:r>
            <a:r>
              <a:rPr lang="en-US" sz="2600" dirty="0" smtClean="0">
                <a:latin typeface="+mj-lt"/>
              </a:rPr>
              <a:t> from </a:t>
            </a:r>
            <a:r>
              <a:rPr lang="en-US" sz="2600" dirty="0">
                <a:latin typeface="+mj-lt"/>
              </a:rPr>
              <a:t>temp where </a:t>
            </a:r>
            <a:r>
              <a:rPr lang="en-US" sz="2600" dirty="0" err="1">
                <a:latin typeface="+mj-lt"/>
              </a:rPr>
              <a:t>cust_name</a:t>
            </a:r>
            <a:r>
              <a:rPr lang="en-US" sz="2600" dirty="0">
                <a:latin typeface="+mj-lt"/>
              </a:rPr>
              <a:t>&lt;&gt;</a:t>
            </a:r>
            <a:r>
              <a:rPr lang="en-US" sz="2600" dirty="0" err="1">
                <a:latin typeface="+mj-lt"/>
              </a:rPr>
              <a:t>ContactName</a:t>
            </a:r>
            <a:r>
              <a:rPr lang="en-US" sz="2600" dirty="0">
                <a:latin typeface="+mj-lt"/>
              </a:rPr>
              <a:t> and </a:t>
            </a:r>
            <a:r>
              <a:rPr lang="en-US" sz="2600" dirty="0" err="1">
                <a:latin typeface="+mj-lt"/>
              </a:rPr>
              <a:t>cust_city</a:t>
            </a:r>
            <a:r>
              <a:rPr lang="en-US" sz="2600" dirty="0">
                <a:latin typeface="+mj-lt"/>
              </a:rPr>
              <a:t>=</a:t>
            </a:r>
            <a:r>
              <a:rPr lang="en-US" sz="2600" dirty="0" err="1">
                <a:latin typeface="+mj-lt"/>
              </a:rPr>
              <a:t>supp_city</a:t>
            </a:r>
            <a:r>
              <a:rPr lang="en-US" sz="2600" dirty="0">
                <a:latin typeface="+mj-lt"/>
              </a:rPr>
              <a:t>;</a:t>
            </a:r>
            <a:endParaRPr lang="en-IN" sz="2600" dirty="0" smtClean="0">
              <a:latin typeface="+mj-lt"/>
            </a:endParaRPr>
          </a:p>
          <a:p>
            <a:pPr marL="0" marR="0" lvl="0" indent="0">
              <a:lnSpc>
                <a:spcPct val="150000"/>
              </a:lnSpc>
              <a:spcBef>
                <a:spcPts val="0"/>
              </a:spcBef>
              <a:spcAft>
                <a:spcPts val="0"/>
              </a:spcAft>
              <a:buNone/>
            </a:pPr>
            <a:endParaRPr lang="en-US" sz="3100" dirty="0" smtClean="0">
              <a:highlight>
                <a:srgbClr val="FFFFFF"/>
              </a:highlight>
              <a:latin typeface="+mj-lt"/>
            </a:endParaRPr>
          </a:p>
          <a:p>
            <a:pPr marL="0" marR="0" lvl="0" indent="0">
              <a:lnSpc>
                <a:spcPct val="150000"/>
              </a:lnSpc>
              <a:spcBef>
                <a:spcPts val="0"/>
              </a:spcBef>
              <a:spcAft>
                <a:spcPts val="0"/>
              </a:spcAft>
              <a:buNone/>
            </a:pPr>
            <a:endParaRPr lang="en-US" sz="2400" dirty="0" smtClean="0">
              <a:highlight>
                <a:srgbClr val="FFFFFF"/>
              </a:highlight>
              <a:latin typeface="+mj-lt"/>
            </a:endParaRPr>
          </a:p>
          <a:p>
            <a:pPr marL="0" marR="0" lvl="0" indent="0">
              <a:lnSpc>
                <a:spcPct val="150000"/>
              </a:lnSpc>
              <a:spcBef>
                <a:spcPts val="0"/>
              </a:spcBef>
              <a:spcAft>
                <a:spcPts val="0"/>
              </a:spcAft>
              <a:buNone/>
            </a:pPr>
            <a:endParaRPr lang="en-US" sz="2400" dirty="0" smtClean="0">
              <a:highlight>
                <a:srgbClr val="FFFFFF"/>
              </a:highlight>
              <a:latin typeface="+mj-lt"/>
            </a:endParaRPr>
          </a:p>
          <a:p>
            <a:pPr marL="0" marR="0" lvl="0" indent="0">
              <a:lnSpc>
                <a:spcPct val="150000"/>
              </a:lnSpc>
              <a:spcBef>
                <a:spcPts val="0"/>
              </a:spcBef>
              <a:spcAft>
                <a:spcPts val="0"/>
              </a:spcAft>
              <a:buNone/>
            </a:pPr>
            <a:endParaRPr lang="en-US" sz="2400" dirty="0" smtClean="0">
              <a:latin typeface="+mj-lt"/>
            </a:endParaRPr>
          </a:p>
          <a:p>
            <a:pPr marL="0" indent="0">
              <a:buNone/>
            </a:pPr>
            <a:endParaRPr lang="en-IN" sz="2400" dirty="0">
              <a:latin typeface="+mj-lt"/>
            </a:endParaRP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1485753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3" y="949862"/>
            <a:ext cx="10515600" cy="4351338"/>
          </a:xfrm>
        </p:spPr>
        <p:txBody>
          <a:bodyPr/>
          <a:lstStyle/>
          <a:p>
            <a:pPr marL="0" indent="0">
              <a:buNone/>
            </a:pPr>
            <a:r>
              <a:rPr lang="en-US" b="1" dirty="0" smtClean="0">
                <a:latin typeface="+mj-lt"/>
              </a:rPr>
              <a:t>Solution-:</a:t>
            </a:r>
          </a:p>
          <a:p>
            <a:pPr marL="0" indent="0">
              <a:buNone/>
            </a:pPr>
            <a:r>
              <a:rPr lang="en-US" sz="2400" dirty="0" smtClean="0">
                <a:latin typeface="+mj-lt"/>
              </a:rPr>
              <a:t>We have to find the customer and supplier which  have same  country.</a:t>
            </a:r>
          </a:p>
          <a:p>
            <a:pPr marL="0" indent="0">
              <a:buNone/>
            </a:pPr>
            <a:r>
              <a:rPr lang="en-US" sz="2400" dirty="0" smtClean="0">
                <a:latin typeface="+mj-lt"/>
              </a:rPr>
              <a:t>By using select query we can find it giving condition to it that the </a:t>
            </a:r>
          </a:p>
          <a:p>
            <a:pPr marL="0" indent="0">
              <a:buNone/>
            </a:pPr>
            <a:r>
              <a:rPr lang="en-US" sz="2400" dirty="0" smtClean="0">
                <a:latin typeface="+mj-lt"/>
              </a:rPr>
              <a:t>Customer and supplier have same country.</a:t>
            </a:r>
          </a:p>
          <a:p>
            <a:pPr marL="0" indent="0">
              <a:buNone/>
            </a:pPr>
            <a:endParaRPr lang="en-US" dirty="0"/>
          </a:p>
          <a:p>
            <a:pPr marL="0" indent="0">
              <a:buNone/>
            </a:pPr>
            <a:endParaRPr lang="en-IN" dirty="0" smtClean="0"/>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pic>
        <p:nvPicPr>
          <p:cNvPr id="5" name="Picture 4">
            <a:extLst>
              <a:ext uri="{FF2B5EF4-FFF2-40B4-BE49-F238E27FC236}">
                <a16:creationId xmlns="" xmlns:a16="http://schemas.microsoft.com/office/drawing/2014/main" xmlns:lc="http://schemas.openxmlformats.org/drawingml/2006/lockedCanvas" id="{B88D8028-3CE0-44E6-91B5-D1D1701A217E}"/>
              </a:ext>
            </a:extLst>
          </p:cNvPr>
          <p:cNvPicPr>
            <a:picLocks noChangeAspect="1"/>
          </p:cNvPicPr>
          <p:nvPr/>
        </p:nvPicPr>
        <p:blipFill>
          <a:blip r:embed="rId3"/>
          <a:stretch>
            <a:fillRect/>
          </a:stretch>
        </p:blipFill>
        <p:spPr>
          <a:xfrm>
            <a:off x="2284001" y="3055240"/>
            <a:ext cx="6473632" cy="3543692"/>
          </a:xfrm>
          <a:prstGeom prst="rect">
            <a:avLst/>
          </a:prstGeom>
        </p:spPr>
      </p:pic>
    </p:spTree>
    <p:extLst>
      <p:ext uri="{BB962C8B-B14F-4D97-AF65-F5344CB8AC3E}">
        <p14:creationId xmlns:p14="http://schemas.microsoft.com/office/powerpoint/2010/main" val="3098737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91" y="1030310"/>
            <a:ext cx="10515600" cy="4597757"/>
          </a:xfrm>
        </p:spPr>
        <p:txBody>
          <a:bodyPr/>
          <a:lstStyle/>
          <a:p>
            <a:pPr marL="0" indent="0">
              <a:buNone/>
            </a:pPr>
            <a:r>
              <a:rPr lang="en-US" dirty="0"/>
              <a:t>b</a:t>
            </a:r>
            <a:r>
              <a:rPr lang="en-US" sz="2400" dirty="0"/>
              <a:t>. </a:t>
            </a:r>
            <a:r>
              <a:rPr lang="en-US" sz="2400" dirty="0">
                <a:latin typeface="+mj-lt"/>
              </a:rPr>
              <a:t>Customer who does not have supplier in their </a:t>
            </a:r>
            <a:r>
              <a:rPr lang="en-US" sz="2400" dirty="0" smtClean="0">
                <a:latin typeface="+mj-lt"/>
              </a:rPr>
              <a:t>country.</a:t>
            </a:r>
            <a:endParaRPr lang="en-IN" sz="2400" dirty="0" smtClean="0">
              <a:latin typeface="+mj-lt"/>
            </a:endParaRPr>
          </a:p>
          <a:p>
            <a:pPr marL="0" indent="0">
              <a:buNone/>
            </a:pPr>
            <a:endParaRPr lang="en-IN" sz="2400" b="1" dirty="0">
              <a:latin typeface="+mj-lt"/>
            </a:endParaRPr>
          </a:p>
          <a:p>
            <a:pPr marL="0" indent="0">
              <a:buNone/>
            </a:pPr>
            <a:r>
              <a:rPr lang="en-US" b="1" dirty="0">
                <a:latin typeface="+mj-lt"/>
              </a:rPr>
              <a:t>Code-</a:t>
            </a:r>
            <a:r>
              <a:rPr lang="en-US" b="1" dirty="0" smtClean="0">
                <a:latin typeface="+mj-lt"/>
              </a:rPr>
              <a:t>:</a:t>
            </a:r>
          </a:p>
          <a:p>
            <a:pPr marL="0" indent="0">
              <a:buNone/>
            </a:pPr>
            <a:r>
              <a:rPr lang="en-US" sz="2400" dirty="0" smtClean="0">
                <a:latin typeface="+mj-lt"/>
              </a:rPr>
              <a:t>select </a:t>
            </a:r>
            <a:r>
              <a:rPr lang="en-US" sz="2400" dirty="0" err="1">
                <a:latin typeface="+mj-lt"/>
              </a:rPr>
              <a:t>cust_name</a:t>
            </a:r>
            <a:r>
              <a:rPr lang="en-US" sz="2400" dirty="0">
                <a:latin typeface="+mj-lt"/>
              </a:rPr>
              <a:t>, </a:t>
            </a:r>
            <a:r>
              <a:rPr lang="en-US" sz="2400" dirty="0" err="1">
                <a:latin typeface="+mj-lt"/>
              </a:rPr>
              <a:t>cust_country</a:t>
            </a:r>
            <a:r>
              <a:rPr lang="en-US" sz="2400" dirty="0">
                <a:latin typeface="+mj-lt"/>
              </a:rPr>
              <a:t>, </a:t>
            </a:r>
            <a:r>
              <a:rPr lang="en-US" sz="2400" dirty="0" err="1">
                <a:latin typeface="+mj-lt"/>
              </a:rPr>
              <a:t>ContactName</a:t>
            </a:r>
            <a:r>
              <a:rPr lang="en-US" sz="2400" dirty="0">
                <a:latin typeface="+mj-lt"/>
              </a:rPr>
              <a:t>, </a:t>
            </a:r>
            <a:r>
              <a:rPr lang="en-US" sz="2400" dirty="0" err="1">
                <a:latin typeface="+mj-lt"/>
              </a:rPr>
              <a:t>supp_country</a:t>
            </a:r>
            <a:r>
              <a:rPr lang="en-US" sz="2400" dirty="0">
                <a:latin typeface="+mj-lt"/>
              </a:rPr>
              <a:t> from </a:t>
            </a:r>
            <a:r>
              <a:rPr lang="en-US" sz="2400" dirty="0" smtClean="0">
                <a:latin typeface="+mj-lt"/>
              </a:rPr>
              <a:t>temp where </a:t>
            </a:r>
            <a:r>
              <a:rPr lang="en-US" sz="2400" dirty="0" err="1">
                <a:latin typeface="+mj-lt"/>
              </a:rPr>
              <a:t>cust_country</a:t>
            </a:r>
            <a:r>
              <a:rPr lang="en-US" sz="2400" dirty="0">
                <a:latin typeface="+mj-lt"/>
              </a:rPr>
              <a:t>&lt;&gt;</a:t>
            </a:r>
            <a:r>
              <a:rPr lang="en-US" sz="2400" dirty="0" err="1">
                <a:latin typeface="+mj-lt"/>
              </a:rPr>
              <a:t>supp_country</a:t>
            </a:r>
            <a:r>
              <a:rPr lang="en-US" sz="2400" dirty="0" smtClean="0">
                <a:latin typeface="+mj-lt"/>
              </a:rPr>
              <a:t>;</a:t>
            </a:r>
          </a:p>
          <a:p>
            <a:pPr marL="0" indent="0">
              <a:buNone/>
            </a:pPr>
            <a:endParaRPr lang="en-US" sz="2400" dirty="0">
              <a:latin typeface="+mj-lt"/>
            </a:endParaRPr>
          </a:p>
          <a:p>
            <a:pPr marL="0" indent="0">
              <a:buNone/>
            </a:pPr>
            <a:r>
              <a:rPr lang="en-US" b="1" dirty="0" smtClean="0">
                <a:latin typeface="+mj-lt"/>
              </a:rPr>
              <a:t>Solution-:</a:t>
            </a:r>
          </a:p>
          <a:p>
            <a:pPr marL="0" indent="0">
              <a:buNone/>
            </a:pPr>
            <a:r>
              <a:rPr lang="en-US" sz="2400" dirty="0" smtClean="0">
                <a:latin typeface="+mj-lt"/>
              </a:rPr>
              <a:t>We used the previous question  logic for this just by applying the not condition </a:t>
            </a:r>
          </a:p>
          <a:p>
            <a:pPr marL="0" indent="0">
              <a:buNone/>
            </a:pPr>
            <a:r>
              <a:rPr lang="en-US" sz="2400" dirty="0" smtClean="0">
                <a:latin typeface="+mj-lt"/>
              </a:rPr>
              <a:t>We get the </a:t>
            </a:r>
            <a:r>
              <a:rPr lang="en-US" sz="2400" dirty="0">
                <a:latin typeface="+mj-lt"/>
              </a:rPr>
              <a:t>c</a:t>
            </a:r>
            <a:r>
              <a:rPr lang="en-US" sz="2400" dirty="0" smtClean="0">
                <a:latin typeface="+mj-lt"/>
              </a:rPr>
              <a:t>ustomer </a:t>
            </a:r>
            <a:r>
              <a:rPr lang="en-US" sz="2400" dirty="0">
                <a:latin typeface="+mj-lt"/>
              </a:rPr>
              <a:t>who does not have supplier in their </a:t>
            </a:r>
            <a:r>
              <a:rPr lang="en-US" sz="2400" dirty="0" smtClean="0">
                <a:latin typeface="+mj-lt"/>
              </a:rPr>
              <a:t>country.</a:t>
            </a:r>
          </a:p>
          <a:p>
            <a:pPr marL="0" indent="0">
              <a:buNone/>
            </a:pPr>
            <a:endParaRPr lang="en-IN" sz="2000" dirty="0">
              <a:latin typeface="+mj-lt"/>
            </a:endParaRP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pic>
        <p:nvPicPr>
          <p:cNvPr id="5" name="Picture 4">
            <a:extLst>
              <a:ext uri="{FF2B5EF4-FFF2-40B4-BE49-F238E27FC236}">
                <a16:creationId xmlns="" xmlns:a16="http://schemas.microsoft.com/office/drawing/2014/main" xmlns:lc="http://schemas.openxmlformats.org/drawingml/2006/lockedCanvas" id="{668EDE7C-F74C-49CA-8AA2-973059DBD3FD}"/>
              </a:ext>
            </a:extLst>
          </p:cNvPr>
          <p:cNvPicPr>
            <a:picLocks noChangeAspect="1"/>
          </p:cNvPicPr>
          <p:nvPr/>
        </p:nvPicPr>
        <p:blipFill rotWithShape="1">
          <a:blip r:embed="rId3"/>
          <a:srcRect l="8940" r="1060" b="55415"/>
          <a:stretch/>
        </p:blipFill>
        <p:spPr>
          <a:xfrm>
            <a:off x="1910365" y="5125791"/>
            <a:ext cx="7650051" cy="1609860"/>
          </a:xfrm>
          <a:prstGeom prst="rect">
            <a:avLst/>
          </a:prstGeom>
        </p:spPr>
      </p:pic>
    </p:spTree>
    <p:extLst>
      <p:ext uri="{BB962C8B-B14F-4D97-AF65-F5344CB8AC3E}">
        <p14:creationId xmlns:p14="http://schemas.microsoft.com/office/powerpoint/2010/main" val="3239228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91" y="1030310"/>
            <a:ext cx="10515600" cy="4597757"/>
          </a:xfrm>
        </p:spPr>
        <p:txBody>
          <a:bodyPr/>
          <a:lstStyle/>
          <a:p>
            <a:pPr marL="0" indent="0">
              <a:buNone/>
            </a:pPr>
            <a:r>
              <a:rPr lang="en-US" dirty="0" smtClean="0"/>
              <a:t>c</a:t>
            </a:r>
            <a:r>
              <a:rPr lang="en-US" sz="2400" dirty="0" smtClean="0"/>
              <a:t>. </a:t>
            </a:r>
            <a:r>
              <a:rPr lang="en-US" sz="2400" dirty="0" smtClean="0">
                <a:latin typeface="+mj-lt"/>
              </a:rPr>
              <a:t>Supplier </a:t>
            </a:r>
            <a:r>
              <a:rPr lang="en-US" sz="2400" dirty="0">
                <a:latin typeface="+mj-lt"/>
              </a:rPr>
              <a:t>who does not have customer in their </a:t>
            </a:r>
            <a:r>
              <a:rPr lang="en-US" sz="2400" dirty="0" smtClean="0">
                <a:latin typeface="+mj-lt"/>
              </a:rPr>
              <a:t>country.</a:t>
            </a:r>
            <a:endParaRPr lang="en-IN" sz="2400" dirty="0" smtClean="0">
              <a:latin typeface="+mj-lt"/>
            </a:endParaRPr>
          </a:p>
          <a:p>
            <a:pPr marL="0" indent="0">
              <a:buNone/>
            </a:pPr>
            <a:endParaRPr lang="en-IN" sz="2400" b="1" dirty="0">
              <a:latin typeface="+mj-lt"/>
            </a:endParaRPr>
          </a:p>
          <a:p>
            <a:pPr marL="0" indent="0">
              <a:buNone/>
            </a:pPr>
            <a:r>
              <a:rPr lang="en-US" b="1" dirty="0">
                <a:latin typeface="+mj-lt"/>
              </a:rPr>
              <a:t>Code-</a:t>
            </a:r>
            <a:r>
              <a:rPr lang="en-US" b="1" dirty="0" smtClean="0">
                <a:latin typeface="+mj-lt"/>
              </a:rPr>
              <a:t>:</a:t>
            </a:r>
          </a:p>
          <a:p>
            <a:pPr marL="0" indent="0">
              <a:buNone/>
            </a:pPr>
            <a:r>
              <a:rPr lang="en-US" sz="2400" dirty="0">
                <a:latin typeface="+mj-lt"/>
              </a:rPr>
              <a:t>select </a:t>
            </a:r>
            <a:r>
              <a:rPr lang="en-US" sz="2400" dirty="0" err="1">
                <a:latin typeface="+mj-lt"/>
              </a:rPr>
              <a:t>cust_name</a:t>
            </a:r>
            <a:r>
              <a:rPr lang="en-US" sz="2400" dirty="0">
                <a:latin typeface="+mj-lt"/>
              </a:rPr>
              <a:t>, </a:t>
            </a:r>
            <a:r>
              <a:rPr lang="en-US" sz="2400" dirty="0" err="1">
                <a:latin typeface="+mj-lt"/>
              </a:rPr>
              <a:t>cust_country</a:t>
            </a:r>
            <a:r>
              <a:rPr lang="en-US" sz="2400" dirty="0">
                <a:latin typeface="+mj-lt"/>
              </a:rPr>
              <a:t>, </a:t>
            </a:r>
            <a:r>
              <a:rPr lang="en-US" sz="2400" dirty="0" err="1">
                <a:latin typeface="+mj-lt"/>
              </a:rPr>
              <a:t>ContactName</a:t>
            </a:r>
            <a:r>
              <a:rPr lang="en-US" sz="2400" dirty="0">
                <a:latin typeface="+mj-lt"/>
              </a:rPr>
              <a:t>, </a:t>
            </a:r>
            <a:r>
              <a:rPr lang="en-US" sz="2400" dirty="0" err="1">
                <a:latin typeface="+mj-lt"/>
              </a:rPr>
              <a:t>supp_country</a:t>
            </a:r>
            <a:r>
              <a:rPr lang="en-US" sz="2400" dirty="0">
                <a:latin typeface="+mj-lt"/>
              </a:rPr>
              <a:t> from </a:t>
            </a:r>
            <a:r>
              <a:rPr lang="en-US" sz="2400" dirty="0" err="1">
                <a:latin typeface="+mj-lt"/>
              </a:rPr>
              <a:t>tempwhere</a:t>
            </a:r>
            <a:r>
              <a:rPr lang="en-US" sz="2400" dirty="0">
                <a:latin typeface="+mj-lt"/>
              </a:rPr>
              <a:t> </a:t>
            </a:r>
            <a:r>
              <a:rPr lang="en-US" sz="2400" dirty="0" err="1">
                <a:latin typeface="+mj-lt"/>
              </a:rPr>
              <a:t>cust_country</a:t>
            </a:r>
            <a:r>
              <a:rPr lang="en-US" sz="2400" dirty="0">
                <a:latin typeface="+mj-lt"/>
              </a:rPr>
              <a:t>&lt;&gt;</a:t>
            </a:r>
            <a:r>
              <a:rPr lang="en-US" sz="2400" dirty="0" err="1">
                <a:latin typeface="+mj-lt"/>
              </a:rPr>
              <a:t>supp_country</a:t>
            </a:r>
            <a:r>
              <a:rPr lang="en-US" sz="2400" dirty="0" smtClean="0">
                <a:latin typeface="+mj-lt"/>
              </a:rPr>
              <a:t>;</a:t>
            </a:r>
          </a:p>
          <a:p>
            <a:pPr marL="0" indent="0">
              <a:buNone/>
            </a:pPr>
            <a:endParaRPr lang="en-US" sz="2400" dirty="0" smtClean="0">
              <a:latin typeface="+mj-lt"/>
            </a:endParaRPr>
          </a:p>
          <a:p>
            <a:pPr marL="0" indent="0">
              <a:buNone/>
            </a:pPr>
            <a:r>
              <a:rPr lang="en-US" b="1" dirty="0" smtClean="0">
                <a:latin typeface="+mj-lt"/>
              </a:rPr>
              <a:t>Solution-:</a:t>
            </a:r>
          </a:p>
          <a:p>
            <a:pPr marL="0" indent="0">
              <a:buNone/>
            </a:pPr>
            <a:r>
              <a:rPr lang="en-US" sz="2400" dirty="0" smtClean="0">
                <a:latin typeface="+mj-lt"/>
              </a:rPr>
              <a:t>This is similar question like question (b). By using the  same  condition we get the output. We get the supplier who </a:t>
            </a:r>
            <a:r>
              <a:rPr lang="en-US" sz="2400" dirty="0">
                <a:latin typeface="+mj-lt"/>
              </a:rPr>
              <a:t>does not have </a:t>
            </a:r>
            <a:r>
              <a:rPr lang="en-US" sz="2400" dirty="0" smtClean="0">
                <a:latin typeface="+mj-lt"/>
              </a:rPr>
              <a:t>customer  </a:t>
            </a:r>
            <a:r>
              <a:rPr lang="en-US" sz="2400" dirty="0">
                <a:latin typeface="+mj-lt"/>
              </a:rPr>
              <a:t>in their </a:t>
            </a:r>
            <a:r>
              <a:rPr lang="en-US" sz="2400" dirty="0" smtClean="0">
                <a:latin typeface="+mj-lt"/>
              </a:rPr>
              <a:t>country.</a:t>
            </a:r>
          </a:p>
          <a:p>
            <a:pPr marL="0" indent="0">
              <a:buNone/>
            </a:pPr>
            <a:endParaRPr lang="en-IN" sz="2000" dirty="0">
              <a:latin typeface="+mj-lt"/>
            </a:endParaRP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pic>
        <p:nvPicPr>
          <p:cNvPr id="5" name="Picture 4">
            <a:extLst>
              <a:ext uri="{FF2B5EF4-FFF2-40B4-BE49-F238E27FC236}">
                <a16:creationId xmlns="" xmlns:a16="http://schemas.microsoft.com/office/drawing/2014/main" xmlns:lc="http://schemas.openxmlformats.org/drawingml/2006/lockedCanvas" id="{668EDE7C-F74C-49CA-8AA2-973059DBD3FD}"/>
              </a:ext>
            </a:extLst>
          </p:cNvPr>
          <p:cNvPicPr>
            <a:picLocks noChangeAspect="1"/>
          </p:cNvPicPr>
          <p:nvPr/>
        </p:nvPicPr>
        <p:blipFill rotWithShape="1">
          <a:blip r:embed="rId3"/>
          <a:srcRect l="8940" r="1060" b="55415"/>
          <a:stretch/>
        </p:blipFill>
        <p:spPr>
          <a:xfrm>
            <a:off x="2013397" y="5029199"/>
            <a:ext cx="6860148" cy="1609860"/>
          </a:xfrm>
          <a:prstGeom prst="rect">
            <a:avLst/>
          </a:prstGeom>
        </p:spPr>
      </p:pic>
    </p:spTree>
    <p:extLst>
      <p:ext uri="{BB962C8B-B14F-4D97-AF65-F5344CB8AC3E}">
        <p14:creationId xmlns:p14="http://schemas.microsoft.com/office/powerpoint/2010/main" val="370533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914D6-7DBD-C170-BD17-F8F300E8926D}"/>
              </a:ext>
            </a:extLst>
          </p:cNvPr>
          <p:cNvSpPr>
            <a:spLocks noGrp="1"/>
          </p:cNvSpPr>
          <p:nvPr>
            <p:ph type="ctrTitle"/>
          </p:nvPr>
        </p:nvSpPr>
        <p:spPr>
          <a:xfrm>
            <a:off x="263235" y="0"/>
            <a:ext cx="11693237" cy="7353837"/>
          </a:xfrm>
        </p:spPr>
        <p:txBody>
          <a:bodyPr>
            <a:normAutofit fontScale="90000"/>
          </a:bodyPr>
          <a:lstStyle/>
          <a:p>
            <a:pPr marL="457200" indent="-457200" algn="l">
              <a:buFont typeface="Wingdings" panose="05000000000000000000" pitchFamily="2" charset="2"/>
              <a:buChar char="q"/>
            </a:pPr>
            <a:r>
              <a:rPr lang="en-US" sz="3200" b="1" dirty="0"/>
              <a:t>Project </a:t>
            </a:r>
            <a:r>
              <a:rPr lang="en-US" sz="3200" b="1" dirty="0" smtClean="0"/>
              <a:t>Flow:</a:t>
            </a:r>
            <a:r>
              <a:rPr lang="en-US" sz="3200" b="1" dirty="0"/>
              <a:t/>
            </a:r>
            <a:br>
              <a:rPr lang="en-US" sz="3200" b="1" dirty="0"/>
            </a:br>
            <a:r>
              <a:rPr lang="en-US" sz="3100" b="1" dirty="0" smtClean="0"/>
              <a:t>Question </a:t>
            </a:r>
            <a:r>
              <a:rPr lang="en-US" sz="3100" b="1" dirty="0"/>
              <a:t>1 </a:t>
            </a:r>
            <a:r>
              <a:rPr lang="en-US" sz="3200" b="1" dirty="0"/>
              <a:t>- </a:t>
            </a:r>
            <a:r>
              <a:rPr lang="en-US" sz="3200" b="1" dirty="0" smtClean="0"/>
              <a:t>:</a:t>
            </a:r>
            <a:r>
              <a:rPr lang="en-US" sz="2700" dirty="0" smtClean="0"/>
              <a:t>Import </a:t>
            </a:r>
            <a:r>
              <a:rPr lang="en-US" sz="2700" dirty="0"/>
              <a:t>the csv file to a table in the database</a:t>
            </a:r>
            <a:r>
              <a:rPr lang="en-US" sz="2700" dirty="0" smtClean="0"/>
              <a:t>.</a:t>
            </a:r>
            <a:br>
              <a:rPr lang="en-US" sz="2700" dirty="0" smtClean="0"/>
            </a:br>
            <a:r>
              <a:rPr lang="en-US" sz="3200" b="1" dirty="0"/>
              <a:t/>
            </a:r>
            <a:br>
              <a:rPr lang="en-US" sz="3200" b="1" dirty="0"/>
            </a:br>
            <a:r>
              <a:rPr lang="en-US" sz="3100" b="1" dirty="0"/>
              <a:t>Code</a:t>
            </a:r>
            <a:r>
              <a:rPr lang="en-US" sz="3200" b="1" dirty="0"/>
              <a:t> </a:t>
            </a:r>
            <a:r>
              <a:rPr lang="en-US" sz="2700" b="1" dirty="0"/>
              <a:t>– </a:t>
            </a:r>
            <a:r>
              <a:rPr lang="en-US" sz="2700" b="1" dirty="0" smtClean="0"/>
              <a:t>:</a:t>
            </a:r>
            <a:r>
              <a:rPr lang="en-US" sz="2700" dirty="0" smtClean="0"/>
              <a:t>use </a:t>
            </a:r>
            <a:r>
              <a:rPr lang="en-US" sz="2700" dirty="0" err="1"/>
              <a:t>icc_test_cricket</a:t>
            </a:r>
            <a:r>
              <a:rPr lang="en-US" sz="2700" dirty="0" smtClean="0"/>
              <a:t>;</a:t>
            </a:r>
            <a:br>
              <a:rPr lang="en-US" sz="2700" dirty="0" smtClean="0"/>
            </a:br>
            <a:r>
              <a:rPr lang="en-US" sz="2700" dirty="0"/>
              <a:t> </a:t>
            </a:r>
            <a:r>
              <a:rPr lang="en-US" sz="2700" dirty="0" smtClean="0"/>
              <a:t>             show </a:t>
            </a:r>
            <a:r>
              <a:rPr lang="en-US" sz="2700" dirty="0"/>
              <a:t>tables</a:t>
            </a:r>
            <a:r>
              <a:rPr lang="en-US" sz="2700" dirty="0" smtClean="0"/>
              <a:t>;</a:t>
            </a:r>
            <a:br>
              <a:rPr lang="en-US" sz="2700" dirty="0" smtClean="0"/>
            </a:br>
            <a:r>
              <a:rPr lang="en-US" sz="2700" dirty="0" smtClean="0"/>
              <a:t/>
            </a:r>
            <a:br>
              <a:rPr lang="en-US" sz="2700" dirty="0" smtClean="0"/>
            </a:br>
            <a:r>
              <a:rPr lang="en-US" sz="3100" b="1" dirty="0" smtClean="0"/>
              <a:t>Solution</a:t>
            </a:r>
            <a:r>
              <a:rPr lang="en-US" sz="3200" b="1" dirty="0" smtClean="0"/>
              <a:t>-: </a:t>
            </a:r>
            <a:r>
              <a:rPr lang="en-US" sz="2700" dirty="0" smtClean="0"/>
              <a:t>Firstly created database .</a:t>
            </a:r>
            <a:br>
              <a:rPr lang="en-US" sz="2700" dirty="0" smtClean="0"/>
            </a:br>
            <a:r>
              <a:rPr lang="en-US" sz="2700" dirty="0" smtClean="0"/>
              <a:t> Then imported  the </a:t>
            </a:r>
            <a:r>
              <a:rPr lang="en-US" sz="2700" dirty="0" err="1" smtClean="0"/>
              <a:t>csv_format</a:t>
            </a:r>
            <a:r>
              <a:rPr lang="en-US" sz="2700" dirty="0" smtClean="0"/>
              <a:t> file </a:t>
            </a:r>
            <a:r>
              <a:rPr lang="en-US" sz="2700" dirty="0" err="1" smtClean="0"/>
              <a:t>icc_test_cricket</a:t>
            </a:r>
            <a:r>
              <a:rPr lang="en-US" sz="3100" dirty="0" smtClean="0"/>
              <a:t>.</a:t>
            </a:r>
            <a:br>
              <a:rPr lang="en-US" sz="3100" dirty="0" smtClean="0"/>
            </a:br>
            <a:r>
              <a:rPr lang="en-US" sz="3600" b="1" dirty="0" smtClean="0"/>
              <a:t/>
            </a:r>
            <a:br>
              <a:rPr lang="en-US" sz="3600" b="1" dirty="0" smtClean="0"/>
            </a:br>
            <a:r>
              <a:rPr lang="en-US" sz="3100" b="1" dirty="0" smtClean="0"/>
              <a:t>Inference-</a:t>
            </a:r>
            <a:r>
              <a:rPr lang="en-US" sz="3600" b="1" dirty="0" smtClean="0"/>
              <a:t> :</a:t>
            </a:r>
            <a:r>
              <a:rPr lang="en-US" sz="2700" dirty="0" smtClean="0"/>
              <a:t>We get following output after importing dataset.</a:t>
            </a: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endParaRPr lang="en-IN" sz="3600" b="1" dirty="0"/>
          </a:p>
        </p:txBody>
      </p:sp>
      <p:pic>
        <p:nvPicPr>
          <p:cNvPr id="7" name="Picture 6">
            <a:extLst>
              <a:ext uri="{FF2B5EF4-FFF2-40B4-BE49-F238E27FC236}">
                <a16:creationId xmlns="" xmlns:a16="http://schemas.microsoft.com/office/drawing/2014/main" id="{B3984405-B3DE-3A25-1609-225FB56A1A51}"/>
              </a:ext>
            </a:extLst>
          </p:cNvPr>
          <p:cNvPicPr>
            <a:picLocks noChangeAspect="1"/>
          </p:cNvPicPr>
          <p:nvPr/>
        </p:nvPicPr>
        <p:blipFill rotWithShape="1">
          <a:blip r:embed="rId2">
            <a:extLst>
              <a:ext uri="{28A0092B-C50C-407E-A947-70E740481C1C}">
                <a14:useLocalDpi xmlns:a14="http://schemas.microsoft.com/office/drawing/2010/main" val="0"/>
              </a:ext>
            </a:extLst>
          </a:blip>
          <a:srcRect t="65978" r="17191"/>
          <a:stretch/>
        </p:blipFill>
        <p:spPr>
          <a:xfrm>
            <a:off x="1480962" y="4430332"/>
            <a:ext cx="8178194" cy="2025885"/>
          </a:xfrm>
          <a:prstGeom prst="rect">
            <a:avLst/>
          </a:prstGeom>
        </p:spPr>
      </p:pic>
      <p:pic>
        <p:nvPicPr>
          <p:cNvPr id="9" name="Picture 8">
            <a:extLst>
              <a:ext uri="{FF2B5EF4-FFF2-40B4-BE49-F238E27FC236}">
                <a16:creationId xmlns="" xmlns:a16="http://schemas.microsoft.com/office/drawing/2014/main" id="{37FA9209-68AA-9026-6080-248F718AE9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4947" y="290945"/>
            <a:ext cx="3214255" cy="628975"/>
          </a:xfrm>
          <a:prstGeom prst="rect">
            <a:avLst/>
          </a:prstGeom>
        </p:spPr>
      </p:pic>
    </p:spTree>
    <p:extLst>
      <p:ext uri="{BB962C8B-B14F-4D97-AF65-F5344CB8AC3E}">
        <p14:creationId xmlns:p14="http://schemas.microsoft.com/office/powerpoint/2010/main" val="3878017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 xmlns:a16="http://schemas.microsoft.com/office/drawing/2014/main" id="{3177936B-BEEB-4E5B-93FA-9A245F40268F}"/>
              </a:ext>
            </a:extLst>
          </p:cNvPr>
          <p:cNvSpPr>
            <a:spLocks noGrp="1"/>
          </p:cNvSpPr>
          <p:nvPr>
            <p:ph idx="1"/>
          </p:nvPr>
        </p:nvSpPr>
        <p:spPr>
          <a:xfrm>
            <a:off x="1" y="0"/>
            <a:ext cx="13265238" cy="7070501"/>
          </a:xfrm>
        </p:spPr>
        <p:txBody>
          <a:bodyPr>
            <a:noAutofit/>
          </a:bodyPr>
          <a:lstStyle/>
          <a:p>
            <a:pPr marR="0" lvl="0">
              <a:lnSpc>
                <a:spcPct val="150000"/>
              </a:lnSpc>
              <a:spcBef>
                <a:spcPts val="0"/>
              </a:spcBef>
              <a:spcAft>
                <a:spcPts val="0"/>
              </a:spcAft>
              <a:buFont typeface="Wingdings" panose="05000000000000000000" pitchFamily="2" charset="2"/>
              <a:buChar char="q"/>
            </a:pPr>
            <a:r>
              <a:rPr lang="en-US" b="1" dirty="0" smtClean="0"/>
              <a:t>Project Flow</a:t>
            </a:r>
          </a:p>
          <a:p>
            <a:pPr marL="0" indent="0">
              <a:lnSpc>
                <a:spcPct val="150000"/>
              </a:lnSpc>
              <a:spcBef>
                <a:spcPts val="0"/>
              </a:spcBef>
              <a:buNone/>
            </a:pPr>
            <a:r>
              <a:rPr lang="en-US" b="1" dirty="0" smtClean="0"/>
              <a:t>          Question </a:t>
            </a:r>
            <a:r>
              <a:rPr lang="en-IN" b="1" dirty="0" smtClean="0">
                <a:solidFill>
                  <a:srgbClr val="000000"/>
                </a:solidFill>
                <a:highlight>
                  <a:srgbClr val="FFFFFF"/>
                </a:highlight>
                <a:latin typeface="+mj-lt"/>
              </a:rPr>
              <a:t>4</a:t>
            </a:r>
            <a:r>
              <a:rPr lang="en-IN" b="1" dirty="0" smtClean="0">
                <a:solidFill>
                  <a:srgbClr val="000000"/>
                </a:solidFill>
                <a:highlight>
                  <a:srgbClr val="FFFFFF"/>
                </a:highlight>
                <a:latin typeface="+mj-lt"/>
                <a:ea typeface="Helvetica Neue"/>
                <a:cs typeface="Times New Roman" panose="02020603050405020304" pitchFamily="18" charset="0"/>
              </a:rPr>
              <a:t>-:</a:t>
            </a:r>
            <a:r>
              <a:rPr lang="en-US" b="1" dirty="0" smtClean="0">
                <a:solidFill>
                  <a:srgbClr val="000000"/>
                </a:solidFill>
                <a:highlight>
                  <a:srgbClr val="FFFFFF"/>
                </a:highlight>
                <a:latin typeface="+mj-lt"/>
                <a:ea typeface="Helvetica Neue"/>
                <a:cs typeface="Times New Roman" panose="02020603050405020304" pitchFamily="18" charset="0"/>
              </a:rPr>
              <a:t> </a:t>
            </a:r>
            <a:r>
              <a:rPr lang="en-US" sz="2400" dirty="0">
                <a:latin typeface="+mj-lt"/>
              </a:rPr>
              <a:t>Every supplier supplies specific products to the customers. </a:t>
            </a:r>
            <a:endParaRPr lang="en-US" sz="2400" dirty="0" smtClean="0">
              <a:latin typeface="+mj-lt"/>
            </a:endParaRPr>
          </a:p>
          <a:p>
            <a:pPr marL="0" indent="0">
              <a:lnSpc>
                <a:spcPct val="150000"/>
              </a:lnSpc>
              <a:spcBef>
                <a:spcPts val="0"/>
              </a:spcBef>
              <a:buNone/>
            </a:pPr>
            <a:r>
              <a:rPr lang="en-US" sz="2400" dirty="0" smtClean="0">
                <a:latin typeface="+mj-lt"/>
              </a:rPr>
              <a:t>		            Create </a:t>
            </a:r>
            <a:r>
              <a:rPr lang="en-US" sz="2400" dirty="0">
                <a:latin typeface="+mj-lt"/>
              </a:rPr>
              <a:t>a view of suppliers and total sales made by their products </a:t>
            </a:r>
            <a:r>
              <a:rPr lang="en-US" sz="2400" dirty="0" smtClean="0">
                <a:latin typeface="+mj-lt"/>
              </a:rPr>
              <a:t>and</a:t>
            </a:r>
          </a:p>
          <a:p>
            <a:pPr marL="0" indent="0">
              <a:lnSpc>
                <a:spcPct val="150000"/>
              </a:lnSpc>
              <a:spcBef>
                <a:spcPts val="0"/>
              </a:spcBef>
              <a:buNone/>
            </a:pPr>
            <a:r>
              <a:rPr lang="en-US" sz="2400" dirty="0" smtClean="0">
                <a:latin typeface="+mj-lt"/>
              </a:rPr>
              <a:t>                                       write </a:t>
            </a:r>
            <a:r>
              <a:rPr lang="en-US" sz="2400" dirty="0">
                <a:latin typeface="+mj-lt"/>
              </a:rPr>
              <a:t>a query on this view to find out top 2 suppliers </a:t>
            </a:r>
            <a:endParaRPr lang="en-US" sz="2400" dirty="0" smtClean="0">
              <a:latin typeface="+mj-lt"/>
            </a:endParaRPr>
          </a:p>
          <a:p>
            <a:pPr marL="0" indent="0">
              <a:lnSpc>
                <a:spcPct val="150000"/>
              </a:lnSpc>
              <a:spcBef>
                <a:spcPts val="0"/>
              </a:spcBef>
              <a:buNone/>
            </a:pPr>
            <a:r>
              <a:rPr lang="en-US" sz="2400" dirty="0">
                <a:latin typeface="+mj-lt"/>
              </a:rPr>
              <a:t>	</a:t>
            </a:r>
            <a:r>
              <a:rPr lang="en-US" sz="2400" dirty="0" smtClean="0">
                <a:latin typeface="+mj-lt"/>
              </a:rPr>
              <a:t>	           (</a:t>
            </a:r>
            <a:r>
              <a:rPr lang="en-US" sz="2400" dirty="0">
                <a:latin typeface="+mj-lt"/>
              </a:rPr>
              <a:t>using windows function) </a:t>
            </a:r>
            <a:r>
              <a:rPr lang="en-US" sz="2400" dirty="0" smtClean="0">
                <a:latin typeface="+mj-lt"/>
              </a:rPr>
              <a:t>in </a:t>
            </a:r>
            <a:r>
              <a:rPr lang="en-US" sz="2400" dirty="0">
                <a:latin typeface="+mj-lt"/>
              </a:rPr>
              <a:t>each country by total sales done by the products.</a:t>
            </a:r>
            <a:endParaRPr lang="en-IN" dirty="0">
              <a:latin typeface="+mj-lt"/>
            </a:endParaRPr>
          </a:p>
          <a:p>
            <a:pPr marL="0" marR="0" lvl="0" indent="0">
              <a:lnSpc>
                <a:spcPct val="150000"/>
              </a:lnSpc>
              <a:spcBef>
                <a:spcPts val="0"/>
              </a:spcBef>
              <a:spcAft>
                <a:spcPts val="0"/>
              </a:spcAft>
              <a:buNone/>
            </a:pPr>
            <a:endParaRPr lang="en-US" b="1" dirty="0" smtClean="0">
              <a:solidFill>
                <a:srgbClr val="000000"/>
              </a:solidFill>
              <a:highlight>
                <a:srgbClr val="FFFFFF"/>
              </a:highlight>
              <a:latin typeface="+mj-lt"/>
              <a:ea typeface="Helvetica Neue"/>
              <a:cs typeface="Times New Roman" panose="02020603050405020304" pitchFamily="18" charset="0"/>
            </a:endParaRPr>
          </a:p>
          <a:p>
            <a:pPr marL="0" marR="0" lvl="0" indent="0">
              <a:lnSpc>
                <a:spcPct val="150000"/>
              </a:lnSpc>
              <a:spcBef>
                <a:spcPts val="0"/>
              </a:spcBef>
              <a:spcAft>
                <a:spcPts val="0"/>
              </a:spcAft>
              <a:buNone/>
            </a:pPr>
            <a:r>
              <a:rPr lang="en-US" b="1" dirty="0" smtClean="0">
                <a:solidFill>
                  <a:srgbClr val="000000"/>
                </a:solidFill>
                <a:highlight>
                  <a:srgbClr val="FFFFFF"/>
                </a:highlight>
                <a:latin typeface="+mj-lt"/>
                <a:ea typeface="Calibri" panose="020F0502020204030204" pitchFamily="34" charset="0"/>
                <a:cs typeface="Times New Roman" panose="02020603050405020304" pitchFamily="18" charset="0"/>
              </a:rPr>
              <a:t>	Code</a:t>
            </a:r>
            <a:r>
              <a:rPr lang="en-IN" b="1" dirty="0" smtClean="0">
                <a:solidFill>
                  <a:srgbClr val="000000"/>
                </a:solidFill>
                <a:effectLst/>
                <a:highlight>
                  <a:srgbClr val="FFFFFF"/>
                </a:highlight>
                <a:latin typeface="+mj-lt"/>
                <a:ea typeface="Calibri" panose="020F0502020204030204" pitchFamily="34" charset="0"/>
                <a:cs typeface="Times New Roman" panose="02020603050405020304" pitchFamily="18" charset="0"/>
              </a:rPr>
              <a:t>:-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create view suppliers </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as</a:t>
            </a:r>
          </a:p>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select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dense_rank</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over(order by COUNRY_TOT_AMNT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desc</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a:t>
            </a:r>
          </a:p>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'RANK‘ FROM(select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ContactName</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ProductName</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a:t>
            </a:r>
          </a:p>
          <a:p>
            <a:pPr marL="0" marR="0" lvl="0" indent="0">
              <a:lnSpc>
                <a:spcPct val="150000"/>
              </a:lnSpc>
              <a:spcBef>
                <a:spcPts val="0"/>
              </a:spcBef>
              <a:spcAft>
                <a:spcPts val="0"/>
              </a:spcAft>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SUM(</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total_amount</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COUNRY_TOT_AMNT, </a:t>
            </a:r>
            <a:r>
              <a:rPr lang="en-US" sz="2400" dirty="0" err="1" smtClean="0">
                <a:solidFill>
                  <a:srgbClr val="000000"/>
                </a:solidFill>
                <a:highlight>
                  <a:srgbClr val="FFFFFF"/>
                </a:highlight>
                <a:latin typeface="+mj-lt"/>
                <a:ea typeface="Calibri" panose="020F0502020204030204" pitchFamily="34" charset="0"/>
                <a:cs typeface="Times New Roman" panose="02020603050405020304" pitchFamily="18" charset="0"/>
              </a:rPr>
              <a:t>Countryfrom</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(select </a:t>
            </a:r>
            <a:r>
              <a:rPr lang="en-US" sz="2400" dirty="0" err="1" smtClean="0">
                <a:solidFill>
                  <a:srgbClr val="000000"/>
                </a:solidFill>
                <a:highlight>
                  <a:srgbClr val="FFFFFF"/>
                </a:highlight>
                <a:latin typeface="+mj-lt"/>
                <a:ea typeface="Calibri" panose="020F0502020204030204" pitchFamily="34" charset="0"/>
                <a:cs typeface="Times New Roman" panose="02020603050405020304" pitchFamily="18" charset="0"/>
              </a:rPr>
              <a:t>CompanyName</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err="1" smtClean="0">
                <a:solidFill>
                  <a:srgbClr val="000000"/>
                </a:solidFill>
                <a:highlight>
                  <a:srgbClr val="FFFFFF"/>
                </a:highlight>
                <a:latin typeface="+mj-lt"/>
                <a:ea typeface="Calibri" panose="020F0502020204030204" pitchFamily="34" charset="0"/>
                <a:cs typeface="Times New Roman" panose="02020603050405020304" pitchFamily="18" charset="0"/>
              </a:rPr>
              <a:t>ContactName</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ProductName</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SUM(T2.UnitPrice) actual, </a:t>
            </a:r>
            <a:endParaRPr lang="en-US" sz="2400" dirty="0">
              <a:latin typeface="+mj-lt"/>
            </a:endParaRPr>
          </a:p>
        </p:txBody>
      </p:sp>
      <p:pic>
        <p:nvPicPr>
          <p:cNvPr id="5" name="Picture 4">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1868889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411" y="862885"/>
            <a:ext cx="10515600" cy="6336405"/>
          </a:xfrm>
        </p:spPr>
        <p:txBody>
          <a:bodyPr>
            <a:normAutofit/>
          </a:bodyPr>
          <a:lstStyle/>
          <a:p>
            <a:pPr marL="0" lvl="0" indent="0">
              <a:buNone/>
            </a:pP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SUM(T3.UnitPrice) discount, SUM(</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TotalAmount</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total_amount</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endPar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Country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from supplier T1 join product T2 on T1.Id = T2.SupplierId </a:t>
            </a:r>
            <a:endPar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join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orderitem</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T3 on T3.ProductId = T2.Id join orders T4 </a:t>
            </a:r>
            <a:endPar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on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T4.Id = T3.OrderId group by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ContactName</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endPar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order </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by SUM(</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TotalAmount</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US" sz="2400" dirty="0" err="1">
                <a:solidFill>
                  <a:srgbClr val="000000"/>
                </a:solidFill>
                <a:highlight>
                  <a:srgbClr val="FFFFFF"/>
                </a:highlight>
                <a:latin typeface="+mj-lt"/>
                <a:ea typeface="Calibri" panose="020F0502020204030204" pitchFamily="34" charset="0"/>
                <a:cs typeface="Times New Roman" panose="02020603050405020304" pitchFamily="18" charset="0"/>
              </a:rPr>
              <a:t>desc</a:t>
            </a:r>
            <a:r>
              <a:rPr lang="en-US" sz="2400" dirty="0">
                <a:solidFill>
                  <a:srgbClr val="000000"/>
                </a:solidFill>
                <a:highlight>
                  <a:srgbClr val="FFFFFF"/>
                </a:highlight>
                <a:latin typeface="+mj-lt"/>
                <a:ea typeface="Calibri" panose="020F0502020204030204" pitchFamily="34" charset="0"/>
                <a:cs typeface="Times New Roman" panose="02020603050405020304" pitchFamily="18" charset="0"/>
              </a:rPr>
              <a:t>) R1 group by Country) R2 LIMIT 2</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a:t>
            </a:r>
          </a:p>
          <a:p>
            <a:pPr marL="0" lvl="0" indent="0">
              <a:buNone/>
            </a:pPr>
            <a:endParaRPr lang="en-US" dirty="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buNone/>
            </a:pPr>
            <a:r>
              <a:rPr lang="en-US" b="1" dirty="0" smtClean="0">
                <a:solidFill>
                  <a:srgbClr val="000000"/>
                </a:solidFill>
                <a:highlight>
                  <a:srgbClr val="FFFFFF"/>
                </a:highlight>
                <a:latin typeface="+mj-lt"/>
                <a:ea typeface="Calibri" panose="020F0502020204030204" pitchFamily="34" charset="0"/>
                <a:cs typeface="Times New Roman" panose="02020603050405020304" pitchFamily="18" charset="0"/>
              </a:rPr>
              <a:t>Solution-:  </a:t>
            </a: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We have to create view of supplier by using the DDL command ‘create’.</a:t>
            </a: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To giving the rank for supplier with respect to each country.</a:t>
            </a: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According to the condition we have sorted the data.</a:t>
            </a: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By using the inner join we get the common data between the table. We can order it  by  maximum total sales by the supplier  in each country. We giving the highest</a:t>
            </a: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Priority by the sales .</a:t>
            </a:r>
          </a:p>
          <a:p>
            <a:pPr marL="0" lvl="0" indent="0">
              <a:buNone/>
            </a:pPr>
            <a:endPar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buNone/>
            </a:pPr>
            <a:endParaRPr lang="en-US" sz="2400" b="1" dirty="0">
              <a:latin typeface="+mj-lt"/>
            </a:endParaRPr>
          </a:p>
          <a:p>
            <a:pPr marL="0" indent="0">
              <a:buNone/>
            </a:pPr>
            <a:endParaRPr lang="en-IN" dirty="0"/>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595574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017" y="962740"/>
            <a:ext cx="10515600" cy="4351338"/>
          </a:xfrm>
        </p:spPr>
        <p:txBody>
          <a:bodyPr>
            <a:normAutofit/>
          </a:bodyPr>
          <a:lstStyle/>
          <a:p>
            <a:pPr marL="0" indent="0">
              <a:buNone/>
            </a:pPr>
            <a:r>
              <a:rPr lang="en-US" b="1" dirty="0" smtClean="0">
                <a:latin typeface="+mj-lt"/>
              </a:rPr>
              <a:t>Inference-:</a:t>
            </a:r>
          </a:p>
          <a:p>
            <a:pPr marL="0" indent="0">
              <a:buNone/>
            </a:pPr>
            <a:r>
              <a:rPr lang="en-US" b="1" dirty="0">
                <a:latin typeface="+mj-lt"/>
              </a:rPr>
              <a:t> </a:t>
            </a:r>
            <a:r>
              <a:rPr lang="en-US" sz="2400" dirty="0" smtClean="0">
                <a:latin typeface="+mj-lt"/>
              </a:rPr>
              <a:t>We get the view  of  the top 2 supplier in the country.</a:t>
            </a:r>
            <a:endParaRPr lang="en-IN" dirty="0">
              <a:latin typeface="+mj-lt"/>
            </a:endParaRP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5199" y="222928"/>
            <a:ext cx="2355273" cy="739812"/>
          </a:xfrm>
          <a:prstGeom prst="rect">
            <a:avLst/>
          </a:prstGeom>
        </p:spPr>
      </p:pic>
      <p:pic>
        <p:nvPicPr>
          <p:cNvPr id="5" name="Picture 4">
            <a:extLst>
              <a:ext uri="{FF2B5EF4-FFF2-40B4-BE49-F238E27FC236}">
                <a16:creationId xmlns="" xmlns:a16="http://schemas.microsoft.com/office/drawing/2014/main" xmlns:lc="http://schemas.openxmlformats.org/drawingml/2006/lockedCanvas" id="{5716DC4E-815D-4F08-B17A-D16124F165CA}"/>
              </a:ext>
            </a:extLst>
          </p:cNvPr>
          <p:cNvPicPr>
            <a:picLocks noChangeAspect="1"/>
          </p:cNvPicPr>
          <p:nvPr/>
        </p:nvPicPr>
        <p:blipFill>
          <a:blip r:embed="rId3"/>
          <a:stretch>
            <a:fillRect/>
          </a:stretch>
        </p:blipFill>
        <p:spPr>
          <a:xfrm>
            <a:off x="1043188" y="2498037"/>
            <a:ext cx="8255357" cy="2408813"/>
          </a:xfrm>
          <a:prstGeom prst="rect">
            <a:avLst/>
          </a:prstGeom>
        </p:spPr>
      </p:pic>
    </p:spTree>
    <p:extLst>
      <p:ext uri="{BB962C8B-B14F-4D97-AF65-F5344CB8AC3E}">
        <p14:creationId xmlns:p14="http://schemas.microsoft.com/office/powerpoint/2010/main" val="3378017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 xmlns:a16="http://schemas.microsoft.com/office/drawing/2014/main" id="{3177936B-BEEB-4E5B-93FA-9A245F40268F}"/>
              </a:ext>
            </a:extLst>
          </p:cNvPr>
          <p:cNvSpPr>
            <a:spLocks noGrp="1"/>
          </p:cNvSpPr>
          <p:nvPr>
            <p:ph idx="1"/>
          </p:nvPr>
        </p:nvSpPr>
        <p:spPr>
          <a:xfrm>
            <a:off x="1" y="0"/>
            <a:ext cx="13265238" cy="7070501"/>
          </a:xfrm>
        </p:spPr>
        <p:txBody>
          <a:bodyPr>
            <a:noAutofit/>
          </a:bodyPr>
          <a:lstStyle/>
          <a:p>
            <a:pPr marR="0" lvl="0">
              <a:lnSpc>
                <a:spcPct val="150000"/>
              </a:lnSpc>
              <a:spcBef>
                <a:spcPts val="0"/>
              </a:spcBef>
              <a:spcAft>
                <a:spcPts val="0"/>
              </a:spcAft>
              <a:buFont typeface="Wingdings" panose="05000000000000000000" pitchFamily="2" charset="2"/>
              <a:buChar char="q"/>
            </a:pPr>
            <a:r>
              <a:rPr lang="en-US" b="1" dirty="0" smtClean="0"/>
              <a:t>Project Flow</a:t>
            </a:r>
          </a:p>
          <a:p>
            <a:pPr marL="0" lvl="0" indent="0">
              <a:lnSpc>
                <a:spcPct val="150000"/>
              </a:lnSpc>
              <a:spcBef>
                <a:spcPts val="0"/>
              </a:spcBef>
              <a:buNone/>
            </a:pPr>
            <a:r>
              <a:rPr lang="en-US" b="1" dirty="0" smtClean="0"/>
              <a:t>          Question </a:t>
            </a:r>
            <a:r>
              <a:rPr lang="en-IN" b="1" dirty="0">
                <a:solidFill>
                  <a:srgbClr val="000000"/>
                </a:solidFill>
                <a:highlight>
                  <a:srgbClr val="FFFFFF"/>
                </a:highlight>
                <a:latin typeface="+mj-lt"/>
              </a:rPr>
              <a:t>5</a:t>
            </a:r>
            <a:r>
              <a:rPr lang="en-IN" b="1" dirty="0" smtClean="0">
                <a:solidFill>
                  <a:srgbClr val="000000"/>
                </a:solidFill>
                <a:highlight>
                  <a:srgbClr val="FFFFFF"/>
                </a:highlight>
                <a:latin typeface="+mj-lt"/>
                <a:ea typeface="Helvetica Neue"/>
                <a:cs typeface="Times New Roman" panose="02020603050405020304" pitchFamily="18" charset="0"/>
              </a:rPr>
              <a:t>-: </a:t>
            </a:r>
            <a:r>
              <a:rPr lang="en-US" sz="2400" dirty="0" smtClean="0">
                <a:latin typeface="+mj-lt"/>
              </a:rPr>
              <a:t>Find </a:t>
            </a:r>
            <a:r>
              <a:rPr lang="en-US" sz="2400" dirty="0">
                <a:latin typeface="+mj-lt"/>
              </a:rPr>
              <a:t>out for which products, UK is dependent on </a:t>
            </a:r>
            <a:endParaRPr lang="en-US" sz="2400" dirty="0" smtClean="0">
              <a:latin typeface="+mj-lt"/>
            </a:endParaRPr>
          </a:p>
          <a:p>
            <a:pPr marL="0" lvl="0" indent="0">
              <a:lnSpc>
                <a:spcPct val="150000"/>
              </a:lnSpc>
              <a:spcBef>
                <a:spcPts val="0"/>
              </a:spcBef>
              <a:buNone/>
            </a:pPr>
            <a:r>
              <a:rPr lang="en-US" sz="2400" dirty="0">
                <a:latin typeface="+mj-lt"/>
              </a:rPr>
              <a:t>	</a:t>
            </a:r>
            <a:r>
              <a:rPr lang="en-US" sz="2400" dirty="0" smtClean="0">
                <a:latin typeface="+mj-lt"/>
              </a:rPr>
              <a:t>		other </a:t>
            </a:r>
            <a:r>
              <a:rPr lang="en-US" sz="2400" dirty="0">
                <a:latin typeface="+mj-lt"/>
              </a:rPr>
              <a:t>countries for the supply. List the countries </a:t>
            </a:r>
            <a:endParaRPr lang="en-US" sz="2400" dirty="0" smtClean="0">
              <a:latin typeface="+mj-lt"/>
            </a:endParaRPr>
          </a:p>
          <a:p>
            <a:pPr marL="0" lvl="0" indent="0">
              <a:lnSpc>
                <a:spcPct val="150000"/>
              </a:lnSpc>
              <a:spcBef>
                <a:spcPts val="0"/>
              </a:spcBef>
              <a:buNone/>
            </a:pPr>
            <a:r>
              <a:rPr lang="en-US" sz="2400" dirty="0">
                <a:latin typeface="+mj-lt"/>
              </a:rPr>
              <a:t>	</a:t>
            </a:r>
            <a:r>
              <a:rPr lang="en-US" sz="2400" dirty="0" smtClean="0">
                <a:latin typeface="+mj-lt"/>
              </a:rPr>
              <a:t>		which </a:t>
            </a:r>
            <a:r>
              <a:rPr lang="en-US" sz="2400" dirty="0">
                <a:latin typeface="+mj-lt"/>
              </a:rPr>
              <a:t>are supplying these products in the same list.</a:t>
            </a:r>
            <a:endParaRPr lang="en-IN" sz="2400" dirty="0">
              <a:latin typeface="+mj-lt"/>
            </a:endParaRPr>
          </a:p>
          <a:p>
            <a:pPr marL="0" indent="0">
              <a:lnSpc>
                <a:spcPct val="150000"/>
              </a:lnSpc>
              <a:spcBef>
                <a:spcPts val="0"/>
              </a:spcBef>
              <a:buNone/>
            </a:pPr>
            <a:endParaRPr lang="en-US" sz="2400" b="1" dirty="0" smtClean="0">
              <a:solidFill>
                <a:srgbClr val="000000"/>
              </a:solidFill>
              <a:highlight>
                <a:srgbClr val="FFFFFF"/>
              </a:highlight>
              <a:latin typeface="+mj-lt"/>
              <a:ea typeface="Helvetica Neue"/>
              <a:cs typeface="Times New Roman" panose="02020603050405020304" pitchFamily="18" charset="0"/>
            </a:endParaRPr>
          </a:p>
          <a:p>
            <a:pPr marL="0" marR="0" lvl="0" indent="0">
              <a:lnSpc>
                <a:spcPct val="150000"/>
              </a:lnSpc>
              <a:spcBef>
                <a:spcPts val="0"/>
              </a:spcBef>
              <a:spcAft>
                <a:spcPts val="0"/>
              </a:spcAft>
              <a:buNone/>
            </a:pPr>
            <a:r>
              <a:rPr lang="en-US" b="1" dirty="0" smtClean="0">
                <a:solidFill>
                  <a:srgbClr val="000000"/>
                </a:solidFill>
                <a:highlight>
                  <a:srgbClr val="FFFFFF"/>
                </a:highlight>
                <a:latin typeface="+mj-lt"/>
                <a:ea typeface="Calibri" panose="020F0502020204030204" pitchFamily="34" charset="0"/>
                <a:cs typeface="Times New Roman" panose="02020603050405020304" pitchFamily="18" charset="0"/>
              </a:rPr>
              <a:t>	Code</a:t>
            </a:r>
            <a:r>
              <a:rPr lang="en-IN" b="1" dirty="0" smtClean="0">
                <a:solidFill>
                  <a:srgbClr val="000000"/>
                </a:solidFill>
                <a:effectLst/>
                <a:highlight>
                  <a:srgbClr val="FFFFFF"/>
                </a:highlight>
                <a:latin typeface="+mj-lt"/>
                <a:ea typeface="Calibri" panose="020F0502020204030204" pitchFamily="34" charset="0"/>
                <a:cs typeface="Times New Roman" panose="02020603050405020304" pitchFamily="18" charset="0"/>
              </a:rPr>
              <a:t>:- </a:t>
            </a:r>
            <a:endParaRPr lang="en-US" sz="2400" dirty="0" smtClean="0">
              <a:latin typeface="+mj-lt"/>
            </a:endParaRPr>
          </a:p>
          <a:p>
            <a:pPr marL="0" marR="0" lvl="0" indent="0">
              <a:lnSpc>
                <a:spcPct val="150000"/>
              </a:lnSpc>
              <a:spcBef>
                <a:spcPts val="0"/>
              </a:spcBef>
              <a:spcAft>
                <a:spcPts val="0"/>
              </a:spcAft>
              <a:buNone/>
            </a:pPr>
            <a:r>
              <a:rPr lang="en-US" sz="2400" dirty="0" smtClean="0">
                <a:latin typeface="+mj-lt"/>
              </a:rPr>
              <a:t>		select </a:t>
            </a:r>
            <a:r>
              <a:rPr lang="en-US" sz="2400" dirty="0" err="1">
                <a:latin typeface="+mj-lt"/>
              </a:rPr>
              <a:t>ProductName</a:t>
            </a:r>
            <a:r>
              <a:rPr lang="en-US" sz="2400" dirty="0">
                <a:latin typeface="+mj-lt"/>
              </a:rPr>
              <a:t> from (select </a:t>
            </a:r>
            <a:r>
              <a:rPr lang="en-US" sz="2400" dirty="0" err="1">
                <a:latin typeface="+mj-lt"/>
              </a:rPr>
              <a:t>ProductName</a:t>
            </a:r>
            <a:r>
              <a:rPr lang="en-US" sz="2400" dirty="0">
                <a:latin typeface="+mj-lt"/>
              </a:rPr>
              <a:t>, Country from </a:t>
            </a:r>
            <a:endParaRPr lang="en-US" sz="2400" dirty="0" smtClean="0">
              <a:latin typeface="+mj-lt"/>
            </a:endParaRPr>
          </a:p>
          <a:p>
            <a:pPr marL="0" marR="0" lvl="0" indent="0">
              <a:lnSpc>
                <a:spcPct val="150000"/>
              </a:lnSpc>
              <a:spcBef>
                <a:spcPts val="0"/>
              </a:spcBef>
              <a:spcAft>
                <a:spcPts val="0"/>
              </a:spcAft>
              <a:buNone/>
            </a:pPr>
            <a:r>
              <a:rPr lang="en-US" sz="2400" dirty="0">
                <a:latin typeface="+mj-lt"/>
              </a:rPr>
              <a:t>	</a:t>
            </a:r>
            <a:r>
              <a:rPr lang="en-US" sz="2400" dirty="0" smtClean="0">
                <a:latin typeface="+mj-lt"/>
              </a:rPr>
              <a:t>	 </a:t>
            </a:r>
            <a:r>
              <a:rPr lang="en-US" sz="2400" dirty="0">
                <a:latin typeface="+mj-lt"/>
              </a:rPr>
              <a:t>supplier s join product </a:t>
            </a:r>
            <a:r>
              <a:rPr lang="en-US" sz="2400" dirty="0" smtClean="0">
                <a:latin typeface="+mj-lt"/>
              </a:rPr>
              <a:t>p </a:t>
            </a:r>
            <a:r>
              <a:rPr lang="en-US" sz="2400" dirty="0">
                <a:latin typeface="+mj-lt"/>
              </a:rPr>
              <a:t>on </a:t>
            </a:r>
            <a:r>
              <a:rPr lang="en-US" sz="2400" dirty="0" err="1">
                <a:latin typeface="+mj-lt"/>
              </a:rPr>
              <a:t>s.Id</a:t>
            </a:r>
            <a:r>
              <a:rPr lang="en-US" sz="2400" dirty="0">
                <a:latin typeface="+mj-lt"/>
              </a:rPr>
              <a:t> = </a:t>
            </a:r>
            <a:r>
              <a:rPr lang="en-US" sz="2400" dirty="0" err="1">
                <a:latin typeface="+mj-lt"/>
              </a:rPr>
              <a:t>p.SupplierId</a:t>
            </a:r>
            <a:r>
              <a:rPr lang="en-US" sz="2400" dirty="0">
                <a:latin typeface="+mj-lt"/>
              </a:rPr>
              <a:t>) R1where </a:t>
            </a:r>
            <a:r>
              <a:rPr lang="en-US" sz="2400" dirty="0" err="1">
                <a:latin typeface="+mj-lt"/>
              </a:rPr>
              <a:t>ProductName</a:t>
            </a:r>
            <a:r>
              <a:rPr lang="en-US" sz="2400" dirty="0">
                <a:latin typeface="+mj-lt"/>
              </a:rPr>
              <a:t> </a:t>
            </a:r>
            <a:endParaRPr lang="en-US" sz="2400" dirty="0" smtClean="0">
              <a:latin typeface="+mj-lt"/>
            </a:endParaRPr>
          </a:p>
          <a:p>
            <a:pPr marL="0" marR="0" lvl="0" indent="0">
              <a:lnSpc>
                <a:spcPct val="150000"/>
              </a:lnSpc>
              <a:spcBef>
                <a:spcPts val="0"/>
              </a:spcBef>
              <a:spcAft>
                <a:spcPts val="0"/>
              </a:spcAft>
              <a:buNone/>
            </a:pPr>
            <a:r>
              <a:rPr lang="en-US" sz="2400" dirty="0" smtClean="0">
                <a:latin typeface="+mj-lt"/>
              </a:rPr>
              <a:t>		not </a:t>
            </a:r>
            <a:r>
              <a:rPr lang="en-US" sz="2400" dirty="0">
                <a:latin typeface="+mj-lt"/>
              </a:rPr>
              <a:t>in (select </a:t>
            </a:r>
            <a:r>
              <a:rPr lang="en-US" sz="2400" dirty="0" err="1">
                <a:latin typeface="+mj-lt"/>
              </a:rPr>
              <a:t>ProductName</a:t>
            </a:r>
            <a:r>
              <a:rPr lang="en-US" sz="2400" dirty="0">
                <a:latin typeface="+mj-lt"/>
              </a:rPr>
              <a:t> from supplier s join product p </a:t>
            </a:r>
            <a:endParaRPr lang="en-US" sz="2400" dirty="0" smtClean="0">
              <a:latin typeface="+mj-lt"/>
            </a:endParaRPr>
          </a:p>
          <a:p>
            <a:pPr marL="0" marR="0" lvl="0" indent="0">
              <a:lnSpc>
                <a:spcPct val="150000"/>
              </a:lnSpc>
              <a:spcBef>
                <a:spcPts val="0"/>
              </a:spcBef>
              <a:spcAft>
                <a:spcPts val="0"/>
              </a:spcAft>
              <a:buNone/>
            </a:pPr>
            <a:r>
              <a:rPr lang="en-US" sz="2400" dirty="0" smtClean="0">
                <a:latin typeface="+mj-lt"/>
              </a:rPr>
              <a:t>		on </a:t>
            </a:r>
            <a:r>
              <a:rPr lang="en-US" sz="2400" dirty="0" err="1">
                <a:latin typeface="+mj-lt"/>
              </a:rPr>
              <a:t>s.Id</a:t>
            </a:r>
            <a:r>
              <a:rPr lang="en-US" sz="2400" dirty="0">
                <a:latin typeface="+mj-lt"/>
              </a:rPr>
              <a:t> = </a:t>
            </a:r>
            <a:r>
              <a:rPr lang="en-US" sz="2400" dirty="0" err="1">
                <a:latin typeface="+mj-lt"/>
              </a:rPr>
              <a:t>p.SupplierId</a:t>
            </a:r>
            <a:r>
              <a:rPr lang="en-US" sz="2400" dirty="0">
                <a:latin typeface="+mj-lt"/>
              </a:rPr>
              <a:t> where Country like 'UK') ;</a:t>
            </a:r>
          </a:p>
        </p:txBody>
      </p:sp>
      <p:pic>
        <p:nvPicPr>
          <p:cNvPr id="5" name="Picture 4">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1139367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3050" y="1030311"/>
            <a:ext cx="10515600" cy="6181858"/>
          </a:xfrm>
        </p:spPr>
        <p:txBody>
          <a:bodyPr/>
          <a:lstStyle/>
          <a:p>
            <a:pPr marL="0" indent="0">
              <a:buNone/>
            </a:pPr>
            <a:r>
              <a:rPr lang="en-US" b="1" dirty="0" smtClean="0">
                <a:latin typeface="+mj-lt"/>
              </a:rPr>
              <a:t>Solution-:</a:t>
            </a:r>
          </a:p>
          <a:p>
            <a:pPr marL="0" indent="0">
              <a:buNone/>
            </a:pPr>
            <a:r>
              <a:rPr lang="en-US" sz="2400" dirty="0" smtClean="0">
                <a:latin typeface="+mj-lt"/>
              </a:rPr>
              <a:t>By using the nested we gets the output. We  have to use the select clause for</a:t>
            </a:r>
          </a:p>
          <a:p>
            <a:pPr marL="0" indent="0">
              <a:buNone/>
            </a:pPr>
            <a:r>
              <a:rPr lang="en-US" sz="2400" dirty="0" smtClean="0">
                <a:latin typeface="+mj-lt"/>
              </a:rPr>
              <a:t>Fetching the columns from the table after that by using the joins  we get common</a:t>
            </a:r>
          </a:p>
          <a:p>
            <a:pPr marL="0" indent="0">
              <a:buNone/>
            </a:pPr>
            <a:r>
              <a:rPr lang="en-US" sz="2400" dirty="0" smtClean="0">
                <a:latin typeface="+mj-lt"/>
              </a:rPr>
              <a:t>data in both the table. We use this common data for solve the problem. We have to </a:t>
            </a:r>
          </a:p>
          <a:p>
            <a:pPr marL="0" indent="0">
              <a:buNone/>
            </a:pPr>
            <a:r>
              <a:rPr lang="en-US" sz="2400" dirty="0" smtClean="0">
                <a:latin typeface="+mj-lt"/>
              </a:rPr>
              <a:t>find the country ‘UK ’ in this table using the where conditions  we apply it on.</a:t>
            </a:r>
          </a:p>
          <a:p>
            <a:pPr marL="0" indent="0">
              <a:buNone/>
            </a:pPr>
            <a:r>
              <a:rPr lang="en-US" sz="2400" dirty="0" smtClean="0">
                <a:latin typeface="+mj-lt"/>
              </a:rPr>
              <a:t>We use the wildcard filtering  using </a:t>
            </a:r>
            <a:r>
              <a:rPr lang="en-US" sz="2400" u="sng" dirty="0" smtClean="0">
                <a:latin typeface="+mj-lt"/>
              </a:rPr>
              <a:t>like </a:t>
            </a:r>
            <a:r>
              <a:rPr lang="en-US" sz="2400" dirty="0" smtClean="0">
                <a:latin typeface="+mj-lt"/>
              </a:rPr>
              <a:t>operator.</a:t>
            </a:r>
          </a:p>
          <a:p>
            <a:pPr marL="0" indent="0">
              <a:buNone/>
            </a:pPr>
            <a:endParaRPr lang="en-US" sz="2400" dirty="0" smtClean="0">
              <a:latin typeface="+mj-lt"/>
            </a:endParaRPr>
          </a:p>
          <a:p>
            <a:pPr marL="0" indent="0">
              <a:buNone/>
            </a:pPr>
            <a:r>
              <a:rPr lang="en-US" b="1" dirty="0" smtClean="0">
                <a:latin typeface="+mj-lt"/>
              </a:rPr>
              <a:t>Inference-</a:t>
            </a:r>
            <a:r>
              <a:rPr lang="en-US" b="1" dirty="0">
                <a:latin typeface="+mj-lt"/>
              </a:rPr>
              <a:t>:  </a:t>
            </a:r>
            <a:r>
              <a:rPr lang="en-US" sz="2400" dirty="0">
                <a:latin typeface="+mj-lt"/>
              </a:rPr>
              <a:t>UK is dependent on these products, hence these products do not get </a:t>
            </a:r>
            <a:r>
              <a:rPr lang="en-US" sz="2400" dirty="0" smtClean="0">
                <a:latin typeface="+mj-lt"/>
              </a:rPr>
              <a:t>		manufactured </a:t>
            </a:r>
            <a:r>
              <a:rPr lang="en-US" sz="2400" dirty="0">
                <a:latin typeface="+mj-lt"/>
              </a:rPr>
              <a:t>in UK</a:t>
            </a:r>
            <a:endParaRPr lang="en-US" sz="2400" dirty="0" smtClean="0">
              <a:latin typeface="+mj-lt"/>
            </a:endParaRPr>
          </a:p>
          <a:p>
            <a:pPr marL="0" indent="0">
              <a:buNone/>
            </a:pPr>
            <a:endParaRPr lang="en-US" sz="2400" dirty="0" smtClean="0">
              <a:latin typeface="+mj-lt"/>
            </a:endParaRPr>
          </a:p>
          <a:p>
            <a:pPr marL="0" indent="0">
              <a:buNone/>
            </a:pPr>
            <a:endParaRPr lang="en-IN" sz="2400" dirty="0">
              <a:latin typeface="+mj-lt"/>
            </a:endParaRPr>
          </a:p>
        </p:txBody>
      </p:sp>
      <p:pic>
        <p:nvPicPr>
          <p:cNvPr id="4" name="Picture 3">
            <a:extLst>
              <a:ext uri="{FF2B5EF4-FFF2-40B4-BE49-F238E27FC236}">
                <a16:creationId xmlns="" xmlns:a16="http://schemas.microsoft.com/office/drawing/2014/main" xmlns:lc="http://schemas.openxmlformats.org/drawingml/2006/lockedCanvas" id="{60D6226F-01CA-4EC6-A793-44A5B293B19C}"/>
              </a:ext>
            </a:extLst>
          </p:cNvPr>
          <p:cNvPicPr>
            <a:picLocks noChangeAspect="1"/>
          </p:cNvPicPr>
          <p:nvPr/>
        </p:nvPicPr>
        <p:blipFill rotWithShape="1">
          <a:blip r:embed="rId2"/>
          <a:srcRect l="-870" t="-13953" r="27081" b="48677"/>
          <a:stretch/>
        </p:blipFill>
        <p:spPr>
          <a:xfrm>
            <a:off x="3864385" y="4623515"/>
            <a:ext cx="3270512" cy="2234485"/>
          </a:xfrm>
          <a:prstGeom prst="rect">
            <a:avLst/>
          </a:prstGeom>
        </p:spPr>
      </p:pic>
      <p:pic>
        <p:nvPicPr>
          <p:cNvPr id="5" name="Picture 4">
            <a:extLst>
              <a:ext uri="{FF2B5EF4-FFF2-40B4-BE49-F238E27FC236}">
                <a16:creationId xmlns="" xmlns:a16="http://schemas.microsoft.com/office/drawing/2014/main" id="{CB984296-258D-BBEE-CFC7-777B365CA4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2773078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 xmlns:a16="http://schemas.microsoft.com/office/drawing/2014/main" id="{3177936B-BEEB-4E5B-93FA-9A245F40268F}"/>
              </a:ext>
            </a:extLst>
          </p:cNvPr>
          <p:cNvSpPr>
            <a:spLocks noGrp="1"/>
          </p:cNvSpPr>
          <p:nvPr>
            <p:ph idx="1"/>
          </p:nvPr>
        </p:nvSpPr>
        <p:spPr>
          <a:xfrm>
            <a:off x="0" y="128789"/>
            <a:ext cx="13265238" cy="7199290"/>
          </a:xfrm>
        </p:spPr>
        <p:txBody>
          <a:bodyPr>
            <a:noAutofit/>
          </a:bodyPr>
          <a:lstStyle/>
          <a:p>
            <a:pPr marR="0" lvl="0">
              <a:lnSpc>
                <a:spcPct val="150000"/>
              </a:lnSpc>
              <a:spcBef>
                <a:spcPts val="0"/>
              </a:spcBef>
              <a:spcAft>
                <a:spcPts val="0"/>
              </a:spcAft>
              <a:buFont typeface="Wingdings" panose="05000000000000000000" pitchFamily="2" charset="2"/>
              <a:buChar char="q"/>
            </a:pPr>
            <a:r>
              <a:rPr lang="en-US" b="1" dirty="0" smtClean="0"/>
              <a:t>Project Flow</a:t>
            </a:r>
          </a:p>
          <a:p>
            <a:pPr marL="0" marR="0" lvl="0" indent="0">
              <a:lnSpc>
                <a:spcPct val="150000"/>
              </a:lnSpc>
              <a:spcBef>
                <a:spcPts val="0"/>
              </a:spcBef>
              <a:spcAft>
                <a:spcPts val="0"/>
              </a:spcAft>
              <a:buNone/>
            </a:pPr>
            <a:r>
              <a:rPr lang="en-US" b="1" dirty="0" smtClean="0"/>
              <a:t>        Question </a:t>
            </a:r>
            <a:r>
              <a:rPr lang="en-IN" b="1" dirty="0" smtClean="0">
                <a:solidFill>
                  <a:srgbClr val="000000"/>
                </a:solidFill>
                <a:highlight>
                  <a:srgbClr val="FFFFFF"/>
                </a:highlight>
                <a:latin typeface="+mj-lt"/>
              </a:rPr>
              <a:t>6</a:t>
            </a:r>
            <a:r>
              <a:rPr lang="en-IN" b="1" dirty="0" smtClean="0">
                <a:solidFill>
                  <a:srgbClr val="000000"/>
                </a:solidFill>
                <a:highlight>
                  <a:srgbClr val="FFFFFF"/>
                </a:highlight>
                <a:latin typeface="+mj-lt"/>
                <a:ea typeface="Helvetica Neue"/>
                <a:cs typeface="Times New Roman" panose="02020603050405020304" pitchFamily="18" charset="0"/>
              </a:rPr>
              <a:t>-: </a:t>
            </a:r>
            <a:r>
              <a:rPr lang="en-US" sz="2400" dirty="0">
                <a:latin typeface="+mj-lt"/>
              </a:rPr>
              <a:t>Create two tables as ‘customer’ and ‘</a:t>
            </a:r>
            <a:r>
              <a:rPr lang="en-US" sz="2400" dirty="0" err="1">
                <a:latin typeface="+mj-lt"/>
              </a:rPr>
              <a:t>customer_backup</a:t>
            </a:r>
            <a:r>
              <a:rPr lang="en-US" sz="2400" dirty="0">
                <a:latin typeface="+mj-lt"/>
              </a:rPr>
              <a:t>’ as follow - </a:t>
            </a:r>
            <a:endParaRPr lang="en-IN" sz="2400" dirty="0">
              <a:latin typeface="+mj-lt"/>
            </a:endParaRPr>
          </a:p>
          <a:p>
            <a:pPr marL="0" indent="0">
              <a:buNone/>
            </a:pPr>
            <a:r>
              <a:rPr lang="en-US" sz="2400" b="1" dirty="0" smtClean="0">
                <a:latin typeface="+mj-lt"/>
              </a:rPr>
              <a:t>                               ‘</a:t>
            </a:r>
            <a:r>
              <a:rPr lang="en-US" sz="2400" b="1" dirty="0">
                <a:latin typeface="+mj-lt"/>
              </a:rPr>
              <a:t>customer’ table attributes</a:t>
            </a:r>
            <a:r>
              <a:rPr lang="en-US" sz="2400" dirty="0">
                <a:latin typeface="+mj-lt"/>
              </a:rPr>
              <a:t> </a:t>
            </a:r>
            <a:r>
              <a:rPr lang="en-US" sz="2400" dirty="0" smtClean="0">
                <a:latin typeface="+mj-lt"/>
              </a:rPr>
              <a:t>-</a:t>
            </a:r>
            <a:r>
              <a:rPr lang="en-IN" sz="2400" dirty="0">
                <a:latin typeface="+mj-lt"/>
              </a:rPr>
              <a:t> </a:t>
            </a:r>
            <a:r>
              <a:rPr lang="en-US" sz="2400" dirty="0" smtClean="0">
                <a:latin typeface="+mj-lt"/>
              </a:rPr>
              <a:t>Id</a:t>
            </a:r>
            <a:r>
              <a:rPr lang="en-US" sz="2400" dirty="0">
                <a:latin typeface="+mj-lt"/>
              </a:rPr>
              <a:t>, </a:t>
            </a:r>
            <a:r>
              <a:rPr lang="en-US" sz="2400" dirty="0" err="1">
                <a:latin typeface="+mj-lt"/>
              </a:rPr>
              <a:t>FirstName,LastName,Phone</a:t>
            </a:r>
            <a:endParaRPr lang="en-IN" sz="2400" dirty="0">
              <a:latin typeface="+mj-lt"/>
            </a:endParaRPr>
          </a:p>
          <a:p>
            <a:pPr marL="0" indent="0">
              <a:buNone/>
            </a:pPr>
            <a:r>
              <a:rPr lang="en-US" sz="2400" b="1" dirty="0" smtClean="0">
                <a:latin typeface="+mj-lt"/>
              </a:rPr>
              <a:t>	                 ‘</a:t>
            </a:r>
            <a:r>
              <a:rPr lang="en-US" sz="2400" b="1" dirty="0" err="1">
                <a:latin typeface="+mj-lt"/>
              </a:rPr>
              <a:t>customer_backup</a:t>
            </a:r>
            <a:r>
              <a:rPr lang="en-US" sz="2400" b="1" dirty="0">
                <a:latin typeface="+mj-lt"/>
              </a:rPr>
              <a:t>’ table attributes </a:t>
            </a:r>
            <a:r>
              <a:rPr lang="en-US" sz="2400" dirty="0">
                <a:latin typeface="+mj-lt"/>
              </a:rPr>
              <a:t>- </a:t>
            </a:r>
            <a:r>
              <a:rPr lang="en-US" sz="2400" dirty="0" smtClean="0">
                <a:latin typeface="+mj-lt"/>
              </a:rPr>
              <a:t>Id</a:t>
            </a:r>
            <a:r>
              <a:rPr lang="en-US" sz="2400" dirty="0">
                <a:latin typeface="+mj-lt"/>
              </a:rPr>
              <a:t>, </a:t>
            </a:r>
            <a:r>
              <a:rPr lang="en-US" sz="2400" dirty="0" err="1">
                <a:latin typeface="+mj-lt"/>
              </a:rPr>
              <a:t>FirstName,LastName,Phone</a:t>
            </a:r>
            <a:endParaRPr lang="en-IN" sz="2400" dirty="0">
              <a:latin typeface="+mj-lt"/>
            </a:endParaRPr>
          </a:p>
          <a:p>
            <a:pPr marL="0" indent="0">
              <a:buNone/>
            </a:pPr>
            <a:r>
              <a:rPr lang="en-US" sz="2400" dirty="0" smtClean="0">
                <a:latin typeface="+mj-lt"/>
              </a:rPr>
              <a:t>		    Create </a:t>
            </a:r>
            <a:r>
              <a:rPr lang="en-US" sz="2400" dirty="0">
                <a:latin typeface="+mj-lt"/>
              </a:rPr>
              <a:t>a trigger in such a way that It should insert the details </a:t>
            </a:r>
            <a:endParaRPr lang="en-US" sz="2400" dirty="0" smtClean="0">
              <a:latin typeface="+mj-lt"/>
            </a:endParaRPr>
          </a:p>
          <a:p>
            <a:pPr marL="0" indent="0">
              <a:buNone/>
            </a:pPr>
            <a:r>
              <a:rPr lang="en-US" sz="2400" dirty="0" smtClean="0">
                <a:latin typeface="+mj-lt"/>
              </a:rPr>
              <a:t>		    into </a:t>
            </a:r>
            <a:r>
              <a:rPr lang="en-US" sz="2400" dirty="0">
                <a:latin typeface="+mj-lt"/>
              </a:rPr>
              <a:t>the  ‘</a:t>
            </a:r>
            <a:r>
              <a:rPr lang="en-US" sz="2400" dirty="0" err="1">
                <a:latin typeface="+mj-lt"/>
              </a:rPr>
              <a:t>customer_backup</a:t>
            </a:r>
            <a:r>
              <a:rPr lang="en-US" sz="2400" dirty="0">
                <a:latin typeface="+mj-lt"/>
              </a:rPr>
              <a:t>’ table when you delete the </a:t>
            </a:r>
            <a:endParaRPr lang="en-US" sz="2400" dirty="0" smtClean="0">
              <a:latin typeface="+mj-lt"/>
            </a:endParaRPr>
          </a:p>
          <a:p>
            <a:pPr marL="0" indent="0">
              <a:buNone/>
            </a:pPr>
            <a:r>
              <a:rPr lang="en-US" sz="2400" dirty="0" smtClean="0">
                <a:latin typeface="+mj-lt"/>
              </a:rPr>
              <a:t> 		    record </a:t>
            </a:r>
            <a:r>
              <a:rPr lang="en-US" sz="2400" dirty="0">
                <a:latin typeface="+mj-lt"/>
              </a:rPr>
              <a:t>from the ‘customer’ table automatically.</a:t>
            </a:r>
            <a:endParaRPr lang="en-IN" sz="2400" dirty="0">
              <a:latin typeface="+mj-lt"/>
            </a:endParaRPr>
          </a:p>
          <a:p>
            <a:pPr marL="0" lvl="0" indent="0">
              <a:lnSpc>
                <a:spcPct val="150000"/>
              </a:lnSpc>
              <a:spcBef>
                <a:spcPts val="0"/>
              </a:spcBef>
              <a:buNone/>
            </a:pPr>
            <a:endParaRPr lang="en-IN" sz="2400" b="1" dirty="0" smtClean="0">
              <a:solidFill>
                <a:srgbClr val="000000"/>
              </a:solidFill>
              <a:highlight>
                <a:srgbClr val="FFFFFF"/>
              </a:highlight>
              <a:latin typeface="+mj-lt"/>
              <a:ea typeface="Helvetica Neue"/>
              <a:cs typeface="Times New Roman" panose="02020603050405020304" pitchFamily="18" charset="0"/>
            </a:endParaRPr>
          </a:p>
          <a:p>
            <a:pPr marL="0" lvl="0" indent="0">
              <a:lnSpc>
                <a:spcPct val="150000"/>
              </a:lnSpc>
              <a:spcBef>
                <a:spcPts val="0"/>
              </a:spcBef>
              <a:buNone/>
            </a:pPr>
            <a:r>
              <a:rPr lang="en-US" b="1" dirty="0" smtClean="0">
                <a:solidFill>
                  <a:srgbClr val="000000"/>
                </a:solidFill>
                <a:highlight>
                  <a:srgbClr val="FFFFFF"/>
                </a:highlight>
                <a:latin typeface="+mj-lt"/>
                <a:ea typeface="Calibri" panose="020F0502020204030204" pitchFamily="34" charset="0"/>
                <a:cs typeface="Times New Roman" panose="02020603050405020304" pitchFamily="18" charset="0"/>
              </a:rPr>
              <a:t>	Code</a:t>
            </a:r>
            <a:r>
              <a:rPr lang="en-IN" b="1"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create table customer1(id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int,firstname</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varchar</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(20),</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lastname</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varchar</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(20</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a:t>
            </a:r>
          </a:p>
          <a:p>
            <a:pPr marL="0" lvl="0" indent="0">
              <a:lnSpc>
                <a:spcPct val="150000"/>
              </a:lnSpc>
              <a:spcBef>
                <a:spcPts val="0"/>
              </a:spcBef>
              <a:buNone/>
            </a:pP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Phone </a:t>
            </a:r>
            <a:r>
              <a:rPr lang="en-IN" sz="2400" dirty="0" err="1" smtClean="0">
                <a:solidFill>
                  <a:srgbClr val="000000"/>
                </a:solidFill>
                <a:highlight>
                  <a:srgbClr val="FFFFFF"/>
                </a:highlight>
                <a:latin typeface="+mj-lt"/>
                <a:ea typeface="Calibri" panose="020F0502020204030204" pitchFamily="34" charset="0"/>
                <a:cs typeface="Times New Roman" panose="02020603050405020304" pitchFamily="18" charset="0"/>
              </a:rPr>
              <a:t>varchar</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(20</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));create table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customer_backup</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(id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int,firstname</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varchar</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(20</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a:t>
            </a:r>
          </a:p>
          <a:p>
            <a:pPr marL="0" lvl="0" indent="0">
              <a:lnSpc>
                <a:spcPct val="150000"/>
              </a:lnSpc>
              <a:spcBef>
                <a:spcPts val="0"/>
              </a:spcBef>
              <a:buNone/>
            </a:pP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err="1" smtClean="0">
                <a:solidFill>
                  <a:srgbClr val="000000"/>
                </a:solidFill>
                <a:highlight>
                  <a:srgbClr val="FFFFFF"/>
                </a:highlight>
                <a:latin typeface="+mj-lt"/>
                <a:ea typeface="Calibri" panose="020F0502020204030204" pitchFamily="34" charset="0"/>
                <a:cs typeface="Times New Roman" panose="02020603050405020304" pitchFamily="18" charset="0"/>
              </a:rPr>
              <a:t>lastname</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varchar</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(20),Phone </a:t>
            </a:r>
            <a:r>
              <a:rPr lang="en-IN" sz="2400" dirty="0" err="1">
                <a:solidFill>
                  <a:srgbClr val="000000"/>
                </a:solidFill>
                <a:highlight>
                  <a:srgbClr val="FFFFFF"/>
                </a:highlight>
                <a:latin typeface="+mj-lt"/>
                <a:ea typeface="Calibri" panose="020F0502020204030204" pitchFamily="34" charset="0"/>
                <a:cs typeface="Times New Roman" panose="02020603050405020304" pitchFamily="18" charset="0"/>
              </a:rPr>
              <a:t>varchar</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(20</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a:t>
            </a:r>
            <a:r>
              <a:rPr lang="en-IN" sz="2400" dirty="0">
                <a:solidFill>
                  <a:srgbClr val="000000"/>
                </a:solidFill>
                <a:highlight>
                  <a:srgbClr val="FFFFFF"/>
                </a:highlight>
                <a:latin typeface="+mj-lt"/>
                <a:ea typeface="Calibri" panose="020F0502020204030204" pitchFamily="34" charset="0"/>
                <a:cs typeface="Times New Roman" panose="02020603050405020304" pitchFamily="18" charset="0"/>
              </a:rPr>
              <a:t> </a:t>
            </a:r>
            <a:endPar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lnSpc>
                <a:spcPct val="150000"/>
              </a:lnSpc>
              <a:spcBef>
                <a:spcPts val="0"/>
              </a:spcBef>
              <a:buNone/>
            </a:pP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endParaRPr lang="en-US" sz="2400" dirty="0">
              <a:latin typeface="+mj-lt"/>
            </a:endParaRPr>
          </a:p>
        </p:txBody>
      </p:sp>
      <p:pic>
        <p:nvPicPr>
          <p:cNvPr id="5" name="Picture 4">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3955264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685" y="850006"/>
            <a:ext cx="10515600" cy="6323526"/>
          </a:xfrm>
        </p:spPr>
        <p:txBody>
          <a:bodyPr>
            <a:normAutofit fontScale="92500" lnSpcReduction="10000"/>
          </a:bodyPr>
          <a:lstStyle/>
          <a:p>
            <a:pPr marL="0" lvl="0" indent="0">
              <a:lnSpc>
                <a:spcPct val="150000"/>
              </a:lnSpc>
              <a:spcBef>
                <a:spcPts val="0"/>
              </a:spcBef>
              <a:buNone/>
            </a:pP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insert into customer1 values (1,'Manoj','kale','1293832480'), </a:t>
            </a:r>
          </a:p>
          <a:p>
            <a:pPr marL="0" lvl="0" indent="0">
              <a:lnSpc>
                <a:spcPct val="150000"/>
              </a:lnSpc>
              <a:spcBef>
                <a:spcPts val="0"/>
              </a:spcBef>
              <a:buNone/>
            </a:pP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			(2,'Vinit','Pawar','129385480'); </a:t>
            </a:r>
            <a:endPar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lnSpc>
                <a:spcPct val="150000"/>
              </a:lnSpc>
              <a:spcBef>
                <a:spcPts val="0"/>
              </a:spcBef>
              <a:buNone/>
            </a:pPr>
            <a:endPar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lnSpc>
                <a:spcPct val="150000"/>
              </a:lnSpc>
              <a:spcBef>
                <a:spcPts val="0"/>
              </a:spcBef>
              <a:buNone/>
            </a:pPr>
            <a:r>
              <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rPr>
              <a:t>delimiter </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 create trigger </a:t>
            </a:r>
            <a:r>
              <a:rPr lang="en-IN" sz="2600" dirty="0" err="1">
                <a:solidFill>
                  <a:srgbClr val="000000"/>
                </a:solidFill>
                <a:highlight>
                  <a:srgbClr val="FFFFFF"/>
                </a:highlight>
                <a:latin typeface="+mj-lt"/>
                <a:ea typeface="Calibri" panose="020F0502020204030204" pitchFamily="34" charset="0"/>
                <a:cs typeface="Times New Roman" panose="02020603050405020304" pitchFamily="18" charset="0"/>
              </a:rPr>
              <a:t>insert_into_trigger_customer</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 </a:t>
            </a:r>
            <a:endPar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lnSpc>
                <a:spcPct val="150000"/>
              </a:lnSpc>
              <a:spcBef>
                <a:spcPts val="0"/>
              </a:spcBef>
              <a:buNone/>
            </a:pPr>
            <a:r>
              <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rPr>
              <a:t>before </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delete on customer1 </a:t>
            </a:r>
            <a:endPar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lnSpc>
                <a:spcPct val="150000"/>
              </a:lnSpc>
              <a:spcBef>
                <a:spcPts val="0"/>
              </a:spcBef>
              <a:buNone/>
            </a:pPr>
            <a:r>
              <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rPr>
              <a:t>for </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each row  </a:t>
            </a:r>
            <a:r>
              <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rPr>
              <a:t>begin</a:t>
            </a:r>
          </a:p>
          <a:p>
            <a:pPr marL="0" lvl="0" indent="0">
              <a:lnSpc>
                <a:spcPct val="150000"/>
              </a:lnSpc>
              <a:spcBef>
                <a:spcPts val="0"/>
              </a:spcBef>
              <a:buNone/>
            </a:pPr>
            <a:r>
              <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insert into </a:t>
            </a:r>
            <a:r>
              <a:rPr lang="en-IN" sz="2600" dirty="0" err="1">
                <a:solidFill>
                  <a:srgbClr val="000000"/>
                </a:solidFill>
                <a:highlight>
                  <a:srgbClr val="FFFFFF"/>
                </a:highlight>
                <a:latin typeface="+mj-lt"/>
                <a:ea typeface="Calibri" panose="020F0502020204030204" pitchFamily="34" charset="0"/>
                <a:cs typeface="Times New Roman" panose="02020603050405020304" pitchFamily="18" charset="0"/>
              </a:rPr>
              <a:t>customer_backup</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 </a:t>
            </a:r>
            <a:endPar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lnSpc>
                <a:spcPct val="150000"/>
              </a:lnSpc>
              <a:spcBef>
                <a:spcPts val="0"/>
              </a:spcBef>
              <a:buNone/>
            </a:pPr>
            <a:r>
              <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rPr>
              <a:t>set </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id=old.id, </a:t>
            </a:r>
            <a:r>
              <a:rPr lang="en-IN" sz="2600" dirty="0" err="1">
                <a:solidFill>
                  <a:srgbClr val="000000"/>
                </a:solidFill>
                <a:highlight>
                  <a:srgbClr val="FFFFFF"/>
                </a:highlight>
                <a:latin typeface="+mj-lt"/>
                <a:ea typeface="Calibri" panose="020F0502020204030204" pitchFamily="34" charset="0"/>
                <a:cs typeface="Times New Roman" panose="02020603050405020304" pitchFamily="18" charset="0"/>
              </a:rPr>
              <a:t>firstname</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a:t>
            </a:r>
            <a:r>
              <a:rPr lang="en-IN" sz="2600" dirty="0" err="1">
                <a:solidFill>
                  <a:srgbClr val="000000"/>
                </a:solidFill>
                <a:highlight>
                  <a:srgbClr val="FFFFFF"/>
                </a:highlight>
                <a:latin typeface="+mj-lt"/>
                <a:ea typeface="Calibri" panose="020F0502020204030204" pitchFamily="34" charset="0"/>
                <a:cs typeface="Times New Roman" panose="02020603050405020304" pitchFamily="18" charset="0"/>
              </a:rPr>
              <a:t>old.firstname</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600" dirty="0" err="1">
                <a:solidFill>
                  <a:srgbClr val="000000"/>
                </a:solidFill>
                <a:highlight>
                  <a:srgbClr val="FFFFFF"/>
                </a:highlight>
                <a:latin typeface="+mj-lt"/>
                <a:ea typeface="Calibri" panose="020F0502020204030204" pitchFamily="34" charset="0"/>
                <a:cs typeface="Times New Roman" panose="02020603050405020304" pitchFamily="18" charset="0"/>
              </a:rPr>
              <a:t>lastname</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a:t>
            </a:r>
            <a:r>
              <a:rPr lang="en-IN" sz="2600" dirty="0" err="1">
                <a:solidFill>
                  <a:srgbClr val="000000"/>
                </a:solidFill>
                <a:highlight>
                  <a:srgbClr val="FFFFFF"/>
                </a:highlight>
                <a:latin typeface="+mj-lt"/>
                <a:ea typeface="Calibri" panose="020F0502020204030204" pitchFamily="34" charset="0"/>
                <a:cs typeface="Times New Roman" panose="02020603050405020304" pitchFamily="18" charset="0"/>
              </a:rPr>
              <a:t>old.lastname</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 phone=</a:t>
            </a:r>
            <a:r>
              <a:rPr lang="en-IN" sz="2600" dirty="0" err="1">
                <a:solidFill>
                  <a:srgbClr val="000000"/>
                </a:solidFill>
                <a:highlight>
                  <a:srgbClr val="FFFFFF"/>
                </a:highlight>
                <a:latin typeface="+mj-lt"/>
                <a:ea typeface="Calibri" panose="020F0502020204030204" pitchFamily="34" charset="0"/>
                <a:cs typeface="Times New Roman" panose="02020603050405020304" pitchFamily="18" charset="0"/>
              </a:rPr>
              <a:t>old.phone</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 End; | delimiter ; </a:t>
            </a:r>
            <a:endPar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lnSpc>
                <a:spcPct val="150000"/>
              </a:lnSpc>
              <a:spcBef>
                <a:spcPts val="0"/>
              </a:spcBef>
              <a:buNone/>
            </a:pPr>
            <a:r>
              <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rPr>
              <a:t>select </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 from customer1; select  * from </a:t>
            </a:r>
            <a:r>
              <a:rPr lang="en-IN" sz="2600" dirty="0" err="1">
                <a:solidFill>
                  <a:srgbClr val="000000"/>
                </a:solidFill>
                <a:highlight>
                  <a:srgbClr val="FFFFFF"/>
                </a:highlight>
                <a:latin typeface="+mj-lt"/>
                <a:ea typeface="Calibri" panose="020F0502020204030204" pitchFamily="34" charset="0"/>
                <a:cs typeface="Times New Roman" panose="02020603050405020304" pitchFamily="18" charset="0"/>
              </a:rPr>
              <a:t>customer_backup</a:t>
            </a:r>
            <a:r>
              <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rPr>
              <a:t>;</a:t>
            </a:r>
          </a:p>
          <a:p>
            <a:pPr marL="0" lvl="0" indent="0">
              <a:lnSpc>
                <a:spcPct val="150000"/>
              </a:lnSpc>
              <a:spcBef>
                <a:spcPts val="0"/>
              </a:spcBef>
              <a:buNone/>
            </a:pPr>
            <a:r>
              <a:rPr lang="en-IN" sz="26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r>
              <a:rPr lang="en-IN" sz="2600" dirty="0">
                <a:solidFill>
                  <a:srgbClr val="000000"/>
                </a:solidFill>
                <a:highlight>
                  <a:srgbClr val="FFFFFF"/>
                </a:highlight>
                <a:latin typeface="+mj-lt"/>
                <a:ea typeface="Calibri" panose="020F0502020204030204" pitchFamily="34" charset="0"/>
                <a:cs typeface="Times New Roman" panose="02020603050405020304" pitchFamily="18" charset="0"/>
              </a:rPr>
              <a:t>delete from customer1 where id=1; </a:t>
            </a:r>
            <a:endParaRPr lang="en-US" sz="2600" dirty="0">
              <a:latin typeface="+mj-lt"/>
            </a:endParaRPr>
          </a:p>
          <a:p>
            <a:pPr marL="0" marR="0" lvl="0" indent="0">
              <a:lnSpc>
                <a:spcPct val="150000"/>
              </a:lnSpc>
              <a:spcBef>
                <a:spcPts val="0"/>
              </a:spcBef>
              <a:spcAft>
                <a:spcPts val="0"/>
              </a:spcAft>
              <a:buNone/>
            </a:pPr>
            <a:r>
              <a:rPr lang="en-US" dirty="0">
                <a:latin typeface="+mj-lt"/>
              </a:rPr>
              <a:t>		</a:t>
            </a:r>
          </a:p>
          <a:p>
            <a:pPr marL="0" indent="0">
              <a:buNone/>
            </a:pPr>
            <a:endParaRPr lang="en-IN" dirty="0">
              <a:latin typeface="+mj-lt"/>
            </a:endParaRP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94042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653" y="1030311"/>
            <a:ext cx="10515600" cy="5154724"/>
          </a:xfrm>
        </p:spPr>
        <p:txBody>
          <a:bodyPr>
            <a:normAutofit/>
          </a:bodyPr>
          <a:lstStyle/>
          <a:p>
            <a:pPr marL="0" indent="0">
              <a:buNone/>
            </a:pPr>
            <a:r>
              <a:rPr lang="en-US" b="1" dirty="0" smtClean="0">
                <a:latin typeface="+mj-lt"/>
              </a:rPr>
              <a:t>Solution-:</a:t>
            </a:r>
          </a:p>
          <a:p>
            <a:pPr marL="0" indent="0">
              <a:buNone/>
            </a:pPr>
            <a:r>
              <a:rPr lang="en-US" sz="2400" dirty="0" smtClean="0">
                <a:latin typeface="+mj-lt"/>
              </a:rPr>
              <a:t>We have to create the tables customer1 and </a:t>
            </a:r>
            <a:r>
              <a:rPr lang="en-US" sz="2400" dirty="0" err="1" smtClean="0">
                <a:latin typeface="+mj-lt"/>
              </a:rPr>
              <a:t>customer_backup</a:t>
            </a:r>
            <a:r>
              <a:rPr lang="en-US" sz="2400" dirty="0" smtClean="0">
                <a:latin typeface="+mj-lt"/>
              </a:rPr>
              <a:t> tables.</a:t>
            </a:r>
          </a:p>
          <a:p>
            <a:pPr marL="0" indent="0">
              <a:buNone/>
            </a:pPr>
            <a:r>
              <a:rPr lang="en-US" sz="2400" dirty="0" smtClean="0">
                <a:latin typeface="+mj-lt"/>
              </a:rPr>
              <a:t>Using the insert query we inserted the values in the customer1 table.</a:t>
            </a:r>
          </a:p>
          <a:p>
            <a:pPr marL="0" lvl="0" indent="0">
              <a:buNone/>
            </a:pPr>
            <a:r>
              <a:rPr lang="en-US" sz="2400" dirty="0" smtClean="0">
                <a:latin typeface="+mj-lt"/>
              </a:rPr>
              <a:t>We have to create the trigger with the name </a:t>
            </a:r>
            <a:r>
              <a:rPr lang="en-IN" sz="2400" dirty="0" err="1" smtClean="0">
                <a:solidFill>
                  <a:srgbClr val="000000"/>
                </a:solidFill>
                <a:highlight>
                  <a:srgbClr val="FFFFFF"/>
                </a:highlight>
                <a:latin typeface="+mj-lt"/>
                <a:ea typeface="Calibri" panose="020F0502020204030204" pitchFamily="34" charset="0"/>
                <a:cs typeface="Times New Roman" panose="02020603050405020304" pitchFamily="18" charset="0"/>
              </a:rPr>
              <a:t>insert_into_trigger_customer</a:t>
            </a:r>
            <a:r>
              <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a:t>
            </a: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By creating the trigger we have to set the old column with new.</a:t>
            </a: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When we deletes the some record from the table customer it will get stored in the </a:t>
            </a:r>
          </a:p>
          <a:p>
            <a:pPr marL="0" lvl="0" indent="0">
              <a:buNone/>
            </a:pPr>
            <a:r>
              <a:rPr lang="en-US" sz="2400" dirty="0" err="1" smtClean="0">
                <a:solidFill>
                  <a:srgbClr val="000000"/>
                </a:solidFill>
                <a:highlight>
                  <a:srgbClr val="FFFFFF"/>
                </a:highlight>
                <a:latin typeface="+mj-lt"/>
                <a:ea typeface="Calibri" panose="020F0502020204030204" pitchFamily="34" charset="0"/>
                <a:cs typeface="Times New Roman" panose="02020603050405020304" pitchFamily="18" charset="0"/>
              </a:rPr>
              <a:t>Customer_backup</a:t>
            </a: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 table.</a:t>
            </a:r>
          </a:p>
          <a:p>
            <a:pPr marL="0" lvl="0" indent="0">
              <a:buNone/>
            </a:pPr>
            <a:endParaRPr lang="en-US" sz="2400" dirty="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Inference-:</a:t>
            </a:r>
          </a:p>
          <a:p>
            <a:pPr marL="0" lvl="0" indent="0">
              <a:buNone/>
            </a:pPr>
            <a:r>
              <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rPr>
              <a:t>We get the backup if the any record will be deleted from the parent table.</a:t>
            </a:r>
          </a:p>
          <a:p>
            <a:pPr marL="0" lvl="0" indent="0">
              <a:buNone/>
            </a:pPr>
            <a:endParaRPr lang="en-US"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buNone/>
            </a:pPr>
            <a:endPar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lvl="0" indent="0">
              <a:buNone/>
            </a:pPr>
            <a:endParaRPr lang="en-IN" sz="2400" dirty="0" smtClean="0">
              <a:solidFill>
                <a:srgbClr val="000000"/>
              </a:solidFill>
              <a:highlight>
                <a:srgbClr val="FFFFFF"/>
              </a:highlight>
              <a:latin typeface="+mj-lt"/>
              <a:ea typeface="Calibri" panose="020F0502020204030204" pitchFamily="34" charset="0"/>
              <a:cs typeface="Times New Roman" panose="02020603050405020304" pitchFamily="18" charset="0"/>
            </a:endParaRPr>
          </a:p>
          <a:p>
            <a:pPr marL="0" indent="0">
              <a:buNone/>
            </a:pPr>
            <a:endParaRPr lang="en-IN" sz="2400" dirty="0">
              <a:latin typeface="+mj-lt"/>
            </a:endParaRP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658599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075" y="660406"/>
            <a:ext cx="10515600" cy="5515333"/>
          </a:xfrm>
        </p:spPr>
        <p:txBody>
          <a:bodyPr>
            <a:normAutofit lnSpcReduction="10000"/>
          </a:bodyPr>
          <a:lstStyle/>
          <a:p>
            <a:pPr marL="0" indent="0">
              <a:buNone/>
            </a:pPr>
            <a:r>
              <a:rPr lang="en-US" sz="3300" b="1" dirty="0" smtClean="0">
                <a:latin typeface="+mj-lt"/>
              </a:rPr>
              <a:t>Conclusion-:</a:t>
            </a:r>
            <a:endParaRPr lang="en-IN" sz="3300" b="1" dirty="0" smtClean="0">
              <a:latin typeface="+mj-lt"/>
            </a:endParaRPr>
          </a:p>
          <a:p>
            <a:pPr>
              <a:buFont typeface="Wingdings" panose="05000000000000000000" pitchFamily="2" charset="2"/>
              <a:buChar char="Ø"/>
            </a:pPr>
            <a:r>
              <a:rPr lang="en-IN" sz="2400" dirty="0" smtClean="0">
                <a:latin typeface="+mj-lt"/>
                <a:ea typeface="Calibri" panose="020F0502020204030204" pitchFamily="34" charset="0"/>
                <a:cs typeface="Times New Roman" panose="02020603050405020304" pitchFamily="18" charset="0"/>
              </a:rPr>
              <a:t>This </a:t>
            </a:r>
            <a:r>
              <a:rPr lang="en-IN" sz="2400" dirty="0">
                <a:latin typeface="+mj-lt"/>
                <a:ea typeface="Calibri" panose="020F0502020204030204" pitchFamily="34" charset="0"/>
                <a:cs typeface="Times New Roman" panose="02020603050405020304" pitchFamily="18" charset="0"/>
              </a:rPr>
              <a:t>project we shows how to established relation between the tables, with the help of ER diagram  AND show how relationship are established with the concepts of primary and foreign key with a table </a:t>
            </a:r>
            <a:r>
              <a:rPr lang="en-IN" sz="2400" dirty="0" smtClean="0">
                <a:latin typeface="+mj-lt"/>
                <a:ea typeface="Calibri" panose="020F0502020204030204" pitchFamily="34" charset="0"/>
                <a:cs typeface="Times New Roman" panose="02020603050405020304" pitchFamily="18" charset="0"/>
              </a:rPr>
              <a:t>.</a:t>
            </a:r>
          </a:p>
          <a:p>
            <a:pPr marL="0" indent="0">
              <a:buNone/>
            </a:pPr>
            <a:endParaRPr lang="en-IN" sz="2400" dirty="0" smtClean="0">
              <a:latin typeface="+mj-l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400" dirty="0" smtClean="0">
                <a:latin typeface="+mj-lt"/>
                <a:ea typeface="Calibri" panose="020F0502020204030204" pitchFamily="34" charset="0"/>
                <a:cs typeface="Times New Roman" panose="02020603050405020304" pitchFamily="18" charset="0"/>
              </a:rPr>
              <a:t>This </a:t>
            </a:r>
            <a:r>
              <a:rPr lang="en-IN" sz="2400" dirty="0">
                <a:latin typeface="+mj-lt"/>
                <a:ea typeface="Calibri" panose="020F0502020204030204" pitchFamily="34" charset="0"/>
                <a:cs typeface="Times New Roman" panose="02020603050405020304" pitchFamily="18" charset="0"/>
              </a:rPr>
              <a:t>mini project  analysed a company’s  strategy and management with the help of  example similar  problems encountered by manpower-intensive </a:t>
            </a:r>
            <a:r>
              <a:rPr lang="en-IN" sz="2400" dirty="0" smtClean="0">
                <a:latin typeface="+mj-lt"/>
                <a:ea typeface="Calibri" panose="020F0502020204030204" pitchFamily="34" charset="0"/>
                <a:cs typeface="Times New Roman" panose="02020603050405020304" pitchFamily="18" charset="0"/>
              </a:rPr>
              <a:t>industries.</a:t>
            </a:r>
          </a:p>
          <a:p>
            <a:pPr marL="0" indent="0">
              <a:buNone/>
            </a:pPr>
            <a:endParaRPr lang="en-IN" sz="2400" dirty="0" smtClean="0">
              <a:latin typeface="+mj-l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400" dirty="0" smtClean="0">
                <a:latin typeface="+mj-lt"/>
                <a:ea typeface="Calibri" panose="020F0502020204030204" pitchFamily="34" charset="0"/>
                <a:cs typeface="Times New Roman" panose="02020603050405020304" pitchFamily="18" charset="0"/>
              </a:rPr>
              <a:t>Though </a:t>
            </a:r>
            <a:r>
              <a:rPr lang="en-IN" sz="2400" dirty="0">
                <a:latin typeface="+mj-lt"/>
                <a:ea typeface="Calibri" panose="020F0502020204030204" pitchFamily="34" charset="0"/>
                <a:cs typeface="Times New Roman" panose="02020603050405020304" pitchFamily="18" charset="0"/>
              </a:rPr>
              <a:t>R&amp;D is well-equipped with tools to manage its production and inventory, it still needs to build up safety stock in a better and cheaper way</a:t>
            </a:r>
            <a:r>
              <a:rPr lang="en-IN" sz="2400" dirty="0" smtClean="0">
                <a:latin typeface="+mj-lt"/>
                <a:ea typeface="Calibri" panose="020F0502020204030204" pitchFamily="34" charset="0"/>
                <a:cs typeface="Times New Roman" panose="02020603050405020304" pitchFamily="18" charset="0"/>
              </a:rPr>
              <a:t>.</a:t>
            </a:r>
          </a:p>
          <a:p>
            <a:pPr marL="0" indent="0">
              <a:buNone/>
            </a:pPr>
            <a:endParaRPr lang="en-IN" sz="2400" dirty="0" smtClean="0">
              <a:latin typeface="+mj-l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400" dirty="0" smtClean="0">
                <a:latin typeface="+mj-lt"/>
                <a:ea typeface="Calibri" panose="020F0502020204030204" pitchFamily="34" charset="0"/>
                <a:cs typeface="Times New Roman" panose="02020603050405020304" pitchFamily="18" charset="0"/>
              </a:rPr>
              <a:t>Management </a:t>
            </a:r>
            <a:r>
              <a:rPr lang="en-IN" sz="2400" dirty="0">
                <a:latin typeface="+mj-lt"/>
                <a:ea typeface="Calibri" panose="020F0502020204030204" pitchFamily="34" charset="0"/>
                <a:cs typeface="Times New Roman" panose="02020603050405020304" pitchFamily="18" charset="0"/>
              </a:rPr>
              <a:t>is the key factor that instructs employees how to set appropriate priorities. Nevertheless, R&amp;D needs to improve operational processes  so that manual mistakes can be reduced.</a:t>
            </a:r>
            <a:endParaRPr lang="en-US" sz="2400" b="1" dirty="0" smtClean="0">
              <a:latin typeface="+mj-lt"/>
            </a:endParaRPr>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2250528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6251" y="2773474"/>
            <a:ext cx="10515600" cy="1325563"/>
          </a:xfrm>
        </p:spPr>
        <p:txBody>
          <a:bodyPr/>
          <a:lstStyle/>
          <a:p>
            <a:r>
              <a:rPr lang="en-US" dirty="0">
                <a:latin typeface="Times New Roman" panose="02020603050405020304" pitchFamily="18" charset="0"/>
                <a:cs typeface="Times New Roman" panose="02020603050405020304" pitchFamily="18" charset="0"/>
              </a:rPr>
              <a:t>Thank You…..</a:t>
            </a:r>
            <a:endParaRPr lang="en-IN" dirty="0"/>
          </a:p>
        </p:txBody>
      </p:sp>
      <p:pic>
        <p:nvPicPr>
          <p:cNvPr id="4" name="Picture 3">
            <a:extLst>
              <a:ext uri="{FF2B5EF4-FFF2-40B4-BE49-F238E27FC236}">
                <a16:creationId xmlns="" xmlns:a16="http://schemas.microsoft.com/office/drawing/2014/main" id="{CB984296-258D-BBEE-CFC7-777B365CA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8077" y="290499"/>
            <a:ext cx="2355273" cy="739812"/>
          </a:xfrm>
          <a:prstGeom prst="rect">
            <a:avLst/>
          </a:prstGeom>
        </p:spPr>
      </p:pic>
    </p:spTree>
    <p:extLst>
      <p:ext uri="{BB962C8B-B14F-4D97-AF65-F5344CB8AC3E}">
        <p14:creationId xmlns:p14="http://schemas.microsoft.com/office/powerpoint/2010/main" val="407359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DFE377-4EC9-6B04-EAAD-8C26F1562125}"/>
              </a:ext>
            </a:extLst>
          </p:cNvPr>
          <p:cNvSpPr>
            <a:spLocks noGrp="1"/>
          </p:cNvSpPr>
          <p:nvPr>
            <p:ph type="title"/>
          </p:nvPr>
        </p:nvSpPr>
        <p:spPr>
          <a:xfrm>
            <a:off x="138545" y="1510145"/>
            <a:ext cx="11215255" cy="6320210"/>
          </a:xfrm>
        </p:spPr>
        <p:txBody>
          <a:bodyPr>
            <a:normAutofit fontScale="90000"/>
          </a:bodyPr>
          <a:lstStyle/>
          <a:p>
            <a:pPr marL="571500" indent="-571500">
              <a:buFont typeface="Wingdings" panose="05000000000000000000" pitchFamily="2" charset="2"/>
              <a:buChar char="q"/>
            </a:pPr>
            <a:r>
              <a:rPr lang="en-US" sz="3600" b="1" dirty="0"/>
              <a:t>Project Flow</a:t>
            </a:r>
            <a:r>
              <a:rPr lang="en-US" sz="3600" dirty="0"/>
              <a:t/>
            </a:r>
            <a:br>
              <a:rPr lang="en-US" sz="3600" dirty="0"/>
            </a:br>
            <a:r>
              <a:rPr lang="en-US" sz="3600" dirty="0"/>
              <a:t/>
            </a:r>
            <a:br>
              <a:rPr lang="en-US" sz="3600" dirty="0"/>
            </a:br>
            <a:r>
              <a:rPr lang="en-US" sz="3100" b="1" dirty="0"/>
              <a:t>Question 2 - </a:t>
            </a:r>
            <a:r>
              <a:rPr lang="en-US" sz="2700" dirty="0"/>
              <a:t>Remove the column 'Player Profile' from the table</a:t>
            </a:r>
            <a:r>
              <a:rPr lang="en-US" sz="2700" dirty="0" smtClean="0"/>
              <a:t>.</a:t>
            </a:r>
            <a:br>
              <a:rPr lang="en-US" sz="2700" dirty="0" smtClean="0"/>
            </a:br>
            <a:r>
              <a:rPr lang="en-US" sz="2700" dirty="0"/>
              <a:t/>
            </a:r>
            <a:br>
              <a:rPr lang="en-US" sz="2700" dirty="0"/>
            </a:br>
            <a:r>
              <a:rPr lang="en-US" sz="3100" b="1" dirty="0"/>
              <a:t>Code </a:t>
            </a:r>
            <a:r>
              <a:rPr lang="en-US" sz="3100" b="1" dirty="0" smtClean="0"/>
              <a:t>– </a:t>
            </a:r>
            <a:r>
              <a:rPr lang="en-US" sz="3600" b="1" dirty="0" smtClean="0"/>
              <a:t/>
            </a:r>
            <a:br>
              <a:rPr lang="en-US" sz="3600" b="1" dirty="0" smtClean="0"/>
            </a:br>
            <a:r>
              <a:rPr lang="en-US" sz="2700" dirty="0" smtClean="0"/>
              <a:t>alter </a:t>
            </a:r>
            <a:r>
              <a:rPr lang="en-US" sz="2700" dirty="0"/>
              <a:t>table `</a:t>
            </a:r>
            <a:r>
              <a:rPr lang="en-US" sz="2700" dirty="0" err="1"/>
              <a:t>icc</a:t>
            </a:r>
            <a:r>
              <a:rPr lang="en-US" sz="2700" dirty="0"/>
              <a:t> test batting figures (1)`  drop column `Player Profile</a:t>
            </a:r>
            <a:r>
              <a:rPr lang="en-US" sz="2700" dirty="0" smtClean="0"/>
              <a:t>`;</a:t>
            </a:r>
            <a:br>
              <a:rPr lang="en-US" sz="2700" dirty="0" smtClean="0"/>
            </a:br>
            <a:r>
              <a:rPr lang="en-US" sz="2700" dirty="0"/>
              <a:t/>
            </a:r>
            <a:br>
              <a:rPr lang="en-US" sz="2700" dirty="0"/>
            </a:br>
            <a:r>
              <a:rPr lang="en-US" sz="3600" dirty="0" smtClean="0"/>
              <a:t> </a:t>
            </a:r>
            <a:r>
              <a:rPr lang="en-US" sz="3100" b="1" dirty="0" smtClean="0"/>
              <a:t>Solution-</a:t>
            </a:r>
            <a:r>
              <a:rPr lang="en-US" sz="3600" dirty="0"/>
              <a:t/>
            </a:r>
            <a:br>
              <a:rPr lang="en-US" sz="3600" dirty="0"/>
            </a:br>
            <a:r>
              <a:rPr lang="en-US" sz="2700" dirty="0" smtClean="0"/>
              <a:t>For </a:t>
            </a:r>
            <a:r>
              <a:rPr lang="en-US" sz="2700" dirty="0"/>
              <a:t>removing column </a:t>
            </a:r>
            <a:r>
              <a:rPr lang="en-US" sz="2700" dirty="0" smtClean="0"/>
              <a:t> we use </a:t>
            </a:r>
            <a:r>
              <a:rPr lang="en-US" sz="2700" b="1" dirty="0"/>
              <a:t>‘drop’ </a:t>
            </a:r>
            <a:r>
              <a:rPr lang="en-US" sz="2700" dirty="0"/>
              <a:t>function it helps to delete the column</a:t>
            </a:r>
            <a:r>
              <a:rPr lang="en-US" sz="2700" dirty="0" smtClean="0"/>
              <a:t>.</a:t>
            </a:r>
            <a:br>
              <a:rPr lang="en-US" sz="2700" dirty="0" smtClean="0"/>
            </a:br>
            <a:r>
              <a:rPr lang="en-US" sz="2700" dirty="0" smtClean="0"/>
              <a:t/>
            </a:r>
            <a:br>
              <a:rPr lang="en-US" sz="2700" dirty="0" smtClean="0"/>
            </a:br>
            <a:r>
              <a:rPr lang="en-US" sz="3100" b="1" dirty="0" smtClean="0"/>
              <a:t>Inference-</a:t>
            </a:r>
            <a:r>
              <a:rPr lang="en-US" sz="3600" b="1" dirty="0" smtClean="0"/>
              <a:t> </a:t>
            </a:r>
            <a:r>
              <a:rPr lang="en-US" sz="2700" dirty="0" smtClean="0"/>
              <a:t>After using the drop command the column get dropped from the table.</a:t>
            </a:r>
            <a:r>
              <a:rPr lang="en-US" sz="3100" dirty="0" smtClean="0"/>
              <a:t/>
            </a:r>
            <a:br>
              <a:rPr lang="en-US" sz="3100" dirty="0" smtClean="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IN" dirty="0"/>
          </a:p>
        </p:txBody>
      </p:sp>
      <p:pic>
        <p:nvPicPr>
          <p:cNvPr id="6" name="Picture 5">
            <a:extLst>
              <a:ext uri="{FF2B5EF4-FFF2-40B4-BE49-F238E27FC236}">
                <a16:creationId xmlns="" xmlns:a16="http://schemas.microsoft.com/office/drawing/2014/main" id="{8EB07699-0B5E-EB16-080C-B71E2596A8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4947" y="290945"/>
            <a:ext cx="3214255" cy="671768"/>
          </a:xfrm>
          <a:prstGeom prst="rect">
            <a:avLst/>
          </a:prstGeom>
        </p:spPr>
      </p:pic>
      <p:pic>
        <p:nvPicPr>
          <p:cNvPr id="7" name="Picture 6"/>
          <p:cNvPicPr/>
          <p:nvPr/>
        </p:nvPicPr>
        <p:blipFill rotWithShape="1">
          <a:blip r:embed="rId3">
            <a:extLst>
              <a:ext uri="{28A0092B-C50C-407E-A947-70E740481C1C}">
                <a14:useLocalDpi xmlns:a14="http://schemas.microsoft.com/office/drawing/2010/main" val="0"/>
              </a:ext>
            </a:extLst>
          </a:blip>
          <a:srcRect r="29160"/>
          <a:stretch/>
        </p:blipFill>
        <p:spPr bwMode="auto">
          <a:xfrm>
            <a:off x="1519706" y="4288156"/>
            <a:ext cx="7765961" cy="2447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812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4BCDA6-05DF-9883-7331-A5ED1337A1EB}"/>
              </a:ext>
            </a:extLst>
          </p:cNvPr>
          <p:cNvSpPr>
            <a:spLocks noGrp="1"/>
          </p:cNvSpPr>
          <p:nvPr>
            <p:ph type="ctrTitle"/>
          </p:nvPr>
        </p:nvSpPr>
        <p:spPr>
          <a:xfrm>
            <a:off x="187036" y="257577"/>
            <a:ext cx="11817927" cy="6426558"/>
          </a:xfrm>
        </p:spPr>
        <p:txBody>
          <a:bodyPr>
            <a:normAutofit fontScale="90000"/>
          </a:bodyPr>
          <a:lstStyle/>
          <a:p>
            <a:pPr marL="571500" indent="-571500" algn="l">
              <a:buFont typeface="Wingdings" panose="05000000000000000000" pitchFamily="2" charset="2"/>
              <a:buChar char="q"/>
            </a:pPr>
            <a:r>
              <a:rPr lang="en-US" sz="3600" b="1" dirty="0"/>
              <a:t>Project Flow</a:t>
            </a:r>
            <a:br>
              <a:rPr lang="en-US" sz="3600" b="1" dirty="0"/>
            </a:br>
            <a:r>
              <a:rPr lang="en-US" sz="3600" b="1" dirty="0"/>
              <a:t/>
            </a:r>
            <a:br>
              <a:rPr lang="en-US" sz="3600" b="1" dirty="0"/>
            </a:br>
            <a:r>
              <a:rPr lang="en-US" sz="3100" b="1" dirty="0"/>
              <a:t>Question 3 </a:t>
            </a:r>
            <a:r>
              <a:rPr lang="en-US" sz="3100" dirty="0"/>
              <a:t>- </a:t>
            </a:r>
            <a:r>
              <a:rPr lang="en-US" sz="2700" dirty="0"/>
              <a:t>Extract the country name and player names from the given data and store it in separate columns for further usage</a:t>
            </a:r>
            <a:r>
              <a:rPr lang="en-US" sz="2700" dirty="0" smtClean="0"/>
              <a:t>.</a:t>
            </a:r>
            <a:br>
              <a:rPr lang="en-US" sz="2700" dirty="0" smtClean="0"/>
            </a:br>
            <a:r>
              <a:rPr lang="en-US" sz="2700" dirty="0"/>
              <a:t/>
            </a:r>
            <a:br>
              <a:rPr lang="en-US" sz="2700" dirty="0"/>
            </a:br>
            <a:r>
              <a:rPr lang="en-US" sz="3100" b="1" dirty="0"/>
              <a:t>Code</a:t>
            </a:r>
            <a:r>
              <a:rPr lang="en-US" sz="3600" b="1" dirty="0"/>
              <a:t> – </a:t>
            </a:r>
            <a:r>
              <a:rPr lang="en-US" sz="2700" dirty="0"/>
              <a:t/>
            </a:r>
            <a:br>
              <a:rPr lang="en-US" sz="2700" dirty="0"/>
            </a:br>
            <a:r>
              <a:rPr lang="en-US" sz="2700" dirty="0" smtClean="0"/>
              <a:t> </a:t>
            </a:r>
            <a:r>
              <a:rPr lang="en-US" sz="2700" dirty="0"/>
              <a:t>alter table `</a:t>
            </a:r>
            <a:r>
              <a:rPr lang="en-US" sz="2700" dirty="0" err="1"/>
              <a:t>icc</a:t>
            </a:r>
            <a:r>
              <a:rPr lang="en-US" sz="2700" dirty="0"/>
              <a:t> test batting figures (1)` add column country </a:t>
            </a:r>
            <a:r>
              <a:rPr lang="en-US" sz="2700" dirty="0" err="1"/>
              <a:t>varchar</a:t>
            </a:r>
            <a:r>
              <a:rPr lang="en-US" sz="2700" dirty="0"/>
              <a:t>(45</a:t>
            </a:r>
            <a:r>
              <a:rPr lang="en-US" sz="2700" dirty="0" smtClean="0"/>
              <a:t>);</a:t>
            </a:r>
            <a:br>
              <a:rPr lang="en-US" sz="2700" dirty="0" smtClean="0"/>
            </a:br>
            <a:r>
              <a:rPr lang="en-US" sz="2700" dirty="0" smtClean="0"/>
              <a:t/>
            </a:r>
            <a:br>
              <a:rPr lang="en-US" sz="2700" dirty="0" smtClean="0"/>
            </a:br>
            <a:r>
              <a:rPr lang="en-US" sz="2700" dirty="0" smtClean="0"/>
              <a:t>alter </a:t>
            </a:r>
            <a:r>
              <a:rPr lang="en-US" sz="2700" dirty="0"/>
              <a:t>table `</a:t>
            </a:r>
            <a:r>
              <a:rPr lang="en-US" sz="2700" dirty="0" err="1"/>
              <a:t>icc</a:t>
            </a:r>
            <a:r>
              <a:rPr lang="en-US" sz="2700" dirty="0"/>
              <a:t> test batting figures (1)`add column Name </a:t>
            </a:r>
            <a:r>
              <a:rPr lang="en-US" sz="2700" dirty="0" err="1"/>
              <a:t>varchar</a:t>
            </a:r>
            <a:r>
              <a:rPr lang="en-US" sz="2700" dirty="0"/>
              <a:t>(100);</a:t>
            </a:r>
            <a:br>
              <a:rPr lang="en-US" sz="2700" dirty="0"/>
            </a:br>
            <a:r>
              <a:rPr lang="en-US" sz="2700" dirty="0" smtClean="0"/>
              <a:t/>
            </a:r>
            <a:br>
              <a:rPr lang="en-US" sz="2700" dirty="0" smtClean="0"/>
            </a:br>
            <a:r>
              <a:rPr lang="en-US" sz="2700" dirty="0" smtClean="0"/>
              <a:t>select </a:t>
            </a:r>
            <a:r>
              <a:rPr lang="en-US" sz="2700" dirty="0" err="1"/>
              <a:t>substr</a:t>
            </a:r>
            <a:r>
              <a:rPr lang="en-US" sz="2700" dirty="0"/>
              <a:t>(</a:t>
            </a:r>
            <a:r>
              <a:rPr lang="en-US" sz="2700" dirty="0" err="1"/>
              <a:t>player,instr</a:t>
            </a:r>
            <a:r>
              <a:rPr lang="en-US" sz="2700" dirty="0"/>
              <a:t>(player,"(")+1,(</a:t>
            </a:r>
            <a:r>
              <a:rPr lang="en-US" sz="2700" dirty="0" err="1"/>
              <a:t>instr</a:t>
            </a:r>
            <a:r>
              <a:rPr lang="en-US" sz="2700" dirty="0"/>
              <a:t>(player,")")-</a:t>
            </a:r>
            <a:r>
              <a:rPr lang="en-US" sz="2700" dirty="0" err="1"/>
              <a:t>instr</a:t>
            </a:r>
            <a:r>
              <a:rPr lang="en-US" sz="2700" dirty="0"/>
              <a:t>(player,"("))-1) as 'Country' from `</a:t>
            </a:r>
            <a:r>
              <a:rPr lang="en-US" sz="2700" dirty="0" err="1"/>
              <a:t>icc</a:t>
            </a:r>
            <a:r>
              <a:rPr lang="en-US" sz="2700" dirty="0"/>
              <a:t> test batting figures (1</a:t>
            </a:r>
            <a:r>
              <a:rPr lang="en-US" sz="2700" dirty="0" smtClean="0"/>
              <a:t>)`;</a:t>
            </a:r>
            <a:br>
              <a:rPr lang="en-US" sz="2700" dirty="0" smtClean="0"/>
            </a:br>
            <a:r>
              <a:rPr lang="en-US" sz="2700" dirty="0" smtClean="0"/>
              <a:t/>
            </a:r>
            <a:br>
              <a:rPr lang="en-US" sz="2700" dirty="0" smtClean="0"/>
            </a:br>
            <a:r>
              <a:rPr lang="en-US" sz="2700" dirty="0" smtClean="0"/>
              <a:t>update </a:t>
            </a:r>
            <a:r>
              <a:rPr lang="en-US" sz="2700" dirty="0"/>
              <a:t>`</a:t>
            </a:r>
            <a:r>
              <a:rPr lang="en-US" sz="2700" dirty="0" err="1"/>
              <a:t>icc</a:t>
            </a:r>
            <a:r>
              <a:rPr lang="en-US" sz="2700" dirty="0"/>
              <a:t> test batting figures (1)` set country=</a:t>
            </a:r>
            <a:r>
              <a:rPr lang="en-US" sz="2700" dirty="0" err="1"/>
              <a:t>substr</a:t>
            </a:r>
            <a:r>
              <a:rPr lang="en-US" sz="2700" dirty="0"/>
              <a:t>(</a:t>
            </a:r>
            <a:r>
              <a:rPr lang="en-US" sz="2700" dirty="0" err="1"/>
              <a:t>player,instr</a:t>
            </a:r>
            <a:r>
              <a:rPr lang="en-US" sz="2700" dirty="0"/>
              <a:t>(player,"(")+1,(</a:t>
            </a:r>
            <a:r>
              <a:rPr lang="en-US" sz="2700" dirty="0" err="1"/>
              <a:t>instr</a:t>
            </a:r>
            <a:r>
              <a:rPr lang="en-US" sz="2700" dirty="0"/>
              <a:t>(player,")")-</a:t>
            </a:r>
            <a:r>
              <a:rPr lang="en-US" sz="2700" dirty="0" err="1"/>
              <a:t>instr</a:t>
            </a:r>
            <a:r>
              <a:rPr lang="en-US" sz="2700" dirty="0"/>
              <a:t>(player,"("))-1</a:t>
            </a:r>
            <a:r>
              <a:rPr lang="en-US" sz="2700" dirty="0" smtClean="0"/>
              <a:t>);</a:t>
            </a:r>
            <a:br>
              <a:rPr lang="en-US" sz="2700" dirty="0" smtClean="0"/>
            </a:br>
            <a:r>
              <a:rPr lang="en-US" sz="2700" dirty="0" smtClean="0"/>
              <a:t/>
            </a:r>
            <a:br>
              <a:rPr lang="en-US" sz="2700" dirty="0" smtClean="0"/>
            </a:br>
            <a:r>
              <a:rPr lang="en-US" sz="2700" dirty="0" smtClean="0"/>
              <a:t>update </a:t>
            </a:r>
            <a:r>
              <a:rPr lang="en-US" sz="2700" dirty="0"/>
              <a:t>`</a:t>
            </a:r>
            <a:r>
              <a:rPr lang="en-US" sz="2700" dirty="0" err="1"/>
              <a:t>icc</a:t>
            </a:r>
            <a:r>
              <a:rPr lang="en-US" sz="2700" dirty="0"/>
              <a:t> test batting figures (1)` set name=left(</a:t>
            </a:r>
            <a:r>
              <a:rPr lang="en-US" sz="2700" dirty="0" err="1"/>
              <a:t>player,instr</a:t>
            </a:r>
            <a:r>
              <a:rPr lang="en-US" sz="2700" dirty="0"/>
              <a:t>(player,'(')-1);</a:t>
            </a:r>
            <a:endParaRPr lang="en-IN" sz="2700" dirty="0"/>
          </a:p>
        </p:txBody>
      </p:sp>
      <p:pic>
        <p:nvPicPr>
          <p:cNvPr id="7" name="Picture 6">
            <a:extLst>
              <a:ext uri="{FF2B5EF4-FFF2-40B4-BE49-F238E27FC236}">
                <a16:creationId xmlns="" xmlns:a16="http://schemas.microsoft.com/office/drawing/2014/main" id="{6865821F-E129-8406-5353-9BDBA4F2A4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5891" y="354698"/>
            <a:ext cx="2133600" cy="767521"/>
          </a:xfrm>
          <a:prstGeom prst="rect">
            <a:avLst/>
          </a:prstGeom>
        </p:spPr>
      </p:pic>
    </p:spTree>
    <p:extLst>
      <p:ext uri="{BB962C8B-B14F-4D97-AF65-F5344CB8AC3E}">
        <p14:creationId xmlns:p14="http://schemas.microsoft.com/office/powerpoint/2010/main" val="341070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0A105B-19EA-DA21-FFE5-6516DFFF8268}"/>
              </a:ext>
            </a:extLst>
          </p:cNvPr>
          <p:cNvSpPr>
            <a:spLocks noGrp="1"/>
          </p:cNvSpPr>
          <p:nvPr>
            <p:ph type="title"/>
          </p:nvPr>
        </p:nvSpPr>
        <p:spPr>
          <a:xfrm>
            <a:off x="286465" y="447107"/>
            <a:ext cx="11247639" cy="4443212"/>
          </a:xfrm>
        </p:spPr>
        <p:txBody>
          <a:bodyPr>
            <a:normAutofit/>
          </a:bodyPr>
          <a:lstStyle/>
          <a:p>
            <a:r>
              <a:rPr lang="en-US" sz="2800" b="1" dirty="0" smtClean="0">
                <a:cs typeface="Times New Roman" panose="02020603050405020304" pitchFamily="18" charset="0"/>
              </a:rPr>
              <a:t>Solution-:</a:t>
            </a:r>
            <a:r>
              <a:rPr lang="en-US" sz="3200" dirty="0" smtClean="0">
                <a:cs typeface="Times New Roman" panose="02020603050405020304" pitchFamily="18" charset="0"/>
              </a:rPr>
              <a:t/>
            </a:r>
            <a:br>
              <a:rPr lang="en-US" sz="3200" dirty="0" smtClean="0">
                <a:cs typeface="Times New Roman" panose="02020603050405020304" pitchFamily="18" charset="0"/>
              </a:rPr>
            </a:br>
            <a:r>
              <a:rPr lang="en-US" sz="2400" dirty="0" smtClean="0">
                <a:cs typeface="Times New Roman" panose="02020603050405020304" pitchFamily="18" charset="0"/>
              </a:rPr>
              <a:t>In the first step using alter command we added  the column </a:t>
            </a:r>
            <a:r>
              <a:rPr lang="en-US" sz="2400" dirty="0" err="1" smtClean="0">
                <a:cs typeface="Times New Roman" panose="02020603050405020304" pitchFamily="18" charset="0"/>
              </a:rPr>
              <a:t>country,name</a:t>
            </a:r>
            <a:r>
              <a:rPr lang="en-US" sz="2400" dirty="0" smtClean="0">
                <a:cs typeface="Times New Roman" panose="02020603050405020304" pitchFamily="18" charset="0"/>
              </a:rPr>
              <a:t/>
            </a:r>
            <a:br>
              <a:rPr lang="en-US" sz="2400" dirty="0" smtClean="0">
                <a:cs typeface="Times New Roman" panose="02020603050405020304" pitchFamily="18" charset="0"/>
              </a:rPr>
            </a:br>
            <a:r>
              <a:rPr lang="en-US" sz="2400" dirty="0" smtClean="0">
                <a:cs typeface="Times New Roman" panose="02020603050405020304" pitchFamily="18" charset="0"/>
              </a:rPr>
              <a:t>in the  table.</a:t>
            </a:r>
            <a:br>
              <a:rPr lang="en-US" sz="2400" dirty="0" smtClean="0">
                <a:cs typeface="Times New Roman" panose="02020603050405020304" pitchFamily="18" charset="0"/>
              </a:rPr>
            </a:br>
            <a:r>
              <a:rPr lang="en-US" sz="2400" dirty="0" smtClean="0">
                <a:cs typeface="Times New Roman" panose="02020603050405020304" pitchFamily="18" charset="0"/>
              </a:rPr>
              <a:t>In a second step using substring and in-string function </a:t>
            </a:r>
            <a:br>
              <a:rPr lang="en-US" sz="2400" dirty="0" smtClean="0">
                <a:cs typeface="Times New Roman" panose="02020603050405020304" pitchFamily="18" charset="0"/>
              </a:rPr>
            </a:br>
            <a:r>
              <a:rPr lang="en-US" sz="2400" dirty="0" smtClean="0">
                <a:cs typeface="Times New Roman" panose="02020603050405020304" pitchFamily="18" charset="0"/>
              </a:rPr>
              <a:t>we find the  position of the ‘(‘ and separated column using the command .</a:t>
            </a:r>
            <a:br>
              <a:rPr lang="en-US" sz="2400" dirty="0" smtClean="0">
                <a:cs typeface="Times New Roman" panose="02020603050405020304" pitchFamily="18" charset="0"/>
              </a:rPr>
            </a:br>
            <a:r>
              <a:rPr lang="en-US" sz="2400" dirty="0" smtClean="0">
                <a:cs typeface="Times New Roman" panose="02020603050405020304" pitchFamily="18" charset="0"/>
              </a:rPr>
              <a:t>After separating the column we get temporary result  that can be store in</a:t>
            </a:r>
            <a:br>
              <a:rPr lang="en-US" sz="2400" dirty="0" smtClean="0">
                <a:cs typeface="Times New Roman" panose="02020603050405020304" pitchFamily="18" charset="0"/>
              </a:rPr>
            </a:br>
            <a:r>
              <a:rPr lang="en-US" sz="2400" dirty="0" smtClean="0">
                <a:cs typeface="Times New Roman" panose="02020603050405020304" pitchFamily="18" charset="0"/>
              </a:rPr>
              <a:t>the column</a:t>
            </a:r>
            <a:r>
              <a:rPr lang="en-US" sz="2400" dirty="0">
                <a:cs typeface="Times New Roman" panose="02020603050405020304" pitchFamily="18" charset="0"/>
              </a:rPr>
              <a:t> </a:t>
            </a:r>
            <a:r>
              <a:rPr lang="en-US" sz="2400" dirty="0" smtClean="0">
                <a:cs typeface="Times New Roman" panose="02020603050405020304" pitchFamily="18" charset="0"/>
              </a:rPr>
              <a:t>country, name using the update command.</a:t>
            </a:r>
            <a:br>
              <a:rPr lang="en-US" sz="2400" dirty="0" smtClean="0">
                <a:cs typeface="Times New Roman" panose="02020603050405020304" pitchFamily="18" charset="0"/>
              </a:rPr>
            </a:br>
            <a:r>
              <a:rPr lang="en-US" sz="3200" dirty="0" smtClean="0">
                <a:cs typeface="Times New Roman" panose="02020603050405020304" pitchFamily="18" charset="0"/>
              </a:rPr>
              <a:t/>
            </a:r>
            <a:br>
              <a:rPr lang="en-US" sz="3200" dirty="0" smtClean="0">
                <a:cs typeface="Times New Roman" panose="02020603050405020304" pitchFamily="18" charset="0"/>
              </a:rPr>
            </a:br>
            <a:r>
              <a:rPr lang="en-US" sz="2800" b="1" dirty="0" smtClean="0">
                <a:cs typeface="Times New Roman" panose="02020603050405020304" pitchFamily="18" charset="0"/>
              </a:rPr>
              <a:t>Inference:- </a:t>
            </a:r>
            <a:r>
              <a:rPr lang="en-US" sz="3200" dirty="0" smtClean="0">
                <a:cs typeface="Times New Roman" panose="02020603050405020304" pitchFamily="18" charset="0"/>
              </a:rPr>
              <a:t/>
            </a:r>
            <a:br>
              <a:rPr lang="en-US" sz="3200" dirty="0" smtClean="0">
                <a:cs typeface="Times New Roman" panose="02020603050405020304" pitchFamily="18" charset="0"/>
              </a:rPr>
            </a:br>
            <a:r>
              <a:rPr lang="en-US" sz="2400" dirty="0" smtClean="0">
                <a:cs typeface="Times New Roman" panose="02020603050405020304" pitchFamily="18" charset="0"/>
              </a:rPr>
              <a:t>We get separated output after using the step. We get new columns names, country.</a:t>
            </a:r>
            <a:br>
              <a:rPr lang="en-US" sz="2400" dirty="0" smtClean="0">
                <a:cs typeface="Times New Roman" panose="02020603050405020304" pitchFamily="18" charset="0"/>
              </a:rPr>
            </a:br>
            <a:endParaRPr lang="en-IN" sz="2400" dirty="0">
              <a:cs typeface="Times New Roman" panose="02020603050405020304" pitchFamily="18" charset="0"/>
            </a:endParaRPr>
          </a:p>
        </p:txBody>
      </p:sp>
      <p:pic>
        <p:nvPicPr>
          <p:cNvPr id="7" name="Picture 6">
            <a:extLst>
              <a:ext uri="{FF2B5EF4-FFF2-40B4-BE49-F238E27FC236}">
                <a16:creationId xmlns="" xmlns:a16="http://schemas.microsoft.com/office/drawing/2014/main" id="{254357EA-91BF-078A-3EFC-8C20F37528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2036" y="207819"/>
            <a:ext cx="2230582" cy="767954"/>
          </a:xfrm>
          <a:prstGeom prst="rect">
            <a:avLst/>
          </a:prstGeom>
        </p:spPr>
      </p:pic>
      <p:pic>
        <p:nvPicPr>
          <p:cNvPr id="6" name="Picture 5" descr="Graphical user interface, text, application&#10;&#10;Description automatically generated"/>
          <p:cNvPicPr/>
          <p:nvPr/>
        </p:nvPicPr>
        <p:blipFill rotWithShape="1">
          <a:blip r:embed="rId3">
            <a:extLst>
              <a:ext uri="{28A0092B-C50C-407E-A947-70E740481C1C}">
                <a14:useLocalDpi xmlns:a14="http://schemas.microsoft.com/office/drawing/2010/main" val="0"/>
              </a:ext>
            </a:extLst>
          </a:blip>
          <a:srcRect l="13295" t="43333" r="24994" b="23773"/>
          <a:stretch/>
        </p:blipFill>
        <p:spPr bwMode="auto">
          <a:xfrm>
            <a:off x="1236373" y="4267733"/>
            <a:ext cx="7822262" cy="25222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391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48D6F-D950-CCA7-48F5-E9EA7CF9944C}"/>
              </a:ext>
            </a:extLst>
          </p:cNvPr>
          <p:cNvSpPr>
            <a:spLocks noGrp="1"/>
          </p:cNvSpPr>
          <p:nvPr>
            <p:ph type="ctrTitle"/>
          </p:nvPr>
        </p:nvSpPr>
        <p:spPr>
          <a:xfrm>
            <a:off x="0" y="180108"/>
            <a:ext cx="11804073" cy="7444185"/>
          </a:xfrm>
        </p:spPr>
        <p:txBody>
          <a:bodyPr>
            <a:normAutofit fontScale="90000"/>
          </a:bodyPr>
          <a:lstStyle/>
          <a:p>
            <a:pPr marL="571500" indent="-571500" algn="l">
              <a:buFont typeface="Wingdings" panose="05000000000000000000" pitchFamily="2" charset="2"/>
              <a:buChar char="q"/>
            </a:pPr>
            <a:r>
              <a:rPr lang="en-US" sz="2800" b="1" dirty="0"/>
              <a:t>Project Flow</a:t>
            </a:r>
            <a:br>
              <a:rPr lang="en-US" sz="2800" b="1" dirty="0"/>
            </a:br>
            <a:r>
              <a:rPr lang="en-US" sz="2800" b="1" dirty="0"/>
              <a:t/>
            </a:r>
            <a:br>
              <a:rPr lang="en-US" sz="2800" b="1" dirty="0"/>
            </a:br>
            <a:r>
              <a:rPr lang="en-US" sz="3100" b="1" dirty="0"/>
              <a:t>Question 4 </a:t>
            </a:r>
            <a:r>
              <a:rPr lang="en-US" sz="2800" b="1" dirty="0" smtClean="0"/>
              <a:t>-: </a:t>
            </a:r>
            <a:r>
              <a:rPr lang="en-US" sz="2400" dirty="0"/>
              <a:t>From the column 'Span' extract the </a:t>
            </a:r>
            <a:r>
              <a:rPr lang="en-US" sz="2400" dirty="0" err="1"/>
              <a:t>start_year</a:t>
            </a:r>
            <a:r>
              <a:rPr lang="en-US" sz="2400" dirty="0"/>
              <a:t> and </a:t>
            </a:r>
            <a:r>
              <a:rPr lang="en-US" sz="2400" dirty="0" err="1"/>
              <a:t>end_year</a:t>
            </a:r>
            <a:r>
              <a:rPr lang="en-US" sz="2400" dirty="0"/>
              <a:t>  and store them in separate columns for further usage</a:t>
            </a:r>
            <a:r>
              <a:rPr lang="en-US" sz="2400" dirty="0" smtClean="0"/>
              <a:t>.</a:t>
            </a:r>
            <a:br>
              <a:rPr lang="en-US" sz="2400" dirty="0" smtClean="0"/>
            </a:br>
            <a:r>
              <a:rPr lang="en-US" sz="2800" dirty="0"/>
              <a:t/>
            </a:r>
            <a:br>
              <a:rPr lang="en-US" sz="2800" dirty="0"/>
            </a:br>
            <a:r>
              <a:rPr lang="en-US" sz="2800" b="1" dirty="0"/>
              <a:t>Code – </a:t>
            </a:r>
            <a:r>
              <a:rPr lang="en-US" sz="2800" dirty="0" smtClean="0"/>
              <a:t>: </a:t>
            </a:r>
            <a:br>
              <a:rPr lang="en-US" sz="2800" dirty="0" smtClean="0"/>
            </a:br>
            <a:r>
              <a:rPr lang="en-US" sz="2400" dirty="0" smtClean="0"/>
              <a:t>alter </a:t>
            </a:r>
            <a:r>
              <a:rPr lang="en-US" sz="2400" dirty="0"/>
              <a:t>table `</a:t>
            </a:r>
            <a:r>
              <a:rPr lang="en-US" sz="2400" dirty="0" err="1"/>
              <a:t>icc</a:t>
            </a:r>
            <a:r>
              <a:rPr lang="en-US" sz="2400" dirty="0"/>
              <a:t> test batting figures (1)` add column </a:t>
            </a:r>
            <a:r>
              <a:rPr lang="en-US" sz="2400" dirty="0" err="1"/>
              <a:t>start_year</a:t>
            </a:r>
            <a:r>
              <a:rPr lang="en-US" sz="2400" dirty="0"/>
              <a:t> </a:t>
            </a:r>
            <a:r>
              <a:rPr lang="en-US" sz="2400" dirty="0" err="1"/>
              <a:t>int</a:t>
            </a:r>
            <a:r>
              <a:rPr lang="en-US" sz="2400" dirty="0" smtClean="0"/>
              <a:t>;</a:t>
            </a:r>
            <a:br>
              <a:rPr lang="en-US" sz="2400" dirty="0" smtClean="0"/>
            </a:br>
            <a:r>
              <a:rPr lang="en-US" sz="2400" dirty="0"/>
              <a:t/>
            </a:r>
            <a:br>
              <a:rPr lang="en-US" sz="2400" dirty="0"/>
            </a:br>
            <a:r>
              <a:rPr lang="en-US" sz="2400" dirty="0" smtClean="0"/>
              <a:t>alter </a:t>
            </a:r>
            <a:r>
              <a:rPr lang="en-US" sz="2400" dirty="0"/>
              <a:t>table `</a:t>
            </a:r>
            <a:r>
              <a:rPr lang="en-US" sz="2400" dirty="0" err="1"/>
              <a:t>icc</a:t>
            </a:r>
            <a:r>
              <a:rPr lang="en-US" sz="2400" dirty="0"/>
              <a:t> test batting figures (1)` add column </a:t>
            </a:r>
            <a:r>
              <a:rPr lang="en-US" sz="2400" dirty="0" err="1"/>
              <a:t>end_year</a:t>
            </a:r>
            <a:r>
              <a:rPr lang="en-US" sz="2400" dirty="0"/>
              <a:t> </a:t>
            </a:r>
            <a:r>
              <a:rPr lang="en-US" sz="2400" dirty="0" err="1"/>
              <a:t>int</a:t>
            </a:r>
            <a:r>
              <a:rPr lang="en-US" sz="2400" dirty="0" smtClean="0"/>
              <a:t>;</a:t>
            </a:r>
            <a:br>
              <a:rPr lang="en-US" sz="2400" dirty="0" smtClean="0"/>
            </a:br>
            <a:r>
              <a:rPr lang="en-US" sz="2400" dirty="0" smtClean="0"/>
              <a:t/>
            </a:r>
            <a:br>
              <a:rPr lang="en-US" sz="2400" dirty="0" smtClean="0"/>
            </a:br>
            <a:r>
              <a:rPr lang="en-US" sz="2400" dirty="0" smtClean="0"/>
              <a:t>select </a:t>
            </a:r>
            <a:r>
              <a:rPr lang="en-US" sz="2400" dirty="0" err="1"/>
              <a:t>substr</a:t>
            </a:r>
            <a:r>
              <a:rPr lang="en-US" sz="2400" dirty="0"/>
              <a:t>(span, 1,4 ) as </a:t>
            </a:r>
            <a:r>
              <a:rPr lang="en-US" sz="2400" dirty="0" err="1"/>
              <a:t>start_year</a:t>
            </a:r>
            <a:r>
              <a:rPr lang="en-US" sz="2400" dirty="0"/>
              <a:t>, </a:t>
            </a:r>
            <a:r>
              <a:rPr lang="en-US" sz="2400" dirty="0" smtClean="0"/>
              <a:t/>
            </a:r>
            <a:br>
              <a:rPr lang="en-US" sz="2400" dirty="0" smtClean="0"/>
            </a:br>
            <a:r>
              <a:rPr lang="en-US" sz="2400" dirty="0" err="1" smtClean="0"/>
              <a:t>substr</a:t>
            </a:r>
            <a:r>
              <a:rPr lang="en-US" sz="2400" dirty="0" smtClean="0"/>
              <a:t>(span</a:t>
            </a:r>
            <a:r>
              <a:rPr lang="en-US" sz="2400" dirty="0"/>
              <a:t>, 6, 9) as </a:t>
            </a:r>
            <a:r>
              <a:rPr lang="en-US" sz="2400" dirty="0" err="1"/>
              <a:t>end_yearfrom</a:t>
            </a:r>
            <a:r>
              <a:rPr lang="en-US" sz="2400" dirty="0"/>
              <a:t> `</a:t>
            </a:r>
            <a:r>
              <a:rPr lang="en-US" sz="2400" dirty="0" err="1"/>
              <a:t>icc</a:t>
            </a:r>
            <a:r>
              <a:rPr lang="en-US" sz="2400" dirty="0"/>
              <a:t> test batting figures (1</a:t>
            </a:r>
            <a:r>
              <a:rPr lang="en-US" sz="2400" dirty="0" smtClean="0"/>
              <a:t>)`;</a:t>
            </a:r>
            <a:br>
              <a:rPr lang="en-US" sz="2400" dirty="0" smtClean="0"/>
            </a:br>
            <a:r>
              <a:rPr lang="en-US" sz="2400" dirty="0"/>
              <a:t/>
            </a:r>
            <a:br>
              <a:rPr lang="en-US" sz="2400" dirty="0"/>
            </a:br>
            <a:r>
              <a:rPr lang="en-US" sz="2400" dirty="0" smtClean="0"/>
              <a:t>update </a:t>
            </a:r>
            <a:r>
              <a:rPr lang="en-US" sz="2400" dirty="0"/>
              <a:t>`</a:t>
            </a:r>
            <a:r>
              <a:rPr lang="en-US" sz="2400" dirty="0" err="1"/>
              <a:t>icc</a:t>
            </a:r>
            <a:r>
              <a:rPr lang="en-US" sz="2400" dirty="0"/>
              <a:t> test batting figures (1)` set </a:t>
            </a:r>
            <a:r>
              <a:rPr lang="en-US" sz="2400" dirty="0" err="1"/>
              <a:t>start_year</a:t>
            </a:r>
            <a:r>
              <a:rPr lang="en-US" sz="2400" dirty="0"/>
              <a:t>=</a:t>
            </a:r>
            <a:r>
              <a:rPr lang="en-US" sz="2400" dirty="0" err="1"/>
              <a:t>substr</a:t>
            </a:r>
            <a:r>
              <a:rPr lang="en-US" sz="2400" dirty="0"/>
              <a:t>(span, 1,4 ), </a:t>
            </a:r>
            <a:r>
              <a:rPr lang="en-US" sz="2400" dirty="0" err="1"/>
              <a:t>end_year</a:t>
            </a:r>
            <a:r>
              <a:rPr lang="en-US" sz="2400" dirty="0"/>
              <a:t>=</a:t>
            </a:r>
            <a:r>
              <a:rPr lang="en-US" sz="2400" dirty="0" err="1"/>
              <a:t>substr</a:t>
            </a:r>
            <a:r>
              <a:rPr lang="en-US" sz="2400" dirty="0"/>
              <a:t>(span, 6, 9) </a:t>
            </a:r>
            <a:r>
              <a:rPr lang="en-US" sz="2400" dirty="0" smtClean="0"/>
              <a:t>;</a:t>
            </a:r>
            <a:br>
              <a:rPr lang="en-US" sz="2400" dirty="0" smtClean="0"/>
            </a:br>
            <a:r>
              <a:rPr lang="en-US" sz="2400" dirty="0" smtClean="0"/>
              <a:t/>
            </a:r>
            <a:br>
              <a:rPr lang="en-US" sz="2400" dirty="0" smtClean="0"/>
            </a:br>
            <a:r>
              <a:rPr lang="en-US" sz="2800" b="1" dirty="0" smtClean="0"/>
              <a:t>Solution-:</a:t>
            </a:r>
            <a:br>
              <a:rPr lang="en-US" sz="2800" b="1" dirty="0" smtClean="0"/>
            </a:br>
            <a:r>
              <a:rPr lang="en-US" sz="2700" dirty="0" smtClean="0"/>
              <a:t>In first step we have created columns </a:t>
            </a:r>
            <a:r>
              <a:rPr lang="en-US" sz="2700" dirty="0" err="1" smtClean="0"/>
              <a:t>start_year</a:t>
            </a:r>
            <a:r>
              <a:rPr lang="en-US" sz="2700" dirty="0" smtClean="0"/>
              <a:t>  and </a:t>
            </a:r>
            <a:r>
              <a:rPr lang="en-US" sz="2700" dirty="0" err="1" smtClean="0"/>
              <a:t>end_year</a:t>
            </a:r>
            <a:r>
              <a:rPr lang="en-US" sz="2700" dirty="0" smtClean="0"/>
              <a:t/>
            </a:r>
            <a:br>
              <a:rPr lang="en-US" sz="2700" dirty="0" smtClean="0"/>
            </a:br>
            <a:r>
              <a:rPr lang="en-US" sz="2700" dirty="0" smtClean="0"/>
              <a:t>using alter command. </a:t>
            </a:r>
            <a:br>
              <a:rPr lang="en-US" sz="2700" dirty="0" smtClean="0"/>
            </a:br>
            <a:r>
              <a:rPr lang="en-US" sz="2700" dirty="0" smtClean="0"/>
              <a:t>In second step we use substring function to separate the year from the table.</a:t>
            </a:r>
            <a:br>
              <a:rPr lang="en-US" sz="2700" dirty="0" smtClean="0"/>
            </a:br>
            <a:r>
              <a:rPr lang="en-US" sz="2700" dirty="0" smtClean="0"/>
              <a:t>Using the update command we have updated the output in the table.</a:t>
            </a:r>
            <a:br>
              <a:rPr lang="en-US" sz="2700" dirty="0" smtClean="0"/>
            </a:br>
            <a:r>
              <a:rPr lang="en-US" sz="2700" dirty="0" smtClean="0"/>
              <a:t/>
            </a:r>
            <a:br>
              <a:rPr lang="en-US" sz="2700" dirty="0" smtClean="0"/>
            </a:br>
            <a:r>
              <a:rPr lang="en-US" sz="2700" dirty="0" smtClean="0"/>
              <a:t/>
            </a:r>
            <a:br>
              <a:rPr lang="en-US" sz="2700" dirty="0" smtClean="0"/>
            </a:br>
            <a:endParaRPr lang="en-IN" sz="2700" dirty="0"/>
          </a:p>
        </p:txBody>
      </p:sp>
      <p:pic>
        <p:nvPicPr>
          <p:cNvPr id="7" name="Picture 6">
            <a:extLst>
              <a:ext uri="{FF2B5EF4-FFF2-40B4-BE49-F238E27FC236}">
                <a16:creationId xmlns="" xmlns:a16="http://schemas.microsoft.com/office/drawing/2014/main" id="{236BCC4D-5138-ACF0-6B8D-085DF6710C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7563" y="180108"/>
            <a:ext cx="2050473" cy="906066"/>
          </a:xfrm>
          <a:prstGeom prst="rect">
            <a:avLst/>
          </a:prstGeom>
        </p:spPr>
      </p:pic>
    </p:spTree>
    <p:extLst>
      <p:ext uri="{BB962C8B-B14F-4D97-AF65-F5344CB8AC3E}">
        <p14:creationId xmlns:p14="http://schemas.microsoft.com/office/powerpoint/2010/main" val="243701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36BCC4D-5138-ACF0-6B8D-085DF6710C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6200" y="121840"/>
            <a:ext cx="2050473" cy="906066"/>
          </a:xfrm>
          <a:prstGeom prst="rect">
            <a:avLst/>
          </a:prstGeom>
        </p:spPr>
      </p:pic>
      <p:pic>
        <p:nvPicPr>
          <p:cNvPr id="5" name="Picture 4">
            <a:extLst>
              <a:ext uri="{FF2B5EF4-FFF2-40B4-BE49-F238E27FC236}">
                <a16:creationId xmlns="" xmlns:a16="http://schemas.microsoft.com/office/drawing/2014/main" id="{D14F4745-A4F8-4FB6-918B-83D73CF9ED76}"/>
              </a:ext>
            </a:extLst>
          </p:cNvPr>
          <p:cNvPicPr>
            <a:picLocks noChangeAspect="1"/>
          </p:cNvPicPr>
          <p:nvPr/>
        </p:nvPicPr>
        <p:blipFill rotWithShape="1">
          <a:blip r:embed="rId3">
            <a:extLst>
              <a:ext uri="{28A0092B-C50C-407E-A947-70E740481C1C}">
                <a14:useLocalDpi xmlns:a14="http://schemas.microsoft.com/office/drawing/2010/main" val="0"/>
              </a:ext>
            </a:extLst>
          </a:blip>
          <a:srcRect t="53345" r="19743"/>
          <a:stretch/>
        </p:blipFill>
        <p:spPr>
          <a:xfrm>
            <a:off x="811370" y="2873472"/>
            <a:ext cx="9582273" cy="2665927"/>
          </a:xfrm>
          <a:prstGeom prst="rect">
            <a:avLst/>
          </a:prstGeom>
        </p:spPr>
      </p:pic>
      <p:sp>
        <p:nvSpPr>
          <p:cNvPr id="9" name="TextBox 8"/>
          <p:cNvSpPr txBox="1"/>
          <p:nvPr/>
        </p:nvSpPr>
        <p:spPr>
          <a:xfrm>
            <a:off x="811370" y="811369"/>
            <a:ext cx="9800820" cy="2062103"/>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Inference-: </a:t>
            </a:r>
          </a:p>
          <a:p>
            <a:r>
              <a:rPr lang="en-US" sz="2400" dirty="0" smtClean="0">
                <a:latin typeface="Times New Roman" panose="02020603050405020304" pitchFamily="18" charset="0"/>
                <a:cs typeface="Times New Roman" panose="02020603050405020304" pitchFamily="18" charset="0"/>
              </a:rPr>
              <a:t>We get separated output using the substring command and added the columns in the table. Using the update command the separated output get store in the columns respectively.</a:t>
            </a:r>
          </a:p>
          <a:p>
            <a:endParaRPr lang="en-IN" sz="2800" b="1" dirty="0"/>
          </a:p>
        </p:txBody>
      </p:sp>
    </p:spTree>
    <p:extLst>
      <p:ext uri="{BB962C8B-B14F-4D97-AF65-F5344CB8AC3E}">
        <p14:creationId xmlns:p14="http://schemas.microsoft.com/office/powerpoint/2010/main" val="3561929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1867</Words>
  <Application>Microsoft Office PowerPoint</Application>
  <PresentationFormat>Widescreen</PresentationFormat>
  <Paragraphs>305</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Helvetica Neue</vt:lpstr>
      <vt:lpstr>Mangal</vt:lpstr>
      <vt:lpstr>Times New Roman</vt:lpstr>
      <vt:lpstr>Wingdings</vt:lpstr>
      <vt:lpstr>Office Theme</vt:lpstr>
      <vt:lpstr>Mini Project-SQL</vt:lpstr>
      <vt:lpstr>Problem Definition </vt:lpstr>
      <vt:lpstr>Dataset Description :</vt:lpstr>
      <vt:lpstr>Project Flow: Question 1 - :Import the csv file to a table in the database.  Code – :use icc_test_cricket;               show tables;  Solution-: Firstly created database .  Then imported  the csv_format file icc_test_cricket.  Inference- :We get following output after importing dataset.       </vt:lpstr>
      <vt:lpstr>Project Flow  Question 2 - Remove the column 'Player Profile' from the table.  Code –  alter table `icc test batting figures (1)`  drop column `Player Profile`;   Solution- For removing column  we use ‘drop’ function it helps to delete the column.  Inference- After using the drop command the column get dropped from the table.         </vt:lpstr>
      <vt:lpstr>Project Flow  Question 3 - Extract the country name and player names from the given data and store it in separate columns for further usage.  Code –   alter table `icc test batting figures (1)` add column country varchar(45);  alter table `icc test batting figures (1)`add column Name varchar(100);  select substr(player,instr(player,"(")+1,(instr(player,")")-instr(player,"("))-1) as 'Country' from `icc test batting figures (1)`;  update `icc test batting figures (1)` set country=substr(player,instr(player,"(")+1,(instr(player,")")-instr(player,"("))-1);  update `icc test batting figures (1)` set name=left(player,instr(player,'(')-1);</vt:lpstr>
      <vt:lpstr>Solution-: In the first step using alter command we added  the column country,name in the  table. In a second step using substring and in-string function  we find the  position of the ‘(‘ and separated column using the command . After separating the column we get temporary result  that can be store in the column country, name using the update command.  Inference:-  We get separated output after using the step. We get new columns names, country. </vt:lpstr>
      <vt:lpstr>Project Flow  Question 4 -: From the column 'Span' extract the start_year and end_year  and store them in separate columns for further usage.  Code – :  alter table `icc test batting figures (1)` add column start_year int;  alter table `icc test batting figures (1)` add column end_year int;  select substr(span, 1,4 ) as start_year,  substr(span, 6, 9) as end_yearfrom `icc test batting figures (1)`;  update `icc test batting figures (1)` set start_year=substr(span, 1,4 ), end_year=substr(span, 6, 9) ;  Solution-: In first step we have created columns start_year  and end_year using alter command.  In second step we use substring function to separate the year from the table. Using the update command we have updated the output in the table.   </vt:lpstr>
      <vt:lpstr>PowerPoint Presentation</vt:lpstr>
      <vt:lpstr>Project Flow  Question 5 - The column 'HS' has the highest score scored by the player so far in any given match. The column also has details if the player had completed the match in a NOT OUT status. Extract the data and  store the highest runs and the NOT OUT status in different columns.  Code –  alter table `icc test batting figures (1)` add highest_rusn int after hs, add No_status varchar(20) after NO;  Update `icc test batting figures (1)` set hs = 0 where hs = ‘ ';  select substr(hs, 1, if (locate('*', hs ), locate('*', hs) -1, hs))highest_runs, if (locate('*', hs), 'Not out', 'Out') No_status from `icc test batting figures (1)`;  Update `icc test batting figures (1)` set Highest_runs = substr(hs,1,if(locate('*', hs),locate ('*', hs) -1, length(hs))),No_status = if (locate('*', hs), 'NOt out', 'out');</vt:lpstr>
      <vt:lpstr>PowerPoint Presentation</vt:lpstr>
      <vt:lpstr>Project Flow  Question 6 -: Using the data given, considering the players who were active in  the year of 2019, create a set of batting order of best 6 players using the selection criteria of those who have a good average score across all matches for India.  Code -: update `icc test batting figures (1)` set avg = 0 where avg = ' ';  alter table `icc test batting figures (1)` modify avg decimal (6,2);  select * from `icc test batting figures (1)`;select name, avg ,row_number() over() as batting_orderfrom `icc test batting figures (1)`where end_year = 2019 and country in ('INDIA', 'ICC/INDIA')order by avg desclimit 6;  Solution-: In the first we have updated the avg column where  value is null add the value 0 to it. We have modify the avg column upto decimal (6,2) using the modify command. Using the over() clause and window function row_number we have set the  batting order by  giving the  sr.no.       </vt:lpstr>
      <vt:lpstr>PowerPoint Presentation</vt:lpstr>
      <vt:lpstr>Project Flow   Question 7 - Using the data given, considering the players who were active in the year of 2019, create a set of batting order of best 6 players using the selection criteria of those who have the highest number of 100s across all matches for India. Code –  update `icc test batting figures (1)` set `100` = 0 where `100` = ' ';  alter table `icc test batting figures (1)`  modify `100` int;  select name, `100` ,(row_number() over ()) as Batting_orderfrom `icc test batting figures (1)` where end_year = '2019' and country in ('INDIA', 'ICC/INDIA')order by `100` desclimit 6;  Solution-: In the first step we have updated the `100` column where  the value is null add the value 0 to it. Using the over() clause and window function row_number we have set the  batting order by  giving the  sr.no.    </vt:lpstr>
      <vt:lpstr>PowerPoint Presentation</vt:lpstr>
      <vt:lpstr>Project Flow   Question 8 - :Using the data given, considering the players who were active in the year of 2019, create a set of batting order of best 6 players using 2 selection criteria of your own for India.  Code - : select name,`50`, `100` ,(row_number() over ()) as Batting_order from `icc test batting figures (1)` where end_year = '2019' and country in ('INDIA', 'ICC/INDIA') and avg&gt;40 and `50`&gt;1order by `100` desc limit 6;  Solution-: We  have get the column 50,100  from table ‘ icc test batting figures (1)’. Set the selection criteria for the  player that are active in the year 2019,palyed for the country(India) with an average greater than 40 and hit atleast one fifty for team in 2019 in the where clause. Set batting order by using the over clause and window function with selection criteria.  </vt:lpstr>
      <vt:lpstr>PowerPoint Presentation</vt:lpstr>
      <vt:lpstr>Project Flow   Question 9 -: Create a View named ‘Batting_Order_GoodAvgScorers_SA’ using the data given, considering the players who were active in the year of 2019, create a set of batting order of best 6 players using the selection criteria of those who have a good average score across all matches for South Africa.  Code - : create view Batting_Order_GoodAvgScorers_SA as ( select name, avg, row_number() over() as Batting_orderfrom `icc test batting figures (1)`where end_year = 2019 and country='SA' order by avg desclimit 6);  Solution-: To crate view we use the command create view which is DDL command. Set selection criteria for the  team South-Africa  with a good average score across all matches for South Africa and player active in year 2019 using the where clause. By using the window function row_number and over clause for generating the best player batting.  </vt:lpstr>
      <vt:lpstr>PowerPoint Presentation</vt:lpstr>
      <vt:lpstr>Project Flow   Question 10 - :Create a View named ‘Batting_Order_HighestCenturyScorers_SA’ Using the data given, considering the players who were active in the year of 2019, create a set of batting order of best 6 players using the selection criteria of those who have highest number of 100s across all matches for South Africa.  Code - : create view Batting_Order_HighestCenturyScorers_SA as (select name,`100`,row_number() over() from `icc test batting figures (1)`where end_year=2019   and country= 'SA'order by `100` desc limit 6);  Solution-: We have created  view with name ‘Batting_Order_HighestCenturyScorers_SA’. Set the selection criteria for the player which are active in year 2019  and hit the more highest number of 100s across all matches for South Africa. By using the order by clasue set there order with selection criteria.  </vt:lpstr>
      <vt:lpstr>PowerPoint Presentation</vt:lpstr>
      <vt:lpstr>Project Flow  Question 11 -: Using the data given, Give the number of player_played for each country.  Code - :  select country,count(name)from `icc test batting figures (1)`group by country ;  Solution-: We have use aggregate function  count  to give = the total number of player played for the each country. By using group by clause we get count for the player_played for each country.  Inference-: We get total count of player played for there nation in ICC tournament by each country. </vt:lpstr>
      <vt:lpstr>PowerPoint Presentation</vt:lpstr>
      <vt:lpstr>Project Flow   Question 12 - :Using the data given, Give the number of player_played for Asian and Non-Asian continent.  Code -: select country ,count(name) as player_played_for_Asian  from `icc test batting figures (1)` where country  in ('WI','AUS','Eng','NZ','ZIM','IRE','SA') group by country;  select country , count(name) as player_played_for_Nonasian from `icc test batting figures (1)` where country  in ('India','Pak','SL','BDESH','AFG') group by country;   Solution-: We get the count of player played  for the Asian continent  in the ICC tournament  with respect to the country which include in the Asian continent. For the non-Asian  continent player  which are played in ICC tournament for there country we use the same logic for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Project-SQL</dc:title>
  <dc:creator>36-Rupal Sanjay</dc:creator>
  <cp:lastModifiedBy>LENOVO</cp:lastModifiedBy>
  <cp:revision>61</cp:revision>
  <dcterms:created xsi:type="dcterms:W3CDTF">2023-01-01T12:45:29Z</dcterms:created>
  <dcterms:modified xsi:type="dcterms:W3CDTF">2023-01-07T08:26:15Z</dcterms:modified>
</cp:coreProperties>
</file>