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2" r:id="rId5"/>
    <p:sldId id="259" r:id="rId6"/>
    <p:sldId id="260" r:id="rId7"/>
    <p:sldId id="261" r:id="rId8"/>
    <p:sldId id="262" r:id="rId9"/>
    <p:sldId id="281" r:id="rId10"/>
    <p:sldId id="263" r:id="rId11"/>
    <p:sldId id="264" r:id="rId12"/>
    <p:sldId id="265" r:id="rId13"/>
    <p:sldId id="280" r:id="rId14"/>
    <p:sldId id="279" r:id="rId15"/>
    <p:sldId id="266" r:id="rId16"/>
    <p:sldId id="267" r:id="rId17"/>
    <p:sldId id="283" r:id="rId18"/>
    <p:sldId id="268" r:id="rId19"/>
    <p:sldId id="284" r:id="rId20"/>
    <p:sldId id="285" r:id="rId21"/>
    <p:sldId id="269" r:id="rId22"/>
    <p:sldId id="286" r:id="rId23"/>
    <p:sldId id="287" r:id="rId24"/>
    <p:sldId id="288" r:id="rId25"/>
    <p:sldId id="270" r:id="rId26"/>
    <p:sldId id="271" r:id="rId27"/>
    <p:sldId id="272" r:id="rId28"/>
    <p:sldId id="273" r:id="rId29"/>
    <p:sldId id="274" r:id="rId30"/>
    <p:sldId id="275" r:id="rId31"/>
    <p:sldId id="276" r:id="rId32"/>
    <p:sldId id="289" r:id="rId33"/>
    <p:sldId id="277" r:id="rId34"/>
    <p:sldId id="278" r:id="rId35"/>
    <p:sldId id="290" r:id="rId36"/>
    <p:sldId id="316" r:id="rId37"/>
    <p:sldId id="291" r:id="rId38"/>
    <p:sldId id="317" r:id="rId39"/>
    <p:sldId id="293" r:id="rId40"/>
    <p:sldId id="318" r:id="rId41"/>
    <p:sldId id="292" r:id="rId42"/>
    <p:sldId id="319" r:id="rId43"/>
    <p:sldId id="298" r:id="rId44"/>
    <p:sldId id="320" r:id="rId45"/>
    <p:sldId id="299" r:id="rId46"/>
    <p:sldId id="321" r:id="rId47"/>
    <p:sldId id="300" r:id="rId48"/>
    <p:sldId id="322" r:id="rId49"/>
    <p:sldId id="301" r:id="rId50"/>
    <p:sldId id="323" r:id="rId51"/>
    <p:sldId id="302" r:id="rId52"/>
    <p:sldId id="324" r:id="rId53"/>
    <p:sldId id="325" r:id="rId54"/>
    <p:sldId id="326" r:id="rId55"/>
    <p:sldId id="327" r:id="rId56"/>
    <p:sldId id="328" r:id="rId57"/>
    <p:sldId id="329" r:id="rId58"/>
    <p:sldId id="330" r:id="rId59"/>
    <p:sldId id="303" r:id="rId60"/>
    <p:sldId id="331" r:id="rId61"/>
    <p:sldId id="304" r:id="rId62"/>
    <p:sldId id="305" r:id="rId63"/>
    <p:sldId id="332" r:id="rId64"/>
    <p:sldId id="307" r:id="rId65"/>
    <p:sldId id="333" r:id="rId66"/>
    <p:sldId id="335" r:id="rId67"/>
    <p:sldId id="336" r:id="rId68"/>
    <p:sldId id="308" r:id="rId69"/>
    <p:sldId id="337" r:id="rId70"/>
    <p:sldId id="309" r:id="rId71"/>
    <p:sldId id="338" r:id="rId72"/>
    <p:sldId id="310" r:id="rId73"/>
    <p:sldId id="339" r:id="rId74"/>
    <p:sldId id="311" r:id="rId75"/>
    <p:sldId id="340" r:id="rId76"/>
    <p:sldId id="312" r:id="rId77"/>
    <p:sldId id="341" r:id="rId78"/>
    <p:sldId id="313" r:id="rId79"/>
    <p:sldId id="342" r:id="rId80"/>
    <p:sldId id="314" r:id="rId81"/>
    <p:sldId id="343" r:id="rId82"/>
    <p:sldId id="315" r:id="rId83"/>
    <p:sldId id="344" r:id="rId84"/>
    <p:sldId id="296" r:id="rId85"/>
    <p:sldId id="297" r:id="rId86"/>
    <p:sldId id="345" r:id="rId87"/>
    <p:sldId id="34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829" autoAdjust="0"/>
  </p:normalViewPr>
  <p:slideViewPr>
    <p:cSldViewPr snapToGrid="0">
      <p:cViewPr varScale="1">
        <p:scale>
          <a:sx n="51" d="100"/>
          <a:sy n="51" d="100"/>
        </p:scale>
        <p:origin x="48" y="6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062C-8236-4DB4-A3C3-F81D35766F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7A1935-03E4-A48E-B0CF-8F246BB46C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1EE6B0-D714-D45C-2766-B21BF5966E3C}"/>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5" name="Footer Placeholder 4">
            <a:extLst>
              <a:ext uri="{FF2B5EF4-FFF2-40B4-BE49-F238E27FC236}">
                <a16:creationId xmlns:a16="http://schemas.microsoft.com/office/drawing/2014/main" id="{927F5946-AE9C-8213-9041-89B4332A6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56AE8-2189-6EEC-08D3-5E7D0A33CFCE}"/>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37010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1FDD-DDFA-903C-408F-AE51A58E2F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58255-695C-CDA1-6CF5-533947E4B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F01C3-C747-BB49-8AED-5FB873BD8224}"/>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5" name="Footer Placeholder 4">
            <a:extLst>
              <a:ext uri="{FF2B5EF4-FFF2-40B4-BE49-F238E27FC236}">
                <a16:creationId xmlns:a16="http://schemas.microsoft.com/office/drawing/2014/main" id="{A3F2AD05-0C9F-0709-BF1D-948FFE22CC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A1B88B-565C-6292-F1CE-FAEB3A1B49E9}"/>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212752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A3A070-2F30-674B-34C4-50F8ECE103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FA1249-AEFE-193F-5B00-093447354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FFE7C-A028-4E4C-FDD6-4AE653B88165}"/>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5" name="Footer Placeholder 4">
            <a:extLst>
              <a:ext uri="{FF2B5EF4-FFF2-40B4-BE49-F238E27FC236}">
                <a16:creationId xmlns:a16="http://schemas.microsoft.com/office/drawing/2014/main" id="{AA1C9AD6-520F-0685-E247-DA91D158A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EF1C0-9E51-EE41-B1C9-7F3FA1C62FD8}"/>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88968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8FB1-83F0-E8EF-A8C7-B6576F39B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9721FB-2132-2029-3B0B-71ED12F063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6F3396-8A91-AC68-BE61-0FF886C23051}"/>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5" name="Footer Placeholder 4">
            <a:extLst>
              <a:ext uri="{FF2B5EF4-FFF2-40B4-BE49-F238E27FC236}">
                <a16:creationId xmlns:a16="http://schemas.microsoft.com/office/drawing/2014/main" id="{240F2B89-C416-1CF4-0AE4-B60EFDFDF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66AB9-4277-006D-4F4C-8094846C6B01}"/>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43437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5A48-8F61-973F-65E7-521760AB0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43BAD5-8BB9-5F47-CF29-8F70C7BCFA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F3443-6E26-5104-E727-1DF34F2FB633}"/>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5" name="Footer Placeholder 4">
            <a:extLst>
              <a:ext uri="{FF2B5EF4-FFF2-40B4-BE49-F238E27FC236}">
                <a16:creationId xmlns:a16="http://schemas.microsoft.com/office/drawing/2014/main" id="{FBE942C9-0E1F-DC4A-F816-ABB1AFE78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D06E0-1FE4-F956-41C8-DF6EE4873AEE}"/>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84786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395B-A76C-B6FA-7CA7-C52566470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A763A3-5C8E-6875-67A1-AF93249A9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2C067C-2595-4F5D-4C8F-7D09EE3CF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00902-7BBF-02DD-D340-31B9699D21CB}"/>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6" name="Footer Placeholder 5">
            <a:extLst>
              <a:ext uri="{FF2B5EF4-FFF2-40B4-BE49-F238E27FC236}">
                <a16:creationId xmlns:a16="http://schemas.microsoft.com/office/drawing/2014/main" id="{CD91F58F-2839-AA3D-E2E2-D088AAED46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7D0829-FEC9-A320-8D6D-ED784A2DD6C5}"/>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41990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A239-9BC5-58C8-E16F-4A063E2F7E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D45A3F-2AA2-B9EE-17C2-C04BCEA79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770823-2744-C774-EF5B-DA8503F15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5461DA-E7FC-9DFE-3DD6-C97AA3215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353CA-B7D3-A943-41E0-A1CA674B2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0960D2-BBDB-F332-D8AC-6B0DE6269606}"/>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8" name="Footer Placeholder 7">
            <a:extLst>
              <a:ext uri="{FF2B5EF4-FFF2-40B4-BE49-F238E27FC236}">
                <a16:creationId xmlns:a16="http://schemas.microsoft.com/office/drawing/2014/main" id="{0AF8E89B-E077-5FCD-F940-D0C084DDAB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E3F0E5-4EC2-5B02-C70B-3099E8A26C5F}"/>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1122325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A8DA-9D46-F941-EF33-2FB0DFA196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B4EFFD-8252-6728-A229-1DA039EFDAC5}"/>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4" name="Footer Placeholder 3">
            <a:extLst>
              <a:ext uri="{FF2B5EF4-FFF2-40B4-BE49-F238E27FC236}">
                <a16:creationId xmlns:a16="http://schemas.microsoft.com/office/drawing/2014/main" id="{DFCB2802-B5B9-22DA-D815-2A7E9BA0D7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A12DFF-C848-BFA2-7116-DF5FA365EA53}"/>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248888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480D3F-D348-73D5-CCCC-E5AFB52A9C9F}"/>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3" name="Footer Placeholder 2">
            <a:extLst>
              <a:ext uri="{FF2B5EF4-FFF2-40B4-BE49-F238E27FC236}">
                <a16:creationId xmlns:a16="http://schemas.microsoft.com/office/drawing/2014/main" id="{999DC9A8-11AE-6B33-1D3F-B331DE01FE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D5567D-6639-63CF-42B0-160E188BADAB}"/>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257004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2AA41-821E-3BCF-21C6-80A64D08C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7FB79F-D879-91BE-E035-6F3B2AABAD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81B7C4-901E-68C3-F356-CE499D439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88CC7-0873-6588-15A0-2774D37A48F6}"/>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6" name="Footer Placeholder 5">
            <a:extLst>
              <a:ext uri="{FF2B5EF4-FFF2-40B4-BE49-F238E27FC236}">
                <a16:creationId xmlns:a16="http://schemas.microsoft.com/office/drawing/2014/main" id="{AF7EA6DB-BD05-B6A6-0E5A-700C0CDE88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B417ED-FC12-D32A-E179-89EBDF00D96A}"/>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2825788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2049-858D-119F-0A68-217D9C166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0FF36E-EBFB-6E31-254B-D449DB8F6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B84AAE-2F99-2B6F-8CE7-66D98BE7A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ADF70-9BA0-DB1B-4B16-4AAD0FEBF348}"/>
              </a:ext>
            </a:extLst>
          </p:cNvPr>
          <p:cNvSpPr>
            <a:spLocks noGrp="1"/>
          </p:cNvSpPr>
          <p:nvPr>
            <p:ph type="dt" sz="half" idx="10"/>
          </p:nvPr>
        </p:nvSpPr>
        <p:spPr/>
        <p:txBody>
          <a:bodyPr/>
          <a:lstStyle/>
          <a:p>
            <a:fld id="{13DD64B6-9FC1-4DDB-9D7D-6DB3AD9ED899}" type="datetimeFigureOut">
              <a:rPr lang="en-IN" smtClean="0"/>
              <a:t>05-02-2023</a:t>
            </a:fld>
            <a:endParaRPr lang="en-IN"/>
          </a:p>
        </p:txBody>
      </p:sp>
      <p:sp>
        <p:nvSpPr>
          <p:cNvPr id="6" name="Footer Placeholder 5">
            <a:extLst>
              <a:ext uri="{FF2B5EF4-FFF2-40B4-BE49-F238E27FC236}">
                <a16:creationId xmlns:a16="http://schemas.microsoft.com/office/drawing/2014/main" id="{C131EDB9-333F-1A33-969B-1E9EE4A546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0CF4C-D142-DEEF-BB31-32C1F132D9B3}"/>
              </a:ext>
            </a:extLst>
          </p:cNvPr>
          <p:cNvSpPr>
            <a:spLocks noGrp="1"/>
          </p:cNvSpPr>
          <p:nvPr>
            <p:ph type="sldNum" sz="quarter" idx="12"/>
          </p:nvPr>
        </p:nvSpPr>
        <p:spPr/>
        <p:txBody>
          <a:bodyPr/>
          <a:lstStyle/>
          <a:p>
            <a:fld id="{6CB0E9F3-FA74-40E2-84BA-A83F8334062A}" type="slidenum">
              <a:rPr lang="en-IN" smtClean="0"/>
              <a:t>‹#›</a:t>
            </a:fld>
            <a:endParaRPr lang="en-IN"/>
          </a:p>
        </p:txBody>
      </p:sp>
    </p:spTree>
    <p:extLst>
      <p:ext uri="{BB962C8B-B14F-4D97-AF65-F5344CB8AC3E}">
        <p14:creationId xmlns:p14="http://schemas.microsoft.com/office/powerpoint/2010/main" val="188960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71F306-128F-6C9C-7EB8-1E6DCBB63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FBC19E-CACF-21BA-4628-63475C9F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3B83E-3842-2F52-CB22-852EB29C8E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D64B6-9FC1-4DDB-9D7D-6DB3AD9ED899}" type="datetimeFigureOut">
              <a:rPr lang="en-IN" smtClean="0"/>
              <a:t>05-02-2023</a:t>
            </a:fld>
            <a:endParaRPr lang="en-IN"/>
          </a:p>
        </p:txBody>
      </p:sp>
      <p:sp>
        <p:nvSpPr>
          <p:cNvPr id="5" name="Footer Placeholder 4">
            <a:extLst>
              <a:ext uri="{FF2B5EF4-FFF2-40B4-BE49-F238E27FC236}">
                <a16:creationId xmlns:a16="http://schemas.microsoft.com/office/drawing/2014/main" id="{A4E6EA08-0E00-E200-7E9B-2842EB783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BA61FF-AACA-2B7F-0C24-A995825B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0E9F3-FA74-40E2-84BA-A83F8334062A}" type="slidenum">
              <a:rPr lang="en-IN" smtClean="0"/>
              <a:t>‹#›</a:t>
            </a:fld>
            <a:endParaRPr lang="en-IN"/>
          </a:p>
        </p:txBody>
      </p:sp>
    </p:spTree>
    <p:extLst>
      <p:ext uri="{BB962C8B-B14F-4D97-AF65-F5344CB8AC3E}">
        <p14:creationId xmlns:p14="http://schemas.microsoft.com/office/powerpoint/2010/main" val="2227354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3.png"/></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8.png"/><Relationship Id="rId4" Type="http://schemas.openxmlformats.org/officeDocument/2006/relationships/image" Target="../media/image67.png"/></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9411-5E3B-A559-E37C-A3571166C502}"/>
              </a:ext>
            </a:extLst>
          </p:cNvPr>
          <p:cNvSpPr>
            <a:spLocks noGrp="1"/>
          </p:cNvSpPr>
          <p:nvPr>
            <p:ph type="ctrTitle"/>
          </p:nvPr>
        </p:nvSpPr>
        <p:spPr>
          <a:xfrm>
            <a:off x="886691" y="1122363"/>
            <a:ext cx="10446327" cy="1939492"/>
          </a:xfrm>
        </p:spPr>
        <p:txBody>
          <a:bodyPr>
            <a:noAutofit/>
          </a:bodyPr>
          <a:lstStyle/>
          <a:p>
            <a:r>
              <a:rPr lang="en-US" sz="4400" b="1" dirty="0">
                <a:solidFill>
                  <a:schemeClr val="accent1"/>
                </a:solidFill>
              </a:rPr>
              <a:t>MINI PROJECT</a:t>
            </a:r>
            <a:br>
              <a:rPr lang="en-US" sz="2400" dirty="0"/>
            </a:br>
            <a:br>
              <a:rPr lang="en-US" sz="2400" dirty="0"/>
            </a:br>
            <a:br>
              <a:rPr lang="en-US" sz="2400" dirty="0"/>
            </a:br>
            <a:r>
              <a:rPr lang="en-US" sz="3200" b="1" dirty="0" err="1"/>
              <a:t>Project</a:t>
            </a:r>
            <a:r>
              <a:rPr lang="en-US" sz="3200" b="1" dirty="0"/>
              <a:t>  Name - </a:t>
            </a:r>
            <a:r>
              <a:rPr lang="en-US" sz="3200" dirty="0"/>
              <a:t>EDA and Statistical Analysis Of Mod Clothing Dataset</a:t>
            </a:r>
            <a:endParaRPr lang="en-IN" sz="3200" dirty="0"/>
          </a:p>
        </p:txBody>
      </p:sp>
      <p:sp>
        <p:nvSpPr>
          <p:cNvPr id="3" name="Subtitle 2">
            <a:extLst>
              <a:ext uri="{FF2B5EF4-FFF2-40B4-BE49-F238E27FC236}">
                <a16:creationId xmlns:a16="http://schemas.microsoft.com/office/drawing/2014/main" id="{69F142C7-38E7-8D2E-4F07-3DFA2725EEC4}"/>
              </a:ext>
            </a:extLst>
          </p:cNvPr>
          <p:cNvSpPr>
            <a:spLocks noGrp="1"/>
          </p:cNvSpPr>
          <p:nvPr>
            <p:ph type="subTitle" idx="1"/>
          </p:nvPr>
        </p:nvSpPr>
        <p:spPr>
          <a:xfrm>
            <a:off x="221673" y="3906982"/>
            <a:ext cx="10446327" cy="2535382"/>
          </a:xfrm>
        </p:spPr>
        <p:txBody>
          <a:bodyPr>
            <a:normAutofit/>
          </a:bodyPr>
          <a:lstStyle/>
          <a:p>
            <a:pPr algn="l"/>
            <a:r>
              <a:rPr lang="en-US" b="1" dirty="0"/>
              <a:t>Presented By </a:t>
            </a:r>
            <a:r>
              <a:rPr lang="en-US" dirty="0"/>
              <a:t>- </a:t>
            </a:r>
            <a:r>
              <a:rPr lang="en-US" dirty="0" err="1"/>
              <a:t>Subham</a:t>
            </a:r>
            <a:r>
              <a:rPr lang="en-US" dirty="0"/>
              <a:t> Pratik </a:t>
            </a:r>
            <a:r>
              <a:rPr lang="en-US" dirty="0" err="1"/>
              <a:t>Khuntia</a:t>
            </a:r>
            <a:endParaRPr lang="en-US" dirty="0"/>
          </a:p>
          <a:p>
            <a:pPr algn="l"/>
            <a:r>
              <a:rPr lang="en-US" dirty="0"/>
              <a:t>                           </a:t>
            </a:r>
            <a:r>
              <a:rPr lang="en-US" dirty="0" err="1"/>
              <a:t>Shachi</a:t>
            </a:r>
            <a:r>
              <a:rPr lang="en-US" dirty="0"/>
              <a:t> Vaidya</a:t>
            </a:r>
          </a:p>
          <a:p>
            <a:pPr algn="l"/>
            <a:r>
              <a:rPr lang="en-US" dirty="0"/>
              <a:t>                           </a:t>
            </a:r>
            <a:r>
              <a:rPr lang="en-US" dirty="0" err="1"/>
              <a:t>Rupal</a:t>
            </a:r>
            <a:r>
              <a:rPr lang="en-US" dirty="0"/>
              <a:t> Sanjay Nikum</a:t>
            </a:r>
          </a:p>
          <a:p>
            <a:pPr algn="l"/>
            <a:r>
              <a:rPr lang="en-US" dirty="0"/>
              <a:t>                           Prakhar Purohit</a:t>
            </a:r>
          </a:p>
          <a:p>
            <a:pPr algn="l"/>
            <a:r>
              <a:rPr lang="en-US" dirty="0"/>
              <a:t>                           Jitendra Dixit</a:t>
            </a:r>
            <a:endParaRPr lang="en-IN" dirty="0"/>
          </a:p>
        </p:txBody>
      </p:sp>
      <p:pic>
        <p:nvPicPr>
          <p:cNvPr id="4" name="Picture 3">
            <a:extLst>
              <a:ext uri="{FF2B5EF4-FFF2-40B4-BE49-F238E27FC236}">
                <a16:creationId xmlns:a16="http://schemas.microsoft.com/office/drawing/2014/main" id="{1CE50F5C-DACA-BF7E-5D11-918AD0731D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2264" y="158538"/>
            <a:ext cx="3012489" cy="932698"/>
          </a:xfrm>
          <a:prstGeom prst="rect">
            <a:avLst/>
          </a:prstGeom>
        </p:spPr>
      </p:pic>
    </p:spTree>
    <p:extLst>
      <p:ext uri="{BB962C8B-B14F-4D97-AF65-F5344CB8AC3E}">
        <p14:creationId xmlns:p14="http://schemas.microsoft.com/office/powerpoint/2010/main" val="197246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0F61B3-9990-38E2-A9A9-CD24EA6CBE67}"/>
              </a:ext>
            </a:extLst>
          </p:cNvPr>
          <p:cNvSpPr>
            <a:spLocks noGrp="1"/>
          </p:cNvSpPr>
          <p:nvPr>
            <p:ph type="subTitle" idx="1"/>
          </p:nvPr>
        </p:nvSpPr>
        <p:spPr>
          <a:xfrm>
            <a:off x="79899" y="130946"/>
            <a:ext cx="11993732" cy="6596107"/>
          </a:xfrm>
        </p:spPr>
        <p:txBody>
          <a:bodyPr>
            <a:normAutofit/>
          </a:bodyPr>
          <a:lstStyle/>
          <a:p>
            <a:pPr marL="342900" indent="-342900" algn="l">
              <a:buFont typeface="Wingdings" panose="05000000000000000000" pitchFamily="2" charset="2"/>
              <a:buChar char="Ø"/>
            </a:pPr>
            <a:r>
              <a:rPr lang="en-US" sz="2400" b="1" dirty="0"/>
              <a:t>Project Flow</a:t>
            </a:r>
          </a:p>
          <a:p>
            <a:pPr algn="l"/>
            <a:endParaRPr lang="en-US" sz="2000" b="1" dirty="0"/>
          </a:p>
          <a:p>
            <a:pPr algn="l"/>
            <a:r>
              <a:rPr lang="en-US" sz="2000" b="0" i="0" dirty="0">
                <a:solidFill>
                  <a:srgbClr val="000000"/>
                </a:solidFill>
                <a:effectLst/>
                <a:latin typeface="Helvetica Neue"/>
              </a:rPr>
              <a:t>Q5. Count the number of data values that fall within two standard deviations of the mean. Compare this with the answer from Chebyshev’s Theorem.</a:t>
            </a:r>
            <a:endParaRPr lang="en-IN" sz="2000" dirty="0"/>
          </a:p>
          <a:p>
            <a:pPr algn="l"/>
            <a:r>
              <a:rPr lang="en-IN" sz="2000" b="1" dirty="0"/>
              <a:t>Code – </a:t>
            </a:r>
            <a:r>
              <a:rPr lang="en-IN" sz="2000" dirty="0"/>
              <a:t>mean=</a:t>
            </a:r>
            <a:r>
              <a:rPr lang="en-IN" sz="2000" dirty="0" err="1"/>
              <a:t>dat.mean</a:t>
            </a:r>
            <a:r>
              <a:rPr lang="en-IN" sz="2000" dirty="0"/>
              <a:t>()</a:t>
            </a:r>
          </a:p>
          <a:p>
            <a:pPr algn="l"/>
            <a:r>
              <a:rPr lang="en-IN" sz="2000" dirty="0"/>
              <a:t>              std=</a:t>
            </a:r>
            <a:r>
              <a:rPr lang="en-IN" sz="2000" dirty="0" err="1"/>
              <a:t>dat.std</a:t>
            </a:r>
            <a:r>
              <a:rPr lang="en-IN" sz="2000" dirty="0"/>
              <a:t>()</a:t>
            </a:r>
          </a:p>
          <a:p>
            <a:pPr algn="l"/>
            <a:r>
              <a:rPr lang="en-IN" sz="2000" dirty="0"/>
              <a:t>              mean+2*std</a:t>
            </a:r>
          </a:p>
          <a:p>
            <a:pPr algn="l"/>
            <a:r>
              <a:rPr lang="en-IN" sz="2000" dirty="0"/>
              <a:t>              </a:t>
            </a:r>
            <a:r>
              <a:rPr lang="it-IT" sz="2000" dirty="0"/>
              <a:t>quan=dat.quantile(0.95)</a:t>
            </a:r>
          </a:p>
          <a:p>
            <a:pPr algn="l"/>
            <a:r>
              <a:rPr lang="it-IT" sz="2000" dirty="0"/>
              <a:t>              quan</a:t>
            </a:r>
            <a:endParaRPr lang="en-IN" sz="2000" dirty="0"/>
          </a:p>
          <a:p>
            <a:pPr algn="l"/>
            <a:r>
              <a:rPr lang="en-IN" sz="2000" b="1" dirty="0"/>
              <a:t>Solution –  </a:t>
            </a:r>
            <a:r>
              <a:rPr lang="en-IN" sz="2000" dirty="0"/>
              <a:t>Here we firstly calculated mean and standard deviation of Data and by using Chebyshev’s Theorem we found the minimum proportion of observation that fall within the specified number of standard deviation from mean. Later we compare with the another approach were we used .quantile()  function.</a:t>
            </a:r>
          </a:p>
          <a:p>
            <a:pPr algn="l"/>
            <a:endParaRPr lang="en-IN" sz="2000" dirty="0"/>
          </a:p>
          <a:p>
            <a:pPr algn="l"/>
            <a:r>
              <a:rPr lang="en-IN" sz="2000" b="1" dirty="0"/>
              <a:t>Inference – </a:t>
            </a:r>
            <a:r>
              <a:rPr lang="en-US" sz="2000" b="0" i="0" dirty="0">
                <a:solidFill>
                  <a:srgbClr val="000000"/>
                </a:solidFill>
                <a:effectLst/>
                <a:latin typeface="Helvetica Neue"/>
              </a:rPr>
              <a:t>Both answer are close to each other</a:t>
            </a:r>
            <a:endParaRPr lang="en-IN" sz="2000" dirty="0"/>
          </a:p>
          <a:p>
            <a:pPr algn="l"/>
            <a:r>
              <a:rPr lang="en-IN" sz="2000" b="1" dirty="0"/>
              <a:t>Output –</a:t>
            </a:r>
          </a:p>
          <a:p>
            <a:pPr algn="l"/>
            <a:endParaRPr lang="en-IN" dirty="0"/>
          </a:p>
        </p:txBody>
      </p:sp>
      <p:pic>
        <p:nvPicPr>
          <p:cNvPr id="4" name="Picture 3">
            <a:extLst>
              <a:ext uri="{FF2B5EF4-FFF2-40B4-BE49-F238E27FC236}">
                <a16:creationId xmlns:a16="http://schemas.microsoft.com/office/drawing/2014/main" id="{4A60AB6D-DE09-BDE4-0CDD-961474B316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6" name="Picture 5">
            <a:extLst>
              <a:ext uri="{FF2B5EF4-FFF2-40B4-BE49-F238E27FC236}">
                <a16:creationId xmlns:a16="http://schemas.microsoft.com/office/drawing/2014/main" id="{5F7EFDBA-1302-2090-F103-98EEA945E5E0}"/>
              </a:ext>
            </a:extLst>
          </p:cNvPr>
          <p:cNvPicPr>
            <a:picLocks noChangeAspect="1"/>
          </p:cNvPicPr>
          <p:nvPr/>
        </p:nvPicPr>
        <p:blipFill>
          <a:blip r:embed="rId3"/>
          <a:stretch>
            <a:fillRect/>
          </a:stretch>
        </p:blipFill>
        <p:spPr>
          <a:xfrm>
            <a:off x="1374818" y="5422351"/>
            <a:ext cx="4701947" cy="434378"/>
          </a:xfrm>
          <a:prstGeom prst="rect">
            <a:avLst/>
          </a:prstGeom>
        </p:spPr>
      </p:pic>
      <p:pic>
        <p:nvPicPr>
          <p:cNvPr id="8" name="Picture 7">
            <a:extLst>
              <a:ext uri="{FF2B5EF4-FFF2-40B4-BE49-F238E27FC236}">
                <a16:creationId xmlns:a16="http://schemas.microsoft.com/office/drawing/2014/main" id="{D74782EE-8ACD-BBCB-386B-B4C63257EC3C}"/>
              </a:ext>
            </a:extLst>
          </p:cNvPr>
          <p:cNvPicPr>
            <a:picLocks noChangeAspect="1"/>
          </p:cNvPicPr>
          <p:nvPr/>
        </p:nvPicPr>
        <p:blipFill>
          <a:blip r:embed="rId4"/>
          <a:stretch>
            <a:fillRect/>
          </a:stretch>
        </p:blipFill>
        <p:spPr>
          <a:xfrm>
            <a:off x="1374818" y="6063271"/>
            <a:ext cx="5082980" cy="457240"/>
          </a:xfrm>
          <a:prstGeom prst="rect">
            <a:avLst/>
          </a:prstGeom>
        </p:spPr>
      </p:pic>
    </p:spTree>
    <p:extLst>
      <p:ext uri="{BB962C8B-B14F-4D97-AF65-F5344CB8AC3E}">
        <p14:creationId xmlns:p14="http://schemas.microsoft.com/office/powerpoint/2010/main" val="252254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033EB-7F16-A50D-43CA-08201A595A1A}"/>
              </a:ext>
            </a:extLst>
          </p:cNvPr>
          <p:cNvSpPr>
            <a:spLocks noGrp="1"/>
          </p:cNvSpPr>
          <p:nvPr>
            <p:ph idx="1"/>
          </p:nvPr>
        </p:nvSpPr>
        <p:spPr>
          <a:xfrm>
            <a:off x="79899" y="79898"/>
            <a:ext cx="12038119" cy="6684885"/>
          </a:xfrm>
        </p:spPr>
        <p:txBody>
          <a:bodyPr>
            <a:normAutofit lnSpcReduction="10000"/>
          </a:bodyPr>
          <a:lstStyle/>
          <a:p>
            <a:pPr marL="342900" indent="-342900" algn="l">
              <a:buFont typeface="Wingdings" panose="05000000000000000000" pitchFamily="2" charset="2"/>
              <a:buChar char="Ø"/>
            </a:pPr>
            <a:r>
              <a:rPr lang="en-US" sz="2000" b="1" dirty="0"/>
              <a:t>Project Flow</a:t>
            </a:r>
          </a:p>
          <a:p>
            <a:pPr algn="l"/>
            <a:endParaRPr lang="en-IN" sz="2000" dirty="0"/>
          </a:p>
          <a:p>
            <a:pPr marL="0" indent="0" algn="l">
              <a:buNone/>
            </a:pPr>
            <a:r>
              <a:rPr lang="en-US" sz="2200" b="0" i="0" dirty="0">
                <a:solidFill>
                  <a:srgbClr val="000000"/>
                </a:solidFill>
                <a:effectLst/>
                <a:latin typeface="Helvetica Neue"/>
              </a:rPr>
              <a:t>Q6. Find the three quartiles and the interquartile range (IQR).</a:t>
            </a:r>
            <a:endParaRPr lang="en-IN" sz="2200" dirty="0"/>
          </a:p>
          <a:p>
            <a:pPr algn="l"/>
            <a:endParaRPr lang="en-IN" sz="2000" dirty="0"/>
          </a:p>
          <a:p>
            <a:pPr marL="0" indent="0" algn="l">
              <a:buNone/>
            </a:pPr>
            <a:r>
              <a:rPr lang="en-IN" sz="2000" b="1" dirty="0"/>
              <a:t>Code – </a:t>
            </a:r>
            <a:r>
              <a:rPr lang="en-IN" sz="2000" dirty="0"/>
              <a:t>Q1=</a:t>
            </a:r>
            <a:r>
              <a:rPr lang="en-IN" sz="2000" dirty="0" err="1"/>
              <a:t>dat.quantile</a:t>
            </a:r>
            <a:r>
              <a:rPr lang="en-IN" sz="2000" dirty="0"/>
              <a:t>(0.25)</a:t>
            </a:r>
          </a:p>
          <a:p>
            <a:pPr marL="0" indent="0" algn="l">
              <a:buNone/>
            </a:pPr>
            <a:r>
              <a:rPr lang="en-IN" sz="2000" dirty="0"/>
              <a:t>             Q2=</a:t>
            </a:r>
            <a:r>
              <a:rPr lang="en-IN" sz="2000" dirty="0" err="1"/>
              <a:t>dat.quantile</a:t>
            </a:r>
            <a:r>
              <a:rPr lang="en-IN" sz="2000" dirty="0"/>
              <a:t>(0.50)</a:t>
            </a:r>
          </a:p>
          <a:p>
            <a:pPr marL="0" indent="0" algn="l">
              <a:buNone/>
            </a:pPr>
            <a:r>
              <a:rPr lang="en-IN" sz="2000" dirty="0"/>
              <a:t>             Q3=</a:t>
            </a:r>
            <a:r>
              <a:rPr lang="en-IN" sz="2000" dirty="0" err="1"/>
              <a:t>dat.quantile</a:t>
            </a:r>
            <a:r>
              <a:rPr lang="en-IN" sz="2000" dirty="0"/>
              <a:t>(0.75)</a:t>
            </a:r>
          </a:p>
          <a:p>
            <a:pPr marL="0" indent="0" algn="l">
              <a:buNone/>
            </a:pPr>
            <a:r>
              <a:rPr lang="en-IN" sz="2000" dirty="0"/>
              <a:t>             IQR=Q3-Q1</a:t>
            </a:r>
          </a:p>
          <a:p>
            <a:pPr marL="0" indent="0" algn="l">
              <a:buNone/>
            </a:pPr>
            <a:r>
              <a:rPr lang="en-IN" sz="2000" dirty="0"/>
              <a:t>             print("Q1",Q1)</a:t>
            </a:r>
          </a:p>
          <a:p>
            <a:pPr marL="0" indent="0" algn="l">
              <a:buNone/>
            </a:pPr>
            <a:r>
              <a:rPr lang="en-IN" sz="2000" dirty="0"/>
              <a:t>             print("Q2",Q2)</a:t>
            </a:r>
          </a:p>
          <a:p>
            <a:pPr marL="0" indent="0" algn="l">
              <a:buNone/>
            </a:pPr>
            <a:r>
              <a:rPr lang="en-IN" sz="2000" dirty="0"/>
              <a:t>             print("IQR",IQR)</a:t>
            </a:r>
            <a:endParaRPr lang="en-IN" sz="2000" b="1" dirty="0"/>
          </a:p>
          <a:p>
            <a:pPr marL="0" indent="0" algn="l">
              <a:buNone/>
            </a:pPr>
            <a:r>
              <a:rPr lang="en-IN" sz="2000" b="1" dirty="0"/>
              <a:t>Solution – </a:t>
            </a:r>
            <a:r>
              <a:rPr lang="en-IN" sz="2000" dirty="0"/>
              <a:t>Here we have firstly find all the three quartiles by using Quantile() function and then find Inter Quartile Range by using a formula that is Q3-Q1</a:t>
            </a:r>
          </a:p>
          <a:p>
            <a:pPr marL="0" indent="0" algn="l">
              <a:buNone/>
            </a:pPr>
            <a:endParaRPr lang="en-IN" sz="2000" b="1" dirty="0"/>
          </a:p>
          <a:p>
            <a:pPr marL="0" indent="0" algn="l">
              <a:buNone/>
            </a:pPr>
            <a:r>
              <a:rPr lang="en-IN" sz="2000" b="1" dirty="0"/>
              <a:t>Inference – </a:t>
            </a:r>
            <a:r>
              <a:rPr lang="en-IN" sz="2000" dirty="0"/>
              <a:t>The output shows that 12.5 Per areas lie in Inter Quartile range </a:t>
            </a:r>
            <a:endParaRPr lang="en-IN" sz="2000" b="1" dirty="0"/>
          </a:p>
          <a:p>
            <a:pPr marL="0" indent="0" algn="l">
              <a:buNone/>
            </a:pPr>
            <a:endParaRPr lang="en-IN" sz="2000" b="1" dirty="0"/>
          </a:p>
          <a:p>
            <a:pPr marL="0" indent="0" algn="l">
              <a:buNone/>
            </a:pPr>
            <a:r>
              <a:rPr lang="en-IN" sz="2000" b="1" dirty="0"/>
              <a:t>Output – </a:t>
            </a:r>
          </a:p>
          <a:p>
            <a:pPr marL="0" indent="0">
              <a:buNone/>
            </a:pPr>
            <a:endParaRPr lang="en-IN" dirty="0"/>
          </a:p>
        </p:txBody>
      </p:sp>
      <p:pic>
        <p:nvPicPr>
          <p:cNvPr id="4" name="Picture 3">
            <a:extLst>
              <a:ext uri="{FF2B5EF4-FFF2-40B4-BE49-F238E27FC236}">
                <a16:creationId xmlns:a16="http://schemas.microsoft.com/office/drawing/2014/main" id="{82FA58AB-9C84-B86D-4D72-C916AD12D9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6" name="Picture 5">
            <a:extLst>
              <a:ext uri="{FF2B5EF4-FFF2-40B4-BE49-F238E27FC236}">
                <a16:creationId xmlns:a16="http://schemas.microsoft.com/office/drawing/2014/main" id="{8DF59220-A104-BEB0-A72F-9C7B67228B9C}"/>
              </a:ext>
            </a:extLst>
          </p:cNvPr>
          <p:cNvPicPr>
            <a:picLocks noChangeAspect="1"/>
          </p:cNvPicPr>
          <p:nvPr/>
        </p:nvPicPr>
        <p:blipFill>
          <a:blip r:embed="rId3"/>
          <a:stretch>
            <a:fillRect/>
          </a:stretch>
        </p:blipFill>
        <p:spPr>
          <a:xfrm>
            <a:off x="1407489" y="5752730"/>
            <a:ext cx="7541202" cy="1012053"/>
          </a:xfrm>
          <a:prstGeom prst="rect">
            <a:avLst/>
          </a:prstGeom>
        </p:spPr>
      </p:pic>
    </p:spTree>
    <p:extLst>
      <p:ext uri="{BB962C8B-B14F-4D97-AF65-F5344CB8AC3E}">
        <p14:creationId xmlns:p14="http://schemas.microsoft.com/office/powerpoint/2010/main" val="114751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EF868-B49F-367B-1CA7-77C181B3B14D}"/>
              </a:ext>
            </a:extLst>
          </p:cNvPr>
          <p:cNvSpPr>
            <a:spLocks noGrp="1"/>
          </p:cNvSpPr>
          <p:nvPr>
            <p:ph idx="1"/>
          </p:nvPr>
        </p:nvSpPr>
        <p:spPr>
          <a:xfrm>
            <a:off x="62143" y="79899"/>
            <a:ext cx="12020365" cy="6711518"/>
          </a:xfrm>
        </p:spPr>
        <p:txBody>
          <a:bodyPr/>
          <a:lstStyle/>
          <a:p>
            <a:pPr marL="342900" indent="-342900" algn="l">
              <a:buFont typeface="Wingdings" panose="05000000000000000000" pitchFamily="2" charset="2"/>
              <a:buChar char="Ø"/>
            </a:pPr>
            <a:r>
              <a:rPr lang="en-US" sz="2000" b="1" dirty="0"/>
              <a:t>Project Flow</a:t>
            </a:r>
          </a:p>
          <a:p>
            <a:pPr algn="l"/>
            <a:endParaRPr lang="en-IN" sz="2000" b="1" dirty="0"/>
          </a:p>
          <a:p>
            <a:pPr marL="0" indent="0" algn="l">
              <a:buNone/>
            </a:pPr>
            <a:r>
              <a:rPr lang="en-US" sz="2000" b="0" i="0" dirty="0">
                <a:solidFill>
                  <a:srgbClr val="000000"/>
                </a:solidFill>
                <a:effectLst/>
                <a:latin typeface="Helvetica Neue"/>
              </a:rPr>
              <a:t> </a:t>
            </a:r>
            <a:r>
              <a:rPr lang="en-US" b="0" i="0" dirty="0">
                <a:solidFill>
                  <a:srgbClr val="000000"/>
                </a:solidFill>
                <a:effectLst/>
                <a:latin typeface="Helvetica Neue"/>
              </a:rPr>
              <a:t>Q7. Are there any outliers in the data set ?</a:t>
            </a:r>
            <a:endParaRPr lang="en-IN" b="1" dirty="0"/>
          </a:p>
          <a:p>
            <a:pPr algn="l"/>
            <a:endParaRPr lang="en-IN" b="1" dirty="0"/>
          </a:p>
          <a:p>
            <a:pPr marL="0" indent="0" algn="l">
              <a:buNone/>
            </a:pPr>
            <a:r>
              <a:rPr lang="en-IN" b="1" dirty="0"/>
              <a:t>output –  </a:t>
            </a:r>
            <a:r>
              <a:rPr lang="en-IN" dirty="0"/>
              <a:t>Yes</a:t>
            </a:r>
          </a:p>
          <a:p>
            <a:pPr marL="0" indent="0" algn="l">
              <a:buNone/>
            </a:pPr>
            <a:endParaRPr lang="en-IN" b="1" dirty="0"/>
          </a:p>
          <a:p>
            <a:pPr marL="0" indent="0" algn="l">
              <a:buNone/>
            </a:pPr>
            <a:endParaRPr lang="en-IN" b="1" dirty="0"/>
          </a:p>
          <a:p>
            <a:pPr marL="0" indent="0" algn="l">
              <a:buNone/>
            </a:pPr>
            <a:r>
              <a:rPr lang="en-IN" b="1" dirty="0"/>
              <a:t>Solution –    </a:t>
            </a:r>
            <a:r>
              <a:rPr lang="en-IN" dirty="0"/>
              <a:t>By referring the output of question number 8</a:t>
            </a:r>
          </a:p>
          <a:p>
            <a:pPr marL="0" indent="0" algn="l">
              <a:buNone/>
            </a:pPr>
            <a:endParaRPr lang="en-IN" b="1" dirty="0"/>
          </a:p>
          <a:p>
            <a:pPr marL="0" indent="0" algn="l">
              <a:buNone/>
            </a:pPr>
            <a:endParaRPr lang="en-IN" b="1" dirty="0"/>
          </a:p>
          <a:p>
            <a:pPr marL="0" indent="0">
              <a:buNone/>
            </a:pPr>
            <a:r>
              <a:rPr lang="en-IN" b="1" dirty="0"/>
              <a:t>Inference – </a:t>
            </a:r>
            <a:r>
              <a:rPr lang="en-IN" dirty="0"/>
              <a:t>By referring the output of Q8 we can conclude that , yes there is one outlier present in data.</a:t>
            </a:r>
          </a:p>
        </p:txBody>
      </p:sp>
      <p:pic>
        <p:nvPicPr>
          <p:cNvPr id="4" name="Picture 3">
            <a:extLst>
              <a:ext uri="{FF2B5EF4-FFF2-40B4-BE49-F238E27FC236}">
                <a16:creationId xmlns:a16="http://schemas.microsoft.com/office/drawing/2014/main" id="{3036806A-3843-7B1C-B8C4-99A13212A2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405493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EF868-B49F-367B-1CA7-77C181B3B14D}"/>
              </a:ext>
            </a:extLst>
          </p:cNvPr>
          <p:cNvSpPr>
            <a:spLocks noGrp="1"/>
          </p:cNvSpPr>
          <p:nvPr>
            <p:ph idx="1"/>
          </p:nvPr>
        </p:nvSpPr>
        <p:spPr>
          <a:xfrm>
            <a:off x="62143" y="79899"/>
            <a:ext cx="12020365" cy="6711518"/>
          </a:xfrm>
        </p:spPr>
        <p:txBody>
          <a:bodyPr/>
          <a:lstStyle/>
          <a:p>
            <a:pPr marL="342900" indent="-342900" algn="l">
              <a:buFont typeface="Wingdings" panose="05000000000000000000" pitchFamily="2" charset="2"/>
              <a:buChar char="Ø"/>
            </a:pPr>
            <a:r>
              <a:rPr lang="en-US" sz="2000" b="1" dirty="0"/>
              <a:t>Project Flow</a:t>
            </a:r>
          </a:p>
          <a:p>
            <a:pPr algn="l"/>
            <a:endParaRPr lang="en-IN" sz="2000" b="1" dirty="0"/>
          </a:p>
          <a:p>
            <a:pPr marL="0" indent="0" algn="l">
              <a:buNone/>
            </a:pPr>
            <a:r>
              <a:rPr lang="en-US" sz="2000" b="0" i="0" dirty="0">
                <a:solidFill>
                  <a:srgbClr val="000000"/>
                </a:solidFill>
                <a:effectLst/>
                <a:latin typeface="Helvetica Neue"/>
              </a:rPr>
              <a:t>Q8. Draw a boxplot of the dataset to confirm .</a:t>
            </a:r>
            <a:endParaRPr lang="en-IN" sz="2000" b="1" i="0" dirty="0">
              <a:solidFill>
                <a:srgbClr val="000000"/>
              </a:solidFill>
              <a:effectLst/>
              <a:latin typeface="Helvetica Neue"/>
            </a:endParaRPr>
          </a:p>
          <a:p>
            <a:pPr marL="0" indent="0" algn="l">
              <a:buNone/>
            </a:pPr>
            <a:endParaRPr lang="en-IN" sz="2000" b="1" dirty="0"/>
          </a:p>
          <a:p>
            <a:pPr marL="0" indent="0" algn="l">
              <a:buNone/>
            </a:pPr>
            <a:r>
              <a:rPr lang="en-IN" sz="2000" b="1" dirty="0"/>
              <a:t>Code –</a:t>
            </a:r>
            <a:r>
              <a:rPr lang="en-IN" sz="2000" dirty="0"/>
              <a:t> </a:t>
            </a:r>
            <a:r>
              <a:rPr lang="en-US" sz="2000" dirty="0" err="1"/>
              <a:t>sns.boxplot</a:t>
            </a:r>
            <a:r>
              <a:rPr lang="en-US" sz="2000" dirty="0"/>
              <a:t>(</a:t>
            </a:r>
            <a:r>
              <a:rPr lang="en-US" sz="2000" dirty="0" err="1"/>
              <a:t>dat</a:t>
            </a:r>
            <a:r>
              <a:rPr lang="en-US" sz="2000" dirty="0"/>
              <a:t>)</a:t>
            </a:r>
          </a:p>
          <a:p>
            <a:pPr marL="0" indent="0" algn="l">
              <a:buNone/>
            </a:pPr>
            <a:r>
              <a:rPr lang="en-US" sz="2000" dirty="0"/>
              <a:t>             </a:t>
            </a:r>
            <a:r>
              <a:rPr lang="en-US" sz="2000" dirty="0" err="1"/>
              <a:t>plt.show</a:t>
            </a:r>
            <a:r>
              <a:rPr lang="en-US" sz="2000" dirty="0"/>
              <a:t>()</a:t>
            </a:r>
            <a:endParaRPr lang="en-IN" sz="2000" dirty="0"/>
          </a:p>
          <a:p>
            <a:pPr marL="0" indent="0" algn="l">
              <a:buNone/>
            </a:pPr>
            <a:endParaRPr lang="en-IN" sz="2000" b="1" dirty="0"/>
          </a:p>
          <a:p>
            <a:pPr marL="0" indent="0" algn="l">
              <a:buNone/>
            </a:pPr>
            <a:r>
              <a:rPr lang="en-IN" sz="2000" b="1" dirty="0"/>
              <a:t>Solution – </a:t>
            </a:r>
            <a:r>
              <a:rPr lang="en-IN" sz="2000" dirty="0"/>
              <a:t>Box Plot has been used to show the outliers present in data. It gives idea about the variance od data and presence of outliers. The whiskers represent the spread of data.</a:t>
            </a:r>
            <a:endParaRPr lang="en-IN" sz="2000" b="1" dirty="0"/>
          </a:p>
          <a:p>
            <a:pPr marL="0" indent="0" algn="l">
              <a:buNone/>
            </a:pPr>
            <a:endParaRPr lang="en-IN" sz="2000" b="1" dirty="0"/>
          </a:p>
          <a:p>
            <a:pPr marL="0" indent="0" algn="l">
              <a:buNone/>
            </a:pPr>
            <a:r>
              <a:rPr lang="en-IN" sz="2000" b="1" dirty="0"/>
              <a:t>Inference – </a:t>
            </a:r>
            <a:r>
              <a:rPr lang="en-IN" sz="2000" b="0" i="0" u="none" strike="noStrike" baseline="0" dirty="0">
                <a:solidFill>
                  <a:srgbClr val="000000"/>
                </a:solidFill>
                <a:latin typeface="Microsoft Sans Serif" panose="020B0604020202020204" pitchFamily="34" charset="0"/>
              </a:rPr>
              <a:t>The dots outsides of the whiskers show outlier values</a:t>
            </a:r>
            <a:r>
              <a:rPr lang="en-IN" sz="2000" dirty="0">
                <a:solidFill>
                  <a:srgbClr val="000000"/>
                </a:solidFill>
                <a:latin typeface="Microsoft Sans Serif" panose="020B0604020202020204" pitchFamily="34" charset="0"/>
              </a:rPr>
              <a:t>.</a:t>
            </a:r>
            <a:r>
              <a:rPr lang="en-US" sz="2000" b="0" i="0" dirty="0">
                <a:solidFill>
                  <a:srgbClr val="000000"/>
                </a:solidFill>
                <a:effectLst/>
                <a:latin typeface="Helvetica Neue"/>
              </a:rPr>
              <a:t>There is only one outlier.</a:t>
            </a:r>
            <a:endParaRPr lang="en-IN" sz="2000" b="1" dirty="0"/>
          </a:p>
          <a:p>
            <a:pPr marL="0" indent="0" algn="l">
              <a:buNone/>
            </a:pPr>
            <a:r>
              <a:rPr lang="en-IN" sz="2000" b="1" dirty="0"/>
              <a:t>Output –</a:t>
            </a:r>
          </a:p>
          <a:p>
            <a:pPr marL="0" indent="0">
              <a:buNone/>
            </a:pPr>
            <a:endParaRPr lang="en-IN" dirty="0"/>
          </a:p>
        </p:txBody>
      </p:sp>
      <p:pic>
        <p:nvPicPr>
          <p:cNvPr id="2" name="Picture 1">
            <a:extLst>
              <a:ext uri="{FF2B5EF4-FFF2-40B4-BE49-F238E27FC236}">
                <a16:creationId xmlns:a16="http://schemas.microsoft.com/office/drawing/2014/main" id="{9C9BA690-7955-CA39-BDF2-7936BA3B37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5" name="Picture 4">
            <a:extLst>
              <a:ext uri="{FF2B5EF4-FFF2-40B4-BE49-F238E27FC236}">
                <a16:creationId xmlns:a16="http://schemas.microsoft.com/office/drawing/2014/main" id="{B5B8312F-C77E-13C3-BA7C-160609AE1076}"/>
              </a:ext>
            </a:extLst>
          </p:cNvPr>
          <p:cNvPicPr>
            <a:picLocks noChangeAspect="1"/>
          </p:cNvPicPr>
          <p:nvPr/>
        </p:nvPicPr>
        <p:blipFill>
          <a:blip r:embed="rId3"/>
          <a:stretch>
            <a:fillRect/>
          </a:stretch>
        </p:blipFill>
        <p:spPr>
          <a:xfrm>
            <a:off x="2952124" y="4270159"/>
            <a:ext cx="5044877" cy="2521258"/>
          </a:xfrm>
          <a:prstGeom prst="rect">
            <a:avLst/>
          </a:prstGeom>
        </p:spPr>
      </p:pic>
    </p:spTree>
    <p:extLst>
      <p:ext uri="{BB962C8B-B14F-4D97-AF65-F5344CB8AC3E}">
        <p14:creationId xmlns:p14="http://schemas.microsoft.com/office/powerpoint/2010/main" val="311846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EF868-B49F-367B-1CA7-77C181B3B14D}"/>
              </a:ext>
            </a:extLst>
          </p:cNvPr>
          <p:cNvSpPr>
            <a:spLocks noGrp="1"/>
          </p:cNvSpPr>
          <p:nvPr>
            <p:ph idx="1"/>
          </p:nvPr>
        </p:nvSpPr>
        <p:spPr>
          <a:xfrm>
            <a:off x="62143" y="79899"/>
            <a:ext cx="12020365" cy="6711518"/>
          </a:xfrm>
        </p:spPr>
        <p:txBody>
          <a:bodyPr/>
          <a:lstStyle/>
          <a:p>
            <a:pPr marL="342900" indent="-342900" algn="l">
              <a:buFont typeface="Wingdings" panose="05000000000000000000" pitchFamily="2" charset="2"/>
              <a:buChar char="Ø"/>
            </a:pPr>
            <a:r>
              <a:rPr lang="en-US" sz="2000" b="1" dirty="0"/>
              <a:t>Project Flow</a:t>
            </a:r>
          </a:p>
          <a:p>
            <a:pPr algn="l"/>
            <a:endParaRPr lang="en-IN" sz="2000" b="1" dirty="0"/>
          </a:p>
          <a:p>
            <a:pPr marL="0" indent="0" algn="l">
              <a:buNone/>
            </a:pPr>
            <a:r>
              <a:rPr lang="en-US" sz="2000" b="0" i="0" dirty="0">
                <a:solidFill>
                  <a:srgbClr val="000000"/>
                </a:solidFill>
                <a:effectLst/>
                <a:latin typeface="Helvetica Neue"/>
              </a:rPr>
              <a:t>Q9. Find the percentile rank of the datapoint 25.</a:t>
            </a:r>
            <a:endParaRPr lang="en-IN" sz="2000" b="1" dirty="0"/>
          </a:p>
          <a:p>
            <a:pPr algn="l"/>
            <a:endParaRPr lang="en-IN" sz="2000" b="1" dirty="0"/>
          </a:p>
          <a:p>
            <a:pPr marL="0" indent="0" algn="l">
              <a:buNone/>
            </a:pPr>
            <a:r>
              <a:rPr lang="en-IN" sz="2000" b="1" dirty="0"/>
              <a:t>Code – </a:t>
            </a:r>
            <a:r>
              <a:rPr lang="nl-NL" sz="2000" dirty="0"/>
              <a:t>dat['Percentile Rank'] = dat[‘Price'].rank(pct=True)</a:t>
            </a:r>
          </a:p>
          <a:p>
            <a:pPr marL="0" indent="0" algn="l">
              <a:buNone/>
            </a:pPr>
            <a:r>
              <a:rPr lang="nl-NL" sz="2000" dirty="0"/>
              <a:t>             dat.head()</a:t>
            </a:r>
            <a:endParaRPr lang="en-IN" sz="2000" dirty="0"/>
          </a:p>
          <a:p>
            <a:pPr marL="0" indent="0" algn="l">
              <a:buNone/>
            </a:pPr>
            <a:endParaRPr lang="en-IN" sz="2000" b="1" dirty="0"/>
          </a:p>
          <a:p>
            <a:pPr marL="0" indent="0" algn="l">
              <a:buNone/>
            </a:pPr>
            <a:r>
              <a:rPr lang="en-IN" sz="2000" b="1" dirty="0"/>
              <a:t>Solution –  </a:t>
            </a:r>
            <a:r>
              <a:rPr lang="en-IN" sz="2000" dirty="0"/>
              <a:t>By using </a:t>
            </a:r>
            <a:r>
              <a:rPr lang="en-IN" sz="2000" b="1" dirty="0"/>
              <a:t>.rank() </a:t>
            </a:r>
            <a:r>
              <a:rPr lang="en-IN" sz="2000" dirty="0"/>
              <a:t>function is used to get the rank of each prices and </a:t>
            </a:r>
            <a:r>
              <a:rPr lang="en-IN" sz="2000" b="1" dirty="0"/>
              <a:t>pct=True</a:t>
            </a:r>
            <a:r>
              <a:rPr lang="en-IN" sz="2000" dirty="0"/>
              <a:t> will convert the rank into the percentile rank .</a:t>
            </a:r>
            <a:endParaRPr lang="en-IN" sz="2000" b="1" dirty="0"/>
          </a:p>
          <a:p>
            <a:pPr marL="0" indent="0" algn="l">
              <a:buNone/>
            </a:pPr>
            <a:endParaRPr lang="en-IN" sz="2000" b="1" dirty="0"/>
          </a:p>
          <a:p>
            <a:pPr marL="0" indent="0" algn="l">
              <a:buNone/>
            </a:pPr>
            <a:r>
              <a:rPr lang="en-IN" sz="2000" b="1" dirty="0"/>
              <a:t>Inference – </a:t>
            </a:r>
            <a:r>
              <a:rPr lang="en-IN" sz="2000" dirty="0"/>
              <a:t>The output is showing percentile rank foe each prices.</a:t>
            </a:r>
            <a:endParaRPr lang="en-IN" sz="2000" b="1" dirty="0"/>
          </a:p>
          <a:p>
            <a:pPr algn="l"/>
            <a:endParaRPr lang="en-IN" sz="2000" b="1" dirty="0"/>
          </a:p>
          <a:p>
            <a:pPr marL="0" indent="0" algn="l">
              <a:buNone/>
            </a:pPr>
            <a:r>
              <a:rPr lang="en-IN" sz="2000" b="1" dirty="0"/>
              <a:t>Output –</a:t>
            </a:r>
          </a:p>
          <a:p>
            <a:pPr marL="0" indent="0">
              <a:buNone/>
            </a:pPr>
            <a:endParaRPr lang="en-IN" dirty="0"/>
          </a:p>
        </p:txBody>
      </p:sp>
      <p:pic>
        <p:nvPicPr>
          <p:cNvPr id="2" name="Picture 1">
            <a:extLst>
              <a:ext uri="{FF2B5EF4-FFF2-40B4-BE49-F238E27FC236}">
                <a16:creationId xmlns:a16="http://schemas.microsoft.com/office/drawing/2014/main" id="{C63A2CDC-EB3C-4AF7-514D-AC85B73129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5" name="Picture 4">
            <a:extLst>
              <a:ext uri="{FF2B5EF4-FFF2-40B4-BE49-F238E27FC236}">
                <a16:creationId xmlns:a16="http://schemas.microsoft.com/office/drawing/2014/main" id="{780008FA-32DB-DEDD-FCA1-8CE9A8F2787B}"/>
              </a:ext>
            </a:extLst>
          </p:cNvPr>
          <p:cNvPicPr>
            <a:picLocks noChangeAspect="1"/>
          </p:cNvPicPr>
          <p:nvPr/>
        </p:nvPicPr>
        <p:blipFill>
          <a:blip r:embed="rId3"/>
          <a:stretch>
            <a:fillRect/>
          </a:stretch>
        </p:blipFill>
        <p:spPr>
          <a:xfrm>
            <a:off x="1903245" y="4453361"/>
            <a:ext cx="4458086" cy="2118544"/>
          </a:xfrm>
          <a:prstGeom prst="rect">
            <a:avLst/>
          </a:prstGeom>
        </p:spPr>
      </p:pic>
    </p:spTree>
    <p:extLst>
      <p:ext uri="{BB962C8B-B14F-4D97-AF65-F5344CB8AC3E}">
        <p14:creationId xmlns:p14="http://schemas.microsoft.com/office/powerpoint/2010/main" val="140710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E51274-1700-B00D-369E-F5F148F456B9}"/>
              </a:ext>
            </a:extLst>
          </p:cNvPr>
          <p:cNvSpPr>
            <a:spLocks noGrp="1"/>
          </p:cNvSpPr>
          <p:nvPr>
            <p:ph type="subTitle" idx="1"/>
          </p:nvPr>
        </p:nvSpPr>
        <p:spPr>
          <a:xfrm>
            <a:off x="115410" y="71021"/>
            <a:ext cx="11975976" cy="6693763"/>
          </a:xfrm>
        </p:spPr>
        <p:txBody>
          <a:bodyPr/>
          <a:lstStyle/>
          <a:p>
            <a:pPr marL="342900" indent="-342900" algn="l">
              <a:buFont typeface="Wingdings" panose="05000000000000000000" pitchFamily="2" charset="2"/>
              <a:buChar char="Ø"/>
            </a:pPr>
            <a:r>
              <a:rPr lang="en-US" sz="2000" b="1" dirty="0"/>
              <a:t>Project Flow</a:t>
            </a:r>
          </a:p>
          <a:p>
            <a:pPr algn="l"/>
            <a:endParaRPr lang="en-IN" sz="2000" dirty="0"/>
          </a:p>
          <a:p>
            <a:pPr algn="l"/>
            <a:r>
              <a:rPr lang="en-US" sz="2000" b="0" i="0" dirty="0">
                <a:solidFill>
                  <a:srgbClr val="000000"/>
                </a:solidFill>
                <a:effectLst/>
                <a:latin typeface="Helvetica Neue"/>
              </a:rPr>
              <a:t>Q10. What is the probability that a shirt cost is above 25 dollars?</a:t>
            </a:r>
            <a:endParaRPr lang="en-IN" sz="2000" dirty="0"/>
          </a:p>
          <a:p>
            <a:pPr algn="l"/>
            <a:endParaRPr lang="en-IN" sz="2000" b="1" dirty="0"/>
          </a:p>
          <a:p>
            <a:pPr algn="l"/>
            <a:r>
              <a:rPr lang="en-IN" sz="2000" b="1" dirty="0"/>
              <a:t>Code – </a:t>
            </a:r>
            <a:r>
              <a:rPr lang="en-US" sz="2000" dirty="0"/>
              <a:t>num=</a:t>
            </a:r>
            <a:r>
              <a:rPr lang="en-US" sz="2000" dirty="0" err="1"/>
              <a:t>len</a:t>
            </a:r>
            <a:r>
              <a:rPr lang="en-US" sz="2000" dirty="0"/>
              <a:t>(</a:t>
            </a:r>
            <a:r>
              <a:rPr lang="en-US" sz="2000" dirty="0" err="1"/>
              <a:t>dat</a:t>
            </a:r>
            <a:r>
              <a:rPr lang="en-US" sz="2000" dirty="0"/>
              <a:t>[</a:t>
            </a:r>
            <a:r>
              <a:rPr lang="en-US" sz="2000" dirty="0" err="1"/>
              <a:t>dat</a:t>
            </a:r>
            <a:r>
              <a:rPr lang="en-US" sz="2000" dirty="0"/>
              <a:t>[‘price']&gt;25])</a:t>
            </a:r>
          </a:p>
          <a:p>
            <a:pPr algn="l"/>
            <a:r>
              <a:rPr lang="en-US" sz="2000" dirty="0"/>
              <a:t>             den=</a:t>
            </a:r>
            <a:r>
              <a:rPr lang="en-US" sz="2000" dirty="0" err="1"/>
              <a:t>len</a:t>
            </a:r>
            <a:r>
              <a:rPr lang="en-US" sz="2000" dirty="0"/>
              <a:t>(</a:t>
            </a:r>
            <a:r>
              <a:rPr lang="en-US" sz="2000" dirty="0" err="1"/>
              <a:t>dat</a:t>
            </a:r>
            <a:r>
              <a:rPr lang="en-US" sz="2000" dirty="0"/>
              <a:t>[‘price’])</a:t>
            </a:r>
          </a:p>
          <a:p>
            <a:pPr algn="l"/>
            <a:r>
              <a:rPr lang="en-US" sz="2000" dirty="0"/>
              <a:t>            prob=num/den</a:t>
            </a:r>
          </a:p>
          <a:p>
            <a:pPr algn="l"/>
            <a:r>
              <a:rPr lang="en-US" sz="2000" dirty="0"/>
              <a:t>            print("The probability that a shirt cost is above 25 dollars :“, prob)</a:t>
            </a:r>
            <a:endParaRPr lang="en-IN" sz="2000" dirty="0"/>
          </a:p>
          <a:p>
            <a:pPr algn="l"/>
            <a:endParaRPr lang="en-IN" sz="2000" b="1" dirty="0"/>
          </a:p>
          <a:p>
            <a:pPr algn="l"/>
            <a:r>
              <a:rPr lang="en-IN" sz="2000" b="1" dirty="0"/>
              <a:t>Solution – </a:t>
            </a:r>
            <a:r>
              <a:rPr lang="en-IN" sz="2000" dirty="0"/>
              <a:t>Firstly we found the </a:t>
            </a:r>
            <a:r>
              <a:rPr lang="en-IN" sz="2000" dirty="0" err="1"/>
              <a:t>len</a:t>
            </a:r>
            <a:r>
              <a:rPr lang="en-IN" sz="2000" dirty="0"/>
              <a:t> of prices whose cost is greater then 25 dollars and the to get the proportion we divided it by the total length of sample.</a:t>
            </a:r>
            <a:endParaRPr lang="en-IN" sz="2000" b="1" dirty="0"/>
          </a:p>
          <a:p>
            <a:pPr algn="l"/>
            <a:endParaRPr lang="en-IN" sz="2000" b="1" dirty="0"/>
          </a:p>
          <a:p>
            <a:pPr algn="l"/>
            <a:r>
              <a:rPr lang="en-IN" sz="2000" b="1" dirty="0"/>
              <a:t>Inference –  </a:t>
            </a:r>
            <a:r>
              <a:rPr lang="en-IN" sz="2000" dirty="0"/>
              <a:t>We get the probability of shirt cost is above 25 dollars.</a:t>
            </a:r>
            <a:endParaRPr lang="en-IN" sz="2000" b="1" dirty="0"/>
          </a:p>
          <a:p>
            <a:pPr algn="l"/>
            <a:endParaRPr lang="en-IN" sz="2000" b="1" dirty="0"/>
          </a:p>
          <a:p>
            <a:pPr algn="l"/>
            <a:r>
              <a:rPr lang="en-IN" sz="2000" b="1" dirty="0"/>
              <a:t>Output – </a:t>
            </a:r>
          </a:p>
          <a:p>
            <a:endParaRPr lang="en-IN" dirty="0"/>
          </a:p>
        </p:txBody>
      </p:sp>
      <p:pic>
        <p:nvPicPr>
          <p:cNvPr id="4" name="Picture 3">
            <a:extLst>
              <a:ext uri="{FF2B5EF4-FFF2-40B4-BE49-F238E27FC236}">
                <a16:creationId xmlns:a16="http://schemas.microsoft.com/office/drawing/2014/main" id="{48487852-D2E9-E70E-8804-0D9B9DAED4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6" name="Picture 5">
            <a:extLst>
              <a:ext uri="{FF2B5EF4-FFF2-40B4-BE49-F238E27FC236}">
                <a16:creationId xmlns:a16="http://schemas.microsoft.com/office/drawing/2014/main" id="{9AD2BFBD-010C-4F8A-5EF8-C923D6E0BC3A}"/>
              </a:ext>
            </a:extLst>
          </p:cNvPr>
          <p:cNvPicPr>
            <a:picLocks noChangeAspect="1"/>
          </p:cNvPicPr>
          <p:nvPr/>
        </p:nvPicPr>
        <p:blipFill>
          <a:blip r:embed="rId3"/>
          <a:stretch>
            <a:fillRect/>
          </a:stretch>
        </p:blipFill>
        <p:spPr>
          <a:xfrm>
            <a:off x="1402673" y="5531371"/>
            <a:ext cx="7705816" cy="1034321"/>
          </a:xfrm>
          <a:prstGeom prst="rect">
            <a:avLst/>
          </a:prstGeom>
        </p:spPr>
      </p:pic>
    </p:spTree>
    <p:extLst>
      <p:ext uri="{BB962C8B-B14F-4D97-AF65-F5344CB8AC3E}">
        <p14:creationId xmlns:p14="http://schemas.microsoft.com/office/powerpoint/2010/main" val="379294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01359A-495B-B01C-01AE-ADC4C30B4889}"/>
              </a:ext>
            </a:extLst>
          </p:cNvPr>
          <p:cNvSpPr>
            <a:spLocks noGrp="1"/>
          </p:cNvSpPr>
          <p:nvPr>
            <p:ph type="subTitle" idx="1"/>
          </p:nvPr>
        </p:nvSpPr>
        <p:spPr>
          <a:xfrm>
            <a:off x="79899" y="71021"/>
            <a:ext cx="12029243" cy="6702641"/>
          </a:xfrm>
        </p:spPr>
        <p:txBody>
          <a:bodyPr/>
          <a:lstStyle/>
          <a:p>
            <a:pPr marL="342900" indent="-342900" algn="l">
              <a:buFont typeface="Wingdings" panose="05000000000000000000" pitchFamily="2" charset="2"/>
              <a:buChar char="Ø"/>
            </a:pPr>
            <a:r>
              <a:rPr lang="en-US" sz="2000" b="1" dirty="0"/>
              <a:t>Project Flow</a:t>
            </a:r>
          </a:p>
          <a:p>
            <a:pPr algn="l"/>
            <a:endParaRPr lang="en-IN" sz="2000" dirty="0"/>
          </a:p>
          <a:p>
            <a:pPr algn="l"/>
            <a:r>
              <a:rPr lang="en-US" sz="2000" dirty="0"/>
              <a:t>Q11. Create a frequency distribution for the data and visualize it appropriately</a:t>
            </a:r>
            <a:endParaRPr lang="en-IN" sz="2000" dirty="0"/>
          </a:p>
          <a:p>
            <a:pPr algn="l"/>
            <a:endParaRPr lang="en-IN" sz="2000" b="1" dirty="0"/>
          </a:p>
          <a:p>
            <a:pPr algn="l"/>
            <a:endParaRPr lang="en-IN" sz="2000" b="1" dirty="0"/>
          </a:p>
          <a:p>
            <a:pPr algn="l"/>
            <a:r>
              <a:rPr lang="en-IN" sz="2000" b="1" dirty="0"/>
              <a:t>Code –  </a:t>
            </a:r>
            <a:r>
              <a:rPr lang="en-IN" sz="2000" dirty="0" err="1"/>
              <a:t>df</a:t>
            </a:r>
            <a:r>
              <a:rPr lang="en-IN" sz="2000" dirty="0"/>
              <a:t>=</a:t>
            </a:r>
            <a:r>
              <a:rPr lang="en-IN" sz="2000" dirty="0" err="1"/>
              <a:t>dat.value_counts</a:t>
            </a:r>
            <a:r>
              <a:rPr lang="en-IN" sz="2000" dirty="0"/>
              <a:t>()</a:t>
            </a:r>
          </a:p>
          <a:p>
            <a:pPr algn="l"/>
            <a:r>
              <a:rPr lang="en-IN" sz="2000" dirty="0"/>
              <a:t>              </a:t>
            </a:r>
            <a:r>
              <a:rPr lang="en-IN" sz="2000" dirty="0" err="1"/>
              <a:t>df.plot</a:t>
            </a:r>
            <a:r>
              <a:rPr lang="en-IN" sz="2000" dirty="0"/>
              <a:t>(kind='bar’)</a:t>
            </a:r>
          </a:p>
          <a:p>
            <a:pPr algn="l"/>
            <a:r>
              <a:rPr lang="en-IN" sz="2000" dirty="0"/>
              <a:t>              </a:t>
            </a:r>
            <a:r>
              <a:rPr lang="en-IN" sz="2000" dirty="0" err="1"/>
              <a:t>plt.show</a:t>
            </a:r>
            <a:r>
              <a:rPr lang="en-IN" sz="2000" dirty="0"/>
              <a:t>()</a:t>
            </a:r>
          </a:p>
          <a:p>
            <a:pPr algn="l"/>
            <a:endParaRPr lang="en-IN" sz="2000" b="1" dirty="0"/>
          </a:p>
          <a:p>
            <a:pPr algn="l"/>
            <a:endParaRPr lang="en-IN" sz="2000" b="1" dirty="0"/>
          </a:p>
          <a:p>
            <a:pPr algn="l"/>
            <a:r>
              <a:rPr lang="en-IN" sz="2000" b="1" dirty="0"/>
              <a:t>Solution- </a:t>
            </a:r>
            <a:r>
              <a:rPr lang="en-IN" sz="2000" dirty="0"/>
              <a:t>we have find the value count of data which is frequency of prices then we used bar plot to show frequency distribution of prices.</a:t>
            </a:r>
          </a:p>
          <a:p>
            <a:pPr algn="l"/>
            <a:endParaRPr lang="en-IN" sz="2000" b="1" dirty="0"/>
          </a:p>
          <a:p>
            <a:pPr algn="l"/>
            <a:endParaRPr lang="en-IN" sz="2000" b="1" dirty="0"/>
          </a:p>
          <a:p>
            <a:pPr algn="l"/>
            <a:r>
              <a:rPr lang="en-IN" sz="2000" b="1" dirty="0"/>
              <a:t>Inference – </a:t>
            </a:r>
            <a:r>
              <a:rPr lang="en-IN" sz="2000" dirty="0"/>
              <a:t>We get output which is representing the frequency distribution of </a:t>
            </a:r>
            <a:r>
              <a:rPr lang="en-IN" sz="2000" dirty="0" err="1"/>
              <a:t>prices.The</a:t>
            </a:r>
            <a:r>
              <a:rPr lang="en-IN" sz="2000" dirty="0"/>
              <a:t> product with price 27 dollar and 35 dollar are having high frequency that is 4.</a:t>
            </a:r>
            <a:endParaRPr lang="en-IN" sz="2000" b="1" dirty="0"/>
          </a:p>
          <a:p>
            <a:pPr algn="l"/>
            <a:endParaRPr lang="en-IN" sz="2000" b="1" dirty="0"/>
          </a:p>
          <a:p>
            <a:pPr algn="l"/>
            <a:endParaRPr lang="en-IN" dirty="0"/>
          </a:p>
        </p:txBody>
      </p:sp>
      <p:pic>
        <p:nvPicPr>
          <p:cNvPr id="4" name="Picture 3">
            <a:extLst>
              <a:ext uri="{FF2B5EF4-FFF2-40B4-BE49-F238E27FC236}">
                <a16:creationId xmlns:a16="http://schemas.microsoft.com/office/drawing/2014/main" id="{AD88E612-D240-0130-9CF7-5F9EB1079A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4261859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7C489C-B380-E403-3817-345B439825DE}"/>
              </a:ext>
            </a:extLst>
          </p:cNvPr>
          <p:cNvSpPr>
            <a:spLocks noGrp="1"/>
          </p:cNvSpPr>
          <p:nvPr>
            <p:ph type="subTitle" idx="1"/>
          </p:nvPr>
        </p:nvSpPr>
        <p:spPr>
          <a:xfrm>
            <a:off x="209862" y="194871"/>
            <a:ext cx="11827240" cy="6490741"/>
          </a:xfrm>
        </p:spPr>
        <p:txBody>
          <a:bodyPr/>
          <a:lstStyle/>
          <a:p>
            <a:pPr algn="l"/>
            <a:endParaRPr lang="en-IN" sz="2400" b="1" dirty="0"/>
          </a:p>
          <a:p>
            <a:pPr algn="l"/>
            <a:r>
              <a:rPr lang="en-IN" sz="2400" b="1" dirty="0"/>
              <a:t>Output –</a:t>
            </a:r>
          </a:p>
          <a:p>
            <a:pPr algn="l"/>
            <a:endParaRPr lang="en-IN" dirty="0"/>
          </a:p>
        </p:txBody>
      </p:sp>
      <p:pic>
        <p:nvPicPr>
          <p:cNvPr id="5" name="Picture 4">
            <a:extLst>
              <a:ext uri="{FF2B5EF4-FFF2-40B4-BE49-F238E27FC236}">
                <a16:creationId xmlns:a16="http://schemas.microsoft.com/office/drawing/2014/main" id="{8BB08F4B-4D17-C35D-99AB-FDA93922DBB9}"/>
              </a:ext>
            </a:extLst>
          </p:cNvPr>
          <p:cNvPicPr>
            <a:picLocks noChangeAspect="1"/>
          </p:cNvPicPr>
          <p:nvPr/>
        </p:nvPicPr>
        <p:blipFill>
          <a:blip r:embed="rId2"/>
          <a:stretch>
            <a:fillRect/>
          </a:stretch>
        </p:blipFill>
        <p:spPr>
          <a:xfrm>
            <a:off x="1394084" y="1004341"/>
            <a:ext cx="8874177" cy="5441429"/>
          </a:xfrm>
          <a:prstGeom prst="rect">
            <a:avLst/>
          </a:prstGeom>
        </p:spPr>
      </p:pic>
      <p:pic>
        <p:nvPicPr>
          <p:cNvPr id="6" name="Picture 5">
            <a:extLst>
              <a:ext uri="{FF2B5EF4-FFF2-40B4-BE49-F238E27FC236}">
                <a16:creationId xmlns:a16="http://schemas.microsoft.com/office/drawing/2014/main" id="{580FBA35-C86A-CDFD-0056-F734090A0B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289131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0842A-8DE0-E419-E9C3-6C19C153A7F2}"/>
              </a:ext>
            </a:extLst>
          </p:cNvPr>
          <p:cNvSpPr>
            <a:spLocks noGrp="1"/>
          </p:cNvSpPr>
          <p:nvPr>
            <p:ph idx="1"/>
          </p:nvPr>
        </p:nvSpPr>
        <p:spPr>
          <a:xfrm>
            <a:off x="71021" y="71020"/>
            <a:ext cx="12055876" cy="6711519"/>
          </a:xfrm>
        </p:spPr>
        <p:txBody>
          <a:bodyPr>
            <a:normAutofit/>
          </a:bodyPr>
          <a:lstStyle/>
          <a:p>
            <a:pPr marL="342900" indent="-342900" algn="l">
              <a:buFont typeface="Wingdings" panose="05000000000000000000" pitchFamily="2" charset="2"/>
              <a:buChar char="Ø"/>
            </a:pPr>
            <a:r>
              <a:rPr lang="en-US" sz="2000" b="1" dirty="0"/>
              <a:t>Project Flow</a:t>
            </a:r>
          </a:p>
          <a:p>
            <a:pPr algn="l"/>
            <a:endParaRPr lang="en-IN" sz="2000" b="1" dirty="0"/>
          </a:p>
          <a:p>
            <a:pPr marL="0" indent="0" algn="l">
              <a:buNone/>
            </a:pPr>
            <a:r>
              <a:rPr lang="en-US" sz="2000" b="0" i="0" dirty="0">
                <a:solidFill>
                  <a:srgbClr val="000000"/>
                </a:solidFill>
                <a:effectLst/>
                <a:latin typeface="Helvetica Neue"/>
              </a:rPr>
              <a:t>Q12. Create a probability distribution of the data and visualize it appropriately</a:t>
            </a:r>
            <a:endParaRPr lang="en-IN" sz="2000" dirty="0"/>
          </a:p>
          <a:p>
            <a:pPr algn="l"/>
            <a:endParaRPr lang="en-IN" sz="2000" b="1" dirty="0"/>
          </a:p>
          <a:p>
            <a:pPr marL="0" indent="0" algn="l">
              <a:buNone/>
            </a:pPr>
            <a:r>
              <a:rPr lang="en-IN" sz="2000" b="1" dirty="0"/>
              <a:t>Code – </a:t>
            </a:r>
            <a:r>
              <a:rPr lang="en-IN" sz="2600" dirty="0"/>
              <a:t>mu = </a:t>
            </a:r>
            <a:r>
              <a:rPr lang="en-IN" sz="2600" dirty="0" err="1"/>
              <a:t>np.mean</a:t>
            </a:r>
            <a:r>
              <a:rPr lang="en-IN" sz="2600" dirty="0"/>
              <a:t>(</a:t>
            </a:r>
            <a:r>
              <a:rPr lang="en-IN" sz="2600" dirty="0" err="1"/>
              <a:t>dat.price</a:t>
            </a:r>
            <a:r>
              <a:rPr lang="en-IN" sz="2600" dirty="0"/>
              <a:t>)</a:t>
            </a:r>
          </a:p>
          <a:p>
            <a:pPr marL="0" indent="0" algn="l">
              <a:buNone/>
            </a:pPr>
            <a:r>
              <a:rPr lang="en-IN" sz="2600" dirty="0"/>
              <a:t>            sig = </a:t>
            </a:r>
            <a:r>
              <a:rPr lang="en-IN" sz="2600" dirty="0" err="1"/>
              <a:t>dat.size.std</a:t>
            </a:r>
            <a:r>
              <a:rPr lang="en-IN" sz="2600" dirty="0"/>
              <a:t>()</a:t>
            </a:r>
          </a:p>
          <a:p>
            <a:pPr marL="0" indent="0" algn="l">
              <a:buNone/>
            </a:pPr>
            <a:r>
              <a:rPr lang="en-IN" sz="2600" dirty="0"/>
              <a:t>            </a:t>
            </a:r>
            <a:r>
              <a:rPr lang="en-IN" sz="2600" dirty="0" err="1"/>
              <a:t>dat</a:t>
            </a:r>
            <a:r>
              <a:rPr lang="en-IN" sz="2600" dirty="0"/>
              <a:t>['prob'] = 0.0</a:t>
            </a:r>
          </a:p>
          <a:p>
            <a:pPr marL="0" indent="0" algn="l">
              <a:buNone/>
            </a:pPr>
            <a:endParaRPr lang="en-IN" sz="2600" dirty="0"/>
          </a:p>
          <a:p>
            <a:pPr marL="0" indent="0" algn="l">
              <a:buNone/>
            </a:pPr>
            <a:r>
              <a:rPr lang="en-IN" sz="2600" dirty="0"/>
              <a:t>           for </a:t>
            </a:r>
            <a:r>
              <a:rPr lang="en-IN" sz="2600" dirty="0" err="1"/>
              <a:t>idx,row</a:t>
            </a:r>
            <a:r>
              <a:rPr lang="en-IN" sz="2600" dirty="0"/>
              <a:t> in </a:t>
            </a:r>
            <a:r>
              <a:rPr lang="en-IN" sz="2600" dirty="0" err="1"/>
              <a:t>dat.iterrows</a:t>
            </a:r>
            <a:r>
              <a:rPr lang="en-IN" sz="2600" dirty="0"/>
              <a:t>():</a:t>
            </a:r>
          </a:p>
          <a:p>
            <a:pPr marL="0" indent="0" algn="l">
              <a:buNone/>
            </a:pPr>
            <a:r>
              <a:rPr lang="en-IN" sz="2600" dirty="0"/>
              <a:t>                  if </a:t>
            </a:r>
            <a:r>
              <a:rPr lang="en-IN" sz="2600" dirty="0" err="1"/>
              <a:t>row.size</a:t>
            </a:r>
            <a:r>
              <a:rPr lang="en-IN" sz="2600" dirty="0"/>
              <a:t> &lt; mu:</a:t>
            </a:r>
          </a:p>
          <a:p>
            <a:pPr marL="0" indent="0" algn="l">
              <a:buNone/>
            </a:pPr>
            <a:r>
              <a:rPr lang="en-IN" sz="2600" dirty="0"/>
              <a:t>                         dat.at[</a:t>
            </a:r>
            <a:r>
              <a:rPr lang="en-IN" sz="2600" dirty="0" err="1"/>
              <a:t>idx</a:t>
            </a:r>
            <a:r>
              <a:rPr lang="en-IN" sz="2600" dirty="0"/>
              <a:t>,'prob'] = 1 - (</a:t>
            </a:r>
            <a:r>
              <a:rPr lang="en-IN" sz="2600" dirty="0" err="1"/>
              <a:t>stats.norm</a:t>
            </a:r>
            <a:r>
              <a:rPr lang="en-IN" sz="2600" dirty="0"/>
              <a:t>(</a:t>
            </a:r>
            <a:r>
              <a:rPr lang="en-IN" sz="2600" dirty="0" err="1"/>
              <a:t>mu,sig</a:t>
            </a:r>
            <a:r>
              <a:rPr lang="en-IN" sz="2600" dirty="0"/>
              <a:t>).pdf(</a:t>
            </a:r>
            <a:r>
              <a:rPr lang="en-IN" sz="2600" dirty="0" err="1"/>
              <a:t>row.size</a:t>
            </a:r>
            <a:r>
              <a:rPr lang="en-IN" sz="2600" dirty="0"/>
              <a:t>))</a:t>
            </a:r>
          </a:p>
          <a:p>
            <a:pPr marL="0" indent="0" algn="l">
              <a:buNone/>
            </a:pPr>
            <a:r>
              <a:rPr lang="en-IN" sz="2600" dirty="0"/>
              <a:t>                  else:</a:t>
            </a:r>
          </a:p>
          <a:p>
            <a:pPr marL="0" indent="0" algn="l">
              <a:buNone/>
            </a:pPr>
            <a:r>
              <a:rPr lang="en-IN" sz="2600" dirty="0"/>
              <a:t>                      dat.at[</a:t>
            </a:r>
            <a:r>
              <a:rPr lang="en-IN" sz="2600" dirty="0" err="1"/>
              <a:t>idx</a:t>
            </a:r>
            <a:r>
              <a:rPr lang="en-IN" sz="2600" dirty="0"/>
              <a:t>,'prob'] = </a:t>
            </a:r>
            <a:r>
              <a:rPr lang="en-IN" sz="2600" dirty="0" err="1"/>
              <a:t>stats.norm</a:t>
            </a:r>
            <a:r>
              <a:rPr lang="en-IN" sz="2600" dirty="0"/>
              <a:t>(mu, sig).pdf(</a:t>
            </a:r>
            <a:r>
              <a:rPr lang="en-IN" sz="2600" dirty="0" err="1"/>
              <a:t>row.size</a:t>
            </a:r>
            <a:r>
              <a:rPr lang="en-IN" sz="2600" dirty="0"/>
              <a:t>)</a:t>
            </a:r>
          </a:p>
          <a:p>
            <a:pPr marL="0" indent="0" algn="l">
              <a:buNone/>
            </a:pPr>
            <a:r>
              <a:rPr lang="en-IN" sz="2600" dirty="0"/>
              <a:t>           </a:t>
            </a:r>
            <a:r>
              <a:rPr lang="en-IN" sz="2600" dirty="0" err="1"/>
              <a:t>sns.distplot</a:t>
            </a:r>
            <a:r>
              <a:rPr lang="en-IN" sz="2600" dirty="0"/>
              <a:t>(</a:t>
            </a:r>
            <a:r>
              <a:rPr lang="en-IN" sz="2600" dirty="0" err="1"/>
              <a:t>dat</a:t>
            </a:r>
            <a:r>
              <a:rPr lang="en-IN" sz="2600" dirty="0"/>
              <a:t>['prob'])</a:t>
            </a:r>
          </a:p>
          <a:p>
            <a:pPr algn="l"/>
            <a:endParaRPr lang="en-IN" sz="2000" b="1" dirty="0"/>
          </a:p>
          <a:p>
            <a:pPr algn="l"/>
            <a:endParaRPr lang="en-IN" sz="2000" b="1" dirty="0"/>
          </a:p>
          <a:p>
            <a:pPr algn="l"/>
            <a:endParaRPr lang="en-IN" sz="2000" b="1" dirty="0"/>
          </a:p>
          <a:p>
            <a:pPr algn="l"/>
            <a:endParaRPr lang="en-IN" sz="2000" b="1" dirty="0"/>
          </a:p>
          <a:p>
            <a:pPr algn="l"/>
            <a:endParaRPr lang="en-IN" sz="2000" b="1" dirty="0"/>
          </a:p>
          <a:p>
            <a:pPr marL="0" indent="0">
              <a:buNone/>
            </a:pPr>
            <a:endParaRPr lang="en-IN" dirty="0"/>
          </a:p>
        </p:txBody>
      </p:sp>
      <p:pic>
        <p:nvPicPr>
          <p:cNvPr id="4" name="Picture 3">
            <a:extLst>
              <a:ext uri="{FF2B5EF4-FFF2-40B4-BE49-F238E27FC236}">
                <a16:creationId xmlns:a16="http://schemas.microsoft.com/office/drawing/2014/main" id="{C7CC5E67-ADAD-886E-D34D-89D68D00E8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3380632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3F4221-073B-3D0C-E3FA-6DAB6A0CE6DA}"/>
              </a:ext>
            </a:extLst>
          </p:cNvPr>
          <p:cNvSpPr>
            <a:spLocks noGrp="1"/>
          </p:cNvSpPr>
          <p:nvPr>
            <p:ph type="subTitle" idx="1"/>
          </p:nvPr>
        </p:nvSpPr>
        <p:spPr>
          <a:xfrm>
            <a:off x="149902" y="209861"/>
            <a:ext cx="11887200" cy="6460761"/>
          </a:xfrm>
        </p:spPr>
        <p:txBody>
          <a:bodyPr/>
          <a:lstStyle/>
          <a:p>
            <a:pPr algn="l"/>
            <a:r>
              <a:rPr lang="en-US" b="1" dirty="0"/>
              <a:t>Output –</a:t>
            </a:r>
          </a:p>
          <a:p>
            <a:pPr algn="l"/>
            <a:endParaRPr lang="en-IN" b="1" dirty="0"/>
          </a:p>
        </p:txBody>
      </p:sp>
      <p:pic>
        <p:nvPicPr>
          <p:cNvPr id="5" name="Picture 4">
            <a:extLst>
              <a:ext uri="{FF2B5EF4-FFF2-40B4-BE49-F238E27FC236}">
                <a16:creationId xmlns:a16="http://schemas.microsoft.com/office/drawing/2014/main" id="{252734C5-D751-4E4B-E220-53490AB765C1}"/>
              </a:ext>
            </a:extLst>
          </p:cNvPr>
          <p:cNvPicPr>
            <a:picLocks noChangeAspect="1"/>
          </p:cNvPicPr>
          <p:nvPr/>
        </p:nvPicPr>
        <p:blipFill>
          <a:blip r:embed="rId2"/>
          <a:stretch>
            <a:fillRect/>
          </a:stretch>
        </p:blipFill>
        <p:spPr>
          <a:xfrm>
            <a:off x="1469035" y="1363801"/>
            <a:ext cx="8649325" cy="4962048"/>
          </a:xfrm>
          <a:prstGeom prst="rect">
            <a:avLst/>
          </a:prstGeom>
        </p:spPr>
      </p:pic>
      <p:pic>
        <p:nvPicPr>
          <p:cNvPr id="6" name="Picture 5">
            <a:extLst>
              <a:ext uri="{FF2B5EF4-FFF2-40B4-BE49-F238E27FC236}">
                <a16:creationId xmlns:a16="http://schemas.microsoft.com/office/drawing/2014/main" id="{EE88A515-3E3B-939A-C5BB-564185A154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348405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3FDE07-2F84-236F-679D-AE1FCC0A7E9A}"/>
              </a:ext>
            </a:extLst>
          </p:cNvPr>
          <p:cNvSpPr>
            <a:spLocks noGrp="1"/>
          </p:cNvSpPr>
          <p:nvPr>
            <p:ph type="subTitle" idx="1"/>
          </p:nvPr>
        </p:nvSpPr>
        <p:spPr>
          <a:xfrm>
            <a:off x="164891" y="194872"/>
            <a:ext cx="11857219" cy="6550702"/>
          </a:xfrm>
        </p:spPr>
        <p:txBody>
          <a:bodyPr/>
          <a:lstStyle/>
          <a:p>
            <a:pPr algn="l"/>
            <a:r>
              <a:rPr lang="en-US" b="1" dirty="0"/>
              <a:t>PART – A</a:t>
            </a:r>
          </a:p>
          <a:p>
            <a:pPr algn="l"/>
            <a:endParaRPr lang="en-US" sz="2800" b="1" dirty="0"/>
          </a:p>
          <a:p>
            <a:pPr algn="l"/>
            <a:r>
              <a:rPr lang="en-US" sz="2800" dirty="0"/>
              <a:t>The following data represents the price in dollars for branded shirts in a website </a:t>
            </a:r>
            <a:r>
              <a:rPr lang="en-US" sz="2800" dirty="0" err="1"/>
              <a:t>NuCloth</a:t>
            </a:r>
            <a:r>
              <a:rPr lang="en-US" sz="2800" dirty="0"/>
              <a:t>.</a:t>
            </a:r>
          </a:p>
          <a:p>
            <a:pPr algn="l"/>
            <a:endParaRPr lang="en-US" sz="2800" dirty="0"/>
          </a:p>
          <a:p>
            <a:r>
              <a:rPr lang="en-US" sz="2800" dirty="0"/>
              <a:t> 23 30 20 27 44 26 35 20 29 29</a:t>
            </a:r>
          </a:p>
          <a:p>
            <a:r>
              <a:rPr lang="en-US" sz="2800" dirty="0"/>
              <a:t> 25 15 18 27 19 22 12 26 34 15 </a:t>
            </a:r>
          </a:p>
          <a:p>
            <a:r>
              <a:rPr lang="en-US" sz="2800" dirty="0"/>
              <a:t>27 35 26 43 35 14 24 12 23 31 </a:t>
            </a:r>
          </a:p>
          <a:p>
            <a:r>
              <a:rPr lang="en-US" sz="2800" dirty="0"/>
              <a:t>40 35 38 57 22 42 24 21 27 33 </a:t>
            </a:r>
            <a:endParaRPr lang="en-IN" sz="2800" b="1" dirty="0"/>
          </a:p>
        </p:txBody>
      </p:sp>
    </p:spTree>
    <p:extLst>
      <p:ext uri="{BB962C8B-B14F-4D97-AF65-F5344CB8AC3E}">
        <p14:creationId xmlns:p14="http://schemas.microsoft.com/office/powerpoint/2010/main" val="279830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463460-28AD-AAFD-E4C9-D9BF2D526846}"/>
              </a:ext>
            </a:extLst>
          </p:cNvPr>
          <p:cNvSpPr>
            <a:spLocks noGrp="1"/>
          </p:cNvSpPr>
          <p:nvPr>
            <p:ph type="subTitle" idx="1"/>
          </p:nvPr>
        </p:nvSpPr>
        <p:spPr>
          <a:xfrm>
            <a:off x="119921" y="149901"/>
            <a:ext cx="11917181" cy="6490741"/>
          </a:xfrm>
        </p:spPr>
        <p:txBody>
          <a:bodyPr/>
          <a:lstStyle/>
          <a:p>
            <a:pPr algn="l"/>
            <a:endParaRPr lang="en-US" b="1" dirty="0"/>
          </a:p>
          <a:p>
            <a:pPr algn="l"/>
            <a:r>
              <a:rPr lang="en-US" b="1" dirty="0"/>
              <a:t>Code – </a:t>
            </a:r>
            <a:r>
              <a:rPr lang="en-US" dirty="0" err="1"/>
              <a:t>NuCloth</a:t>
            </a:r>
            <a:endParaRPr lang="en-US" b="1" dirty="0"/>
          </a:p>
          <a:p>
            <a:pPr algn="l"/>
            <a:endParaRPr lang="en-US" b="1" dirty="0"/>
          </a:p>
          <a:p>
            <a:pPr algn="l"/>
            <a:r>
              <a:rPr lang="en-US" b="1" dirty="0"/>
              <a:t>Output –  </a:t>
            </a:r>
          </a:p>
          <a:p>
            <a:pPr algn="l"/>
            <a:endParaRPr lang="en-US" b="1" dirty="0"/>
          </a:p>
          <a:p>
            <a:pPr algn="l"/>
            <a:endParaRPr lang="en-IN" b="1" dirty="0"/>
          </a:p>
        </p:txBody>
      </p:sp>
      <p:pic>
        <p:nvPicPr>
          <p:cNvPr id="5" name="Picture 4">
            <a:extLst>
              <a:ext uri="{FF2B5EF4-FFF2-40B4-BE49-F238E27FC236}">
                <a16:creationId xmlns:a16="http://schemas.microsoft.com/office/drawing/2014/main" id="{B45C0830-9D5B-7B7C-A41D-92FA77B44354}"/>
              </a:ext>
            </a:extLst>
          </p:cNvPr>
          <p:cNvPicPr>
            <a:picLocks noChangeAspect="1"/>
          </p:cNvPicPr>
          <p:nvPr/>
        </p:nvPicPr>
        <p:blipFill>
          <a:blip r:embed="rId2"/>
          <a:stretch>
            <a:fillRect/>
          </a:stretch>
        </p:blipFill>
        <p:spPr>
          <a:xfrm>
            <a:off x="2113614" y="1600041"/>
            <a:ext cx="6516256" cy="4620877"/>
          </a:xfrm>
          <a:prstGeom prst="rect">
            <a:avLst/>
          </a:prstGeom>
        </p:spPr>
      </p:pic>
      <p:pic>
        <p:nvPicPr>
          <p:cNvPr id="6" name="Picture 5">
            <a:extLst>
              <a:ext uri="{FF2B5EF4-FFF2-40B4-BE49-F238E27FC236}">
                <a16:creationId xmlns:a16="http://schemas.microsoft.com/office/drawing/2014/main" id="{07B08E91-BF9A-3327-9168-7C8C8DA9ED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3031849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818A4-DAEA-AFBA-BA49-BC18AACDAA9B}"/>
              </a:ext>
            </a:extLst>
          </p:cNvPr>
          <p:cNvSpPr>
            <a:spLocks noGrp="1"/>
          </p:cNvSpPr>
          <p:nvPr>
            <p:ph idx="1"/>
          </p:nvPr>
        </p:nvSpPr>
        <p:spPr>
          <a:xfrm>
            <a:off x="71021" y="79900"/>
            <a:ext cx="12029243" cy="6778100"/>
          </a:xfrm>
        </p:spPr>
        <p:txBody>
          <a:bodyPr>
            <a:normAutofit/>
          </a:bodyPr>
          <a:lstStyle/>
          <a:p>
            <a:pPr marL="342900" indent="-342900" algn="l">
              <a:buFont typeface="Wingdings" panose="05000000000000000000" pitchFamily="2" charset="2"/>
              <a:buChar char="Ø"/>
            </a:pPr>
            <a:r>
              <a:rPr lang="en-US" sz="2000" b="1" dirty="0"/>
              <a:t>Project Flow</a:t>
            </a:r>
          </a:p>
          <a:p>
            <a:pPr algn="l"/>
            <a:endParaRPr lang="en-IN" sz="2000" b="1" dirty="0"/>
          </a:p>
          <a:p>
            <a:pPr marL="0" indent="0" algn="l">
              <a:buNone/>
            </a:pPr>
            <a:r>
              <a:rPr lang="en-US" sz="2000" b="0" i="0" dirty="0">
                <a:solidFill>
                  <a:srgbClr val="000000"/>
                </a:solidFill>
                <a:effectLst/>
                <a:latin typeface="Helvetica Neue"/>
              </a:rPr>
              <a:t>Q13. What is the shape of the distribution of this dataset? Create an appropriate graph to determine that. Take 100 random samples with replacement from this dataset of size 5 each. Create a sampling distribution of the mean shirt prices. Compare with other sampling distributions of sample size 10, 15, 20, 25, 30. State your observations. Does it corroborate the Central Limit Theorem?</a:t>
            </a:r>
            <a:endParaRPr lang="en-IN" sz="2000" dirty="0"/>
          </a:p>
          <a:p>
            <a:pPr algn="l"/>
            <a:endParaRPr lang="en-IN" sz="2000" b="1" dirty="0"/>
          </a:p>
          <a:p>
            <a:pPr marL="0" indent="0" algn="l">
              <a:buNone/>
            </a:pPr>
            <a:r>
              <a:rPr lang="en-IN" sz="2000" b="1" dirty="0"/>
              <a:t>Code –  </a:t>
            </a:r>
            <a:r>
              <a:rPr lang="en-IN" sz="2000" dirty="0" err="1"/>
              <a:t>sns.histplot</a:t>
            </a:r>
            <a:r>
              <a:rPr lang="en-IN" sz="2000" dirty="0"/>
              <a:t>(</a:t>
            </a:r>
            <a:r>
              <a:rPr lang="en-IN" sz="2000" dirty="0" err="1"/>
              <a:t>NuCloth</a:t>
            </a:r>
            <a:r>
              <a:rPr lang="en-IN" sz="2000" dirty="0"/>
              <a:t>[‘Price’])</a:t>
            </a:r>
          </a:p>
          <a:p>
            <a:pPr marL="0" indent="0" algn="l">
              <a:buNone/>
            </a:pPr>
            <a:r>
              <a:rPr lang="en-IN" sz="2000" dirty="0"/>
              <a:t>              </a:t>
            </a:r>
            <a:r>
              <a:rPr lang="en-IN" sz="2000" dirty="0" err="1"/>
              <a:t>plt.show</a:t>
            </a:r>
            <a:r>
              <a:rPr lang="en-IN" sz="2000" dirty="0"/>
              <a:t>()</a:t>
            </a:r>
          </a:p>
          <a:p>
            <a:pPr marL="0" indent="0" algn="l">
              <a:buNone/>
            </a:pPr>
            <a:endParaRPr lang="en-IN" sz="2000" b="1" dirty="0"/>
          </a:p>
          <a:p>
            <a:pPr marL="0" indent="0" algn="l">
              <a:buNone/>
            </a:pPr>
            <a:r>
              <a:rPr lang="en-IN" sz="2000" b="1" dirty="0"/>
              <a:t>Solution – </a:t>
            </a:r>
            <a:r>
              <a:rPr lang="en-IN" sz="2000" dirty="0"/>
              <a:t>Firstly we have shown the frequency distribution of price through histogram.</a:t>
            </a:r>
            <a:endParaRPr lang="en-IN" sz="2000" b="1" dirty="0"/>
          </a:p>
          <a:p>
            <a:pPr marL="0" indent="0" algn="l">
              <a:buNone/>
            </a:pPr>
            <a:endParaRPr lang="en-IN" sz="2000" b="1" dirty="0"/>
          </a:p>
          <a:p>
            <a:pPr marL="0" indent="0" algn="l">
              <a:buNone/>
            </a:pPr>
            <a:r>
              <a:rPr lang="en-IN" sz="2000" b="1" dirty="0"/>
              <a:t>Inference – </a:t>
            </a:r>
            <a:r>
              <a:rPr lang="en-US" sz="2000" b="0" i="0" dirty="0">
                <a:solidFill>
                  <a:srgbClr val="000000"/>
                </a:solidFill>
                <a:effectLst/>
                <a:latin typeface="Helvetica Neue"/>
              </a:rPr>
              <a:t>A distribution is said to be positively skewed when the tail on the right side of the histogram is longer than the left side. Most of the values tend to cluster toward the left side of the x-axis (i.e. the smaller values) with increasingly fewer values at the right side of the x-axis (i.e. the larger values).</a:t>
            </a:r>
            <a:endParaRPr lang="en-IN" sz="2000" b="1" dirty="0"/>
          </a:p>
          <a:p>
            <a:pPr algn="l"/>
            <a:endParaRPr lang="en-IN" sz="2000" b="1" dirty="0"/>
          </a:p>
          <a:p>
            <a:pPr marL="0" indent="0">
              <a:buNone/>
            </a:pPr>
            <a:endParaRPr lang="en-IN" sz="2000" dirty="0"/>
          </a:p>
        </p:txBody>
      </p:sp>
      <p:pic>
        <p:nvPicPr>
          <p:cNvPr id="4" name="Picture 3">
            <a:extLst>
              <a:ext uri="{FF2B5EF4-FFF2-40B4-BE49-F238E27FC236}">
                <a16:creationId xmlns:a16="http://schemas.microsoft.com/office/drawing/2014/main" id="{5ED57082-97B4-B3CE-EFB5-E23F3E4A6C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3794806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16C0A1-4732-62CC-E550-607137C70A17}"/>
              </a:ext>
            </a:extLst>
          </p:cNvPr>
          <p:cNvSpPr>
            <a:spLocks noGrp="1"/>
          </p:cNvSpPr>
          <p:nvPr>
            <p:ph type="subTitle" idx="1"/>
          </p:nvPr>
        </p:nvSpPr>
        <p:spPr>
          <a:xfrm>
            <a:off x="179881" y="224852"/>
            <a:ext cx="11842229" cy="6505732"/>
          </a:xfrm>
        </p:spPr>
        <p:txBody>
          <a:bodyPr/>
          <a:lstStyle/>
          <a:p>
            <a:pPr algn="l"/>
            <a:endParaRPr lang="en-US" b="1" dirty="0"/>
          </a:p>
          <a:p>
            <a:pPr algn="l"/>
            <a:r>
              <a:rPr lang="en-US" b="1" dirty="0"/>
              <a:t>Output –  </a:t>
            </a:r>
          </a:p>
          <a:p>
            <a:pPr algn="l"/>
            <a:endParaRPr lang="en-IN" dirty="0"/>
          </a:p>
        </p:txBody>
      </p:sp>
      <p:pic>
        <p:nvPicPr>
          <p:cNvPr id="5" name="Picture 4">
            <a:extLst>
              <a:ext uri="{FF2B5EF4-FFF2-40B4-BE49-F238E27FC236}">
                <a16:creationId xmlns:a16="http://schemas.microsoft.com/office/drawing/2014/main" id="{EDA35A97-CD6D-2F16-7C59-207ED4996D8A}"/>
              </a:ext>
            </a:extLst>
          </p:cNvPr>
          <p:cNvPicPr>
            <a:picLocks noChangeAspect="1"/>
          </p:cNvPicPr>
          <p:nvPr/>
        </p:nvPicPr>
        <p:blipFill>
          <a:blip r:embed="rId2"/>
          <a:stretch>
            <a:fillRect/>
          </a:stretch>
        </p:blipFill>
        <p:spPr>
          <a:xfrm>
            <a:off x="509667" y="1672437"/>
            <a:ext cx="9638674" cy="4503511"/>
          </a:xfrm>
          <a:prstGeom prst="rect">
            <a:avLst/>
          </a:prstGeom>
        </p:spPr>
      </p:pic>
      <p:pic>
        <p:nvPicPr>
          <p:cNvPr id="6" name="Picture 5">
            <a:extLst>
              <a:ext uri="{FF2B5EF4-FFF2-40B4-BE49-F238E27FC236}">
                <a16:creationId xmlns:a16="http://schemas.microsoft.com/office/drawing/2014/main" id="{D653EB4F-3B35-057A-865A-9AE0D70F0C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503644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446364-87EE-88CD-4D65-3DE7A624079D}"/>
              </a:ext>
            </a:extLst>
          </p:cNvPr>
          <p:cNvSpPr>
            <a:spLocks noGrp="1"/>
          </p:cNvSpPr>
          <p:nvPr>
            <p:ph type="subTitle" idx="1"/>
          </p:nvPr>
        </p:nvSpPr>
        <p:spPr>
          <a:xfrm>
            <a:off x="134911" y="224851"/>
            <a:ext cx="11887200" cy="6490741"/>
          </a:xfrm>
        </p:spPr>
        <p:txBody>
          <a:bodyPr>
            <a:normAutofit/>
          </a:bodyPr>
          <a:lstStyle/>
          <a:p>
            <a:pPr algn="l"/>
            <a:r>
              <a:rPr lang="en-IN" sz="1600" b="1" dirty="0"/>
              <a:t>Code – </a:t>
            </a:r>
            <a:r>
              <a:rPr lang="en-US" sz="1600" dirty="0" err="1"/>
              <a:t>sample_size</a:t>
            </a:r>
            <a:r>
              <a:rPr lang="en-US" sz="1600" dirty="0"/>
              <a:t>=5</a:t>
            </a:r>
          </a:p>
          <a:p>
            <a:pPr algn="l"/>
            <a:r>
              <a:rPr lang="en-US" sz="1600" dirty="0" err="1"/>
              <a:t>n_samples</a:t>
            </a:r>
            <a:r>
              <a:rPr lang="en-US" sz="1600" dirty="0"/>
              <a:t>=100</a:t>
            </a:r>
          </a:p>
          <a:p>
            <a:pPr algn="l"/>
            <a:r>
              <a:rPr lang="en-US" sz="1600" dirty="0" err="1"/>
              <a:t>population_array</a:t>
            </a:r>
            <a:r>
              <a:rPr lang="en-US" sz="1600" dirty="0"/>
              <a:t>=</a:t>
            </a:r>
            <a:r>
              <a:rPr lang="en-US" sz="1600" dirty="0" err="1"/>
              <a:t>dat</a:t>
            </a:r>
            <a:r>
              <a:rPr lang="en-US" sz="1600" dirty="0"/>
              <a:t>[‘Price']</a:t>
            </a:r>
          </a:p>
          <a:p>
            <a:pPr algn="l"/>
            <a:r>
              <a:rPr lang="en-US" sz="1600" dirty="0"/>
              <a:t># create an empty list to store the means of each sample</a:t>
            </a:r>
          </a:p>
          <a:p>
            <a:pPr algn="l"/>
            <a:r>
              <a:rPr lang="en-US" sz="1600" dirty="0" err="1"/>
              <a:t>sample_means</a:t>
            </a:r>
            <a:r>
              <a:rPr lang="en-US" sz="1600" dirty="0"/>
              <a:t> = []</a:t>
            </a:r>
          </a:p>
          <a:p>
            <a:pPr algn="l"/>
            <a:r>
              <a:rPr lang="en-US" sz="1600" dirty="0"/>
              <a:t>for </a:t>
            </a:r>
            <a:r>
              <a:rPr lang="en-US" sz="1600" dirty="0" err="1"/>
              <a:t>i</a:t>
            </a:r>
            <a:r>
              <a:rPr lang="en-US" sz="1600" dirty="0"/>
              <a:t> in range(</a:t>
            </a:r>
            <a:r>
              <a:rPr lang="en-US" sz="1600" dirty="0" err="1"/>
              <a:t>n_samples</a:t>
            </a:r>
            <a:r>
              <a:rPr lang="en-US" sz="1600" dirty="0"/>
              <a:t>):</a:t>
            </a:r>
          </a:p>
          <a:p>
            <a:pPr algn="l"/>
            <a:r>
              <a:rPr lang="en-US" sz="1600" dirty="0"/>
              <a:t>    # generates a random sample of size 100 from the population array</a:t>
            </a:r>
          </a:p>
          <a:p>
            <a:pPr algn="l"/>
            <a:r>
              <a:rPr lang="en-US" sz="1600" dirty="0"/>
              <a:t>    sample = </a:t>
            </a:r>
            <a:r>
              <a:rPr lang="en-US" sz="1600" dirty="0" err="1"/>
              <a:t>np.random.choice</a:t>
            </a:r>
            <a:r>
              <a:rPr lang="en-US" sz="1600" dirty="0"/>
              <a:t>(</a:t>
            </a:r>
            <a:r>
              <a:rPr lang="en-US" sz="1600" dirty="0" err="1"/>
              <a:t>population_array</a:t>
            </a:r>
            <a:r>
              <a:rPr lang="en-US" sz="1600" dirty="0"/>
              <a:t>, size=</a:t>
            </a:r>
            <a:r>
              <a:rPr lang="en-US" sz="1600" dirty="0" err="1"/>
              <a:t>sample_size</a:t>
            </a:r>
            <a:r>
              <a:rPr lang="en-US" sz="1600" dirty="0"/>
              <a:t>, replace=True)</a:t>
            </a:r>
          </a:p>
          <a:p>
            <a:pPr algn="l"/>
            <a:r>
              <a:rPr lang="en-US" sz="1600" dirty="0"/>
              <a:t>    </a:t>
            </a:r>
            <a:r>
              <a:rPr lang="en-US" sz="1600" dirty="0" err="1"/>
              <a:t>sample_mean</a:t>
            </a:r>
            <a:r>
              <a:rPr lang="en-US" sz="1600" dirty="0"/>
              <a:t> = </a:t>
            </a:r>
            <a:r>
              <a:rPr lang="en-US" sz="1600" dirty="0" err="1"/>
              <a:t>np.mean</a:t>
            </a:r>
            <a:r>
              <a:rPr lang="en-US" sz="1600" dirty="0"/>
              <a:t>(sample)        # calculate the mean of the sample data</a:t>
            </a:r>
          </a:p>
          <a:p>
            <a:pPr algn="l"/>
            <a:r>
              <a:rPr lang="en-US" sz="1600" dirty="0"/>
              <a:t>    </a:t>
            </a:r>
            <a:r>
              <a:rPr lang="en-US" sz="1600" dirty="0" err="1"/>
              <a:t>sample_means.append</a:t>
            </a:r>
            <a:r>
              <a:rPr lang="en-US" sz="1600" dirty="0"/>
              <a:t>(</a:t>
            </a:r>
            <a:r>
              <a:rPr lang="en-US" sz="1600" dirty="0" err="1"/>
              <a:t>sample_mean</a:t>
            </a:r>
            <a:r>
              <a:rPr lang="en-US" sz="1600" dirty="0"/>
              <a:t>)     # append the mean to the list</a:t>
            </a:r>
          </a:p>
          <a:p>
            <a:pPr algn="l"/>
            <a:r>
              <a:rPr lang="en-US" sz="1600" dirty="0"/>
              <a:t>print(</a:t>
            </a:r>
            <a:r>
              <a:rPr lang="en-US" sz="1600" dirty="0" err="1"/>
              <a:t>sample_means</a:t>
            </a:r>
            <a:r>
              <a:rPr lang="en-US" sz="1600" dirty="0"/>
              <a:t>)   </a:t>
            </a:r>
          </a:p>
          <a:p>
            <a:pPr algn="l"/>
            <a:r>
              <a:rPr lang="en-US" sz="1600" dirty="0" err="1"/>
              <a:t>sns.distplot</a:t>
            </a:r>
            <a:r>
              <a:rPr lang="en-US" sz="1600" dirty="0"/>
              <a:t>(</a:t>
            </a:r>
            <a:r>
              <a:rPr lang="en-US" sz="1600" dirty="0" err="1"/>
              <a:t>sample_means</a:t>
            </a:r>
            <a:r>
              <a:rPr lang="en-US" sz="1600" dirty="0"/>
              <a:t>)</a:t>
            </a:r>
          </a:p>
          <a:p>
            <a:pPr algn="l"/>
            <a:r>
              <a:rPr lang="en-US" sz="1600" dirty="0" err="1"/>
              <a:t>plt.title</a:t>
            </a:r>
            <a:r>
              <a:rPr lang="en-US" sz="1600" dirty="0"/>
              <a:t>("Sampling Distribution", </a:t>
            </a:r>
            <a:r>
              <a:rPr lang="en-US" sz="1600" dirty="0" err="1"/>
              <a:t>fontsize</a:t>
            </a:r>
            <a:r>
              <a:rPr lang="en-US" sz="1600" dirty="0"/>
              <a:t>=15)</a:t>
            </a:r>
          </a:p>
          <a:p>
            <a:pPr algn="l"/>
            <a:r>
              <a:rPr lang="en-US" sz="1600" dirty="0" err="1"/>
              <a:t>plt.show</a:t>
            </a:r>
            <a:r>
              <a:rPr lang="en-US" sz="1600" dirty="0"/>
              <a:t>()</a:t>
            </a:r>
          </a:p>
          <a:p>
            <a:pPr algn="l"/>
            <a:endParaRPr lang="en-US" sz="1600" dirty="0"/>
          </a:p>
          <a:p>
            <a:pPr algn="l"/>
            <a:r>
              <a:rPr lang="en-IN" sz="1600" b="1" dirty="0"/>
              <a:t>Solution –</a:t>
            </a:r>
            <a:r>
              <a:rPr lang="en-US" sz="1600" b="1" dirty="0"/>
              <a:t> </a:t>
            </a:r>
            <a:r>
              <a:rPr lang="en-US" sz="1600" dirty="0"/>
              <a:t> In this we have calculated the mean of sample by taking random samples from array  and then show a sample distribution through density plot.</a:t>
            </a:r>
          </a:p>
          <a:p>
            <a:pPr algn="l"/>
            <a:r>
              <a:rPr lang="en-IN" sz="1600" b="1" dirty="0"/>
              <a:t>Inference – </a:t>
            </a:r>
            <a:r>
              <a:rPr lang="en-IN" sz="1600" dirty="0"/>
              <a:t> The output we got showing the list of sample mean and the graph represent the sampling distribution .The data is normally distributed.</a:t>
            </a:r>
          </a:p>
        </p:txBody>
      </p:sp>
      <p:pic>
        <p:nvPicPr>
          <p:cNvPr id="4" name="Picture 3">
            <a:extLst>
              <a:ext uri="{FF2B5EF4-FFF2-40B4-BE49-F238E27FC236}">
                <a16:creationId xmlns:a16="http://schemas.microsoft.com/office/drawing/2014/main" id="{6A4B6598-5EEA-22E1-D321-92AE3869F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2602700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3BC6FF-A057-1437-126B-DBFA3D18517D}"/>
              </a:ext>
            </a:extLst>
          </p:cNvPr>
          <p:cNvSpPr>
            <a:spLocks noGrp="1"/>
          </p:cNvSpPr>
          <p:nvPr>
            <p:ph type="subTitle" idx="1"/>
          </p:nvPr>
        </p:nvSpPr>
        <p:spPr>
          <a:xfrm>
            <a:off x="134911" y="149901"/>
            <a:ext cx="11827240" cy="6550701"/>
          </a:xfrm>
        </p:spPr>
        <p:txBody>
          <a:bodyPr/>
          <a:lstStyle/>
          <a:p>
            <a:pPr algn="l"/>
            <a:r>
              <a:rPr lang="en-US" b="1" dirty="0"/>
              <a:t>Output –  </a:t>
            </a:r>
          </a:p>
          <a:p>
            <a:pPr algn="l"/>
            <a:endParaRPr lang="en-IN" dirty="0"/>
          </a:p>
        </p:txBody>
      </p:sp>
      <p:pic>
        <p:nvPicPr>
          <p:cNvPr id="5" name="Picture 4">
            <a:extLst>
              <a:ext uri="{FF2B5EF4-FFF2-40B4-BE49-F238E27FC236}">
                <a16:creationId xmlns:a16="http://schemas.microsoft.com/office/drawing/2014/main" id="{4DE58EF7-527D-D923-BCA7-11E1907FEEF5}"/>
              </a:ext>
            </a:extLst>
          </p:cNvPr>
          <p:cNvPicPr>
            <a:picLocks noChangeAspect="1"/>
          </p:cNvPicPr>
          <p:nvPr/>
        </p:nvPicPr>
        <p:blipFill>
          <a:blip r:embed="rId2"/>
          <a:stretch>
            <a:fillRect/>
          </a:stretch>
        </p:blipFill>
        <p:spPr>
          <a:xfrm>
            <a:off x="1732576" y="279271"/>
            <a:ext cx="5159187" cy="2491956"/>
          </a:xfrm>
          <a:prstGeom prst="rect">
            <a:avLst/>
          </a:prstGeom>
        </p:spPr>
      </p:pic>
      <p:pic>
        <p:nvPicPr>
          <p:cNvPr id="7" name="Picture 6">
            <a:extLst>
              <a:ext uri="{FF2B5EF4-FFF2-40B4-BE49-F238E27FC236}">
                <a16:creationId xmlns:a16="http://schemas.microsoft.com/office/drawing/2014/main" id="{C09330C0-148B-C006-58DC-62CC1838A004}"/>
              </a:ext>
            </a:extLst>
          </p:cNvPr>
          <p:cNvPicPr>
            <a:picLocks noChangeAspect="1"/>
          </p:cNvPicPr>
          <p:nvPr/>
        </p:nvPicPr>
        <p:blipFill>
          <a:blip r:embed="rId3"/>
          <a:stretch>
            <a:fillRect/>
          </a:stretch>
        </p:blipFill>
        <p:spPr>
          <a:xfrm>
            <a:off x="1824023" y="2936053"/>
            <a:ext cx="8459229" cy="3642676"/>
          </a:xfrm>
          <a:prstGeom prst="rect">
            <a:avLst/>
          </a:prstGeom>
        </p:spPr>
      </p:pic>
      <p:pic>
        <p:nvPicPr>
          <p:cNvPr id="8" name="Picture 7">
            <a:extLst>
              <a:ext uri="{FF2B5EF4-FFF2-40B4-BE49-F238E27FC236}">
                <a16:creationId xmlns:a16="http://schemas.microsoft.com/office/drawing/2014/main" id="{22AD1499-4DA2-38EA-0382-DA1A0EDC5B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166114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5D1DA4-C15E-0FB6-83F7-733BF0D4DE6D}"/>
              </a:ext>
            </a:extLst>
          </p:cNvPr>
          <p:cNvSpPr>
            <a:spLocks noGrp="1"/>
          </p:cNvSpPr>
          <p:nvPr>
            <p:ph type="subTitle" idx="1"/>
          </p:nvPr>
        </p:nvSpPr>
        <p:spPr>
          <a:xfrm>
            <a:off x="71021" y="88777"/>
            <a:ext cx="12020365" cy="6769223"/>
          </a:xfrm>
        </p:spPr>
        <p:txBody>
          <a:bodyPr>
            <a:normAutofit fontScale="92500" lnSpcReduction="10000"/>
          </a:bodyPr>
          <a:lstStyle/>
          <a:p>
            <a:pPr marL="342900" indent="-342900" algn="l">
              <a:buFont typeface="Wingdings" panose="05000000000000000000" pitchFamily="2" charset="2"/>
              <a:buChar char="Ø"/>
            </a:pPr>
            <a:r>
              <a:rPr lang="en-US" sz="1900" b="1" dirty="0"/>
              <a:t>Project Flow</a:t>
            </a:r>
          </a:p>
          <a:p>
            <a:pPr algn="l"/>
            <a:endParaRPr lang="en-IN" sz="1900" b="1" dirty="0"/>
          </a:p>
          <a:p>
            <a:pPr algn="l"/>
            <a:r>
              <a:rPr lang="en-US" sz="1900" b="0" i="0" dirty="0">
                <a:solidFill>
                  <a:srgbClr val="000000"/>
                </a:solidFill>
                <a:effectLst/>
                <a:latin typeface="Helvetica Neue"/>
              </a:rPr>
              <a:t>Q14. Treat this dataset as a binomial distribution where p is the probability that a shirt costs above 25 dollars. What is the probability that out of a random sample of 10 shirts 7 are costing more than 25 dollars?</a:t>
            </a:r>
            <a:endParaRPr lang="en-IN" sz="1900" dirty="0"/>
          </a:p>
          <a:p>
            <a:pPr algn="l"/>
            <a:endParaRPr lang="en-IN" sz="1900" b="1" dirty="0"/>
          </a:p>
          <a:p>
            <a:pPr marL="0" indent="0" algn="l">
              <a:buNone/>
            </a:pPr>
            <a:r>
              <a:rPr lang="en-IN" sz="1900" b="1" dirty="0"/>
              <a:t>Code –   </a:t>
            </a:r>
            <a:r>
              <a:rPr lang="en-US" sz="1900" dirty="0"/>
              <a:t>data= </a:t>
            </a:r>
            <a:r>
              <a:rPr lang="en-US" sz="1900" dirty="0" err="1"/>
              <a:t>dat</a:t>
            </a:r>
            <a:r>
              <a:rPr lang="en-US" sz="1900" dirty="0"/>
              <a:t>[</a:t>
            </a:r>
            <a:r>
              <a:rPr lang="en-US" sz="1900" dirty="0" err="1"/>
              <a:t>dat</a:t>
            </a:r>
            <a:r>
              <a:rPr lang="en-US" sz="1900" dirty="0"/>
              <a:t>[‘Price']&gt;25]</a:t>
            </a:r>
          </a:p>
          <a:p>
            <a:pPr marL="0" indent="0" algn="l">
              <a:buNone/>
            </a:pPr>
            <a:r>
              <a:rPr lang="en-US" sz="1900" dirty="0"/>
              <a:t>               data=</a:t>
            </a:r>
            <a:r>
              <a:rPr lang="en-US" sz="1900" dirty="0" err="1"/>
              <a:t>len</a:t>
            </a:r>
            <a:r>
              <a:rPr lang="en-US" sz="1900" dirty="0"/>
              <a:t>(data)/</a:t>
            </a:r>
            <a:r>
              <a:rPr lang="en-US" sz="1900" dirty="0" err="1"/>
              <a:t>len</a:t>
            </a:r>
            <a:r>
              <a:rPr lang="en-US" sz="1900" dirty="0"/>
              <a:t>(</a:t>
            </a:r>
            <a:r>
              <a:rPr lang="en-US" sz="1900" dirty="0" err="1"/>
              <a:t>dat</a:t>
            </a:r>
            <a:r>
              <a:rPr lang="en-US" sz="1900" dirty="0"/>
              <a:t>)</a:t>
            </a:r>
          </a:p>
          <a:p>
            <a:pPr marL="0" indent="0" algn="l">
              <a:buNone/>
            </a:pPr>
            <a:r>
              <a:rPr lang="en-US" sz="1900" dirty="0"/>
              <a:t>               p=data</a:t>
            </a:r>
          </a:p>
          <a:p>
            <a:pPr marL="0" indent="0" algn="l">
              <a:buNone/>
            </a:pPr>
            <a:r>
              <a:rPr lang="en-US" sz="1900" dirty="0"/>
              <a:t>               n=10</a:t>
            </a:r>
          </a:p>
          <a:p>
            <a:pPr marL="0" indent="0" algn="l">
              <a:buNone/>
            </a:pPr>
            <a:r>
              <a:rPr lang="en-US" sz="1900" dirty="0"/>
              <a:t>               x=7</a:t>
            </a:r>
          </a:p>
          <a:p>
            <a:pPr marL="0" indent="0" algn="l">
              <a:buNone/>
            </a:pPr>
            <a:r>
              <a:rPr lang="en-US" sz="1900" dirty="0"/>
              <a:t>               prob=</a:t>
            </a:r>
            <a:r>
              <a:rPr lang="en-US" sz="1900" dirty="0" err="1"/>
              <a:t>stats.binom.pmf</a:t>
            </a:r>
            <a:r>
              <a:rPr lang="en-US" sz="1900" dirty="0"/>
              <a:t>(</a:t>
            </a:r>
            <a:r>
              <a:rPr lang="en-US" sz="1900" dirty="0" err="1"/>
              <a:t>x,n,p</a:t>
            </a:r>
            <a:r>
              <a:rPr lang="en-US" sz="1900" dirty="0"/>
              <a:t>)</a:t>
            </a:r>
          </a:p>
          <a:p>
            <a:pPr marL="0" indent="0" algn="l">
              <a:buNone/>
            </a:pPr>
            <a:r>
              <a:rPr lang="en-US" sz="1900" dirty="0"/>
              <a:t>               print('The probability that out of a random sample of 10 shirts 7 are costing more than 25 dollars is :',prob)</a:t>
            </a:r>
            <a:endParaRPr lang="en-IN" sz="1900" dirty="0"/>
          </a:p>
          <a:p>
            <a:pPr algn="l"/>
            <a:endParaRPr lang="en-IN" sz="1900" b="1" dirty="0"/>
          </a:p>
          <a:p>
            <a:pPr marL="0" indent="0" algn="l">
              <a:buNone/>
            </a:pPr>
            <a:r>
              <a:rPr lang="en-IN" sz="1900" b="1" dirty="0"/>
              <a:t>Solution –  </a:t>
            </a:r>
            <a:r>
              <a:rPr lang="en-IN" sz="1900" dirty="0"/>
              <a:t>Firstly we have filtered the data which having price greater then 25 </a:t>
            </a:r>
            <a:r>
              <a:rPr lang="en-IN" sz="1900" dirty="0" err="1"/>
              <a:t>dollar,and</a:t>
            </a:r>
            <a:r>
              <a:rPr lang="en-IN" sz="1900" dirty="0"/>
              <a:t> then through binomial distribution we get the probability for cost greater then 25.</a:t>
            </a:r>
            <a:endParaRPr lang="en-IN" sz="1900" b="1" dirty="0"/>
          </a:p>
          <a:p>
            <a:pPr algn="l"/>
            <a:endParaRPr lang="en-IN" sz="1900" b="1" dirty="0"/>
          </a:p>
          <a:p>
            <a:pPr marL="0" indent="0" algn="l">
              <a:buNone/>
            </a:pPr>
            <a:r>
              <a:rPr lang="en-IN" sz="1900" b="1" dirty="0"/>
              <a:t>Inference –  </a:t>
            </a:r>
            <a:r>
              <a:rPr lang="en-IN" sz="1900" dirty="0"/>
              <a:t>We got the output that showing that the probability of that out of random sample of 10 shirts where 7 are costing more than 25 dollars.</a:t>
            </a:r>
            <a:endParaRPr lang="en-IN" sz="1900" b="1" dirty="0"/>
          </a:p>
          <a:p>
            <a:pPr algn="l"/>
            <a:endParaRPr lang="en-IN" sz="1900" b="1" dirty="0"/>
          </a:p>
          <a:p>
            <a:pPr marL="0" indent="0" algn="l">
              <a:buNone/>
            </a:pPr>
            <a:r>
              <a:rPr lang="en-IN" sz="1900" b="1" dirty="0"/>
              <a:t>Output –</a:t>
            </a:r>
          </a:p>
          <a:p>
            <a:pPr algn="l"/>
            <a:endParaRPr lang="en-IN" dirty="0"/>
          </a:p>
        </p:txBody>
      </p:sp>
      <p:pic>
        <p:nvPicPr>
          <p:cNvPr id="4" name="Picture 3">
            <a:extLst>
              <a:ext uri="{FF2B5EF4-FFF2-40B4-BE49-F238E27FC236}">
                <a16:creationId xmlns:a16="http://schemas.microsoft.com/office/drawing/2014/main" id="{BC0DE053-F5CD-D4DC-CA16-44C67E299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5" name="Picture 4">
            <a:extLst>
              <a:ext uri="{FF2B5EF4-FFF2-40B4-BE49-F238E27FC236}">
                <a16:creationId xmlns:a16="http://schemas.microsoft.com/office/drawing/2014/main" id="{27EEE450-4D6F-CB04-23F8-7E4F4956FD80}"/>
              </a:ext>
            </a:extLst>
          </p:cNvPr>
          <p:cNvPicPr>
            <a:picLocks noChangeAspect="1"/>
          </p:cNvPicPr>
          <p:nvPr/>
        </p:nvPicPr>
        <p:blipFill>
          <a:blip r:embed="rId3"/>
          <a:stretch>
            <a:fillRect/>
          </a:stretch>
        </p:blipFill>
        <p:spPr>
          <a:xfrm>
            <a:off x="1305985" y="5936105"/>
            <a:ext cx="9561884" cy="784400"/>
          </a:xfrm>
          <a:prstGeom prst="rect">
            <a:avLst/>
          </a:prstGeom>
        </p:spPr>
      </p:pic>
    </p:spTree>
    <p:extLst>
      <p:ext uri="{BB962C8B-B14F-4D97-AF65-F5344CB8AC3E}">
        <p14:creationId xmlns:p14="http://schemas.microsoft.com/office/powerpoint/2010/main" val="2211564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1790C2-FEE6-C23F-9B86-8FBA72C4D698}"/>
              </a:ext>
            </a:extLst>
          </p:cNvPr>
          <p:cNvSpPr>
            <a:spLocks noGrp="1"/>
          </p:cNvSpPr>
          <p:nvPr>
            <p:ph type="subTitle" idx="1"/>
          </p:nvPr>
        </p:nvSpPr>
        <p:spPr>
          <a:xfrm>
            <a:off x="133165" y="79899"/>
            <a:ext cx="11931588" cy="6693763"/>
          </a:xfrm>
        </p:spPr>
        <p:txBody>
          <a:bodyPr>
            <a:normAutofit/>
          </a:bodyPr>
          <a:lstStyle/>
          <a:p>
            <a:pPr marL="342900" indent="-342900" algn="l">
              <a:buFont typeface="Wingdings" panose="05000000000000000000" pitchFamily="2" charset="2"/>
              <a:buChar char="Ø"/>
            </a:pPr>
            <a:r>
              <a:rPr lang="en-US" sz="1800" b="1" dirty="0"/>
              <a:t>Project Flow</a:t>
            </a:r>
          </a:p>
          <a:p>
            <a:pPr algn="l"/>
            <a:endParaRPr lang="en-IN" sz="1800" b="1" dirty="0"/>
          </a:p>
          <a:p>
            <a:pPr algn="l"/>
            <a:r>
              <a:rPr lang="en-US" sz="1800" b="0" i="0" dirty="0">
                <a:solidFill>
                  <a:srgbClr val="000000"/>
                </a:solidFill>
                <a:effectLst/>
                <a:latin typeface="Helvetica Neue"/>
              </a:rPr>
              <a:t>Q15. </a:t>
            </a:r>
            <a:r>
              <a:rPr lang="en-US" sz="1800" b="0" i="0" dirty="0" err="1">
                <a:solidFill>
                  <a:srgbClr val="000000"/>
                </a:solidFill>
                <a:effectLst/>
                <a:latin typeface="Helvetica Neue"/>
              </a:rPr>
              <a:t>NuCloth</a:t>
            </a:r>
            <a:r>
              <a:rPr lang="en-US" sz="1800" b="0" i="0" dirty="0">
                <a:solidFill>
                  <a:srgbClr val="000000"/>
                </a:solidFill>
                <a:effectLst/>
                <a:latin typeface="Helvetica Neue"/>
              </a:rPr>
              <a:t> Claims that 60% of all shirts in their website cost less than 25 dollars . Using the Normal approximation of a Binomial distribution, find the probability that in a random sample of 10 shirts 7 of them will cost less than 25 dollars. [ Note that the normal distribution can be used to approximate a binomial distribution if np&gt;=5 and nq&gt;=5 with the following correction for continuity P(X=z) = P(z-0.5 &lt; X &lt; z+0.5 ) ]</a:t>
            </a:r>
            <a:endParaRPr lang="en-IN" sz="1800" b="1" dirty="0"/>
          </a:p>
          <a:p>
            <a:pPr marL="0" indent="0" algn="l">
              <a:buNone/>
            </a:pPr>
            <a:r>
              <a:rPr lang="en-IN" sz="1800" b="1" dirty="0"/>
              <a:t>Code – </a:t>
            </a:r>
            <a:r>
              <a:rPr lang="en-US" sz="1800" dirty="0"/>
              <a:t>p=0.6</a:t>
            </a:r>
          </a:p>
          <a:p>
            <a:pPr marL="0" indent="0" algn="l">
              <a:buNone/>
            </a:pPr>
            <a:r>
              <a:rPr lang="en-US" sz="1800" dirty="0"/>
              <a:t>             n=10</a:t>
            </a:r>
          </a:p>
          <a:p>
            <a:pPr marL="0" indent="0" algn="l">
              <a:buNone/>
            </a:pPr>
            <a:r>
              <a:rPr lang="en-US" sz="1800" dirty="0"/>
              <a:t>             x=7</a:t>
            </a:r>
          </a:p>
          <a:p>
            <a:pPr marL="0" indent="0" algn="l">
              <a:buNone/>
            </a:pPr>
            <a:r>
              <a:rPr lang="en-US" sz="1800" dirty="0"/>
              <a:t>             prob= </a:t>
            </a:r>
            <a:r>
              <a:rPr lang="en-US" sz="1800" dirty="0" err="1"/>
              <a:t>stats.binom.cdf</a:t>
            </a:r>
            <a:r>
              <a:rPr lang="en-US" sz="1800" dirty="0"/>
              <a:t>(7,10,0.60)</a:t>
            </a:r>
          </a:p>
          <a:p>
            <a:pPr marL="0" indent="0" algn="l">
              <a:buNone/>
            </a:pPr>
            <a:r>
              <a:rPr lang="en-US" sz="1800" dirty="0"/>
              <a:t>             print('find the probability that in a random sample of 10 shirts 7 of them will cost less than 25 dollars </a:t>
            </a:r>
            <a:r>
              <a:rPr lang="en-US" sz="1800" dirty="0" err="1"/>
              <a:t>is:',prob</a:t>
            </a:r>
            <a:r>
              <a:rPr lang="en-US" sz="1800" dirty="0"/>
              <a:t>)</a:t>
            </a:r>
          </a:p>
          <a:p>
            <a:pPr marL="0" indent="0" algn="l">
              <a:buNone/>
            </a:pPr>
            <a:endParaRPr lang="en-IN" sz="1800" b="1" dirty="0"/>
          </a:p>
          <a:p>
            <a:pPr marL="0" indent="0" algn="l">
              <a:buNone/>
            </a:pPr>
            <a:r>
              <a:rPr lang="en-IN" sz="1800" b="1" dirty="0"/>
              <a:t>Solution – </a:t>
            </a:r>
            <a:r>
              <a:rPr lang="en-IN" sz="1800" dirty="0"/>
              <a:t>Here  to find the probability of 60% of all shirts whose cost is less then 25 dollars we used binomial distribution. By taking proportion 60 % ,sample size 10 and number of sample 7.</a:t>
            </a:r>
          </a:p>
          <a:p>
            <a:pPr marL="0" indent="0" algn="l">
              <a:buNone/>
            </a:pPr>
            <a:endParaRPr lang="en-IN" sz="1800" b="1" dirty="0"/>
          </a:p>
          <a:p>
            <a:pPr algn="l"/>
            <a:r>
              <a:rPr lang="en-IN" sz="1800" b="1" dirty="0"/>
              <a:t>Inference – </a:t>
            </a:r>
            <a:r>
              <a:rPr lang="en-IN" sz="1800" dirty="0"/>
              <a:t>We got the output that showing that the probability of that out of random sample of 10 shirts where 7 are costing less than 25 dollars.</a:t>
            </a:r>
            <a:endParaRPr lang="en-IN" sz="1800" b="1" dirty="0"/>
          </a:p>
          <a:p>
            <a:pPr marL="0" indent="0" algn="l">
              <a:buNone/>
            </a:pPr>
            <a:r>
              <a:rPr lang="en-IN" sz="1800" b="1" dirty="0"/>
              <a:t>Output –</a:t>
            </a:r>
          </a:p>
          <a:p>
            <a:pPr algn="l"/>
            <a:endParaRPr lang="en-IN" sz="2000" dirty="0"/>
          </a:p>
        </p:txBody>
      </p:sp>
      <p:pic>
        <p:nvPicPr>
          <p:cNvPr id="4" name="Picture 3">
            <a:extLst>
              <a:ext uri="{FF2B5EF4-FFF2-40B4-BE49-F238E27FC236}">
                <a16:creationId xmlns:a16="http://schemas.microsoft.com/office/drawing/2014/main" id="{52CF66E1-86FE-C924-4E52-785245B9D0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5" name="Picture 4">
            <a:extLst>
              <a:ext uri="{FF2B5EF4-FFF2-40B4-BE49-F238E27FC236}">
                <a16:creationId xmlns:a16="http://schemas.microsoft.com/office/drawing/2014/main" id="{2BBE441D-3275-F757-399E-E527BB42FD33}"/>
              </a:ext>
            </a:extLst>
          </p:cNvPr>
          <p:cNvPicPr>
            <a:picLocks noChangeAspect="1"/>
          </p:cNvPicPr>
          <p:nvPr/>
        </p:nvPicPr>
        <p:blipFill>
          <a:blip r:embed="rId3"/>
          <a:stretch>
            <a:fillRect/>
          </a:stretch>
        </p:blipFill>
        <p:spPr>
          <a:xfrm>
            <a:off x="1019331" y="5936105"/>
            <a:ext cx="7689954" cy="837557"/>
          </a:xfrm>
          <a:prstGeom prst="rect">
            <a:avLst/>
          </a:prstGeom>
        </p:spPr>
      </p:pic>
    </p:spTree>
    <p:extLst>
      <p:ext uri="{BB962C8B-B14F-4D97-AF65-F5344CB8AC3E}">
        <p14:creationId xmlns:p14="http://schemas.microsoft.com/office/powerpoint/2010/main" val="573037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FDF482-53AE-D5D7-FF34-07F8A97689D5}"/>
              </a:ext>
            </a:extLst>
          </p:cNvPr>
          <p:cNvSpPr>
            <a:spLocks noGrp="1"/>
          </p:cNvSpPr>
          <p:nvPr>
            <p:ph type="subTitle" idx="1"/>
          </p:nvPr>
        </p:nvSpPr>
        <p:spPr>
          <a:xfrm>
            <a:off x="62144" y="79899"/>
            <a:ext cx="12038120" cy="6778101"/>
          </a:xfrm>
        </p:spPr>
        <p:txBody>
          <a:bodyPr>
            <a:normAutofit fontScale="70000" lnSpcReduction="20000"/>
          </a:bodyPr>
          <a:lstStyle/>
          <a:p>
            <a:pPr marL="342900" indent="-342900" algn="l">
              <a:buFont typeface="Wingdings" panose="05000000000000000000" pitchFamily="2" charset="2"/>
              <a:buChar char="Ø"/>
            </a:pPr>
            <a:r>
              <a:rPr lang="en-US" sz="2300" b="1" dirty="0"/>
              <a:t>Project Flow</a:t>
            </a:r>
          </a:p>
          <a:p>
            <a:pPr algn="l"/>
            <a:endParaRPr lang="en-IN" sz="2300" b="1" dirty="0"/>
          </a:p>
          <a:p>
            <a:pPr algn="l"/>
            <a:r>
              <a:rPr lang="en-US" sz="2300" b="0" i="0" dirty="0">
                <a:solidFill>
                  <a:srgbClr val="000000"/>
                </a:solidFill>
                <a:effectLst/>
                <a:latin typeface="Helvetica Neue"/>
              </a:rPr>
              <a:t>Q16. Compute a 95% Confidence Interval for the true price of a shirt in the </a:t>
            </a:r>
            <a:r>
              <a:rPr lang="en-US" sz="2300" b="0" i="0" dirty="0" err="1">
                <a:solidFill>
                  <a:srgbClr val="000000"/>
                </a:solidFill>
                <a:effectLst/>
                <a:latin typeface="Helvetica Neue"/>
              </a:rPr>
              <a:t>NuCloth</a:t>
            </a:r>
            <a:r>
              <a:rPr lang="en-US" sz="2300" b="0" i="0" dirty="0">
                <a:solidFill>
                  <a:srgbClr val="000000"/>
                </a:solidFill>
                <a:effectLst/>
                <a:latin typeface="Helvetica Neue"/>
              </a:rPr>
              <a:t> website using appropriate distribution.( State reasons as to why did you use a z or t distribution)</a:t>
            </a:r>
            <a:endParaRPr lang="en-IN" sz="2300" b="1" dirty="0"/>
          </a:p>
          <a:p>
            <a:pPr algn="l"/>
            <a:endParaRPr lang="en-IN" sz="2300" b="1" dirty="0"/>
          </a:p>
          <a:p>
            <a:pPr marL="0" indent="0" algn="l">
              <a:buNone/>
            </a:pPr>
            <a:r>
              <a:rPr lang="en-IN" sz="2300" b="1" dirty="0"/>
              <a:t>Code – </a:t>
            </a:r>
            <a:r>
              <a:rPr lang="en-IN" sz="2300" dirty="0" err="1"/>
              <a:t>x_bar</a:t>
            </a:r>
            <a:r>
              <a:rPr lang="en-IN" sz="2300" dirty="0"/>
              <a:t>=</a:t>
            </a:r>
            <a:r>
              <a:rPr lang="en-IN" sz="2300" dirty="0" err="1"/>
              <a:t>np.mean</a:t>
            </a:r>
            <a:r>
              <a:rPr lang="en-IN" sz="2300" dirty="0"/>
              <a:t>(</a:t>
            </a:r>
            <a:r>
              <a:rPr lang="en-IN" sz="2300" dirty="0" err="1"/>
              <a:t>dat</a:t>
            </a:r>
            <a:r>
              <a:rPr lang="en-IN" sz="2300" dirty="0"/>
              <a:t>[‘Price’])</a:t>
            </a:r>
          </a:p>
          <a:p>
            <a:pPr marL="0" indent="0" algn="l">
              <a:buNone/>
            </a:pPr>
            <a:r>
              <a:rPr lang="en-IN" sz="2300" dirty="0"/>
              <a:t>             n=</a:t>
            </a:r>
            <a:r>
              <a:rPr lang="en-IN" sz="2300" dirty="0" err="1"/>
              <a:t>len</a:t>
            </a:r>
            <a:r>
              <a:rPr lang="en-IN" sz="2300" dirty="0"/>
              <a:t>(</a:t>
            </a:r>
            <a:r>
              <a:rPr lang="en-IN" sz="2300" dirty="0" err="1"/>
              <a:t>dat</a:t>
            </a:r>
            <a:r>
              <a:rPr lang="en-IN" sz="2300" dirty="0"/>
              <a:t>[‘Price’])</a:t>
            </a:r>
          </a:p>
          <a:p>
            <a:pPr marL="0" indent="0" algn="l">
              <a:buNone/>
            </a:pPr>
            <a:r>
              <a:rPr lang="en-IN" sz="2300" dirty="0"/>
              <a:t>             sig=</a:t>
            </a:r>
            <a:r>
              <a:rPr lang="en-IN" sz="2300" dirty="0" err="1"/>
              <a:t>np.std</a:t>
            </a:r>
            <a:r>
              <a:rPr lang="en-IN" sz="2300" dirty="0"/>
              <a:t>(</a:t>
            </a:r>
            <a:r>
              <a:rPr lang="en-IN" sz="2300" dirty="0" err="1"/>
              <a:t>dat</a:t>
            </a:r>
            <a:r>
              <a:rPr lang="en-IN" sz="2300" dirty="0"/>
              <a:t>[‘Price'],</a:t>
            </a:r>
            <a:r>
              <a:rPr lang="en-IN" sz="2300" dirty="0" err="1"/>
              <a:t>ddof</a:t>
            </a:r>
            <a:r>
              <a:rPr lang="en-IN" sz="2300" dirty="0"/>
              <a:t>=1)</a:t>
            </a:r>
          </a:p>
          <a:p>
            <a:pPr marL="0" indent="0" algn="l">
              <a:buNone/>
            </a:pPr>
            <a:r>
              <a:rPr lang="en-IN" sz="2300" dirty="0"/>
              <a:t>              alpha=0.05</a:t>
            </a:r>
          </a:p>
          <a:p>
            <a:pPr marL="0" indent="0" algn="l">
              <a:buNone/>
            </a:pPr>
            <a:endParaRPr lang="en-IN" sz="2300" dirty="0"/>
          </a:p>
          <a:p>
            <a:pPr marL="0" indent="0" algn="l">
              <a:buNone/>
            </a:pPr>
            <a:r>
              <a:rPr lang="en-IN" sz="2300" dirty="0"/>
              <a:t>            z_alpha_by_2 = </a:t>
            </a:r>
            <a:r>
              <a:rPr lang="en-IN" sz="2300" dirty="0" err="1"/>
              <a:t>stats.norm.isf</a:t>
            </a:r>
            <a:r>
              <a:rPr lang="en-IN" sz="2300" dirty="0"/>
              <a:t>(0.05/2)</a:t>
            </a:r>
          </a:p>
          <a:p>
            <a:pPr marL="0" indent="0" algn="l">
              <a:buNone/>
            </a:pPr>
            <a:r>
              <a:rPr lang="en-IN" sz="2300" dirty="0"/>
              <a:t>            print(z_alpha_by_2)</a:t>
            </a:r>
          </a:p>
          <a:p>
            <a:pPr marL="0" indent="0" algn="l">
              <a:buNone/>
            </a:pPr>
            <a:r>
              <a:rPr lang="en-IN" sz="2300" dirty="0"/>
              <a:t>            upper = </a:t>
            </a:r>
            <a:r>
              <a:rPr lang="en-IN" sz="2300" dirty="0" err="1"/>
              <a:t>x_bar</a:t>
            </a:r>
            <a:r>
              <a:rPr lang="en-IN" sz="2300" dirty="0"/>
              <a:t> + z_alpha_by_2 * sig / </a:t>
            </a:r>
            <a:r>
              <a:rPr lang="en-IN" sz="2300" dirty="0" err="1"/>
              <a:t>np.sqrt</a:t>
            </a:r>
            <a:r>
              <a:rPr lang="en-IN" sz="2300" dirty="0"/>
              <a:t>(n)</a:t>
            </a:r>
          </a:p>
          <a:p>
            <a:pPr marL="0" indent="0" algn="l">
              <a:buNone/>
            </a:pPr>
            <a:r>
              <a:rPr lang="en-IN" sz="2300" dirty="0"/>
              <a:t>            lower = </a:t>
            </a:r>
            <a:r>
              <a:rPr lang="en-IN" sz="2300" dirty="0" err="1"/>
              <a:t>x_bar</a:t>
            </a:r>
            <a:r>
              <a:rPr lang="en-IN" sz="2300" dirty="0"/>
              <a:t> - z_alpha_by_2 * sig / </a:t>
            </a:r>
            <a:r>
              <a:rPr lang="en-IN" sz="2300" dirty="0" err="1"/>
              <a:t>np.sqrt</a:t>
            </a:r>
            <a:r>
              <a:rPr lang="en-IN" sz="2300" dirty="0"/>
              <a:t>(n)</a:t>
            </a:r>
          </a:p>
          <a:p>
            <a:pPr marL="0" indent="0" algn="l">
              <a:buNone/>
            </a:pPr>
            <a:r>
              <a:rPr lang="en-IN" sz="2300" dirty="0"/>
              <a:t>            print('95% Confidence interval for true price of shirt is:', lower, upper)</a:t>
            </a:r>
          </a:p>
          <a:p>
            <a:pPr algn="l"/>
            <a:endParaRPr lang="en-IN" sz="2300" b="1" dirty="0"/>
          </a:p>
          <a:p>
            <a:pPr marL="0" indent="0" algn="l">
              <a:buNone/>
            </a:pPr>
            <a:r>
              <a:rPr lang="en-IN" sz="2300" b="1" dirty="0"/>
              <a:t>Solution – </a:t>
            </a:r>
            <a:r>
              <a:rPr lang="en-IN" sz="2300" dirty="0"/>
              <a:t>To get 95% confidence interval firstly we find Z critical and then by manual calculation we find the confidence interval for both upper and lower sample statistic.</a:t>
            </a:r>
            <a:endParaRPr lang="en-IN" sz="2300" b="1" dirty="0"/>
          </a:p>
          <a:p>
            <a:pPr algn="l"/>
            <a:endParaRPr lang="en-IN" sz="2300" b="1" dirty="0"/>
          </a:p>
          <a:p>
            <a:pPr marL="0" indent="0" algn="l">
              <a:buNone/>
            </a:pPr>
            <a:r>
              <a:rPr lang="en-IN" sz="2300" b="1" dirty="0"/>
              <a:t>Inference –  </a:t>
            </a:r>
            <a:r>
              <a:rPr lang="en-IN" sz="2300" dirty="0"/>
              <a:t>The output we got shows the z critical value and confidence interval for 95%.</a:t>
            </a:r>
            <a:endParaRPr lang="en-IN" sz="2300" b="1" dirty="0"/>
          </a:p>
          <a:p>
            <a:pPr algn="l"/>
            <a:endParaRPr lang="en-IN" sz="2300" b="1" dirty="0"/>
          </a:p>
          <a:p>
            <a:pPr marL="0" indent="0" algn="l">
              <a:buNone/>
            </a:pPr>
            <a:r>
              <a:rPr lang="en-IN" sz="2300" b="1" dirty="0"/>
              <a:t>Output –</a:t>
            </a:r>
          </a:p>
          <a:p>
            <a:pPr algn="l"/>
            <a:r>
              <a:rPr lang="en-IN" sz="2000" dirty="0"/>
              <a:t> </a:t>
            </a:r>
          </a:p>
        </p:txBody>
      </p:sp>
      <p:pic>
        <p:nvPicPr>
          <p:cNvPr id="4" name="Picture 3">
            <a:extLst>
              <a:ext uri="{FF2B5EF4-FFF2-40B4-BE49-F238E27FC236}">
                <a16:creationId xmlns:a16="http://schemas.microsoft.com/office/drawing/2014/main" id="{4B8FC907-E4AF-3928-056C-3D7DC0AC4E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5" name="Picture 4">
            <a:extLst>
              <a:ext uri="{FF2B5EF4-FFF2-40B4-BE49-F238E27FC236}">
                <a16:creationId xmlns:a16="http://schemas.microsoft.com/office/drawing/2014/main" id="{CB5727A0-8E5B-C320-8D6F-ED89DAAFB6DA}"/>
              </a:ext>
            </a:extLst>
          </p:cNvPr>
          <p:cNvPicPr>
            <a:picLocks noChangeAspect="1"/>
          </p:cNvPicPr>
          <p:nvPr/>
        </p:nvPicPr>
        <p:blipFill>
          <a:blip r:embed="rId3"/>
          <a:stretch>
            <a:fillRect/>
          </a:stretch>
        </p:blipFill>
        <p:spPr>
          <a:xfrm>
            <a:off x="1398732" y="5911590"/>
            <a:ext cx="7580376" cy="866511"/>
          </a:xfrm>
          <a:prstGeom prst="rect">
            <a:avLst/>
          </a:prstGeom>
        </p:spPr>
      </p:pic>
    </p:spTree>
    <p:extLst>
      <p:ext uri="{BB962C8B-B14F-4D97-AF65-F5344CB8AC3E}">
        <p14:creationId xmlns:p14="http://schemas.microsoft.com/office/powerpoint/2010/main" val="2987849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669116-61F8-AAF2-8F6D-98D7FCFC488C}"/>
              </a:ext>
            </a:extLst>
          </p:cNvPr>
          <p:cNvSpPr>
            <a:spLocks noGrp="1"/>
          </p:cNvSpPr>
          <p:nvPr>
            <p:ph type="subTitle" idx="1"/>
          </p:nvPr>
        </p:nvSpPr>
        <p:spPr>
          <a:xfrm>
            <a:off x="76940" y="88777"/>
            <a:ext cx="12038120" cy="6658251"/>
          </a:xfrm>
        </p:spPr>
        <p:txBody>
          <a:bodyPr>
            <a:normAutofit fontScale="92500" lnSpcReduction="20000"/>
          </a:bodyPr>
          <a:lstStyle/>
          <a:p>
            <a:pPr marL="342900" indent="-342900" algn="l">
              <a:buFont typeface="Wingdings" panose="05000000000000000000" pitchFamily="2" charset="2"/>
              <a:buChar char="Ø"/>
            </a:pPr>
            <a:r>
              <a:rPr lang="en-US" sz="1900" b="1" dirty="0"/>
              <a:t>Project Flow</a:t>
            </a:r>
          </a:p>
          <a:p>
            <a:pPr algn="l"/>
            <a:endParaRPr lang="en-IN" sz="1900" b="1" dirty="0"/>
          </a:p>
          <a:p>
            <a:pPr algn="l"/>
            <a:r>
              <a:rPr lang="en-US" sz="1900" b="0" i="0" dirty="0">
                <a:solidFill>
                  <a:srgbClr val="000000"/>
                </a:solidFill>
                <a:effectLst/>
                <a:latin typeface="Helvetica Neue"/>
              </a:rPr>
              <a:t>Q17. A data scientist wants to estimate with 95% confidence the true proportion of shirts having price greater than 25 dollars in the </a:t>
            </a:r>
            <a:r>
              <a:rPr lang="en-US" sz="1900" b="0" i="0" dirty="0" err="1">
                <a:solidFill>
                  <a:srgbClr val="000000"/>
                </a:solidFill>
                <a:effectLst/>
                <a:latin typeface="Helvetica Neue"/>
              </a:rPr>
              <a:t>NuCloth</a:t>
            </a:r>
            <a:r>
              <a:rPr lang="en-US" sz="1900" b="0" i="0" dirty="0">
                <a:solidFill>
                  <a:srgbClr val="000000"/>
                </a:solidFill>
                <a:effectLst/>
                <a:latin typeface="Helvetica Neue"/>
              </a:rPr>
              <a:t> website. A recent study showed that 60% of all shirts have a price greater than 25 dollars. The data scientist wants to be accurate within 2% of the true proportion. Find the minimum sample size necessary.</a:t>
            </a:r>
            <a:endParaRPr lang="en-IN" sz="1900" dirty="0"/>
          </a:p>
          <a:p>
            <a:pPr algn="l"/>
            <a:endParaRPr lang="en-IN" sz="1900" b="1" dirty="0"/>
          </a:p>
          <a:p>
            <a:pPr marL="0" indent="0" algn="l">
              <a:buNone/>
            </a:pPr>
            <a:r>
              <a:rPr lang="en-IN" sz="1900" b="1" dirty="0"/>
              <a:t>Code – </a:t>
            </a:r>
            <a:r>
              <a:rPr lang="en-IN" sz="1900" dirty="0"/>
              <a:t>sigma =0.60</a:t>
            </a:r>
          </a:p>
          <a:p>
            <a:pPr marL="0" indent="0" algn="l">
              <a:buNone/>
            </a:pPr>
            <a:r>
              <a:rPr lang="en-IN" sz="1900" dirty="0"/>
              <a:t>             </a:t>
            </a:r>
            <a:r>
              <a:rPr lang="en-IN" sz="1900" dirty="0" err="1"/>
              <a:t>margin_of_error</a:t>
            </a:r>
            <a:r>
              <a:rPr lang="en-IN" sz="1900" dirty="0"/>
              <a:t> = 0.02</a:t>
            </a:r>
          </a:p>
          <a:p>
            <a:pPr marL="0" indent="0" algn="l">
              <a:buNone/>
            </a:pPr>
            <a:r>
              <a:rPr lang="en-IN" sz="1900" dirty="0"/>
              <a:t>             alpha = 0.05</a:t>
            </a:r>
          </a:p>
          <a:p>
            <a:pPr marL="0" indent="0" algn="l">
              <a:buNone/>
            </a:pPr>
            <a:endParaRPr lang="en-IN" sz="1900" dirty="0"/>
          </a:p>
          <a:p>
            <a:pPr marL="0" indent="0" algn="l">
              <a:buNone/>
            </a:pPr>
            <a:r>
              <a:rPr lang="en-IN" sz="1900" dirty="0"/>
              <a:t>             z_alpha_by_2 = </a:t>
            </a:r>
            <a:r>
              <a:rPr lang="en-IN" sz="1900" dirty="0" err="1"/>
              <a:t>stats.norm.isf</a:t>
            </a:r>
            <a:r>
              <a:rPr lang="en-IN" sz="1900" dirty="0"/>
              <a:t>(0.05/2) </a:t>
            </a:r>
          </a:p>
          <a:p>
            <a:pPr marL="0" indent="0" algn="l">
              <a:buNone/>
            </a:pPr>
            <a:r>
              <a:rPr lang="en-IN" sz="1900" dirty="0"/>
              <a:t>            # calculate sample size (n) </a:t>
            </a:r>
          </a:p>
          <a:p>
            <a:pPr marL="0" indent="0" algn="l">
              <a:buNone/>
            </a:pPr>
            <a:r>
              <a:rPr lang="en-IN" sz="1900" dirty="0"/>
              <a:t>            n =(z_alpha_by_2*sigma/</a:t>
            </a:r>
            <a:r>
              <a:rPr lang="en-IN" sz="1900" dirty="0" err="1"/>
              <a:t>margin_of_error</a:t>
            </a:r>
            <a:r>
              <a:rPr lang="en-IN" sz="1900" dirty="0"/>
              <a:t> )**2</a:t>
            </a:r>
          </a:p>
          <a:p>
            <a:pPr marL="0" indent="0" algn="l">
              <a:buNone/>
            </a:pPr>
            <a:r>
              <a:rPr lang="en-IN" sz="1900" dirty="0"/>
              <a:t>            print('Required Sample Size:', round(n))</a:t>
            </a:r>
          </a:p>
          <a:p>
            <a:pPr algn="l"/>
            <a:endParaRPr lang="en-IN" sz="1900" b="1" dirty="0"/>
          </a:p>
          <a:p>
            <a:pPr marL="0" indent="0" algn="l">
              <a:buNone/>
            </a:pPr>
            <a:r>
              <a:rPr lang="en-IN" sz="1900" b="1" dirty="0"/>
              <a:t>Solution – </a:t>
            </a:r>
            <a:r>
              <a:rPr lang="en-IN" sz="1900" dirty="0"/>
              <a:t>To get </a:t>
            </a:r>
            <a:r>
              <a:rPr lang="en-IN" sz="1900" dirty="0" err="1"/>
              <a:t>samle</a:t>
            </a:r>
            <a:r>
              <a:rPr lang="en-IN" sz="1900" dirty="0"/>
              <a:t> size we done manual calculation by taking standard deviation ,margin of error and z critical .we used the following formula .</a:t>
            </a:r>
            <a:endParaRPr lang="en-IN" sz="1900" b="1" dirty="0"/>
          </a:p>
          <a:p>
            <a:pPr algn="l"/>
            <a:endParaRPr lang="en-IN" sz="1900" b="1" dirty="0"/>
          </a:p>
          <a:p>
            <a:pPr marL="0" indent="0" algn="l">
              <a:buNone/>
            </a:pPr>
            <a:endParaRPr lang="en-IN" sz="1900" b="1" dirty="0"/>
          </a:p>
          <a:p>
            <a:pPr algn="l"/>
            <a:endParaRPr lang="en-IN" sz="1900" b="1" dirty="0"/>
          </a:p>
          <a:p>
            <a:pPr marL="0" indent="0" algn="l">
              <a:buNone/>
            </a:pPr>
            <a:r>
              <a:rPr lang="en-IN" sz="1900" b="1" dirty="0"/>
              <a:t>Output –</a:t>
            </a:r>
          </a:p>
          <a:p>
            <a:pPr algn="l"/>
            <a:endParaRPr lang="en-IN" dirty="0"/>
          </a:p>
        </p:txBody>
      </p:sp>
      <p:pic>
        <p:nvPicPr>
          <p:cNvPr id="4" name="Picture 3">
            <a:extLst>
              <a:ext uri="{FF2B5EF4-FFF2-40B4-BE49-F238E27FC236}">
                <a16:creationId xmlns:a16="http://schemas.microsoft.com/office/drawing/2014/main" id="{3E6AE602-B08A-8990-16AC-3C1ADB8B2F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5" name="Picture 4">
            <a:extLst>
              <a:ext uri="{FF2B5EF4-FFF2-40B4-BE49-F238E27FC236}">
                <a16:creationId xmlns:a16="http://schemas.microsoft.com/office/drawing/2014/main" id="{6AD38C51-9489-4B27-2604-3FF4D4BF963E}"/>
              </a:ext>
            </a:extLst>
          </p:cNvPr>
          <p:cNvPicPr>
            <a:picLocks noChangeAspect="1"/>
          </p:cNvPicPr>
          <p:nvPr/>
        </p:nvPicPr>
        <p:blipFill>
          <a:blip r:embed="rId3"/>
          <a:stretch>
            <a:fillRect/>
          </a:stretch>
        </p:blipFill>
        <p:spPr>
          <a:xfrm>
            <a:off x="2930283" y="5122221"/>
            <a:ext cx="5342083" cy="990686"/>
          </a:xfrm>
          <a:prstGeom prst="rect">
            <a:avLst/>
          </a:prstGeom>
        </p:spPr>
      </p:pic>
      <p:pic>
        <p:nvPicPr>
          <p:cNvPr id="7" name="Picture 6">
            <a:extLst>
              <a:ext uri="{FF2B5EF4-FFF2-40B4-BE49-F238E27FC236}">
                <a16:creationId xmlns:a16="http://schemas.microsoft.com/office/drawing/2014/main" id="{5B5795E5-BB7C-6366-07D9-5D9FA50AF7BE}"/>
              </a:ext>
            </a:extLst>
          </p:cNvPr>
          <p:cNvPicPr>
            <a:picLocks noChangeAspect="1"/>
          </p:cNvPicPr>
          <p:nvPr/>
        </p:nvPicPr>
        <p:blipFill>
          <a:blip r:embed="rId4"/>
          <a:stretch>
            <a:fillRect/>
          </a:stretch>
        </p:blipFill>
        <p:spPr>
          <a:xfrm>
            <a:off x="2475217" y="6308037"/>
            <a:ext cx="6932759" cy="332606"/>
          </a:xfrm>
          <a:prstGeom prst="rect">
            <a:avLst/>
          </a:prstGeom>
        </p:spPr>
      </p:pic>
    </p:spTree>
    <p:extLst>
      <p:ext uri="{BB962C8B-B14F-4D97-AF65-F5344CB8AC3E}">
        <p14:creationId xmlns:p14="http://schemas.microsoft.com/office/powerpoint/2010/main" val="3388465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2CCB18-2B91-964C-B6E3-80AD71E26A87}"/>
              </a:ext>
            </a:extLst>
          </p:cNvPr>
          <p:cNvSpPr>
            <a:spLocks noGrp="1"/>
          </p:cNvSpPr>
          <p:nvPr>
            <p:ph type="subTitle" idx="1"/>
          </p:nvPr>
        </p:nvSpPr>
        <p:spPr>
          <a:xfrm>
            <a:off x="62143" y="71021"/>
            <a:ext cx="12064753" cy="6711519"/>
          </a:xfrm>
        </p:spPr>
        <p:txBody>
          <a:bodyPr>
            <a:normAutofit fontScale="62500" lnSpcReduction="20000"/>
          </a:bodyPr>
          <a:lstStyle/>
          <a:p>
            <a:pPr marL="342900" indent="-342900" algn="l">
              <a:buFont typeface="Wingdings" panose="05000000000000000000" pitchFamily="2" charset="2"/>
              <a:buChar char="Ø"/>
            </a:pPr>
            <a:r>
              <a:rPr lang="en-US" sz="2600" b="1" dirty="0"/>
              <a:t>Project Flow</a:t>
            </a:r>
          </a:p>
          <a:p>
            <a:pPr algn="l"/>
            <a:endParaRPr lang="en-IN" sz="2600" b="1" dirty="0"/>
          </a:p>
          <a:p>
            <a:pPr algn="l"/>
            <a:r>
              <a:rPr lang="en-US" sz="2600" b="0" i="0" dirty="0">
                <a:solidFill>
                  <a:srgbClr val="000000"/>
                </a:solidFill>
                <a:effectLst/>
                <a:latin typeface="Helvetica Neue"/>
              </a:rPr>
              <a:t>Q18. The same data scientist wants to estimate the true proportion of shirts having price greater than 25 dollars. She wants to be 90% confident and accurate within 5% of true proportion. Find the minimum sample size necessary.</a:t>
            </a:r>
            <a:endParaRPr lang="en-IN" sz="2600" dirty="0"/>
          </a:p>
          <a:p>
            <a:pPr algn="l"/>
            <a:endParaRPr lang="en-IN" sz="2600" b="1" dirty="0"/>
          </a:p>
          <a:p>
            <a:pPr marL="0" indent="0" algn="l">
              <a:buNone/>
            </a:pPr>
            <a:r>
              <a:rPr lang="en-IN" sz="2600" b="1" dirty="0"/>
              <a:t>Code – </a:t>
            </a:r>
            <a:r>
              <a:rPr lang="en-IN" sz="2600" dirty="0"/>
              <a:t>df_1=</a:t>
            </a:r>
            <a:r>
              <a:rPr lang="en-IN" sz="2600" dirty="0" err="1"/>
              <a:t>dat.drop</a:t>
            </a:r>
            <a:r>
              <a:rPr lang="en-IN" sz="2600" dirty="0"/>
              <a:t>(['Percentile Rank'], axis=1)</a:t>
            </a:r>
          </a:p>
          <a:p>
            <a:pPr marL="0" indent="0" algn="l">
              <a:buNone/>
            </a:pPr>
            <a:r>
              <a:rPr lang="en-IN" sz="2600" dirty="0"/>
              <a:t>             df_1.head()</a:t>
            </a:r>
          </a:p>
          <a:p>
            <a:pPr algn="l"/>
            <a:r>
              <a:rPr lang="en-IN" sz="2600" dirty="0"/>
              <a:t>             </a:t>
            </a:r>
            <a:r>
              <a:rPr lang="en-US" sz="2600" dirty="0"/>
              <a:t>df_2=df_1[(df_1['size'])&gt;25]</a:t>
            </a:r>
          </a:p>
          <a:p>
            <a:pPr algn="l"/>
            <a:r>
              <a:rPr lang="en-US" sz="2600" dirty="0"/>
              <a:t>             df_2</a:t>
            </a:r>
            <a:endParaRPr lang="en-IN" sz="2600" dirty="0"/>
          </a:p>
          <a:p>
            <a:pPr algn="l"/>
            <a:r>
              <a:rPr lang="en-IN" sz="2600" dirty="0"/>
              <a:t>             sigma =0.6</a:t>
            </a:r>
          </a:p>
          <a:p>
            <a:pPr algn="l"/>
            <a:r>
              <a:rPr lang="en-IN" sz="2600" dirty="0"/>
              <a:t>             </a:t>
            </a:r>
            <a:r>
              <a:rPr lang="en-IN" sz="2600" dirty="0" err="1"/>
              <a:t>margin_of_error</a:t>
            </a:r>
            <a:r>
              <a:rPr lang="en-IN" sz="2600" dirty="0"/>
              <a:t> = 0.05</a:t>
            </a:r>
          </a:p>
          <a:p>
            <a:pPr algn="l"/>
            <a:r>
              <a:rPr lang="en-IN" sz="2600" dirty="0"/>
              <a:t>             alpha = 0.1</a:t>
            </a:r>
          </a:p>
          <a:p>
            <a:pPr algn="l"/>
            <a:r>
              <a:rPr lang="en-IN" sz="2600" dirty="0"/>
              <a:t>             z_alpha_2 = </a:t>
            </a:r>
            <a:r>
              <a:rPr lang="en-IN" sz="2600" dirty="0" err="1"/>
              <a:t>stats.norm.isf</a:t>
            </a:r>
            <a:r>
              <a:rPr lang="en-IN" sz="2600" dirty="0"/>
              <a:t>(0.1/2)</a:t>
            </a:r>
          </a:p>
          <a:p>
            <a:pPr algn="l"/>
            <a:r>
              <a:rPr lang="en-IN" sz="2600" dirty="0"/>
              <a:t>             z_alpha_2</a:t>
            </a:r>
          </a:p>
          <a:p>
            <a:pPr algn="l"/>
            <a:r>
              <a:rPr lang="en-IN" sz="2600" dirty="0"/>
              <a:t>             # calculate sample size (n)</a:t>
            </a:r>
          </a:p>
          <a:p>
            <a:pPr algn="l"/>
            <a:r>
              <a:rPr lang="en-IN" sz="2600" dirty="0"/>
              <a:t>             n=(z_alpha_2 * sigma/</a:t>
            </a:r>
            <a:r>
              <a:rPr lang="en-IN" sz="2600" dirty="0" err="1"/>
              <a:t>margin_of_error</a:t>
            </a:r>
            <a:r>
              <a:rPr lang="en-IN" sz="2600" dirty="0"/>
              <a:t>)**2</a:t>
            </a:r>
          </a:p>
          <a:p>
            <a:pPr algn="l"/>
            <a:r>
              <a:rPr lang="en-IN" sz="2600" dirty="0"/>
              <a:t>             n</a:t>
            </a:r>
          </a:p>
          <a:p>
            <a:pPr algn="l"/>
            <a:r>
              <a:rPr lang="en-IN" sz="2600" b="1" dirty="0"/>
              <a:t>Solution –  </a:t>
            </a:r>
            <a:r>
              <a:rPr lang="en-IN" sz="2600" dirty="0"/>
              <a:t>Firstly we have </a:t>
            </a:r>
            <a:r>
              <a:rPr lang="en-IN" sz="2600" dirty="0" err="1"/>
              <a:t>droped</a:t>
            </a:r>
            <a:r>
              <a:rPr lang="en-IN" sz="2600" dirty="0"/>
              <a:t> the percentile rank column and filtered the prices greater than 25 dollar and by </a:t>
            </a:r>
            <a:r>
              <a:rPr lang="en-IN" sz="2600" dirty="0" err="1"/>
              <a:t>diven</a:t>
            </a:r>
            <a:r>
              <a:rPr lang="en-IN" sz="2600" dirty="0"/>
              <a:t> margin of error we calculated sample size.</a:t>
            </a:r>
            <a:endParaRPr lang="en-IN" sz="2600" b="1" dirty="0"/>
          </a:p>
          <a:p>
            <a:pPr algn="l"/>
            <a:endParaRPr lang="en-IN" sz="2600" b="1" dirty="0"/>
          </a:p>
          <a:p>
            <a:pPr algn="l"/>
            <a:r>
              <a:rPr lang="en-IN" sz="2600" b="1" dirty="0"/>
              <a:t>Inference –  </a:t>
            </a:r>
            <a:r>
              <a:rPr lang="en-IN" sz="2600" dirty="0"/>
              <a:t>The minimum sample size for shirt having price greater then 25 dollar is:</a:t>
            </a:r>
            <a:endParaRPr lang="en-IN" sz="2600" b="1" dirty="0"/>
          </a:p>
          <a:p>
            <a:pPr algn="l"/>
            <a:endParaRPr lang="en-IN" sz="2600" b="1" dirty="0"/>
          </a:p>
          <a:p>
            <a:pPr algn="l"/>
            <a:r>
              <a:rPr lang="en-IN" sz="2600" b="1" dirty="0"/>
              <a:t>Output –    </a:t>
            </a:r>
            <a:r>
              <a:rPr lang="en-IN" sz="2600" dirty="0"/>
              <a:t>389.5982573897397     </a:t>
            </a:r>
          </a:p>
          <a:p>
            <a:pPr algn="l"/>
            <a:endParaRPr lang="en-IN" dirty="0"/>
          </a:p>
        </p:txBody>
      </p:sp>
      <p:pic>
        <p:nvPicPr>
          <p:cNvPr id="4" name="Picture 3">
            <a:extLst>
              <a:ext uri="{FF2B5EF4-FFF2-40B4-BE49-F238E27FC236}">
                <a16:creationId xmlns:a16="http://schemas.microsoft.com/office/drawing/2014/main" id="{ADD7F0D5-B502-F58C-5080-E573779A23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303825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DA542A-C641-61C3-F4E4-5813C643539A}"/>
              </a:ext>
            </a:extLst>
          </p:cNvPr>
          <p:cNvSpPr>
            <a:spLocks noGrp="1"/>
          </p:cNvSpPr>
          <p:nvPr>
            <p:ph type="subTitle" idx="1"/>
          </p:nvPr>
        </p:nvSpPr>
        <p:spPr>
          <a:xfrm>
            <a:off x="97654" y="79899"/>
            <a:ext cx="5015120" cy="6771084"/>
          </a:xfrm>
        </p:spPr>
        <p:txBody>
          <a:bodyPr>
            <a:normAutofit fontScale="25000" lnSpcReduction="20000"/>
          </a:bodyPr>
          <a:lstStyle/>
          <a:p>
            <a:pPr marL="342900" indent="-342900" algn="l">
              <a:buFont typeface="Wingdings" panose="05000000000000000000" pitchFamily="2" charset="2"/>
              <a:buChar char="Ø"/>
            </a:pPr>
            <a:r>
              <a:rPr lang="en-IN" sz="6400" b="1" i="0" dirty="0">
                <a:solidFill>
                  <a:srgbClr val="000000"/>
                </a:solidFill>
                <a:effectLst/>
                <a:latin typeface="Helvetica Neue"/>
              </a:rPr>
              <a:t>Import the required libraries</a:t>
            </a:r>
          </a:p>
          <a:p>
            <a:pPr algn="l"/>
            <a:endParaRPr lang="en-IN" sz="6400" b="1" i="0" dirty="0">
              <a:solidFill>
                <a:srgbClr val="000000"/>
              </a:solidFill>
              <a:effectLst/>
              <a:latin typeface="Helvetica Neue"/>
            </a:endParaRPr>
          </a:p>
          <a:p>
            <a:pPr algn="l"/>
            <a:r>
              <a:rPr lang="en-IN" sz="6400" dirty="0"/>
              <a:t># import pandas</a:t>
            </a:r>
          </a:p>
          <a:p>
            <a:pPr algn="l"/>
            <a:r>
              <a:rPr lang="en-IN" sz="6400" dirty="0"/>
              <a:t>import pandas as pd</a:t>
            </a:r>
          </a:p>
          <a:p>
            <a:pPr algn="l"/>
            <a:endParaRPr lang="en-IN" sz="6400" dirty="0"/>
          </a:p>
          <a:p>
            <a:pPr algn="l"/>
            <a:r>
              <a:rPr lang="en-IN" sz="6400" dirty="0"/>
              <a:t># import </a:t>
            </a:r>
            <a:r>
              <a:rPr lang="en-IN" sz="6400" dirty="0" err="1"/>
              <a:t>numpy</a:t>
            </a:r>
            <a:endParaRPr lang="en-IN" sz="6400" dirty="0"/>
          </a:p>
          <a:p>
            <a:pPr algn="l"/>
            <a:r>
              <a:rPr lang="en-IN" sz="6400" dirty="0"/>
              <a:t>import </a:t>
            </a:r>
            <a:r>
              <a:rPr lang="en-IN" sz="6400" dirty="0" err="1"/>
              <a:t>numpy</a:t>
            </a:r>
            <a:r>
              <a:rPr lang="en-IN" sz="6400" dirty="0"/>
              <a:t> as np</a:t>
            </a:r>
          </a:p>
          <a:p>
            <a:pPr algn="l"/>
            <a:endParaRPr lang="en-IN" sz="6400" dirty="0"/>
          </a:p>
          <a:p>
            <a:pPr algn="l"/>
            <a:r>
              <a:rPr lang="en-IN" sz="6400" dirty="0"/>
              <a:t># import </a:t>
            </a:r>
            <a:r>
              <a:rPr lang="en-IN" sz="6400" dirty="0" err="1"/>
              <a:t>matplotlib.pyplot</a:t>
            </a:r>
            <a:endParaRPr lang="en-IN" sz="6400" dirty="0"/>
          </a:p>
          <a:p>
            <a:pPr algn="l"/>
            <a:r>
              <a:rPr lang="en-IN" sz="6400" dirty="0"/>
              <a:t>import </a:t>
            </a:r>
            <a:r>
              <a:rPr lang="en-IN" sz="6400" dirty="0" err="1"/>
              <a:t>matplotlib.pyplot</a:t>
            </a:r>
            <a:r>
              <a:rPr lang="en-IN" sz="6400" dirty="0"/>
              <a:t> as </a:t>
            </a:r>
            <a:r>
              <a:rPr lang="en-IN" sz="6400" dirty="0" err="1"/>
              <a:t>plt</a:t>
            </a:r>
            <a:endParaRPr lang="en-IN" sz="6400" dirty="0"/>
          </a:p>
          <a:p>
            <a:pPr algn="l"/>
            <a:endParaRPr lang="en-IN" sz="6400" dirty="0"/>
          </a:p>
          <a:p>
            <a:pPr algn="l"/>
            <a:r>
              <a:rPr lang="en-IN" sz="6400" dirty="0"/>
              <a:t># import seaborn </a:t>
            </a:r>
          </a:p>
          <a:p>
            <a:pPr algn="l"/>
            <a:r>
              <a:rPr lang="en-IN" sz="6400" dirty="0"/>
              <a:t>import seaborn as </a:t>
            </a:r>
            <a:r>
              <a:rPr lang="en-IN" sz="6400" dirty="0" err="1"/>
              <a:t>sns</a:t>
            </a:r>
            <a:endParaRPr lang="en-IN" sz="6400" dirty="0"/>
          </a:p>
          <a:p>
            <a:pPr algn="l"/>
            <a:endParaRPr lang="en-IN" sz="6400" dirty="0"/>
          </a:p>
          <a:p>
            <a:pPr algn="l"/>
            <a:r>
              <a:rPr lang="en-IN" sz="6400" dirty="0"/>
              <a:t># to suppress the warnings</a:t>
            </a:r>
          </a:p>
          <a:p>
            <a:pPr algn="l"/>
            <a:r>
              <a:rPr lang="en-IN" sz="6400" dirty="0"/>
              <a:t>import warnings</a:t>
            </a:r>
          </a:p>
          <a:p>
            <a:pPr algn="l"/>
            <a:r>
              <a:rPr lang="en-IN" sz="6400" dirty="0" err="1"/>
              <a:t>warnings.filterwarnings</a:t>
            </a:r>
            <a:r>
              <a:rPr lang="en-IN" sz="6400" dirty="0"/>
              <a:t>('ignore’)</a:t>
            </a:r>
          </a:p>
          <a:p>
            <a:pPr algn="l"/>
            <a:endParaRPr lang="en-IN" sz="6400" dirty="0"/>
          </a:p>
          <a:p>
            <a:pPr algn="l"/>
            <a:r>
              <a:rPr lang="en-IN" sz="6400" dirty="0"/>
              <a:t>import </a:t>
            </a:r>
            <a:r>
              <a:rPr lang="en-IN" sz="6400" dirty="0" err="1"/>
              <a:t>plotly</a:t>
            </a:r>
            <a:endParaRPr lang="en-IN" sz="6400" dirty="0"/>
          </a:p>
          <a:p>
            <a:pPr algn="l"/>
            <a:r>
              <a:rPr lang="en-IN" sz="6400" dirty="0"/>
              <a:t>import </a:t>
            </a:r>
            <a:r>
              <a:rPr lang="en-IN" sz="6400" dirty="0" err="1"/>
              <a:t>plotly.graph_objects</a:t>
            </a:r>
            <a:r>
              <a:rPr lang="en-IN" sz="6400" dirty="0"/>
              <a:t> as go</a:t>
            </a:r>
          </a:p>
          <a:p>
            <a:pPr algn="l"/>
            <a:r>
              <a:rPr lang="en-IN" sz="6400" dirty="0"/>
              <a:t>import </a:t>
            </a:r>
            <a:r>
              <a:rPr lang="en-IN" sz="6400" dirty="0" err="1"/>
              <a:t>plotly.express</a:t>
            </a:r>
            <a:r>
              <a:rPr lang="en-IN" sz="6400" dirty="0"/>
              <a:t> as </a:t>
            </a:r>
            <a:r>
              <a:rPr lang="en-IN" sz="6400" dirty="0" err="1"/>
              <a:t>px</a:t>
            </a:r>
            <a:endParaRPr lang="en-IN" sz="6400" dirty="0"/>
          </a:p>
          <a:p>
            <a:pPr algn="l"/>
            <a:r>
              <a:rPr lang="en-IN" sz="6400" dirty="0"/>
              <a:t>import </a:t>
            </a:r>
            <a:r>
              <a:rPr lang="en-IN" sz="6400" dirty="0" err="1"/>
              <a:t>json</a:t>
            </a:r>
            <a:endParaRPr lang="en-IN" sz="6400" dirty="0"/>
          </a:p>
          <a:p>
            <a:pPr algn="l"/>
            <a:endParaRPr lang="en-IN" sz="6400" dirty="0"/>
          </a:p>
          <a:p>
            <a:pPr algn="l"/>
            <a:endParaRPr lang="en-IN" sz="6400" dirty="0"/>
          </a:p>
          <a:p>
            <a:pPr algn="l"/>
            <a:endParaRPr lang="en-IN" sz="1900" dirty="0"/>
          </a:p>
          <a:p>
            <a:pPr algn="l"/>
            <a:endParaRPr lang="en-IN" sz="2000" b="1" dirty="0">
              <a:solidFill>
                <a:srgbClr val="000000"/>
              </a:solidFill>
              <a:latin typeface="Helvetica Neue"/>
            </a:endParaRPr>
          </a:p>
          <a:p>
            <a:pPr algn="l"/>
            <a:endParaRPr lang="en-IN" sz="2000" dirty="0"/>
          </a:p>
        </p:txBody>
      </p:sp>
      <p:pic>
        <p:nvPicPr>
          <p:cNvPr id="4" name="Picture 3">
            <a:extLst>
              <a:ext uri="{FF2B5EF4-FFF2-40B4-BE49-F238E27FC236}">
                <a16:creationId xmlns:a16="http://schemas.microsoft.com/office/drawing/2014/main" id="{F2522EAD-25A7-47A3-BB79-BF39FB4A3E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3911" y="158538"/>
            <a:ext cx="1970842" cy="622697"/>
          </a:xfrm>
          <a:prstGeom prst="rect">
            <a:avLst/>
          </a:prstGeom>
        </p:spPr>
      </p:pic>
      <p:sp>
        <p:nvSpPr>
          <p:cNvPr id="7" name="TextBox 6">
            <a:extLst>
              <a:ext uri="{FF2B5EF4-FFF2-40B4-BE49-F238E27FC236}">
                <a16:creationId xmlns:a16="http://schemas.microsoft.com/office/drawing/2014/main" id="{A3B9E9AD-FE88-548F-34EF-12932DA03D4B}"/>
              </a:ext>
            </a:extLst>
          </p:cNvPr>
          <p:cNvSpPr txBox="1"/>
          <p:nvPr/>
        </p:nvSpPr>
        <p:spPr>
          <a:xfrm>
            <a:off x="5211096" y="93216"/>
            <a:ext cx="6853657" cy="6771084"/>
          </a:xfrm>
          <a:prstGeom prst="rect">
            <a:avLst/>
          </a:prstGeom>
          <a:noFill/>
        </p:spPr>
        <p:txBody>
          <a:bodyPr wrap="square" rtlCol="0">
            <a:spAutoFit/>
          </a:bodyPr>
          <a:lstStyle/>
          <a:p>
            <a:pPr algn="l"/>
            <a:r>
              <a:rPr lang="en-US" sz="1400" dirty="0"/>
              <a:t># import statistics to perform statistical computations</a:t>
            </a:r>
            <a:endParaRPr lang="en-IN" sz="1400" dirty="0"/>
          </a:p>
          <a:p>
            <a:pPr algn="l"/>
            <a:r>
              <a:rPr lang="en-IN" sz="1400" dirty="0"/>
              <a:t>import statistics</a:t>
            </a:r>
          </a:p>
          <a:p>
            <a:pPr algn="l"/>
            <a:endParaRPr lang="en-IN" sz="1400" dirty="0"/>
          </a:p>
          <a:p>
            <a:r>
              <a:rPr lang="en-US" sz="1400" dirty="0"/>
              <a:t># import 'stats' package from </a:t>
            </a:r>
            <a:r>
              <a:rPr lang="en-US" sz="1400" dirty="0" err="1"/>
              <a:t>scipy</a:t>
            </a:r>
            <a:r>
              <a:rPr lang="en-US" sz="1400" dirty="0"/>
              <a:t> library</a:t>
            </a:r>
            <a:endParaRPr lang="en-IN" sz="1400" dirty="0"/>
          </a:p>
          <a:p>
            <a:r>
              <a:rPr lang="en-IN" sz="1400" dirty="0"/>
              <a:t>from </a:t>
            </a:r>
            <a:r>
              <a:rPr lang="en-IN" sz="1400" dirty="0" err="1"/>
              <a:t>scipy</a:t>
            </a:r>
            <a:r>
              <a:rPr lang="en-IN" sz="1400" dirty="0"/>
              <a:t> import stats</a:t>
            </a:r>
          </a:p>
          <a:p>
            <a:endParaRPr lang="en-IN" sz="1400" dirty="0"/>
          </a:p>
          <a:p>
            <a:r>
              <a:rPr lang="en-US" sz="1400" dirty="0"/>
              <a:t># import statistics to perform statistical computations</a:t>
            </a:r>
            <a:endParaRPr lang="en-IN" sz="1400" dirty="0"/>
          </a:p>
          <a:p>
            <a:r>
              <a:rPr lang="en-IN" sz="1400" dirty="0"/>
              <a:t>import statistics</a:t>
            </a:r>
          </a:p>
          <a:p>
            <a:endParaRPr lang="en-IN" sz="1400" dirty="0"/>
          </a:p>
          <a:p>
            <a:r>
              <a:rPr lang="en-IN" sz="1400" dirty="0"/>
              <a:t># to test the normality</a:t>
            </a:r>
          </a:p>
          <a:p>
            <a:r>
              <a:rPr lang="en-IN" sz="1400" dirty="0"/>
              <a:t>from </a:t>
            </a:r>
            <a:r>
              <a:rPr lang="en-IN" sz="1400" dirty="0" err="1"/>
              <a:t>scipy.stats</a:t>
            </a:r>
            <a:r>
              <a:rPr lang="en-IN" sz="1400" dirty="0"/>
              <a:t> import Shapiro</a:t>
            </a:r>
          </a:p>
          <a:p>
            <a:endParaRPr lang="en-IN" sz="1400" dirty="0"/>
          </a:p>
          <a:p>
            <a:r>
              <a:rPr lang="en-US" sz="1400" dirty="0"/>
              <a:t># import a library to perform Z-test</a:t>
            </a:r>
            <a:endParaRPr lang="en-IN" sz="1400" dirty="0"/>
          </a:p>
          <a:p>
            <a:r>
              <a:rPr lang="en-IN" sz="1400" dirty="0"/>
              <a:t>from </a:t>
            </a:r>
            <a:r>
              <a:rPr lang="en-IN" sz="1400" dirty="0" err="1"/>
              <a:t>statsmodels.stats</a:t>
            </a:r>
            <a:r>
              <a:rPr lang="en-IN" sz="1400" dirty="0"/>
              <a:t> import </a:t>
            </a:r>
            <a:r>
              <a:rPr lang="en-IN" sz="1400" dirty="0" err="1"/>
              <a:t>weightstats</a:t>
            </a:r>
            <a:r>
              <a:rPr lang="en-IN" sz="1400" dirty="0"/>
              <a:t> </a:t>
            </a:r>
          </a:p>
          <a:p>
            <a:endParaRPr lang="en-IN" sz="1400" dirty="0"/>
          </a:p>
          <a:p>
            <a:r>
              <a:rPr lang="en-IN" sz="1400" dirty="0"/>
              <a:t># import </a:t>
            </a:r>
            <a:r>
              <a:rPr lang="en-IN" sz="1400" dirty="0" err="1"/>
              <a:t>statsmodels</a:t>
            </a:r>
            <a:endParaRPr lang="en-IN" sz="1400" dirty="0"/>
          </a:p>
          <a:p>
            <a:r>
              <a:rPr lang="en-IN" sz="1400" dirty="0"/>
              <a:t>import </a:t>
            </a:r>
            <a:r>
              <a:rPr lang="en-IN" sz="1400" dirty="0" err="1"/>
              <a:t>statsmodels.api</a:t>
            </a:r>
            <a:r>
              <a:rPr lang="en-IN" sz="1400" dirty="0"/>
              <a:t> as </a:t>
            </a:r>
            <a:r>
              <a:rPr lang="en-IN" sz="1400" dirty="0" err="1"/>
              <a:t>sm</a:t>
            </a:r>
            <a:endParaRPr lang="en-IN" sz="1400" dirty="0"/>
          </a:p>
          <a:p>
            <a:r>
              <a:rPr lang="en-IN" sz="1400" dirty="0"/>
              <a:t>from </a:t>
            </a:r>
            <a:r>
              <a:rPr lang="en-IN" sz="1400" dirty="0" err="1"/>
              <a:t>statsmodels.formula.api</a:t>
            </a:r>
            <a:r>
              <a:rPr lang="en-IN" sz="1400" dirty="0"/>
              <a:t> import </a:t>
            </a:r>
            <a:r>
              <a:rPr lang="en-IN" sz="1400" dirty="0" err="1"/>
              <a:t>ols</a:t>
            </a:r>
            <a:endParaRPr lang="en-IN" sz="1400" dirty="0"/>
          </a:p>
          <a:p>
            <a:r>
              <a:rPr lang="en-IN" sz="1400" dirty="0"/>
              <a:t>from </a:t>
            </a:r>
            <a:r>
              <a:rPr lang="en-IN" sz="1400" dirty="0" err="1"/>
              <a:t>statsmodels.stats.anova</a:t>
            </a:r>
            <a:r>
              <a:rPr lang="en-IN" sz="1400" dirty="0"/>
              <a:t> import </a:t>
            </a:r>
            <a:r>
              <a:rPr lang="en-IN" sz="1400" dirty="0" err="1"/>
              <a:t>anova_lm</a:t>
            </a:r>
            <a:endParaRPr lang="en-IN" sz="1400" dirty="0"/>
          </a:p>
          <a:p>
            <a:endParaRPr lang="en-IN" sz="1400" dirty="0"/>
          </a:p>
          <a:p>
            <a:r>
              <a:rPr lang="en-US" sz="1400" dirty="0"/>
              <a:t># import the functions to perform Chi-square tests</a:t>
            </a:r>
            <a:endParaRPr lang="en-IN" sz="1400" dirty="0"/>
          </a:p>
          <a:p>
            <a:r>
              <a:rPr lang="en-IN" sz="1400" dirty="0"/>
              <a:t>from </a:t>
            </a:r>
            <a:r>
              <a:rPr lang="en-IN" sz="1400" dirty="0" err="1"/>
              <a:t>scipy.stats</a:t>
            </a:r>
            <a:r>
              <a:rPr lang="en-IN" sz="1400" dirty="0"/>
              <a:t> import chi2_contingency</a:t>
            </a:r>
          </a:p>
          <a:p>
            <a:r>
              <a:rPr lang="en-IN" sz="1400" dirty="0"/>
              <a:t>from </a:t>
            </a:r>
            <a:r>
              <a:rPr lang="en-IN" sz="1400" dirty="0" err="1"/>
              <a:t>scipy.stats</a:t>
            </a:r>
            <a:r>
              <a:rPr lang="en-IN" sz="1400" dirty="0"/>
              <a:t> import chi2</a:t>
            </a:r>
          </a:p>
          <a:p>
            <a:r>
              <a:rPr lang="en-IN" sz="1400" dirty="0"/>
              <a:t>from </a:t>
            </a:r>
            <a:r>
              <a:rPr lang="en-IN" sz="1400" dirty="0" err="1"/>
              <a:t>scipy.stats</a:t>
            </a:r>
            <a:r>
              <a:rPr lang="en-IN" sz="1400" dirty="0"/>
              <a:t> import </a:t>
            </a:r>
            <a:r>
              <a:rPr lang="en-IN" sz="1400" dirty="0" err="1"/>
              <a:t>chisquare</a:t>
            </a:r>
            <a:endParaRPr lang="en-IN" sz="1400" dirty="0"/>
          </a:p>
          <a:p>
            <a:endParaRPr lang="en-IN" sz="1400" dirty="0"/>
          </a:p>
          <a:p>
            <a:r>
              <a:rPr lang="en-US" sz="1400" dirty="0"/>
              <a:t># function to perform post-hoc test</a:t>
            </a:r>
            <a:endParaRPr lang="en-IN" sz="1400" dirty="0"/>
          </a:p>
          <a:p>
            <a:r>
              <a:rPr lang="en-IN" sz="1400" dirty="0"/>
              <a:t>import </a:t>
            </a:r>
            <a:r>
              <a:rPr lang="en-IN" sz="1400" dirty="0" err="1"/>
              <a:t>statsmodels.stats.multicomp</a:t>
            </a:r>
            <a:r>
              <a:rPr lang="en-IN" sz="1400" dirty="0"/>
              <a:t> as mc</a:t>
            </a:r>
          </a:p>
          <a:p>
            <a:endParaRPr lang="en-IN" sz="1400" dirty="0"/>
          </a:p>
          <a:p>
            <a:r>
              <a:rPr lang="en-IN" sz="1400" dirty="0"/>
              <a:t> </a:t>
            </a:r>
            <a:r>
              <a:rPr lang="en-US" sz="1400" dirty="0"/>
              <a:t># import function to perform post-hoc</a:t>
            </a:r>
          </a:p>
          <a:p>
            <a:r>
              <a:rPr lang="en-US" sz="1400" dirty="0"/>
              <a:t># install </a:t>
            </a:r>
            <a:r>
              <a:rPr lang="en-US" sz="1400" dirty="0" err="1"/>
              <a:t>scikit_posthocs</a:t>
            </a:r>
            <a:r>
              <a:rPr lang="en-US" sz="1400" dirty="0"/>
              <a:t> using "!pip install </a:t>
            </a:r>
            <a:r>
              <a:rPr lang="en-US" sz="1400" dirty="0" err="1"/>
              <a:t>scikit_posthocs</a:t>
            </a:r>
            <a:r>
              <a:rPr lang="en-US" sz="1400" dirty="0"/>
              <a:t>" </a:t>
            </a:r>
            <a:endParaRPr lang="en-IN" sz="1400" dirty="0"/>
          </a:p>
          <a:p>
            <a:r>
              <a:rPr lang="en-IN" sz="1400" dirty="0"/>
              <a:t>import </a:t>
            </a:r>
            <a:r>
              <a:rPr lang="en-IN" sz="1400" dirty="0" err="1"/>
              <a:t>scikit_posthocs</a:t>
            </a:r>
            <a:endParaRPr lang="en-IN" sz="1400" dirty="0"/>
          </a:p>
        </p:txBody>
      </p:sp>
    </p:spTree>
    <p:extLst>
      <p:ext uri="{BB962C8B-B14F-4D97-AF65-F5344CB8AC3E}">
        <p14:creationId xmlns:p14="http://schemas.microsoft.com/office/powerpoint/2010/main" val="1564396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AB9F03-D38B-0CAC-F95B-B825B272BC7C}"/>
              </a:ext>
            </a:extLst>
          </p:cNvPr>
          <p:cNvSpPr>
            <a:spLocks noGrp="1"/>
          </p:cNvSpPr>
          <p:nvPr>
            <p:ph type="subTitle" idx="1"/>
          </p:nvPr>
        </p:nvSpPr>
        <p:spPr>
          <a:xfrm>
            <a:off x="79899" y="88777"/>
            <a:ext cx="12029243" cy="6702639"/>
          </a:xfrm>
        </p:spPr>
        <p:txBody>
          <a:bodyPr>
            <a:normAutofit fontScale="77500" lnSpcReduction="20000"/>
          </a:bodyPr>
          <a:lstStyle/>
          <a:p>
            <a:pPr marL="342900" indent="-342900" algn="l">
              <a:buFont typeface="Wingdings" panose="05000000000000000000" pitchFamily="2" charset="2"/>
              <a:buChar char="Ø"/>
            </a:pPr>
            <a:r>
              <a:rPr lang="en-US" sz="2100" b="1" dirty="0"/>
              <a:t>Project Flow</a:t>
            </a:r>
          </a:p>
          <a:p>
            <a:pPr algn="l"/>
            <a:endParaRPr lang="en-IN" sz="2100" b="1" dirty="0"/>
          </a:p>
          <a:p>
            <a:pPr algn="l"/>
            <a:endParaRPr lang="en-IN" sz="2100" b="1" dirty="0"/>
          </a:p>
          <a:p>
            <a:pPr algn="l"/>
            <a:r>
              <a:rPr lang="en-US" sz="2100" b="0" i="0" dirty="0">
                <a:solidFill>
                  <a:srgbClr val="000000"/>
                </a:solidFill>
                <a:effectLst/>
                <a:latin typeface="Helvetica Neue"/>
              </a:rPr>
              <a:t>Q19. </a:t>
            </a:r>
            <a:r>
              <a:rPr lang="en-US" sz="2100" b="0" i="0" dirty="0" err="1">
                <a:solidFill>
                  <a:srgbClr val="000000"/>
                </a:solidFill>
                <a:effectLst/>
                <a:latin typeface="Helvetica Neue"/>
              </a:rPr>
              <a:t>NuCloth</a:t>
            </a:r>
            <a:r>
              <a:rPr lang="en-US" sz="2100" b="0" i="0" dirty="0">
                <a:solidFill>
                  <a:srgbClr val="000000"/>
                </a:solidFill>
                <a:effectLst/>
                <a:latin typeface="Helvetica Neue"/>
              </a:rPr>
              <a:t> claims that currently 80% of all shirts have prices greater than 25 dollars . Test this claim with an alpha =0.05 if out of a random sample of 30 shirts only 23 are having prices above 25 dollars.</a:t>
            </a:r>
            <a:endParaRPr lang="en-IN" sz="2100" dirty="0"/>
          </a:p>
          <a:p>
            <a:pPr algn="l"/>
            <a:endParaRPr lang="en-IN" sz="2100" b="1" dirty="0"/>
          </a:p>
          <a:p>
            <a:pPr marL="0" indent="0" algn="l">
              <a:buNone/>
            </a:pPr>
            <a:r>
              <a:rPr lang="en-IN" sz="2100" b="1" dirty="0"/>
              <a:t>Code –  </a:t>
            </a:r>
            <a:r>
              <a:rPr lang="en-IN" sz="2100" dirty="0"/>
              <a:t>#H0:mu=80</a:t>
            </a:r>
          </a:p>
          <a:p>
            <a:pPr marL="0" indent="0" algn="l">
              <a:buNone/>
            </a:pPr>
            <a:r>
              <a:rPr lang="en-IN" sz="2100" dirty="0"/>
              <a:t>              #H1:mu&lt;0.80</a:t>
            </a:r>
          </a:p>
          <a:p>
            <a:pPr marL="0" indent="0" algn="l">
              <a:buNone/>
            </a:pPr>
            <a:r>
              <a:rPr lang="en-IN" sz="2100" dirty="0"/>
              <a:t>              </a:t>
            </a:r>
            <a:r>
              <a:rPr lang="en-IN" sz="2100" dirty="0" err="1"/>
              <a:t>hypo_p</a:t>
            </a:r>
            <a:r>
              <a:rPr lang="en-IN" sz="2100" dirty="0"/>
              <a:t>=0.8</a:t>
            </a:r>
          </a:p>
          <a:p>
            <a:pPr marL="0" indent="0" algn="l">
              <a:buNone/>
            </a:pPr>
            <a:r>
              <a:rPr lang="en-IN" sz="2100" dirty="0"/>
              <a:t>              x=23</a:t>
            </a:r>
          </a:p>
          <a:p>
            <a:pPr marL="0" indent="0" algn="l">
              <a:buNone/>
            </a:pPr>
            <a:r>
              <a:rPr lang="en-IN" sz="2100" dirty="0"/>
              <a:t>              n=30</a:t>
            </a:r>
          </a:p>
          <a:p>
            <a:pPr marL="0" indent="0" algn="l">
              <a:buNone/>
            </a:pPr>
            <a:r>
              <a:rPr lang="en-IN" sz="2100" dirty="0"/>
              <a:t>              </a:t>
            </a:r>
            <a:r>
              <a:rPr lang="en-IN" sz="2100" dirty="0" err="1"/>
              <a:t>p_samp</a:t>
            </a:r>
            <a:r>
              <a:rPr lang="en-IN" sz="2100" dirty="0"/>
              <a:t>=x/n</a:t>
            </a:r>
          </a:p>
          <a:p>
            <a:pPr marL="0" indent="0" algn="l">
              <a:buNone/>
            </a:pPr>
            <a:r>
              <a:rPr lang="en-IN" sz="2100" dirty="0"/>
              <a:t>              </a:t>
            </a:r>
            <a:r>
              <a:rPr lang="en-IN" sz="2100" dirty="0" err="1"/>
              <a:t>z_stat</a:t>
            </a:r>
            <a:r>
              <a:rPr lang="en-IN" sz="2100" dirty="0"/>
              <a:t>=(</a:t>
            </a:r>
            <a:r>
              <a:rPr lang="en-IN" sz="2100" dirty="0" err="1"/>
              <a:t>p_samp-hypo_p</a:t>
            </a:r>
            <a:r>
              <a:rPr lang="en-IN" sz="2100" dirty="0"/>
              <a:t>)/</a:t>
            </a:r>
            <a:r>
              <a:rPr lang="en-IN" sz="2100" dirty="0" err="1"/>
              <a:t>np.sqrt</a:t>
            </a:r>
            <a:r>
              <a:rPr lang="en-IN" sz="2100" dirty="0"/>
              <a:t>((</a:t>
            </a:r>
            <a:r>
              <a:rPr lang="en-IN" sz="2100" dirty="0" err="1"/>
              <a:t>hypo_p</a:t>
            </a:r>
            <a:r>
              <a:rPr lang="en-IN" sz="2100" dirty="0"/>
              <a:t>*(1-hypo_p))/n)</a:t>
            </a:r>
          </a:p>
          <a:p>
            <a:pPr marL="0" indent="0" algn="l">
              <a:buNone/>
            </a:pPr>
            <a:r>
              <a:rPr lang="en-IN" sz="2100" dirty="0"/>
              <a:t>              </a:t>
            </a:r>
            <a:r>
              <a:rPr lang="en-IN" sz="2100" dirty="0" err="1"/>
              <a:t>p_val</a:t>
            </a:r>
            <a:r>
              <a:rPr lang="en-IN" sz="2100" dirty="0"/>
              <a:t>=</a:t>
            </a:r>
            <a:r>
              <a:rPr lang="en-IN" sz="2100" dirty="0" err="1"/>
              <a:t>stats.norm.sf</a:t>
            </a:r>
            <a:r>
              <a:rPr lang="en-IN" sz="2100" dirty="0"/>
              <a:t>(</a:t>
            </a:r>
            <a:r>
              <a:rPr lang="en-IN" sz="2100" dirty="0" err="1"/>
              <a:t>z_stat</a:t>
            </a:r>
            <a:r>
              <a:rPr lang="en-IN" sz="2100" dirty="0"/>
              <a:t>)</a:t>
            </a:r>
          </a:p>
          <a:p>
            <a:pPr marL="0" indent="0" algn="l">
              <a:buNone/>
            </a:pPr>
            <a:r>
              <a:rPr lang="en-IN" sz="2100" dirty="0"/>
              <a:t>             print('Test stat',</a:t>
            </a:r>
            <a:r>
              <a:rPr lang="en-IN" sz="2100" dirty="0" err="1"/>
              <a:t>z_stat</a:t>
            </a:r>
            <a:r>
              <a:rPr lang="en-IN" sz="2100" dirty="0"/>
              <a:t>)</a:t>
            </a:r>
          </a:p>
          <a:p>
            <a:pPr marL="0" indent="0" algn="l">
              <a:buNone/>
            </a:pPr>
            <a:r>
              <a:rPr lang="en-IN" sz="2100" dirty="0"/>
              <a:t>             print(</a:t>
            </a:r>
            <a:r>
              <a:rPr lang="en-IN" sz="2100" dirty="0" err="1"/>
              <a:t>p_val</a:t>
            </a:r>
            <a:r>
              <a:rPr lang="en-IN" sz="2100" dirty="0"/>
              <a:t>)</a:t>
            </a:r>
            <a:endParaRPr lang="en-IN" sz="2100" b="1" dirty="0"/>
          </a:p>
          <a:p>
            <a:pPr marL="0" indent="0" algn="l">
              <a:buNone/>
            </a:pPr>
            <a:r>
              <a:rPr lang="en-IN" sz="2100" b="1" dirty="0"/>
              <a:t>Solution – </a:t>
            </a:r>
            <a:r>
              <a:rPr lang="en-IN" sz="2100" dirty="0"/>
              <a:t>To test the assumption </a:t>
            </a:r>
            <a:r>
              <a:rPr lang="en-IN" sz="2100" dirty="0" err="1"/>
              <a:t>wheather</a:t>
            </a:r>
            <a:r>
              <a:rPr lang="en-IN" sz="2100" dirty="0"/>
              <a:t> it is true or not we used Z test hypothesis method ,where we calculated the z statistic and p value.</a:t>
            </a:r>
            <a:endParaRPr lang="en-IN" sz="2100" b="1" dirty="0"/>
          </a:p>
          <a:p>
            <a:pPr algn="l"/>
            <a:endParaRPr lang="en-IN" sz="2100" b="1" dirty="0"/>
          </a:p>
          <a:p>
            <a:pPr algn="l" rtl="0"/>
            <a:r>
              <a:rPr lang="en-IN" sz="2100" b="1" dirty="0"/>
              <a:t>Inference –  </a:t>
            </a:r>
            <a:r>
              <a:rPr lang="en-US" sz="2100" b="0" i="0" dirty="0">
                <a:solidFill>
                  <a:srgbClr val="000000"/>
                </a:solidFill>
                <a:effectLst/>
                <a:latin typeface="Helvetica Neue"/>
              </a:rPr>
              <a:t>As </a:t>
            </a:r>
            <a:r>
              <a:rPr lang="en-US" sz="2100" b="0" i="0" dirty="0" err="1">
                <a:solidFill>
                  <a:srgbClr val="000000"/>
                </a:solidFill>
                <a:effectLst/>
                <a:latin typeface="Helvetica Neue"/>
              </a:rPr>
              <a:t>p_value</a:t>
            </a:r>
            <a:r>
              <a:rPr lang="en-US" sz="2100" b="0" i="0" dirty="0">
                <a:solidFill>
                  <a:srgbClr val="000000"/>
                </a:solidFill>
                <a:effectLst/>
                <a:latin typeface="Helvetica Neue"/>
              </a:rPr>
              <a:t> &gt;alpha(0.05) we fail to reject null hypothesis ,hence 80% of shirts have prices greater than 25.</a:t>
            </a:r>
          </a:p>
          <a:p>
            <a:pPr algn="l" rtl="0"/>
            <a:r>
              <a:rPr lang="en-US" sz="2100" b="0" i="0" dirty="0">
                <a:solidFill>
                  <a:srgbClr val="000000"/>
                </a:solidFill>
                <a:effectLst/>
                <a:latin typeface="Helvetica Neue"/>
              </a:rPr>
              <a:t>                        As </a:t>
            </a:r>
            <a:r>
              <a:rPr lang="en-US" sz="2100" b="0" i="0" dirty="0" err="1">
                <a:solidFill>
                  <a:srgbClr val="000000"/>
                </a:solidFill>
                <a:effectLst/>
                <a:latin typeface="Helvetica Neue"/>
              </a:rPr>
              <a:t>Zstat</a:t>
            </a:r>
            <a:r>
              <a:rPr lang="en-US" sz="2100" b="0" i="0" dirty="0">
                <a:solidFill>
                  <a:srgbClr val="000000"/>
                </a:solidFill>
                <a:effectLst/>
                <a:latin typeface="Helvetica Neue"/>
              </a:rPr>
              <a:t> is &gt; </a:t>
            </a:r>
            <a:r>
              <a:rPr lang="en-US" sz="2100" b="0" i="0" dirty="0" err="1">
                <a:solidFill>
                  <a:srgbClr val="000000"/>
                </a:solidFill>
                <a:effectLst/>
                <a:latin typeface="Helvetica Neue"/>
              </a:rPr>
              <a:t>z_critical</a:t>
            </a:r>
            <a:r>
              <a:rPr lang="en-US" sz="2100" b="0" i="0" dirty="0">
                <a:solidFill>
                  <a:srgbClr val="000000"/>
                </a:solidFill>
                <a:effectLst/>
                <a:latin typeface="Helvetica Neue"/>
              </a:rPr>
              <a:t> so we reject H0</a:t>
            </a:r>
          </a:p>
          <a:p>
            <a:pPr algn="l"/>
            <a:endParaRPr lang="en-IN" sz="2100" b="1" dirty="0"/>
          </a:p>
          <a:p>
            <a:pPr marL="0" indent="0" algn="l">
              <a:buNone/>
            </a:pPr>
            <a:r>
              <a:rPr lang="en-IN" sz="2100" b="1" dirty="0"/>
              <a:t>Output –</a:t>
            </a:r>
          </a:p>
          <a:p>
            <a:pPr algn="l"/>
            <a:endParaRPr lang="en-IN" sz="2000" dirty="0"/>
          </a:p>
        </p:txBody>
      </p:sp>
      <p:pic>
        <p:nvPicPr>
          <p:cNvPr id="4" name="Picture 3">
            <a:extLst>
              <a:ext uri="{FF2B5EF4-FFF2-40B4-BE49-F238E27FC236}">
                <a16:creationId xmlns:a16="http://schemas.microsoft.com/office/drawing/2014/main" id="{84F114DD-C23E-55D7-CD52-57377F62A9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pic>
        <p:nvPicPr>
          <p:cNvPr id="5" name="Picture 4">
            <a:extLst>
              <a:ext uri="{FF2B5EF4-FFF2-40B4-BE49-F238E27FC236}">
                <a16:creationId xmlns:a16="http://schemas.microsoft.com/office/drawing/2014/main" id="{88DFE714-01FE-F1FF-8CF0-ECB3B1F5F4FD}"/>
              </a:ext>
            </a:extLst>
          </p:cNvPr>
          <p:cNvPicPr>
            <a:picLocks noChangeAspect="1"/>
          </p:cNvPicPr>
          <p:nvPr/>
        </p:nvPicPr>
        <p:blipFill>
          <a:blip r:embed="rId3"/>
          <a:stretch>
            <a:fillRect/>
          </a:stretch>
        </p:blipFill>
        <p:spPr>
          <a:xfrm>
            <a:off x="1110610" y="6021839"/>
            <a:ext cx="5320169" cy="510584"/>
          </a:xfrm>
          <a:prstGeom prst="rect">
            <a:avLst/>
          </a:prstGeom>
        </p:spPr>
      </p:pic>
    </p:spTree>
    <p:extLst>
      <p:ext uri="{BB962C8B-B14F-4D97-AF65-F5344CB8AC3E}">
        <p14:creationId xmlns:p14="http://schemas.microsoft.com/office/powerpoint/2010/main" val="4122321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B6BEC8-E713-25C0-8B05-A44099F46603}"/>
              </a:ext>
            </a:extLst>
          </p:cNvPr>
          <p:cNvSpPr>
            <a:spLocks noGrp="1"/>
          </p:cNvSpPr>
          <p:nvPr>
            <p:ph type="subTitle" idx="1"/>
          </p:nvPr>
        </p:nvSpPr>
        <p:spPr>
          <a:xfrm>
            <a:off x="90256" y="88777"/>
            <a:ext cx="12011488" cy="6693763"/>
          </a:xfrm>
        </p:spPr>
        <p:txBody>
          <a:bodyPr>
            <a:normAutofit fontScale="92500" lnSpcReduction="10000"/>
          </a:bodyPr>
          <a:lstStyle/>
          <a:p>
            <a:pPr marL="342900" indent="-342900" algn="l">
              <a:buFont typeface="Wingdings" panose="05000000000000000000" pitchFamily="2" charset="2"/>
              <a:buChar char="Ø"/>
            </a:pPr>
            <a:r>
              <a:rPr lang="en-US" sz="1900" b="1" dirty="0"/>
              <a:t>Project Flow</a:t>
            </a:r>
          </a:p>
          <a:p>
            <a:pPr algn="l"/>
            <a:endParaRPr lang="en-IN" sz="1900" b="1" dirty="0"/>
          </a:p>
          <a:p>
            <a:pPr algn="l"/>
            <a:endParaRPr lang="en-IN" sz="1900" b="1" dirty="0"/>
          </a:p>
          <a:p>
            <a:pPr algn="l"/>
            <a:r>
              <a:rPr lang="en-US" sz="1900" b="0" i="0" dirty="0">
                <a:solidFill>
                  <a:srgbClr val="000000"/>
                </a:solidFill>
                <a:effectLst/>
                <a:latin typeface="Helvetica Neue"/>
              </a:rPr>
              <a:t>Q20. A data scientist is researching the hypothesis that the average price of a shirt in </a:t>
            </a:r>
            <a:r>
              <a:rPr lang="en-US" sz="1900" b="0" i="0" dirty="0" err="1">
                <a:solidFill>
                  <a:srgbClr val="000000"/>
                </a:solidFill>
                <a:effectLst/>
                <a:latin typeface="Helvetica Neue"/>
              </a:rPr>
              <a:t>NuCloth</a:t>
            </a:r>
            <a:r>
              <a:rPr lang="en-US" sz="1900" b="0" i="0" dirty="0">
                <a:solidFill>
                  <a:srgbClr val="000000"/>
                </a:solidFill>
                <a:effectLst/>
                <a:latin typeface="Helvetica Neue"/>
              </a:rPr>
              <a:t> is higher than the supermarket. So he collects data from </a:t>
            </a:r>
            <a:r>
              <a:rPr lang="en-US" sz="1900" b="0" i="0" dirty="0" err="1">
                <a:solidFill>
                  <a:srgbClr val="000000"/>
                </a:solidFill>
                <a:effectLst/>
                <a:latin typeface="Helvetica Neue"/>
              </a:rPr>
              <a:t>NuCloth</a:t>
            </a:r>
            <a:r>
              <a:rPr lang="en-US" sz="1900" b="0" i="0" dirty="0">
                <a:solidFill>
                  <a:srgbClr val="000000"/>
                </a:solidFill>
                <a:effectLst/>
                <a:latin typeface="Helvetica Neue"/>
              </a:rPr>
              <a:t> and the supermarket that the average shirt price of shirts in </a:t>
            </a:r>
            <a:r>
              <a:rPr lang="en-US" sz="1900" b="0" i="0" dirty="0" err="1">
                <a:solidFill>
                  <a:srgbClr val="000000"/>
                </a:solidFill>
                <a:effectLst/>
                <a:latin typeface="Helvetica Neue"/>
              </a:rPr>
              <a:t>NuCloth</a:t>
            </a:r>
            <a:r>
              <a:rPr lang="en-US" sz="1900" b="0" i="0" dirty="0">
                <a:solidFill>
                  <a:srgbClr val="000000"/>
                </a:solidFill>
                <a:effectLst/>
                <a:latin typeface="Helvetica Neue"/>
              </a:rPr>
              <a:t> is 36 dollars vs 34 dollars in the supermarket. The standard deviations are 7.6 and 5.8 </a:t>
            </a:r>
            <a:r>
              <a:rPr lang="en-US" sz="1900" b="0" i="0" dirty="0" err="1">
                <a:solidFill>
                  <a:srgbClr val="000000"/>
                </a:solidFill>
                <a:effectLst/>
                <a:latin typeface="Helvetica Neue"/>
              </a:rPr>
              <a:t>respectively.Suppose</a:t>
            </a:r>
            <a:r>
              <a:rPr lang="en-US" sz="1900" b="0" i="0" dirty="0">
                <a:solidFill>
                  <a:srgbClr val="000000"/>
                </a:solidFill>
                <a:effectLst/>
                <a:latin typeface="Helvetica Neue"/>
              </a:rPr>
              <a:t> the data scientist got these values after randomly selecting 100 shirts from each place.</a:t>
            </a:r>
            <a:endParaRPr lang="en-US" sz="1900" i="0" dirty="0">
              <a:solidFill>
                <a:srgbClr val="000000"/>
              </a:solidFill>
              <a:effectLst/>
              <a:latin typeface="Helvetica Neue"/>
            </a:endParaRPr>
          </a:p>
          <a:p>
            <a:pPr algn="l"/>
            <a:endParaRPr lang="en-US" sz="1900" dirty="0">
              <a:solidFill>
                <a:srgbClr val="000000"/>
              </a:solidFill>
              <a:latin typeface="Helvetica Neue"/>
            </a:endParaRPr>
          </a:p>
          <a:p>
            <a:pPr algn="l"/>
            <a:r>
              <a:rPr lang="en-US" sz="1900" b="0" i="0" dirty="0">
                <a:solidFill>
                  <a:srgbClr val="000000"/>
                </a:solidFill>
                <a:effectLst/>
                <a:latin typeface="Helvetica Neue"/>
              </a:rPr>
              <a:t>a. What hypothesis would he use to compare the shirt prices of </a:t>
            </a:r>
            <a:r>
              <a:rPr lang="en-US" sz="1900" b="0" i="0" dirty="0" err="1">
                <a:solidFill>
                  <a:srgbClr val="000000"/>
                </a:solidFill>
                <a:effectLst/>
                <a:latin typeface="Helvetica Neue"/>
              </a:rPr>
              <a:t>NuCloth</a:t>
            </a:r>
            <a:r>
              <a:rPr lang="en-US" sz="1900" b="0" i="0" dirty="0">
                <a:solidFill>
                  <a:srgbClr val="000000"/>
                </a:solidFill>
                <a:effectLst/>
                <a:latin typeface="Helvetica Neue"/>
              </a:rPr>
              <a:t> vs Supermarket</a:t>
            </a:r>
            <a:endParaRPr lang="en-IN" sz="1900" dirty="0"/>
          </a:p>
          <a:p>
            <a:pPr algn="l"/>
            <a:endParaRPr lang="en-IN" sz="1900" b="1" dirty="0"/>
          </a:p>
          <a:p>
            <a:pPr marL="0" indent="0" algn="l">
              <a:buNone/>
            </a:pPr>
            <a:r>
              <a:rPr lang="en-IN" sz="1900" b="1" dirty="0"/>
              <a:t>Code – </a:t>
            </a:r>
            <a:r>
              <a:rPr lang="en-IN" sz="1900" dirty="0"/>
              <a:t>x1_bar=36</a:t>
            </a:r>
          </a:p>
          <a:p>
            <a:pPr marL="0" indent="0" algn="l">
              <a:buNone/>
            </a:pPr>
            <a:r>
              <a:rPr lang="en-IN" sz="1900" dirty="0"/>
              <a:t>             x2_bar=34</a:t>
            </a:r>
          </a:p>
          <a:p>
            <a:pPr marL="0" indent="0" algn="l">
              <a:buNone/>
            </a:pPr>
            <a:r>
              <a:rPr lang="en-IN" sz="1900" dirty="0"/>
              <a:t>             s1=7.6</a:t>
            </a:r>
          </a:p>
          <a:p>
            <a:pPr marL="0" indent="0" algn="l">
              <a:buNone/>
            </a:pPr>
            <a:r>
              <a:rPr lang="en-IN" sz="1900" dirty="0"/>
              <a:t>            s2=5.8</a:t>
            </a:r>
          </a:p>
          <a:p>
            <a:pPr marL="0" indent="0" algn="l">
              <a:buNone/>
            </a:pPr>
            <a:r>
              <a:rPr lang="en-IN" sz="1900" dirty="0"/>
              <a:t>            n1=100</a:t>
            </a:r>
          </a:p>
          <a:p>
            <a:pPr marL="0" indent="0" algn="l">
              <a:buNone/>
            </a:pPr>
            <a:r>
              <a:rPr lang="en-IN" sz="1900" dirty="0"/>
              <a:t>            n2=100</a:t>
            </a:r>
          </a:p>
          <a:p>
            <a:pPr marL="0" indent="0" algn="l">
              <a:buNone/>
            </a:pPr>
            <a:r>
              <a:rPr lang="en-IN" sz="1900" dirty="0"/>
              <a:t>           </a:t>
            </a:r>
            <a:r>
              <a:rPr lang="en-IN" sz="1900" dirty="0" err="1"/>
              <a:t>null_value</a:t>
            </a:r>
            <a:r>
              <a:rPr lang="en-IN" sz="1900" dirty="0"/>
              <a:t>=0</a:t>
            </a:r>
          </a:p>
          <a:p>
            <a:pPr marL="0" indent="0" algn="l">
              <a:buNone/>
            </a:pPr>
            <a:r>
              <a:rPr lang="en-IN" sz="1900" dirty="0"/>
              <a:t>           denominator = </a:t>
            </a:r>
            <a:r>
              <a:rPr lang="en-IN" sz="1900" dirty="0" err="1"/>
              <a:t>np.sqrt</a:t>
            </a:r>
            <a:r>
              <a:rPr lang="en-IN" sz="1900" dirty="0"/>
              <a:t>((s1**2 / n1) + (s2**2 / n2))</a:t>
            </a:r>
          </a:p>
          <a:p>
            <a:pPr marL="0" indent="0" algn="l">
              <a:buNone/>
            </a:pPr>
            <a:r>
              <a:rPr lang="en-IN" sz="1900" dirty="0"/>
              <a:t>           </a:t>
            </a:r>
            <a:r>
              <a:rPr lang="en-IN" sz="1900" dirty="0" err="1"/>
              <a:t>zscore</a:t>
            </a:r>
            <a:r>
              <a:rPr lang="en-IN" sz="1900" dirty="0"/>
              <a:t> = ((x1_bar - x2_bar) - (</a:t>
            </a:r>
            <a:r>
              <a:rPr lang="en-IN" sz="1900" dirty="0" err="1"/>
              <a:t>null_value</a:t>
            </a:r>
            <a:r>
              <a:rPr lang="en-IN" sz="1900" dirty="0"/>
              <a:t>)) / denominator</a:t>
            </a:r>
          </a:p>
          <a:p>
            <a:pPr marL="0" indent="0" algn="l">
              <a:buNone/>
            </a:pPr>
            <a:r>
              <a:rPr lang="en-IN" sz="1900" dirty="0"/>
              <a:t>           print('z-score:', </a:t>
            </a:r>
            <a:r>
              <a:rPr lang="en-IN" sz="1900" dirty="0" err="1"/>
              <a:t>zscore</a:t>
            </a:r>
            <a:r>
              <a:rPr lang="en-IN" sz="1900" dirty="0"/>
              <a:t>)</a:t>
            </a:r>
          </a:p>
          <a:p>
            <a:pPr algn="l"/>
            <a:endParaRPr lang="en-IN" sz="1900" b="1" dirty="0"/>
          </a:p>
          <a:p>
            <a:pPr algn="l"/>
            <a:endParaRPr lang="en-IN" dirty="0"/>
          </a:p>
        </p:txBody>
      </p:sp>
      <p:pic>
        <p:nvPicPr>
          <p:cNvPr id="4" name="Picture 3">
            <a:extLst>
              <a:ext uri="{FF2B5EF4-FFF2-40B4-BE49-F238E27FC236}">
                <a16:creationId xmlns:a16="http://schemas.microsoft.com/office/drawing/2014/main" id="{B846A89E-2828-C312-BC95-0301D0F8A2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4151981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EE056-65BE-7042-0ADB-243D3C28AF86}"/>
              </a:ext>
            </a:extLst>
          </p:cNvPr>
          <p:cNvSpPr>
            <a:spLocks noGrp="1"/>
          </p:cNvSpPr>
          <p:nvPr>
            <p:ph idx="1"/>
          </p:nvPr>
        </p:nvSpPr>
        <p:spPr>
          <a:xfrm>
            <a:off x="149902" y="314792"/>
            <a:ext cx="12042098" cy="6430781"/>
          </a:xfrm>
        </p:spPr>
        <p:txBody>
          <a:bodyPr/>
          <a:lstStyle/>
          <a:p>
            <a:pPr marL="0" indent="0" algn="l">
              <a:buNone/>
            </a:pPr>
            <a:endParaRPr lang="en-IN" sz="2800" b="1" dirty="0"/>
          </a:p>
          <a:p>
            <a:pPr marL="0" indent="0" algn="l">
              <a:buNone/>
            </a:pPr>
            <a:endParaRPr lang="en-IN" b="1" dirty="0"/>
          </a:p>
          <a:p>
            <a:pPr marL="0" indent="0" algn="l">
              <a:buNone/>
            </a:pPr>
            <a:r>
              <a:rPr lang="en-IN" sz="2800" b="1" dirty="0"/>
              <a:t>Solution –  </a:t>
            </a:r>
            <a:r>
              <a:rPr lang="en-IN" sz="2800" dirty="0"/>
              <a:t>The hypothesis we used to compare prices of </a:t>
            </a:r>
            <a:r>
              <a:rPr lang="en-IN" sz="2800" dirty="0" err="1"/>
              <a:t>NuCloth</a:t>
            </a:r>
            <a:r>
              <a:rPr lang="en-IN" sz="2800" dirty="0"/>
              <a:t> vs Supermarket was - </a:t>
            </a:r>
            <a:r>
              <a:rPr lang="en-US" sz="2800" b="0" i="0" dirty="0">
                <a:solidFill>
                  <a:srgbClr val="000000"/>
                </a:solidFill>
                <a:effectLst/>
                <a:latin typeface="Helvetica Neue"/>
              </a:rPr>
              <a:t>H0:mu_of_NuCloth-mu_of_supermarket&lt;=0</a:t>
            </a:r>
          </a:p>
          <a:p>
            <a:pPr marL="0" indent="0">
              <a:buNone/>
            </a:pPr>
            <a:r>
              <a:rPr lang="en-US" sz="2800" b="0" i="0" dirty="0">
                <a:solidFill>
                  <a:srgbClr val="000000"/>
                </a:solidFill>
                <a:effectLst/>
                <a:latin typeface="Helvetica Neue"/>
              </a:rPr>
              <a:t>          H1:mu_of_NuCloth-mu_of_supermarket&gt;0</a:t>
            </a:r>
          </a:p>
          <a:p>
            <a:pPr marL="0" indent="0" algn="l">
              <a:buNone/>
            </a:pPr>
            <a:r>
              <a:rPr lang="en-IN" sz="2800" dirty="0"/>
              <a:t>And then find Z score value .</a:t>
            </a:r>
          </a:p>
          <a:p>
            <a:pPr algn="l"/>
            <a:endParaRPr lang="en-IN" sz="2800" b="1" dirty="0"/>
          </a:p>
          <a:p>
            <a:pPr marL="0" indent="0" algn="l">
              <a:buNone/>
            </a:pPr>
            <a:r>
              <a:rPr lang="en-IN" sz="2800" b="1" dirty="0"/>
              <a:t>Inference –  </a:t>
            </a:r>
            <a:r>
              <a:rPr lang="en-IN" sz="2800" dirty="0"/>
              <a:t>The output showing Z statistic value </a:t>
            </a:r>
          </a:p>
          <a:p>
            <a:pPr algn="l"/>
            <a:endParaRPr lang="en-IN" sz="2800" b="1" dirty="0"/>
          </a:p>
          <a:p>
            <a:pPr marL="0" indent="0" algn="l">
              <a:buNone/>
            </a:pPr>
            <a:r>
              <a:rPr lang="en-IN" sz="2800" b="1" dirty="0"/>
              <a:t>Output –     </a:t>
            </a:r>
            <a:r>
              <a:rPr lang="en-IN" sz="2800" dirty="0"/>
              <a:t>Z-Score: 2.09197696327652</a:t>
            </a:r>
          </a:p>
          <a:p>
            <a:pPr marL="0" indent="0">
              <a:buNone/>
            </a:pPr>
            <a:endParaRPr lang="en-IN" dirty="0"/>
          </a:p>
        </p:txBody>
      </p:sp>
      <p:pic>
        <p:nvPicPr>
          <p:cNvPr id="4" name="Picture 3">
            <a:extLst>
              <a:ext uri="{FF2B5EF4-FFF2-40B4-BE49-F238E27FC236}">
                <a16:creationId xmlns:a16="http://schemas.microsoft.com/office/drawing/2014/main" id="{91AEEB36-F7AE-91F6-C1F5-C86F5AD55F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1196058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D9D4FD-02CF-8AA3-A7DA-8007FD00111D}"/>
              </a:ext>
            </a:extLst>
          </p:cNvPr>
          <p:cNvSpPr>
            <a:spLocks noGrp="1"/>
          </p:cNvSpPr>
          <p:nvPr>
            <p:ph type="subTitle" idx="1"/>
          </p:nvPr>
        </p:nvSpPr>
        <p:spPr>
          <a:xfrm>
            <a:off x="88777" y="106533"/>
            <a:ext cx="12011487" cy="6684884"/>
          </a:xfrm>
        </p:spPr>
        <p:txBody>
          <a:bodyPr>
            <a:normAutofit/>
          </a:bodyPr>
          <a:lstStyle/>
          <a:p>
            <a:pPr marL="342900" indent="-342900" algn="l">
              <a:buFont typeface="Wingdings" panose="05000000000000000000" pitchFamily="2" charset="2"/>
              <a:buChar char="Ø"/>
            </a:pPr>
            <a:r>
              <a:rPr lang="en-US" b="1" dirty="0"/>
              <a:t>Project Flow</a:t>
            </a:r>
          </a:p>
          <a:p>
            <a:pPr algn="l"/>
            <a:endParaRPr lang="en-IN" b="1" dirty="0"/>
          </a:p>
          <a:p>
            <a:pPr algn="l"/>
            <a:r>
              <a:rPr lang="en-US" b="0" i="0" dirty="0">
                <a:solidFill>
                  <a:srgbClr val="000000"/>
                </a:solidFill>
                <a:effectLst/>
                <a:latin typeface="Helvetica Neue"/>
              </a:rPr>
              <a:t>b. What are critical values to be used?</a:t>
            </a:r>
            <a:endParaRPr lang="en-IN" b="1" dirty="0"/>
          </a:p>
          <a:p>
            <a:pPr algn="l"/>
            <a:endParaRPr lang="en-IN" b="1" dirty="0"/>
          </a:p>
          <a:p>
            <a:pPr marL="0" indent="0" algn="l">
              <a:buNone/>
            </a:pPr>
            <a:r>
              <a:rPr lang="en-IN" b="1" dirty="0"/>
              <a:t>Code –  </a:t>
            </a:r>
            <a:r>
              <a:rPr lang="en-US" dirty="0" err="1"/>
              <a:t>z_critical</a:t>
            </a:r>
            <a:r>
              <a:rPr lang="en-US" dirty="0"/>
              <a:t> = round(</a:t>
            </a:r>
            <a:r>
              <a:rPr lang="en-US" dirty="0" err="1"/>
              <a:t>stats.norm.isf</a:t>
            </a:r>
            <a:r>
              <a:rPr lang="en-US" dirty="0"/>
              <a:t>(0.05/2), 2)</a:t>
            </a:r>
          </a:p>
          <a:p>
            <a:pPr marL="0" indent="0" algn="l">
              <a:buNone/>
            </a:pPr>
            <a:r>
              <a:rPr lang="en-US" dirty="0"/>
              <a:t>              </a:t>
            </a:r>
            <a:r>
              <a:rPr lang="en-US" dirty="0" err="1"/>
              <a:t>z_critical</a:t>
            </a:r>
            <a:endParaRPr lang="en-IN" dirty="0"/>
          </a:p>
          <a:p>
            <a:pPr algn="l"/>
            <a:endParaRPr lang="en-IN" b="1" dirty="0"/>
          </a:p>
          <a:p>
            <a:pPr algn="l"/>
            <a:endParaRPr lang="en-IN" b="1" dirty="0"/>
          </a:p>
          <a:p>
            <a:pPr marL="0" indent="0" algn="l">
              <a:buNone/>
            </a:pPr>
            <a:r>
              <a:rPr lang="en-IN" b="1" dirty="0"/>
              <a:t>Solution – </a:t>
            </a:r>
            <a:r>
              <a:rPr lang="en-IN" dirty="0"/>
              <a:t>We find critical value by Z critical </a:t>
            </a:r>
          </a:p>
          <a:p>
            <a:pPr marL="0" indent="0" algn="l">
              <a:buNone/>
            </a:pPr>
            <a:endParaRPr lang="en-IN" b="1" dirty="0"/>
          </a:p>
          <a:p>
            <a:pPr marL="0" indent="0" algn="l">
              <a:buNone/>
            </a:pPr>
            <a:r>
              <a:rPr lang="en-IN" b="1" dirty="0"/>
              <a:t>Inference –  </a:t>
            </a:r>
            <a:r>
              <a:rPr lang="en-IN" dirty="0"/>
              <a:t>The critical value was found to be:</a:t>
            </a:r>
          </a:p>
          <a:p>
            <a:pPr algn="l"/>
            <a:endParaRPr lang="en-IN" b="1" dirty="0"/>
          </a:p>
          <a:p>
            <a:pPr marL="0" indent="0" algn="l">
              <a:buNone/>
            </a:pPr>
            <a:r>
              <a:rPr lang="en-IN" b="1" dirty="0"/>
              <a:t>Output –  </a:t>
            </a:r>
            <a:r>
              <a:rPr lang="en-IN" dirty="0"/>
              <a:t>1.96</a:t>
            </a:r>
          </a:p>
          <a:p>
            <a:pPr algn="l"/>
            <a:endParaRPr lang="en-IN" sz="2000" dirty="0"/>
          </a:p>
        </p:txBody>
      </p:sp>
      <p:pic>
        <p:nvPicPr>
          <p:cNvPr id="4" name="Picture 3">
            <a:extLst>
              <a:ext uri="{FF2B5EF4-FFF2-40B4-BE49-F238E27FC236}">
                <a16:creationId xmlns:a16="http://schemas.microsoft.com/office/drawing/2014/main" id="{CF3E017D-BA5B-227F-7591-81D7A8BEB7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344417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1AEB01-6903-484F-FC92-AEB584E06D3A}"/>
              </a:ext>
            </a:extLst>
          </p:cNvPr>
          <p:cNvSpPr>
            <a:spLocks noGrp="1"/>
          </p:cNvSpPr>
          <p:nvPr>
            <p:ph type="subTitle" idx="1"/>
          </p:nvPr>
        </p:nvSpPr>
        <p:spPr>
          <a:xfrm>
            <a:off x="88777" y="79899"/>
            <a:ext cx="12011487" cy="6693763"/>
          </a:xfrm>
        </p:spPr>
        <p:txBody>
          <a:bodyPr>
            <a:normAutofit/>
          </a:bodyPr>
          <a:lstStyle/>
          <a:p>
            <a:pPr marL="342900" indent="-342900" algn="l">
              <a:buFont typeface="Wingdings" panose="05000000000000000000" pitchFamily="2" charset="2"/>
              <a:buChar char="Ø"/>
            </a:pPr>
            <a:r>
              <a:rPr lang="en-US" sz="2000" b="1" dirty="0"/>
              <a:t>Project Flow</a:t>
            </a:r>
          </a:p>
          <a:p>
            <a:pPr algn="l"/>
            <a:endParaRPr lang="en-IN" sz="2000" b="1" dirty="0"/>
          </a:p>
          <a:p>
            <a:pPr algn="l"/>
            <a:r>
              <a:rPr lang="en-US" sz="2000" b="0" i="0" dirty="0">
                <a:solidFill>
                  <a:srgbClr val="000000"/>
                </a:solidFill>
                <a:effectLst/>
                <a:latin typeface="Helvetica Neue"/>
              </a:rPr>
              <a:t>c. What statistical test will be used to compare these prices?</a:t>
            </a:r>
            <a:endParaRPr lang="en-IN" sz="2000" b="1" dirty="0"/>
          </a:p>
          <a:p>
            <a:pPr algn="l"/>
            <a:endParaRPr lang="en-IN" sz="2000" b="1" dirty="0"/>
          </a:p>
          <a:p>
            <a:pPr marL="0" indent="0" algn="l">
              <a:buNone/>
            </a:pPr>
            <a:r>
              <a:rPr lang="en-IN" sz="2000" b="1" dirty="0"/>
              <a:t>Solution – </a:t>
            </a:r>
            <a:r>
              <a:rPr lang="en-IN" sz="2000" dirty="0"/>
              <a:t> To compare the prices we used Z Statistical test </a:t>
            </a:r>
          </a:p>
          <a:p>
            <a:pPr algn="l"/>
            <a:endParaRPr lang="en-IN" sz="2000" b="1" dirty="0"/>
          </a:p>
          <a:p>
            <a:pPr marL="0" indent="0" algn="l">
              <a:buNone/>
            </a:pPr>
            <a:r>
              <a:rPr lang="en-US" sz="2000" b="0" i="0" dirty="0">
                <a:solidFill>
                  <a:srgbClr val="000000"/>
                </a:solidFill>
                <a:effectLst/>
                <a:latin typeface="Helvetica Neue"/>
              </a:rPr>
              <a:t>d. Complete the test and obtain the P-value.</a:t>
            </a:r>
            <a:endParaRPr lang="en-IN" sz="2000" b="1" dirty="0"/>
          </a:p>
          <a:p>
            <a:pPr algn="l"/>
            <a:endParaRPr lang="en-IN" sz="2000" dirty="0"/>
          </a:p>
          <a:p>
            <a:pPr algn="l"/>
            <a:r>
              <a:rPr lang="en-IN" sz="2000" b="1" dirty="0"/>
              <a:t>Code –  </a:t>
            </a:r>
            <a:r>
              <a:rPr lang="nn-NO" sz="2000" dirty="0"/>
              <a:t>p_val=stats.norm.sf(zscore)</a:t>
            </a:r>
          </a:p>
          <a:p>
            <a:pPr algn="l"/>
            <a:r>
              <a:rPr lang="nn-NO" sz="2000" dirty="0"/>
              <a:t>              p_val</a:t>
            </a:r>
            <a:endParaRPr lang="en-IN" sz="2000" dirty="0"/>
          </a:p>
          <a:p>
            <a:pPr algn="l"/>
            <a:r>
              <a:rPr lang="en-IN" sz="2000" b="1" dirty="0"/>
              <a:t>  </a:t>
            </a:r>
          </a:p>
          <a:p>
            <a:pPr algn="l"/>
            <a:r>
              <a:rPr lang="en-IN" sz="2000" b="1" dirty="0"/>
              <a:t>Output –  0.</a:t>
            </a:r>
            <a:r>
              <a:rPr lang="en-IN" sz="2000" dirty="0"/>
              <a:t>018220288245112185</a:t>
            </a:r>
          </a:p>
          <a:p>
            <a:pPr algn="l"/>
            <a:r>
              <a:rPr lang="en-US" sz="2000" b="0" i="0" dirty="0">
                <a:solidFill>
                  <a:srgbClr val="000000"/>
                </a:solidFill>
                <a:effectLst/>
                <a:latin typeface="Helvetica Neue"/>
              </a:rPr>
              <a:t>e. Summarize his conclusion based on the P-value.</a:t>
            </a:r>
          </a:p>
          <a:p>
            <a:pPr algn="l"/>
            <a:endParaRPr lang="en-US" sz="2000" dirty="0">
              <a:solidFill>
                <a:srgbClr val="000000"/>
              </a:solidFill>
              <a:latin typeface="Helvetica Neue"/>
            </a:endParaRPr>
          </a:p>
          <a:p>
            <a:pPr algn="l"/>
            <a:r>
              <a:rPr lang="en-US" sz="2000" b="1" dirty="0">
                <a:solidFill>
                  <a:srgbClr val="000000"/>
                </a:solidFill>
                <a:latin typeface="Helvetica Neue"/>
              </a:rPr>
              <a:t>Inference – </a:t>
            </a:r>
            <a:r>
              <a:rPr lang="en-US" sz="2000" b="0" i="0" dirty="0">
                <a:solidFill>
                  <a:srgbClr val="000000"/>
                </a:solidFill>
                <a:effectLst/>
                <a:latin typeface="Helvetica Neue"/>
              </a:rPr>
              <a:t>As </a:t>
            </a:r>
            <a:r>
              <a:rPr lang="en-US" sz="2000" b="0" i="0" dirty="0" err="1">
                <a:solidFill>
                  <a:srgbClr val="000000"/>
                </a:solidFill>
                <a:effectLst/>
                <a:latin typeface="Helvetica Neue"/>
              </a:rPr>
              <a:t>p_val</a:t>
            </a:r>
            <a:r>
              <a:rPr lang="en-US" sz="2000" b="0" i="0" dirty="0">
                <a:solidFill>
                  <a:srgbClr val="000000"/>
                </a:solidFill>
                <a:effectLst/>
                <a:latin typeface="Helvetica Neue"/>
              </a:rPr>
              <a:t> &lt; alpha(0.05) Hence we reject null Hypothesis so the claim of Data scientist that average price of </a:t>
            </a:r>
            <a:r>
              <a:rPr lang="en-US" sz="2000" b="0" i="0" dirty="0" err="1">
                <a:solidFill>
                  <a:srgbClr val="000000"/>
                </a:solidFill>
                <a:effectLst/>
                <a:latin typeface="Helvetica Neue"/>
              </a:rPr>
              <a:t>Nucloth</a:t>
            </a:r>
            <a:r>
              <a:rPr lang="en-US" sz="2000" b="0" i="0" dirty="0">
                <a:solidFill>
                  <a:srgbClr val="000000"/>
                </a:solidFill>
                <a:effectLst/>
                <a:latin typeface="Helvetica Neue"/>
              </a:rPr>
              <a:t> Shirt is more than Supermarket is correct.</a:t>
            </a:r>
            <a:endParaRPr lang="en-US" sz="2000" b="1" dirty="0">
              <a:solidFill>
                <a:srgbClr val="000000"/>
              </a:solidFill>
              <a:latin typeface="Helvetica Neue"/>
            </a:endParaRPr>
          </a:p>
          <a:p>
            <a:pPr algn="l"/>
            <a:endParaRPr lang="en-IN" sz="2000" b="1" dirty="0"/>
          </a:p>
        </p:txBody>
      </p:sp>
      <p:pic>
        <p:nvPicPr>
          <p:cNvPr id="4" name="Picture 3">
            <a:extLst>
              <a:ext uri="{FF2B5EF4-FFF2-40B4-BE49-F238E27FC236}">
                <a16:creationId xmlns:a16="http://schemas.microsoft.com/office/drawing/2014/main" id="{9D2DDFDE-B873-6295-40D8-39DB270402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2062761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57DDAF-2D10-82AE-CC81-DDB19627D8C8}"/>
              </a:ext>
            </a:extLst>
          </p:cNvPr>
          <p:cNvSpPr>
            <a:spLocks noGrp="1"/>
          </p:cNvSpPr>
          <p:nvPr>
            <p:ph type="subTitle" idx="1"/>
          </p:nvPr>
        </p:nvSpPr>
        <p:spPr>
          <a:xfrm>
            <a:off x="119920" y="134911"/>
            <a:ext cx="11962151" cy="6723090"/>
          </a:xfrm>
        </p:spPr>
        <p:txBody>
          <a:bodyPr>
            <a:normAutofit/>
          </a:bodyPr>
          <a:lstStyle/>
          <a:p>
            <a:pPr algn="l"/>
            <a:r>
              <a:rPr lang="en-US" sz="2800" b="1" dirty="0"/>
              <a:t>PART – B </a:t>
            </a:r>
          </a:p>
          <a:p>
            <a:pPr algn="l"/>
            <a:endParaRPr lang="en-US" sz="2800" b="1" dirty="0"/>
          </a:p>
          <a:p>
            <a:pPr algn="l"/>
            <a:r>
              <a:rPr lang="en-US" sz="2800" b="1" dirty="0"/>
              <a:t>Dataset Description –</a:t>
            </a:r>
          </a:p>
          <a:p>
            <a:pPr algn="l"/>
            <a:endParaRPr lang="en-IN" sz="2800" b="1" dirty="0"/>
          </a:p>
          <a:p>
            <a:pPr algn="l"/>
            <a:r>
              <a:rPr lang="en-US" sz="2800" dirty="0"/>
              <a:t>This dataset contains self-reported clothing-fit feedback from customers as well as other side information like reviews, ratings, product categories, catalog sizes, customers’ measurements (etc.) from 2 websites: </a:t>
            </a:r>
          </a:p>
          <a:p>
            <a:pPr marL="457200" indent="-457200" algn="l">
              <a:buAutoNum type="arabicPeriod"/>
            </a:pPr>
            <a:r>
              <a:rPr lang="en-US" sz="2800" dirty="0"/>
              <a:t>Mod Cloth </a:t>
            </a:r>
          </a:p>
          <a:p>
            <a:pPr marL="457200" indent="-457200" algn="l">
              <a:buAutoNum type="arabicPeriod"/>
            </a:pPr>
            <a:r>
              <a:rPr lang="en-US" sz="2800" dirty="0"/>
              <a:t>2. Rent the runway </a:t>
            </a:r>
          </a:p>
          <a:p>
            <a:pPr marL="457200" indent="-457200" algn="l">
              <a:buAutoNum type="arabicPeriod"/>
            </a:pPr>
            <a:r>
              <a:rPr lang="en-US" sz="2800" dirty="0"/>
              <a:t>1. Mod Cloth sells women’s vintage clothing and accessories, from which the curator of the dataset collected data from three categories: dresses, tops, and bottoms.</a:t>
            </a:r>
          </a:p>
          <a:p>
            <a:pPr marL="457200" indent="-457200" algn="l">
              <a:buAutoNum type="arabicPeriod"/>
            </a:pPr>
            <a:r>
              <a:rPr lang="en-US" sz="2800" dirty="0"/>
              <a:t> 2. Rent The Run Way is a unique platform that allows women to rent clothes for various occasions; they collected data from several categories.</a:t>
            </a:r>
            <a:endParaRPr lang="en-IN" sz="2800" b="1" dirty="0"/>
          </a:p>
        </p:txBody>
      </p:sp>
      <p:pic>
        <p:nvPicPr>
          <p:cNvPr id="4" name="Picture 3">
            <a:extLst>
              <a:ext uri="{FF2B5EF4-FFF2-40B4-BE49-F238E27FC236}">
                <a16:creationId xmlns:a16="http://schemas.microsoft.com/office/drawing/2014/main" id="{B6456524-B677-BB0A-D326-499C44D2D1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2612137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CF67A3-60DD-300F-8873-5D1C9837C35D}"/>
              </a:ext>
            </a:extLst>
          </p:cNvPr>
          <p:cNvSpPr>
            <a:spLocks noGrp="1"/>
          </p:cNvSpPr>
          <p:nvPr>
            <p:ph type="subTitle" idx="1"/>
          </p:nvPr>
        </p:nvSpPr>
        <p:spPr>
          <a:xfrm>
            <a:off x="134911" y="119921"/>
            <a:ext cx="11932171" cy="6595672"/>
          </a:xfrm>
        </p:spPr>
        <p:txBody>
          <a:bodyPr/>
          <a:lstStyle/>
          <a:p>
            <a:pPr algn="l"/>
            <a:endParaRPr lang="en-US" dirty="0"/>
          </a:p>
          <a:p>
            <a:pPr algn="l"/>
            <a:r>
              <a:rPr lang="en-US" sz="3200" b="1" dirty="0"/>
              <a:t>Problem Statement: </a:t>
            </a:r>
          </a:p>
          <a:p>
            <a:pPr algn="just"/>
            <a:endParaRPr lang="en-US" sz="3200" dirty="0"/>
          </a:p>
          <a:p>
            <a:pPr algn="just"/>
            <a:r>
              <a:rPr lang="en-US" sz="3200" dirty="0"/>
              <a:t>Let’s assume you are working as a data scientist in a newly started textile company. You have given a dataset that consists of most of the features related to the measurements, clothes types, Product ID, User ID, etc. Now you suppose to work the dataset to identify the patterns to understand the customer’s preferred brands and how the company needs to brand its products based on the patterns that you will be found them out. Explore all the EDA concepts you learned and use a statistical test to ensure that your identification is true or false.</a:t>
            </a:r>
            <a:endParaRPr lang="en-IN" sz="3200" dirty="0"/>
          </a:p>
        </p:txBody>
      </p:sp>
      <p:pic>
        <p:nvPicPr>
          <p:cNvPr id="4" name="Picture 3">
            <a:extLst>
              <a:ext uri="{FF2B5EF4-FFF2-40B4-BE49-F238E27FC236}">
                <a16:creationId xmlns:a16="http://schemas.microsoft.com/office/drawing/2014/main" id="{84F606D8-272B-CD41-F2F5-71941B731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2789" y="130946"/>
            <a:ext cx="1970842" cy="622697"/>
          </a:xfrm>
          <a:prstGeom prst="rect">
            <a:avLst/>
          </a:prstGeom>
        </p:spPr>
      </p:pic>
    </p:spTree>
    <p:extLst>
      <p:ext uri="{BB962C8B-B14F-4D97-AF65-F5344CB8AC3E}">
        <p14:creationId xmlns:p14="http://schemas.microsoft.com/office/powerpoint/2010/main" val="2223292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A163D7-8660-C847-0448-D77EAB2B102D}"/>
              </a:ext>
            </a:extLst>
          </p:cNvPr>
          <p:cNvSpPr>
            <a:spLocks noGrp="1"/>
          </p:cNvSpPr>
          <p:nvPr>
            <p:ph type="subTitle" idx="1"/>
          </p:nvPr>
        </p:nvSpPr>
        <p:spPr>
          <a:xfrm>
            <a:off x="104931" y="134911"/>
            <a:ext cx="11977141" cy="6610663"/>
          </a:xfrm>
        </p:spPr>
        <p:txBody>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1.Read the datasets, Check the data types and Change the data types appropriately.</a:t>
            </a:r>
          </a:p>
          <a:p>
            <a:pPr algn="l"/>
            <a:endParaRPr lang="en-US" b="1" dirty="0"/>
          </a:p>
          <a:p>
            <a:pPr algn="l"/>
            <a:r>
              <a:rPr lang="en-US" b="1" dirty="0"/>
              <a:t>Code – </a:t>
            </a:r>
            <a:r>
              <a:rPr lang="en-US" dirty="0" err="1"/>
              <a:t>js</a:t>
            </a:r>
            <a:r>
              <a:rPr lang="en-US" dirty="0"/>
              <a:t>=</a:t>
            </a:r>
            <a:r>
              <a:rPr lang="en-US" dirty="0" err="1"/>
              <a:t>pd.read_json</a:t>
            </a:r>
            <a:r>
              <a:rPr lang="en-US" dirty="0"/>
              <a:t>('modcloth_final_data.</a:t>
            </a:r>
            <a:r>
              <a:rPr lang="en-US" dirty="0" err="1"/>
              <a:t>json</a:t>
            </a:r>
            <a:r>
              <a:rPr lang="en-US" dirty="0"/>
              <a:t>',lines=True)</a:t>
            </a:r>
          </a:p>
          <a:p>
            <a:pPr algn="l"/>
            <a:r>
              <a:rPr lang="en-US" dirty="0"/>
              <a:t>             </a:t>
            </a:r>
            <a:r>
              <a:rPr lang="en-US" dirty="0" err="1"/>
              <a:t>js.head</a:t>
            </a:r>
            <a:r>
              <a:rPr lang="en-US" dirty="0"/>
              <a:t>()</a:t>
            </a:r>
          </a:p>
          <a:p>
            <a:pPr algn="l"/>
            <a:r>
              <a:rPr lang="en-US" b="1" dirty="0"/>
              <a:t>             </a:t>
            </a:r>
            <a:r>
              <a:rPr lang="en-US" dirty="0" err="1"/>
              <a:t>js.dtypes</a:t>
            </a:r>
            <a:endParaRPr lang="en-US" dirty="0"/>
          </a:p>
          <a:p>
            <a:pPr algn="l"/>
            <a:endParaRPr lang="en-US" b="1" dirty="0"/>
          </a:p>
          <a:p>
            <a:pPr algn="l"/>
            <a:r>
              <a:rPr lang="en-IN" b="1" dirty="0"/>
              <a:t>Solution – </a:t>
            </a:r>
            <a:r>
              <a:rPr lang="en-IN" dirty="0"/>
              <a:t>Python can read a files from different sources. The file type was </a:t>
            </a:r>
            <a:r>
              <a:rPr lang="en-IN" dirty="0" err="1"/>
              <a:t>Json</a:t>
            </a:r>
            <a:r>
              <a:rPr lang="en-IN" dirty="0"/>
              <a:t> hence, we used .</a:t>
            </a:r>
            <a:r>
              <a:rPr lang="en-IN" b="1" dirty="0" err="1"/>
              <a:t>read_json</a:t>
            </a:r>
            <a:r>
              <a:rPr lang="en-IN" b="1" dirty="0"/>
              <a:t>() </a:t>
            </a:r>
            <a:r>
              <a:rPr lang="en-IN" dirty="0"/>
              <a:t>function .And to check data types we used .</a:t>
            </a:r>
            <a:r>
              <a:rPr lang="en-IN" b="1" dirty="0" err="1"/>
              <a:t>dtyes</a:t>
            </a:r>
            <a:r>
              <a:rPr lang="en-IN" b="1" dirty="0"/>
              <a:t>() </a:t>
            </a:r>
            <a:r>
              <a:rPr lang="en-IN" dirty="0"/>
              <a:t>function.</a:t>
            </a:r>
          </a:p>
          <a:p>
            <a:pPr algn="l"/>
            <a:endParaRPr lang="en-IN" b="1" dirty="0"/>
          </a:p>
          <a:p>
            <a:pPr algn="l"/>
            <a:r>
              <a:rPr lang="en-IN" b="1" dirty="0"/>
              <a:t>Inference – </a:t>
            </a:r>
            <a:r>
              <a:rPr lang="en-IN" dirty="0"/>
              <a:t>All the data types was correct hence there was no need to change the data type.</a:t>
            </a:r>
          </a:p>
          <a:p>
            <a:pPr algn="l"/>
            <a:endParaRPr lang="en-IN" b="1" dirty="0"/>
          </a:p>
          <a:p>
            <a:pPr algn="l"/>
            <a:endParaRPr lang="en-US" b="1" dirty="0"/>
          </a:p>
        </p:txBody>
      </p:sp>
      <p:pic>
        <p:nvPicPr>
          <p:cNvPr id="4" name="Picture 3">
            <a:extLst>
              <a:ext uri="{FF2B5EF4-FFF2-40B4-BE49-F238E27FC236}">
                <a16:creationId xmlns:a16="http://schemas.microsoft.com/office/drawing/2014/main" id="{BB3FD528-B0FD-9D6B-2EE3-8ED3CD2E47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Tree>
    <p:extLst>
      <p:ext uri="{BB962C8B-B14F-4D97-AF65-F5344CB8AC3E}">
        <p14:creationId xmlns:p14="http://schemas.microsoft.com/office/powerpoint/2010/main" val="205313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A365FD-DFF8-297A-2D0D-B793372C816C}"/>
              </a:ext>
            </a:extLst>
          </p:cNvPr>
          <p:cNvSpPr>
            <a:spLocks noGrp="1"/>
          </p:cNvSpPr>
          <p:nvPr>
            <p:ph type="subTitle" idx="1"/>
          </p:nvPr>
        </p:nvSpPr>
        <p:spPr>
          <a:xfrm>
            <a:off x="104931" y="179883"/>
            <a:ext cx="11947161" cy="6505730"/>
          </a:xfrm>
        </p:spPr>
        <p:txBody>
          <a:bodyPr/>
          <a:lstStyle/>
          <a:p>
            <a:pPr algn="l"/>
            <a:r>
              <a:rPr lang="en-IN" b="1" dirty="0"/>
              <a:t>Output –</a:t>
            </a:r>
          </a:p>
          <a:p>
            <a:pPr algn="l"/>
            <a:endParaRPr lang="en-IN" dirty="0"/>
          </a:p>
        </p:txBody>
      </p:sp>
      <p:pic>
        <p:nvPicPr>
          <p:cNvPr id="5" name="Picture 4">
            <a:extLst>
              <a:ext uri="{FF2B5EF4-FFF2-40B4-BE49-F238E27FC236}">
                <a16:creationId xmlns:a16="http://schemas.microsoft.com/office/drawing/2014/main" id="{00D3882E-F6E6-61EF-8472-63157425614A}"/>
              </a:ext>
            </a:extLst>
          </p:cNvPr>
          <p:cNvPicPr>
            <a:picLocks noChangeAspect="1"/>
          </p:cNvPicPr>
          <p:nvPr/>
        </p:nvPicPr>
        <p:blipFill>
          <a:blip r:embed="rId2"/>
          <a:stretch>
            <a:fillRect/>
          </a:stretch>
        </p:blipFill>
        <p:spPr>
          <a:xfrm>
            <a:off x="277699" y="757608"/>
            <a:ext cx="11914301" cy="3079990"/>
          </a:xfrm>
          <a:prstGeom prst="rect">
            <a:avLst/>
          </a:prstGeom>
        </p:spPr>
      </p:pic>
      <p:pic>
        <p:nvPicPr>
          <p:cNvPr id="7" name="Picture 6">
            <a:extLst>
              <a:ext uri="{FF2B5EF4-FFF2-40B4-BE49-F238E27FC236}">
                <a16:creationId xmlns:a16="http://schemas.microsoft.com/office/drawing/2014/main" id="{A1EE7344-18EB-FF55-4B20-2D319914293F}"/>
              </a:ext>
            </a:extLst>
          </p:cNvPr>
          <p:cNvPicPr>
            <a:picLocks noChangeAspect="1"/>
          </p:cNvPicPr>
          <p:nvPr/>
        </p:nvPicPr>
        <p:blipFill>
          <a:blip r:embed="rId3"/>
          <a:stretch>
            <a:fillRect/>
          </a:stretch>
        </p:blipFill>
        <p:spPr>
          <a:xfrm>
            <a:off x="277699" y="3732610"/>
            <a:ext cx="5014395" cy="3057992"/>
          </a:xfrm>
          <a:prstGeom prst="rect">
            <a:avLst/>
          </a:prstGeom>
        </p:spPr>
      </p:pic>
      <p:pic>
        <p:nvPicPr>
          <p:cNvPr id="8" name="Picture 7">
            <a:extLst>
              <a:ext uri="{FF2B5EF4-FFF2-40B4-BE49-F238E27FC236}">
                <a16:creationId xmlns:a16="http://schemas.microsoft.com/office/drawing/2014/main" id="{306519E9-8A33-9BA5-B0C6-B6016AEDFA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Tree>
    <p:extLst>
      <p:ext uri="{BB962C8B-B14F-4D97-AF65-F5344CB8AC3E}">
        <p14:creationId xmlns:p14="http://schemas.microsoft.com/office/powerpoint/2010/main" val="3557233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15D94D8-E383-E6FA-C0FB-47ACBFA39A6B}"/>
              </a:ext>
            </a:extLst>
          </p:cNvPr>
          <p:cNvSpPr txBox="1">
            <a:spLocks/>
          </p:cNvSpPr>
          <p:nvPr/>
        </p:nvSpPr>
        <p:spPr>
          <a:xfrm>
            <a:off x="104931" y="134911"/>
            <a:ext cx="11977141" cy="6610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sz="2200" b="1" dirty="0"/>
              <a:t>Project Flow</a:t>
            </a:r>
          </a:p>
          <a:p>
            <a:pPr marL="0" indent="0">
              <a:buNone/>
            </a:pPr>
            <a:endParaRPr lang="en-US" sz="2200" b="1" dirty="0"/>
          </a:p>
          <a:p>
            <a:pPr marL="0" indent="0">
              <a:buNone/>
            </a:pPr>
            <a:r>
              <a:rPr lang="en-US" sz="2200" b="0" i="0" dirty="0">
                <a:solidFill>
                  <a:srgbClr val="000000"/>
                </a:solidFill>
                <a:effectLst/>
                <a:latin typeface="Helvetica Neue"/>
              </a:rPr>
              <a:t>2.Change the height column datatype to float after converting the values as shown</a:t>
            </a:r>
          </a:p>
          <a:p>
            <a:pPr marL="0" indent="0">
              <a:buNone/>
            </a:pPr>
            <a:endParaRPr lang="en-US" sz="2200" b="1" dirty="0"/>
          </a:p>
          <a:p>
            <a:pPr marL="0" indent="0">
              <a:buNone/>
            </a:pPr>
            <a:r>
              <a:rPr lang="en-US" sz="2200" b="1" dirty="0"/>
              <a:t>Code – </a:t>
            </a:r>
            <a:r>
              <a:rPr lang="en-US" sz="2200" dirty="0" err="1"/>
              <a:t>js</a:t>
            </a:r>
            <a:r>
              <a:rPr lang="en-US" sz="2200" dirty="0"/>
              <a:t>['height'] = </a:t>
            </a:r>
            <a:r>
              <a:rPr lang="en-US" sz="2200" dirty="0" err="1"/>
              <a:t>js</a:t>
            </a:r>
            <a:r>
              <a:rPr lang="en-US" sz="2200" dirty="0"/>
              <a:t>['height'].</a:t>
            </a:r>
            <a:r>
              <a:rPr lang="en-US" sz="2200" dirty="0" err="1"/>
              <a:t>str.replace</a:t>
            </a:r>
            <a:r>
              <a:rPr lang="en-US" sz="2200" dirty="0"/>
              <a:t>('\D+','.’)</a:t>
            </a:r>
          </a:p>
          <a:p>
            <a:pPr marL="0" indent="0">
              <a:buNone/>
            </a:pPr>
            <a:r>
              <a:rPr lang="en-US" sz="2200" dirty="0"/>
              <a:t>              </a:t>
            </a:r>
            <a:r>
              <a:rPr lang="en-US" sz="2200" dirty="0" err="1"/>
              <a:t>js</a:t>
            </a:r>
            <a:r>
              <a:rPr lang="en-US" sz="2200" dirty="0"/>
              <a:t>['height'] = </a:t>
            </a:r>
            <a:r>
              <a:rPr lang="en-US" sz="2200" dirty="0" err="1"/>
              <a:t>js</a:t>
            </a:r>
            <a:r>
              <a:rPr lang="en-US" sz="2200" dirty="0"/>
              <a:t>['height'].</a:t>
            </a:r>
            <a:r>
              <a:rPr lang="en-US" sz="2200" dirty="0" err="1"/>
              <a:t>str.rstrip</a:t>
            </a:r>
            <a:r>
              <a:rPr lang="en-US" sz="2200" dirty="0"/>
              <a:t>('.’)</a:t>
            </a:r>
          </a:p>
          <a:p>
            <a:pPr marL="0" indent="0">
              <a:buNone/>
            </a:pPr>
            <a:r>
              <a:rPr lang="en-US" sz="2200" dirty="0"/>
              <a:t>              </a:t>
            </a:r>
            <a:r>
              <a:rPr lang="en-US" sz="2200" dirty="0" err="1"/>
              <a:t>js.head</a:t>
            </a:r>
            <a:r>
              <a:rPr lang="en-US" sz="2200" dirty="0"/>
              <a:t>()</a:t>
            </a:r>
          </a:p>
          <a:p>
            <a:pPr marL="0" indent="0">
              <a:buNone/>
            </a:pPr>
            <a:r>
              <a:rPr lang="en-US" sz="2200" b="1" dirty="0"/>
              <a:t>              </a:t>
            </a:r>
            <a:r>
              <a:rPr lang="en-US" sz="2200" dirty="0" err="1"/>
              <a:t>js</a:t>
            </a:r>
            <a:r>
              <a:rPr lang="en-US" sz="2200" dirty="0"/>
              <a:t>[['height']] = </a:t>
            </a:r>
            <a:r>
              <a:rPr lang="en-US" sz="2200" dirty="0" err="1"/>
              <a:t>js</a:t>
            </a:r>
            <a:r>
              <a:rPr lang="en-US" sz="2200" dirty="0"/>
              <a:t>[['height']].</a:t>
            </a:r>
            <a:r>
              <a:rPr lang="en-US" sz="2200" dirty="0" err="1"/>
              <a:t>astype</a:t>
            </a:r>
            <a:r>
              <a:rPr lang="en-US" sz="2200" dirty="0"/>
              <a:t>(float)</a:t>
            </a:r>
          </a:p>
          <a:p>
            <a:pPr marL="0" indent="0">
              <a:buNone/>
            </a:pPr>
            <a:r>
              <a:rPr lang="en-US" sz="2200" dirty="0"/>
              <a:t>              </a:t>
            </a:r>
            <a:r>
              <a:rPr lang="en-US" sz="2200" dirty="0" err="1"/>
              <a:t>js</a:t>
            </a:r>
            <a:r>
              <a:rPr lang="en-US" sz="2200" dirty="0"/>
              <a:t>[['quality']] = </a:t>
            </a:r>
            <a:r>
              <a:rPr lang="en-US" sz="2200" dirty="0" err="1"/>
              <a:t>js</a:t>
            </a:r>
            <a:r>
              <a:rPr lang="en-US" sz="2200" dirty="0"/>
              <a:t>[['quality']].</a:t>
            </a:r>
            <a:r>
              <a:rPr lang="en-US" sz="2200" dirty="0" err="1"/>
              <a:t>astype</a:t>
            </a:r>
            <a:r>
              <a:rPr lang="en-US" sz="2200" dirty="0"/>
              <a:t>(float)</a:t>
            </a:r>
          </a:p>
          <a:p>
            <a:pPr marL="0" indent="0">
              <a:buNone/>
            </a:pPr>
            <a:r>
              <a:rPr lang="en-US" sz="2200" dirty="0"/>
              <a:t>              js.info()</a:t>
            </a:r>
          </a:p>
          <a:p>
            <a:pPr marL="0" indent="0">
              <a:buNone/>
            </a:pPr>
            <a:r>
              <a:rPr lang="en-IN" sz="2200" dirty="0"/>
              <a:t>Solution –  In this we firstly replaced the </a:t>
            </a:r>
            <a:r>
              <a:rPr lang="en-IN" sz="2200" b="1" dirty="0"/>
              <a:t>‘ ft ‘ </a:t>
            </a:r>
            <a:r>
              <a:rPr lang="en-IN" sz="2200" dirty="0"/>
              <a:t>by </a:t>
            </a:r>
            <a:r>
              <a:rPr lang="en-IN" sz="2200" b="1" dirty="0"/>
              <a:t>‘ . ‘ </a:t>
            </a:r>
            <a:r>
              <a:rPr lang="en-IN" sz="2200" dirty="0"/>
              <a:t>then by using </a:t>
            </a:r>
            <a:r>
              <a:rPr lang="en-IN" sz="2200" b="1" dirty="0" err="1"/>
              <a:t>rstrip</a:t>
            </a:r>
            <a:r>
              <a:rPr lang="en-IN" sz="2200" b="1" dirty="0"/>
              <a:t>() </a:t>
            </a:r>
            <a:r>
              <a:rPr lang="en-IN" sz="2200" dirty="0"/>
              <a:t>method we removed the trailing character from height variable . Later then we change the data type of height and quality by using </a:t>
            </a:r>
            <a:r>
              <a:rPr lang="en-IN" sz="2200" b="1" dirty="0" err="1"/>
              <a:t>astype</a:t>
            </a:r>
            <a:r>
              <a:rPr lang="en-IN" sz="2200" b="1" dirty="0"/>
              <a:t>()</a:t>
            </a:r>
            <a:r>
              <a:rPr lang="en-IN" sz="2200" dirty="0"/>
              <a:t> function.</a:t>
            </a:r>
          </a:p>
          <a:p>
            <a:endParaRPr lang="en-IN" sz="2200" b="1" dirty="0"/>
          </a:p>
          <a:p>
            <a:pPr marL="0" indent="0">
              <a:buNone/>
            </a:pPr>
            <a:r>
              <a:rPr lang="en-IN" sz="2200" b="1" dirty="0"/>
              <a:t>Inference – </a:t>
            </a:r>
            <a:r>
              <a:rPr lang="en-IN" sz="2200" dirty="0"/>
              <a:t>The </a:t>
            </a:r>
            <a:r>
              <a:rPr lang="en-IN" sz="2200" dirty="0" err="1"/>
              <a:t>ouput</a:t>
            </a:r>
            <a:r>
              <a:rPr lang="en-IN" sz="2200" dirty="0"/>
              <a:t> showing changed data type of variables height from object to float.</a:t>
            </a:r>
            <a:endParaRPr lang="en-IN" sz="2200" b="1" dirty="0"/>
          </a:p>
          <a:p>
            <a:endParaRPr lang="en-IN" sz="2200" b="1" dirty="0"/>
          </a:p>
          <a:p>
            <a:endParaRPr lang="en-US" b="1" dirty="0"/>
          </a:p>
        </p:txBody>
      </p:sp>
      <p:pic>
        <p:nvPicPr>
          <p:cNvPr id="7" name="Picture 6">
            <a:extLst>
              <a:ext uri="{FF2B5EF4-FFF2-40B4-BE49-F238E27FC236}">
                <a16:creationId xmlns:a16="http://schemas.microsoft.com/office/drawing/2014/main" id="{8B3E886B-FE96-EB3C-CCF0-5C55F5BE8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Tree>
    <p:extLst>
      <p:ext uri="{BB962C8B-B14F-4D97-AF65-F5344CB8AC3E}">
        <p14:creationId xmlns:p14="http://schemas.microsoft.com/office/powerpoint/2010/main" val="75571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C5D3DB-1072-DA69-E3DF-238A5B40B092}"/>
              </a:ext>
            </a:extLst>
          </p:cNvPr>
          <p:cNvSpPr>
            <a:spLocks noGrp="1"/>
          </p:cNvSpPr>
          <p:nvPr>
            <p:ph type="subTitle" idx="1"/>
          </p:nvPr>
        </p:nvSpPr>
        <p:spPr>
          <a:xfrm>
            <a:off x="88490" y="117987"/>
            <a:ext cx="12024852" cy="6666271"/>
          </a:xfrm>
        </p:spPr>
        <p:txBody>
          <a:bodyPr/>
          <a:lstStyle/>
          <a:p>
            <a:pPr marL="342900" indent="-342900" algn="l">
              <a:buFont typeface="Wingdings" panose="05000000000000000000" pitchFamily="2" charset="2"/>
              <a:buChar char="Ø"/>
            </a:pPr>
            <a:r>
              <a:rPr lang="en-US" b="1" dirty="0"/>
              <a:t>Create </a:t>
            </a:r>
            <a:r>
              <a:rPr lang="en-US" b="1" dirty="0" err="1"/>
              <a:t>DataFrame</a:t>
            </a:r>
            <a:endParaRPr lang="en-US" b="1" dirty="0"/>
          </a:p>
          <a:p>
            <a:pPr algn="l"/>
            <a:endParaRPr lang="en-IN" dirty="0"/>
          </a:p>
          <a:p>
            <a:pPr algn="l"/>
            <a:r>
              <a:rPr lang="en-IN" b="1" dirty="0"/>
              <a:t>Code –  </a:t>
            </a:r>
            <a:r>
              <a:rPr lang="en-IN" dirty="0" err="1"/>
              <a:t>dat</a:t>
            </a:r>
            <a:r>
              <a:rPr lang="en-IN" dirty="0"/>
              <a:t> = </a:t>
            </a:r>
            <a:r>
              <a:rPr lang="en-IN" dirty="0" err="1"/>
              <a:t>pd.DataFrame</a:t>
            </a:r>
            <a:r>
              <a:rPr lang="en-IN" dirty="0"/>
              <a:t>({'price' :[23, 30 ,20 ,27, 44 ,26 ,35 ,20 ,29 ,29,</a:t>
            </a:r>
          </a:p>
          <a:p>
            <a:pPr algn="l"/>
            <a:r>
              <a:rPr lang="en-IN" dirty="0"/>
              <a:t>               25, 15, 18 ,27 ,19 ,22 ,12, 26, 34 ,15,</a:t>
            </a:r>
          </a:p>
          <a:p>
            <a:pPr algn="l"/>
            <a:r>
              <a:rPr lang="en-IN" dirty="0"/>
              <a:t>               27, 35, 26 ,43, 35 ,14 ,24, 12 ,23, 31,</a:t>
            </a:r>
          </a:p>
          <a:p>
            <a:pPr algn="l"/>
            <a:r>
              <a:rPr lang="en-IN" dirty="0"/>
              <a:t>               40, 35, 38, 57, 22 ,42 ,24, 21, 27 ,33]})</a:t>
            </a:r>
          </a:p>
          <a:p>
            <a:pPr algn="l"/>
            <a:r>
              <a:rPr lang="en-IN" dirty="0"/>
              <a:t>                </a:t>
            </a:r>
            <a:r>
              <a:rPr lang="en-IN" dirty="0" err="1"/>
              <a:t>dat.head</a:t>
            </a:r>
            <a:r>
              <a:rPr lang="en-IN" dirty="0"/>
              <a:t>()</a:t>
            </a:r>
          </a:p>
          <a:p>
            <a:pPr algn="l"/>
            <a:r>
              <a:rPr lang="en-IN" b="1" dirty="0"/>
              <a:t>Output – </a:t>
            </a:r>
          </a:p>
          <a:p>
            <a:pPr algn="l"/>
            <a:endParaRPr lang="en-IN" dirty="0"/>
          </a:p>
        </p:txBody>
      </p:sp>
      <p:pic>
        <p:nvPicPr>
          <p:cNvPr id="4" name="Picture 3">
            <a:extLst>
              <a:ext uri="{FF2B5EF4-FFF2-40B4-BE49-F238E27FC236}">
                <a16:creationId xmlns:a16="http://schemas.microsoft.com/office/drawing/2014/main" id="{E321FCC1-9251-88A2-278E-A3198B9FB0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3911" y="158538"/>
            <a:ext cx="1970842" cy="622697"/>
          </a:xfrm>
          <a:prstGeom prst="rect">
            <a:avLst/>
          </a:prstGeom>
        </p:spPr>
      </p:pic>
      <p:pic>
        <p:nvPicPr>
          <p:cNvPr id="6" name="Picture 5">
            <a:extLst>
              <a:ext uri="{FF2B5EF4-FFF2-40B4-BE49-F238E27FC236}">
                <a16:creationId xmlns:a16="http://schemas.microsoft.com/office/drawing/2014/main" id="{8F6334A6-24FF-FFEA-AF48-FF65DE30EB33}"/>
              </a:ext>
            </a:extLst>
          </p:cNvPr>
          <p:cNvPicPr>
            <a:picLocks noChangeAspect="1"/>
          </p:cNvPicPr>
          <p:nvPr/>
        </p:nvPicPr>
        <p:blipFill>
          <a:blip r:embed="rId3"/>
          <a:stretch>
            <a:fillRect/>
          </a:stretch>
        </p:blipFill>
        <p:spPr>
          <a:xfrm>
            <a:off x="1609560" y="3429000"/>
            <a:ext cx="5332013" cy="2943981"/>
          </a:xfrm>
          <a:prstGeom prst="rect">
            <a:avLst/>
          </a:prstGeom>
        </p:spPr>
      </p:pic>
    </p:spTree>
    <p:extLst>
      <p:ext uri="{BB962C8B-B14F-4D97-AF65-F5344CB8AC3E}">
        <p14:creationId xmlns:p14="http://schemas.microsoft.com/office/powerpoint/2010/main" val="1763012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3D0AC-30B8-6F46-9D5D-17FF6D7C5B8C}"/>
              </a:ext>
            </a:extLst>
          </p:cNvPr>
          <p:cNvSpPr>
            <a:spLocks noGrp="1"/>
          </p:cNvSpPr>
          <p:nvPr>
            <p:ph type="subTitle" idx="1"/>
          </p:nvPr>
        </p:nvSpPr>
        <p:spPr>
          <a:xfrm>
            <a:off x="104931" y="164892"/>
            <a:ext cx="11947161" cy="6565692"/>
          </a:xfrm>
        </p:spPr>
        <p:txBody>
          <a:bodyPr/>
          <a:lstStyle/>
          <a:p>
            <a:pPr algn="l"/>
            <a:r>
              <a:rPr lang="en-US" b="1" dirty="0"/>
              <a:t>Output –</a:t>
            </a:r>
          </a:p>
          <a:p>
            <a:pPr algn="l"/>
            <a:endParaRPr lang="en-IN" b="1" dirty="0"/>
          </a:p>
        </p:txBody>
      </p:sp>
      <p:pic>
        <p:nvPicPr>
          <p:cNvPr id="5" name="Picture 4">
            <a:extLst>
              <a:ext uri="{FF2B5EF4-FFF2-40B4-BE49-F238E27FC236}">
                <a16:creationId xmlns:a16="http://schemas.microsoft.com/office/drawing/2014/main" id="{3705C3D9-B394-D02E-0C5D-695BBDDC150F}"/>
              </a:ext>
            </a:extLst>
          </p:cNvPr>
          <p:cNvPicPr>
            <a:picLocks noChangeAspect="1"/>
          </p:cNvPicPr>
          <p:nvPr/>
        </p:nvPicPr>
        <p:blipFill>
          <a:blip r:embed="rId2"/>
          <a:stretch>
            <a:fillRect/>
          </a:stretch>
        </p:blipFill>
        <p:spPr>
          <a:xfrm>
            <a:off x="104931" y="605232"/>
            <a:ext cx="12010161" cy="2842506"/>
          </a:xfrm>
          <a:prstGeom prst="rect">
            <a:avLst/>
          </a:prstGeom>
        </p:spPr>
      </p:pic>
      <p:pic>
        <p:nvPicPr>
          <p:cNvPr id="7" name="Picture 6">
            <a:extLst>
              <a:ext uri="{FF2B5EF4-FFF2-40B4-BE49-F238E27FC236}">
                <a16:creationId xmlns:a16="http://schemas.microsoft.com/office/drawing/2014/main" id="{6B9CE7C5-F1A6-CBDB-DC7A-DF75956DF2D4}"/>
              </a:ext>
            </a:extLst>
          </p:cNvPr>
          <p:cNvPicPr>
            <a:picLocks noChangeAspect="1"/>
          </p:cNvPicPr>
          <p:nvPr/>
        </p:nvPicPr>
        <p:blipFill>
          <a:blip r:embed="rId3"/>
          <a:stretch>
            <a:fillRect/>
          </a:stretch>
        </p:blipFill>
        <p:spPr>
          <a:xfrm>
            <a:off x="139908" y="3447738"/>
            <a:ext cx="7699948" cy="3324051"/>
          </a:xfrm>
          <a:prstGeom prst="rect">
            <a:avLst/>
          </a:prstGeom>
        </p:spPr>
      </p:pic>
      <p:pic>
        <p:nvPicPr>
          <p:cNvPr id="8" name="Picture 7">
            <a:extLst>
              <a:ext uri="{FF2B5EF4-FFF2-40B4-BE49-F238E27FC236}">
                <a16:creationId xmlns:a16="http://schemas.microsoft.com/office/drawing/2014/main" id="{F09BCB78-ECB7-09A6-EAE8-36BC09E73B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Tree>
    <p:extLst>
      <p:ext uri="{BB962C8B-B14F-4D97-AF65-F5344CB8AC3E}">
        <p14:creationId xmlns:p14="http://schemas.microsoft.com/office/powerpoint/2010/main" val="2421795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3.Rename the names of the columns which have space in between the column. Ex: shoe size as </a:t>
            </a:r>
            <a:r>
              <a:rPr lang="en-US" b="0" i="0" dirty="0" err="1">
                <a:solidFill>
                  <a:srgbClr val="000000"/>
                </a:solidFill>
                <a:effectLst/>
                <a:latin typeface="Helvetica Neue"/>
              </a:rPr>
              <a:t>shoe_size</a:t>
            </a:r>
            <a:r>
              <a:rPr lang="en-US" b="0" i="0" dirty="0">
                <a:solidFill>
                  <a:srgbClr val="000000"/>
                </a:solidFill>
                <a:effectLst/>
                <a:latin typeface="Helvetica Neue"/>
              </a:rPr>
              <a:t> etc.</a:t>
            </a:r>
          </a:p>
          <a:p>
            <a:pPr algn="l"/>
            <a:endParaRPr lang="en-US" b="1" dirty="0"/>
          </a:p>
          <a:p>
            <a:pPr algn="l"/>
            <a:r>
              <a:rPr lang="en-US" b="1" dirty="0"/>
              <a:t>Code –  </a:t>
            </a:r>
            <a:r>
              <a:rPr lang="en-US" dirty="0" err="1"/>
              <a:t>js</a:t>
            </a:r>
            <a:r>
              <a:rPr lang="en-US" dirty="0"/>
              <a:t>=</a:t>
            </a:r>
            <a:r>
              <a:rPr lang="en-US" dirty="0" err="1"/>
              <a:t>js.rename</a:t>
            </a:r>
            <a:r>
              <a:rPr lang="en-US" dirty="0"/>
              <a:t>(columns = {'cup </a:t>
            </a:r>
            <a:r>
              <a:rPr lang="en-US" dirty="0" err="1"/>
              <a:t>size':'cup_size','bra</a:t>
            </a:r>
            <a:r>
              <a:rPr lang="en-US" dirty="0"/>
              <a:t> </a:t>
            </a:r>
            <a:r>
              <a:rPr lang="en-US" dirty="0" err="1"/>
              <a:t>size':'bra_size','shoe</a:t>
            </a:r>
            <a:r>
              <a:rPr lang="en-US" dirty="0"/>
              <a:t>        </a:t>
            </a:r>
            <a:r>
              <a:rPr lang="en-US" dirty="0" err="1"/>
              <a:t>size':'shoe_size','shoe</a:t>
            </a:r>
            <a:r>
              <a:rPr lang="en-US" dirty="0"/>
              <a:t> width':'</a:t>
            </a:r>
            <a:r>
              <a:rPr lang="en-US" dirty="0" err="1"/>
              <a:t>shoe_width</a:t>
            </a:r>
            <a:r>
              <a:rPr lang="en-US" dirty="0"/>
              <a:t>'})</a:t>
            </a:r>
          </a:p>
          <a:p>
            <a:pPr algn="l"/>
            <a:r>
              <a:rPr lang="en-US" dirty="0" err="1"/>
              <a:t>js.head</a:t>
            </a:r>
            <a:r>
              <a:rPr lang="en-US" dirty="0"/>
              <a:t>()</a:t>
            </a:r>
          </a:p>
          <a:p>
            <a:pPr algn="l"/>
            <a:endParaRPr lang="en-US" b="1" dirty="0"/>
          </a:p>
          <a:p>
            <a:pPr algn="l"/>
            <a:r>
              <a:rPr lang="en-IN" b="1" dirty="0"/>
              <a:t>Solution – </a:t>
            </a:r>
            <a:r>
              <a:rPr lang="en-IN" dirty="0"/>
              <a:t>In this we used .rename() function in that we created the dictionary of prevision column name as key and updated columns name as values.</a:t>
            </a:r>
          </a:p>
          <a:p>
            <a:pPr algn="l"/>
            <a:endParaRPr lang="en-IN" b="1" dirty="0"/>
          </a:p>
          <a:p>
            <a:pPr algn="l"/>
            <a:r>
              <a:rPr lang="en-IN" b="1" dirty="0"/>
              <a:t>Inference – </a:t>
            </a:r>
            <a:r>
              <a:rPr lang="en-IN" dirty="0"/>
              <a:t>The output shows updated variable names.</a:t>
            </a:r>
          </a:p>
          <a:p>
            <a:pPr algn="l"/>
            <a:endParaRPr lang="en-IN" b="1" dirty="0"/>
          </a:p>
          <a:p>
            <a:pPr algn="l"/>
            <a:endParaRPr lang="en-US" b="1" dirty="0"/>
          </a:p>
        </p:txBody>
      </p:sp>
    </p:spTree>
    <p:extLst>
      <p:ext uri="{BB962C8B-B14F-4D97-AF65-F5344CB8AC3E}">
        <p14:creationId xmlns:p14="http://schemas.microsoft.com/office/powerpoint/2010/main" val="2459537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C77BCE-A515-12EC-0836-C8148779EC58}"/>
              </a:ext>
            </a:extLst>
          </p:cNvPr>
          <p:cNvSpPr>
            <a:spLocks noGrp="1"/>
          </p:cNvSpPr>
          <p:nvPr>
            <p:ph type="subTitle" idx="1"/>
          </p:nvPr>
        </p:nvSpPr>
        <p:spPr>
          <a:xfrm>
            <a:off x="149902" y="179882"/>
            <a:ext cx="11887200" cy="6550702"/>
          </a:xfrm>
        </p:spPr>
        <p:txBody>
          <a:bodyPr/>
          <a:lstStyle/>
          <a:p>
            <a:pPr algn="l"/>
            <a:endParaRPr lang="en-US" b="1" dirty="0"/>
          </a:p>
          <a:p>
            <a:pPr algn="l"/>
            <a:r>
              <a:rPr lang="en-US" b="1" dirty="0"/>
              <a:t>Output –</a:t>
            </a:r>
          </a:p>
          <a:p>
            <a:pPr algn="l"/>
            <a:endParaRPr lang="en-US" dirty="0"/>
          </a:p>
          <a:p>
            <a:pPr algn="l"/>
            <a:endParaRPr lang="en-IN" dirty="0"/>
          </a:p>
        </p:txBody>
      </p:sp>
      <p:pic>
        <p:nvPicPr>
          <p:cNvPr id="5" name="Picture 4">
            <a:extLst>
              <a:ext uri="{FF2B5EF4-FFF2-40B4-BE49-F238E27FC236}">
                <a16:creationId xmlns:a16="http://schemas.microsoft.com/office/drawing/2014/main" id="{5B609840-2309-F946-A8A4-534710CA0667}"/>
              </a:ext>
            </a:extLst>
          </p:cNvPr>
          <p:cNvPicPr>
            <a:picLocks noChangeAspect="1"/>
          </p:cNvPicPr>
          <p:nvPr/>
        </p:nvPicPr>
        <p:blipFill>
          <a:blip r:embed="rId2"/>
          <a:stretch>
            <a:fillRect/>
          </a:stretch>
        </p:blipFill>
        <p:spPr>
          <a:xfrm>
            <a:off x="107473" y="1566472"/>
            <a:ext cx="11972057" cy="5111646"/>
          </a:xfrm>
          <a:prstGeom prst="rect">
            <a:avLst/>
          </a:prstGeom>
        </p:spPr>
      </p:pic>
      <p:pic>
        <p:nvPicPr>
          <p:cNvPr id="6" name="Picture 5">
            <a:extLst>
              <a:ext uri="{FF2B5EF4-FFF2-40B4-BE49-F238E27FC236}">
                <a16:creationId xmlns:a16="http://schemas.microsoft.com/office/drawing/2014/main" id="{C90FE764-35C4-2F9D-72B0-B59625E60D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Tree>
    <p:extLst>
      <p:ext uri="{BB962C8B-B14F-4D97-AF65-F5344CB8AC3E}">
        <p14:creationId xmlns:p14="http://schemas.microsoft.com/office/powerpoint/2010/main" val="983998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fontScale="92500" lnSpcReduction="10000"/>
          </a:bodyPr>
          <a:lstStyle/>
          <a:p>
            <a:pPr marL="342900" indent="-342900" algn="l">
              <a:buFont typeface="Wingdings" panose="05000000000000000000" pitchFamily="2" charset="2"/>
              <a:buChar char="Ø"/>
            </a:pPr>
            <a:r>
              <a:rPr lang="en-US" b="1" dirty="0"/>
              <a:t>Project Flow</a:t>
            </a:r>
          </a:p>
          <a:p>
            <a:pPr algn="l"/>
            <a:endParaRPr lang="en-US" dirty="0"/>
          </a:p>
          <a:p>
            <a:pPr algn="l"/>
            <a:r>
              <a:rPr lang="en-US" dirty="0"/>
              <a:t> 4.</a:t>
            </a:r>
            <a:r>
              <a:rPr lang="en-US" i="0" dirty="0">
                <a:solidFill>
                  <a:srgbClr val="000000"/>
                </a:solidFill>
                <a:effectLst/>
                <a:latin typeface="Helvetica Neue"/>
              </a:rPr>
              <a:t> Check the missing values and Identify the distribution of the variables to impute the missing values. Explain based on your analysis decide the features which can be dropped and Which can be imputed. And also explain the reason to choose the metric that you have chosen to impute the null values. Note: Kindly copy the datasets and work on the new data frame.</a:t>
            </a:r>
          </a:p>
          <a:p>
            <a:pPr algn="l"/>
            <a:endParaRPr lang="en-US" b="1" dirty="0"/>
          </a:p>
          <a:p>
            <a:pPr algn="l"/>
            <a:r>
              <a:rPr lang="en-US" b="0" i="0" dirty="0">
                <a:solidFill>
                  <a:srgbClr val="000000"/>
                </a:solidFill>
                <a:effectLst/>
                <a:latin typeface="Helvetica Neue"/>
              </a:rPr>
              <a:t>4.1 Check the count and percentage of missing values.</a:t>
            </a:r>
            <a:endParaRPr lang="en-US" dirty="0"/>
          </a:p>
          <a:p>
            <a:pPr algn="l"/>
            <a:r>
              <a:rPr lang="en-US" b="1" dirty="0"/>
              <a:t>Code – </a:t>
            </a:r>
            <a:r>
              <a:rPr lang="en-US" dirty="0" err="1"/>
              <a:t>missing_values</a:t>
            </a:r>
            <a:r>
              <a:rPr lang="en-US" dirty="0"/>
              <a:t>=</a:t>
            </a:r>
            <a:r>
              <a:rPr lang="en-US" dirty="0" err="1"/>
              <a:t>js.isnull</a:t>
            </a:r>
            <a:r>
              <a:rPr lang="en-US" dirty="0"/>
              <a:t>().sum()[</a:t>
            </a:r>
            <a:r>
              <a:rPr lang="en-US" dirty="0" err="1"/>
              <a:t>js.isnull</a:t>
            </a:r>
            <a:r>
              <a:rPr lang="en-US" dirty="0"/>
              <a:t>().sum()&gt;0]</a:t>
            </a:r>
          </a:p>
          <a:p>
            <a:pPr algn="l"/>
            <a:r>
              <a:rPr lang="en-US" dirty="0"/>
              <a:t>             </a:t>
            </a:r>
            <a:r>
              <a:rPr lang="en-US" dirty="0" err="1"/>
              <a:t>missing_values</a:t>
            </a:r>
            <a:endParaRPr lang="en-US" dirty="0"/>
          </a:p>
          <a:p>
            <a:pPr algn="l"/>
            <a:r>
              <a:rPr lang="en-US" dirty="0"/>
              <a:t>             </a:t>
            </a:r>
            <a:r>
              <a:rPr lang="en-US" dirty="0" err="1"/>
              <a:t>missing_values</a:t>
            </a:r>
            <a:r>
              <a:rPr lang="en-US" dirty="0"/>
              <a:t>/</a:t>
            </a:r>
            <a:r>
              <a:rPr lang="en-US" dirty="0" err="1"/>
              <a:t>len</a:t>
            </a:r>
            <a:r>
              <a:rPr lang="en-US" dirty="0"/>
              <a:t>(</a:t>
            </a:r>
            <a:r>
              <a:rPr lang="en-US" dirty="0" err="1"/>
              <a:t>js</a:t>
            </a:r>
            <a:r>
              <a:rPr lang="en-US" dirty="0"/>
              <a:t>)*100</a:t>
            </a:r>
          </a:p>
          <a:p>
            <a:pPr algn="l"/>
            <a:endParaRPr lang="en-US" b="1" dirty="0"/>
          </a:p>
          <a:p>
            <a:pPr algn="l"/>
            <a:r>
              <a:rPr lang="en-IN" b="1" dirty="0"/>
              <a:t>Solution –  </a:t>
            </a:r>
            <a:r>
              <a:rPr lang="en-IN" dirty="0"/>
              <a:t>Here we found count of null values in each variable and later we also found the percentage of missing values in each variables.</a:t>
            </a:r>
          </a:p>
          <a:p>
            <a:pPr algn="l"/>
            <a:endParaRPr lang="en-IN" b="1" dirty="0"/>
          </a:p>
          <a:p>
            <a:pPr algn="l"/>
            <a:r>
              <a:rPr lang="en-IN" b="1" dirty="0"/>
              <a:t>Inference – </a:t>
            </a:r>
            <a:r>
              <a:rPr lang="en-IN" dirty="0"/>
              <a:t>The first output representing the total count of null values in each variable , and second output is showing percentage of missing values in each variables.</a:t>
            </a:r>
          </a:p>
          <a:p>
            <a:pPr algn="l"/>
            <a:endParaRPr lang="en-IN" b="1" dirty="0"/>
          </a:p>
          <a:p>
            <a:pPr algn="l"/>
            <a:endParaRPr lang="en-US" b="1" dirty="0"/>
          </a:p>
        </p:txBody>
      </p:sp>
    </p:spTree>
    <p:extLst>
      <p:ext uri="{BB962C8B-B14F-4D97-AF65-F5344CB8AC3E}">
        <p14:creationId xmlns:p14="http://schemas.microsoft.com/office/powerpoint/2010/main" val="3590483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AEA599-F933-DDD3-65EE-2C5AF2BB3CAA}"/>
              </a:ext>
            </a:extLst>
          </p:cNvPr>
          <p:cNvSpPr>
            <a:spLocks noGrp="1"/>
          </p:cNvSpPr>
          <p:nvPr>
            <p:ph type="subTitle" idx="1"/>
          </p:nvPr>
        </p:nvSpPr>
        <p:spPr>
          <a:xfrm>
            <a:off x="134911" y="164891"/>
            <a:ext cx="11932171" cy="6535711"/>
          </a:xfrm>
        </p:spPr>
        <p:txBody>
          <a:bodyPr/>
          <a:lstStyle/>
          <a:p>
            <a:pPr algn="l"/>
            <a:r>
              <a:rPr lang="en-IN" b="1" dirty="0"/>
              <a:t>Output –</a:t>
            </a:r>
          </a:p>
          <a:p>
            <a:pPr algn="l"/>
            <a:endParaRPr lang="en-IN" dirty="0"/>
          </a:p>
        </p:txBody>
      </p:sp>
      <p:pic>
        <p:nvPicPr>
          <p:cNvPr id="5" name="Picture 4">
            <a:extLst>
              <a:ext uri="{FF2B5EF4-FFF2-40B4-BE49-F238E27FC236}">
                <a16:creationId xmlns:a16="http://schemas.microsoft.com/office/drawing/2014/main" id="{07B3657C-76FD-EDF4-0979-061A5C62AAA5}"/>
              </a:ext>
            </a:extLst>
          </p:cNvPr>
          <p:cNvPicPr>
            <a:picLocks noChangeAspect="1"/>
          </p:cNvPicPr>
          <p:nvPr/>
        </p:nvPicPr>
        <p:blipFill>
          <a:blip r:embed="rId2"/>
          <a:stretch>
            <a:fillRect/>
          </a:stretch>
        </p:blipFill>
        <p:spPr>
          <a:xfrm>
            <a:off x="719528" y="975147"/>
            <a:ext cx="5958564" cy="4226440"/>
          </a:xfrm>
          <a:prstGeom prst="rect">
            <a:avLst/>
          </a:prstGeom>
        </p:spPr>
      </p:pic>
      <p:pic>
        <p:nvPicPr>
          <p:cNvPr id="7" name="Picture 6">
            <a:extLst>
              <a:ext uri="{FF2B5EF4-FFF2-40B4-BE49-F238E27FC236}">
                <a16:creationId xmlns:a16="http://schemas.microsoft.com/office/drawing/2014/main" id="{17CA2739-C1DB-D04F-2E44-109D1B032C1C}"/>
              </a:ext>
            </a:extLst>
          </p:cNvPr>
          <p:cNvPicPr>
            <a:picLocks noChangeAspect="1"/>
          </p:cNvPicPr>
          <p:nvPr/>
        </p:nvPicPr>
        <p:blipFill>
          <a:blip r:embed="rId3"/>
          <a:stretch>
            <a:fillRect/>
          </a:stretch>
        </p:blipFill>
        <p:spPr>
          <a:xfrm>
            <a:off x="6096000" y="982767"/>
            <a:ext cx="5776210" cy="4218819"/>
          </a:xfrm>
          <a:prstGeom prst="rect">
            <a:avLst/>
          </a:prstGeom>
        </p:spPr>
      </p:pic>
      <p:pic>
        <p:nvPicPr>
          <p:cNvPr id="8" name="Picture 7">
            <a:extLst>
              <a:ext uri="{FF2B5EF4-FFF2-40B4-BE49-F238E27FC236}">
                <a16:creationId xmlns:a16="http://schemas.microsoft.com/office/drawing/2014/main" id="{C2B9B451-A3FC-87AD-DB7D-CE77392328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Tree>
    <p:extLst>
      <p:ext uri="{BB962C8B-B14F-4D97-AF65-F5344CB8AC3E}">
        <p14:creationId xmlns:p14="http://schemas.microsoft.com/office/powerpoint/2010/main" val="1853336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lstStyle/>
          <a:p>
            <a:pPr marL="342900" indent="-342900" algn="l">
              <a:buFont typeface="Wingdings" panose="05000000000000000000" pitchFamily="2" charset="2"/>
              <a:buChar char="Ø"/>
            </a:pPr>
            <a:r>
              <a:rPr lang="en-US" sz="2800" b="1" dirty="0"/>
              <a:t>Project Flow</a:t>
            </a:r>
          </a:p>
          <a:p>
            <a:pPr algn="l"/>
            <a:endParaRPr lang="en-US" sz="2800" b="1" dirty="0"/>
          </a:p>
          <a:p>
            <a:pPr algn="l"/>
            <a:r>
              <a:rPr lang="en-US" sz="2800" b="0" i="0" dirty="0">
                <a:solidFill>
                  <a:srgbClr val="000000"/>
                </a:solidFill>
                <a:effectLst/>
                <a:latin typeface="Helvetica Neue"/>
              </a:rPr>
              <a:t>4.2 check the Mean and Median.</a:t>
            </a:r>
            <a:endParaRPr lang="en-US" sz="2800" b="1" dirty="0"/>
          </a:p>
          <a:p>
            <a:pPr algn="l"/>
            <a:endParaRPr lang="en-US" sz="2800" b="1" dirty="0"/>
          </a:p>
          <a:p>
            <a:pPr algn="l"/>
            <a:r>
              <a:rPr lang="en-US" sz="2800" b="1" dirty="0"/>
              <a:t>Code –   </a:t>
            </a:r>
            <a:r>
              <a:rPr lang="en-US" sz="2800" dirty="0"/>
              <a:t>print('MEAN:',</a:t>
            </a:r>
            <a:r>
              <a:rPr lang="en-US" sz="2800" dirty="0" err="1"/>
              <a:t>js.mean</a:t>
            </a:r>
            <a:r>
              <a:rPr lang="en-US" sz="2800" dirty="0"/>
              <a:t>())</a:t>
            </a:r>
          </a:p>
          <a:p>
            <a:pPr algn="l"/>
            <a:r>
              <a:rPr lang="en-US" sz="2800" dirty="0"/>
              <a:t>                print('MEDIAN:',</a:t>
            </a:r>
            <a:r>
              <a:rPr lang="en-US" sz="2800" dirty="0" err="1"/>
              <a:t>js.median</a:t>
            </a:r>
            <a:r>
              <a:rPr lang="en-US" sz="2800" dirty="0"/>
              <a:t>())</a:t>
            </a:r>
          </a:p>
          <a:p>
            <a:pPr algn="l"/>
            <a:endParaRPr lang="en-US" sz="2800" b="1" dirty="0"/>
          </a:p>
          <a:p>
            <a:pPr algn="l"/>
            <a:r>
              <a:rPr lang="en-IN" sz="2800" b="1" dirty="0"/>
              <a:t>Solution – </a:t>
            </a:r>
            <a:r>
              <a:rPr lang="en-IN" sz="2800" dirty="0"/>
              <a:t>To check central tendency that is mean median of variables we used .mean() and .median() functions.</a:t>
            </a:r>
          </a:p>
          <a:p>
            <a:pPr algn="l"/>
            <a:endParaRPr lang="en-IN" sz="2800" b="1" dirty="0"/>
          </a:p>
          <a:p>
            <a:pPr algn="l"/>
            <a:r>
              <a:rPr lang="en-IN" sz="2800" b="1" dirty="0"/>
              <a:t>Inference –</a:t>
            </a:r>
            <a:r>
              <a:rPr lang="en-IN" sz="2800" dirty="0"/>
              <a:t> The output representing the mean and median for each variables in dataset.</a:t>
            </a:r>
          </a:p>
          <a:p>
            <a:pPr algn="l"/>
            <a:endParaRPr lang="en-IN" b="1" dirty="0"/>
          </a:p>
          <a:p>
            <a:pPr algn="l"/>
            <a:endParaRPr lang="en-US" b="1" dirty="0"/>
          </a:p>
        </p:txBody>
      </p:sp>
    </p:spTree>
    <p:extLst>
      <p:ext uri="{BB962C8B-B14F-4D97-AF65-F5344CB8AC3E}">
        <p14:creationId xmlns:p14="http://schemas.microsoft.com/office/powerpoint/2010/main" val="518627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1B67B0-4A8D-534F-E4DD-86828378EA9F}"/>
              </a:ext>
            </a:extLst>
          </p:cNvPr>
          <p:cNvSpPr>
            <a:spLocks noGrp="1"/>
          </p:cNvSpPr>
          <p:nvPr>
            <p:ph type="subTitle" idx="1"/>
          </p:nvPr>
        </p:nvSpPr>
        <p:spPr>
          <a:xfrm>
            <a:off x="149902" y="209861"/>
            <a:ext cx="11887200" cy="6490741"/>
          </a:xfrm>
        </p:spPr>
        <p:txBody>
          <a:bodyPr/>
          <a:lstStyle/>
          <a:p>
            <a:pPr algn="l"/>
            <a:r>
              <a:rPr lang="en-IN" b="1" dirty="0"/>
              <a:t>Output –</a:t>
            </a:r>
          </a:p>
          <a:p>
            <a:pPr algn="l"/>
            <a:endParaRPr lang="en-IN" dirty="0"/>
          </a:p>
        </p:txBody>
      </p:sp>
      <p:pic>
        <p:nvPicPr>
          <p:cNvPr id="5" name="Picture 4">
            <a:extLst>
              <a:ext uri="{FF2B5EF4-FFF2-40B4-BE49-F238E27FC236}">
                <a16:creationId xmlns:a16="http://schemas.microsoft.com/office/drawing/2014/main" id="{D999BE8A-2214-F9D4-F2F0-67DCD6FF0AF4}"/>
              </a:ext>
            </a:extLst>
          </p:cNvPr>
          <p:cNvPicPr>
            <a:picLocks noChangeAspect="1"/>
          </p:cNvPicPr>
          <p:nvPr/>
        </p:nvPicPr>
        <p:blipFill>
          <a:blip r:embed="rId2"/>
          <a:stretch>
            <a:fillRect/>
          </a:stretch>
        </p:blipFill>
        <p:spPr>
          <a:xfrm>
            <a:off x="629587" y="1795884"/>
            <a:ext cx="6973765" cy="3410158"/>
          </a:xfrm>
          <a:prstGeom prst="rect">
            <a:avLst/>
          </a:prstGeom>
        </p:spPr>
      </p:pic>
      <p:pic>
        <p:nvPicPr>
          <p:cNvPr id="7" name="Picture 6">
            <a:extLst>
              <a:ext uri="{FF2B5EF4-FFF2-40B4-BE49-F238E27FC236}">
                <a16:creationId xmlns:a16="http://schemas.microsoft.com/office/drawing/2014/main" id="{AC920DE4-66CA-4901-1E4B-D924960DAAAA}"/>
              </a:ext>
            </a:extLst>
          </p:cNvPr>
          <p:cNvPicPr>
            <a:picLocks noChangeAspect="1"/>
          </p:cNvPicPr>
          <p:nvPr/>
        </p:nvPicPr>
        <p:blipFill>
          <a:blip r:embed="rId3"/>
          <a:stretch>
            <a:fillRect/>
          </a:stretch>
        </p:blipFill>
        <p:spPr>
          <a:xfrm>
            <a:off x="6355830" y="1651957"/>
            <a:ext cx="5681272" cy="3234835"/>
          </a:xfrm>
          <a:prstGeom prst="rect">
            <a:avLst/>
          </a:prstGeom>
        </p:spPr>
      </p:pic>
      <p:pic>
        <p:nvPicPr>
          <p:cNvPr id="8" name="Picture 7">
            <a:extLst>
              <a:ext uri="{FF2B5EF4-FFF2-40B4-BE49-F238E27FC236}">
                <a16:creationId xmlns:a16="http://schemas.microsoft.com/office/drawing/2014/main" id="{4F1F255A-A3BD-B272-CE33-B785771342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1957672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Autofit/>
          </a:bodyPr>
          <a:lstStyle/>
          <a:p>
            <a:pPr marL="342900" indent="-342900" algn="l">
              <a:buFont typeface="Wingdings" panose="05000000000000000000" pitchFamily="2" charset="2"/>
              <a:buChar char="Ø"/>
            </a:pPr>
            <a:r>
              <a:rPr lang="en-US" sz="1600" b="1" dirty="0"/>
              <a:t>Project Flow</a:t>
            </a:r>
          </a:p>
          <a:p>
            <a:pPr algn="l"/>
            <a:endParaRPr lang="en-US" sz="1600" b="1" dirty="0"/>
          </a:p>
          <a:p>
            <a:pPr algn="l"/>
            <a:r>
              <a:rPr lang="en-US" sz="1600" b="0" i="0" dirty="0">
                <a:solidFill>
                  <a:srgbClr val="000000"/>
                </a:solidFill>
                <a:effectLst/>
                <a:latin typeface="Helvetica Neue"/>
              </a:rPr>
              <a:t>4.3 Check the distribution of the variables using Histogram or </a:t>
            </a:r>
            <a:r>
              <a:rPr lang="en-US" sz="1600" b="0" i="0" dirty="0" err="1">
                <a:solidFill>
                  <a:srgbClr val="000000"/>
                </a:solidFill>
                <a:effectLst/>
                <a:latin typeface="Helvetica Neue"/>
              </a:rPr>
              <a:t>Dist</a:t>
            </a:r>
            <a:r>
              <a:rPr lang="en-US" sz="1600" b="0" i="0" dirty="0">
                <a:solidFill>
                  <a:srgbClr val="000000"/>
                </a:solidFill>
                <a:effectLst/>
                <a:latin typeface="Helvetica Neue"/>
              </a:rPr>
              <a:t> plot or KDE and boxplot etc. Kindly explore at least two.</a:t>
            </a:r>
            <a:endParaRPr lang="en-US" sz="1600" b="1" dirty="0"/>
          </a:p>
          <a:p>
            <a:pPr algn="l"/>
            <a:endParaRPr lang="en-US" sz="1600" b="1" dirty="0"/>
          </a:p>
          <a:p>
            <a:pPr algn="l"/>
            <a:r>
              <a:rPr lang="en-US" sz="1600" b="1" dirty="0"/>
              <a:t>Code –</a:t>
            </a:r>
            <a:r>
              <a:rPr lang="en-US" sz="1600" dirty="0"/>
              <a:t> </a:t>
            </a:r>
            <a:r>
              <a:rPr lang="en-US" sz="1600" dirty="0" err="1"/>
              <a:t>plt.figure</a:t>
            </a:r>
            <a:r>
              <a:rPr lang="en-US" sz="1600" dirty="0"/>
              <a:t>(</a:t>
            </a:r>
            <a:r>
              <a:rPr lang="en-US" sz="1600" dirty="0" err="1"/>
              <a:t>figsize</a:t>
            </a:r>
            <a:r>
              <a:rPr lang="en-US" sz="1600" dirty="0"/>
              <a:t>=(15,7))</a:t>
            </a:r>
          </a:p>
          <a:p>
            <a:pPr algn="l"/>
            <a:r>
              <a:rPr lang="en-US" sz="1600" dirty="0"/>
              <a:t>             </a:t>
            </a:r>
            <a:r>
              <a:rPr lang="en-US" sz="1600" dirty="0" err="1"/>
              <a:t>js.hist</a:t>
            </a:r>
            <a:r>
              <a:rPr lang="en-US" sz="1600" dirty="0"/>
              <a:t>()</a:t>
            </a:r>
          </a:p>
          <a:p>
            <a:pPr algn="l"/>
            <a:r>
              <a:rPr lang="en-US" sz="1600" dirty="0"/>
              <a:t>             </a:t>
            </a:r>
            <a:r>
              <a:rPr lang="en-US" sz="1600" dirty="0" err="1"/>
              <a:t>plt.xlabel</a:t>
            </a:r>
            <a:r>
              <a:rPr lang="en-US" sz="1600" dirty="0"/>
              <a:t>(' ',</a:t>
            </a:r>
            <a:r>
              <a:rPr lang="en-US" sz="1600" dirty="0" err="1"/>
              <a:t>fontsize</a:t>
            </a:r>
            <a:r>
              <a:rPr lang="en-US" sz="1600" dirty="0"/>
              <a:t>=18)</a:t>
            </a:r>
          </a:p>
          <a:p>
            <a:pPr algn="l"/>
            <a:r>
              <a:rPr lang="en-US" sz="1600" dirty="0"/>
              <a:t>             </a:t>
            </a:r>
            <a:r>
              <a:rPr lang="en-US" sz="1600" dirty="0" err="1"/>
              <a:t>plt.ylabel</a:t>
            </a:r>
            <a:r>
              <a:rPr lang="en-US" sz="1600" dirty="0"/>
              <a:t>(' ',</a:t>
            </a:r>
            <a:r>
              <a:rPr lang="en-US" sz="1600" dirty="0" err="1"/>
              <a:t>fontsize</a:t>
            </a:r>
            <a:r>
              <a:rPr lang="en-US" sz="1600" dirty="0"/>
              <a:t>=18)</a:t>
            </a:r>
          </a:p>
          <a:p>
            <a:pPr algn="l"/>
            <a:r>
              <a:rPr lang="en-US" sz="1600" dirty="0"/>
              <a:t>             </a:t>
            </a:r>
            <a:r>
              <a:rPr lang="en-US" sz="1600" dirty="0" err="1"/>
              <a:t>plt.show</a:t>
            </a:r>
            <a:r>
              <a:rPr lang="en-US" sz="1600" dirty="0"/>
              <a:t>()</a:t>
            </a:r>
          </a:p>
          <a:p>
            <a:pPr algn="l"/>
            <a:endParaRPr lang="en-US" sz="1600" dirty="0"/>
          </a:p>
          <a:p>
            <a:pPr algn="l"/>
            <a:r>
              <a:rPr lang="en-US" sz="1600" b="1" dirty="0"/>
              <a:t>             </a:t>
            </a:r>
            <a:r>
              <a:rPr lang="en-US" sz="1600" dirty="0" err="1"/>
              <a:t>plt.figure</a:t>
            </a:r>
            <a:r>
              <a:rPr lang="en-US" sz="1600" dirty="0"/>
              <a:t>(</a:t>
            </a:r>
            <a:r>
              <a:rPr lang="en-US" sz="1600" dirty="0" err="1"/>
              <a:t>figsize</a:t>
            </a:r>
            <a:r>
              <a:rPr lang="en-US" sz="1600" dirty="0"/>
              <a:t>=(10,7))</a:t>
            </a:r>
          </a:p>
          <a:p>
            <a:pPr algn="l"/>
            <a:r>
              <a:rPr lang="en-US" sz="1600" dirty="0"/>
              <a:t>             </a:t>
            </a:r>
            <a:r>
              <a:rPr lang="en-US" sz="1600" dirty="0" err="1"/>
              <a:t>sns.boxplot</a:t>
            </a:r>
            <a:r>
              <a:rPr lang="en-US" sz="1600" dirty="0"/>
              <a:t>('</a:t>
            </a:r>
            <a:r>
              <a:rPr lang="en-US" sz="1600" dirty="0" err="1"/>
              <a:t>height',data</a:t>
            </a:r>
            <a:r>
              <a:rPr lang="en-US" sz="1600" dirty="0"/>
              <a:t>=</a:t>
            </a:r>
            <a:r>
              <a:rPr lang="en-US" sz="1600" dirty="0" err="1"/>
              <a:t>js</a:t>
            </a:r>
            <a:r>
              <a:rPr lang="en-US" sz="1600" dirty="0"/>
              <a:t>)</a:t>
            </a:r>
          </a:p>
          <a:p>
            <a:pPr algn="l"/>
            <a:r>
              <a:rPr lang="en-US" sz="1600" dirty="0"/>
              <a:t>             </a:t>
            </a:r>
            <a:r>
              <a:rPr lang="en-US" sz="1600" dirty="0" err="1"/>
              <a:t>plt.xlabel</a:t>
            </a:r>
            <a:r>
              <a:rPr lang="en-US" sz="1600" dirty="0"/>
              <a:t>('height', </a:t>
            </a:r>
            <a:r>
              <a:rPr lang="en-US" sz="1600" dirty="0" err="1"/>
              <a:t>fontsize</a:t>
            </a:r>
            <a:r>
              <a:rPr lang="en-US" sz="1600" dirty="0"/>
              <a:t>=18)</a:t>
            </a:r>
          </a:p>
          <a:p>
            <a:pPr algn="l"/>
            <a:r>
              <a:rPr lang="en-US" sz="1600" dirty="0"/>
              <a:t>             </a:t>
            </a:r>
            <a:r>
              <a:rPr lang="en-US" sz="1600" dirty="0" err="1"/>
              <a:t>plt.show</a:t>
            </a:r>
            <a:r>
              <a:rPr lang="en-US" sz="1600" dirty="0"/>
              <a:t>()</a:t>
            </a:r>
          </a:p>
          <a:p>
            <a:pPr algn="l"/>
            <a:endParaRPr lang="en-US" sz="1600" b="1" dirty="0"/>
          </a:p>
          <a:p>
            <a:pPr algn="l"/>
            <a:r>
              <a:rPr lang="en-IN" sz="1600" b="1" dirty="0"/>
              <a:t>Solution –  </a:t>
            </a:r>
            <a:r>
              <a:rPr lang="en-IN" sz="1600" dirty="0"/>
              <a:t>To show distribution of variables we used histogram and box plot .Histogram represent the frequency distribution of each variable. And through box plot we can identify the outliers.</a:t>
            </a:r>
          </a:p>
          <a:p>
            <a:pPr algn="l"/>
            <a:endParaRPr lang="en-IN" sz="1600" b="1" dirty="0"/>
          </a:p>
          <a:p>
            <a:pPr algn="l"/>
            <a:r>
              <a:rPr lang="en-IN" sz="1600" b="1" dirty="0"/>
              <a:t>Inference –  </a:t>
            </a:r>
            <a:r>
              <a:rPr lang="en-IN" sz="1600" dirty="0"/>
              <a:t>The output representing the frequency distribution for each variable and through box plot we identified the outliers present in Height column . There are </a:t>
            </a:r>
            <a:r>
              <a:rPr lang="en-IN" sz="1600" dirty="0" err="1"/>
              <a:t>extream</a:t>
            </a:r>
            <a:r>
              <a:rPr lang="en-IN" sz="1600" dirty="0"/>
              <a:t> outliers are present in height column.</a:t>
            </a:r>
          </a:p>
          <a:p>
            <a:pPr algn="l"/>
            <a:r>
              <a:rPr lang="en-US" sz="1600" b="1" dirty="0"/>
              <a:t> </a:t>
            </a:r>
          </a:p>
        </p:txBody>
      </p:sp>
    </p:spTree>
    <p:extLst>
      <p:ext uri="{BB962C8B-B14F-4D97-AF65-F5344CB8AC3E}">
        <p14:creationId xmlns:p14="http://schemas.microsoft.com/office/powerpoint/2010/main" val="3781095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88D02-D4A9-2067-B5E9-776481CC994C}"/>
              </a:ext>
            </a:extLst>
          </p:cNvPr>
          <p:cNvSpPr>
            <a:spLocks noGrp="1"/>
          </p:cNvSpPr>
          <p:nvPr>
            <p:ph idx="1"/>
          </p:nvPr>
        </p:nvSpPr>
        <p:spPr>
          <a:xfrm>
            <a:off x="104930" y="161144"/>
            <a:ext cx="11977141" cy="6535711"/>
          </a:xfrm>
        </p:spPr>
        <p:txBody>
          <a:bodyPr/>
          <a:lstStyle/>
          <a:p>
            <a:pPr marL="0" indent="0">
              <a:buNone/>
            </a:pPr>
            <a:r>
              <a:rPr lang="en-US" b="1" dirty="0"/>
              <a:t>Output –</a:t>
            </a:r>
          </a:p>
          <a:p>
            <a:pPr marL="0" indent="0">
              <a:buNone/>
            </a:pPr>
            <a:endParaRPr lang="en-IN" dirty="0"/>
          </a:p>
        </p:txBody>
      </p:sp>
      <p:pic>
        <p:nvPicPr>
          <p:cNvPr id="5" name="Picture 4">
            <a:extLst>
              <a:ext uri="{FF2B5EF4-FFF2-40B4-BE49-F238E27FC236}">
                <a16:creationId xmlns:a16="http://schemas.microsoft.com/office/drawing/2014/main" id="{DE28D039-1076-F737-11E9-9E70D9A5C712}"/>
              </a:ext>
            </a:extLst>
          </p:cNvPr>
          <p:cNvPicPr>
            <a:picLocks noChangeAspect="1"/>
          </p:cNvPicPr>
          <p:nvPr/>
        </p:nvPicPr>
        <p:blipFill>
          <a:blip r:embed="rId2"/>
          <a:stretch>
            <a:fillRect/>
          </a:stretch>
        </p:blipFill>
        <p:spPr>
          <a:xfrm>
            <a:off x="736177" y="1289154"/>
            <a:ext cx="5357324" cy="4511431"/>
          </a:xfrm>
          <a:prstGeom prst="rect">
            <a:avLst/>
          </a:prstGeom>
        </p:spPr>
      </p:pic>
      <p:pic>
        <p:nvPicPr>
          <p:cNvPr id="7" name="Picture 6">
            <a:extLst>
              <a:ext uri="{FF2B5EF4-FFF2-40B4-BE49-F238E27FC236}">
                <a16:creationId xmlns:a16="http://schemas.microsoft.com/office/drawing/2014/main" id="{2EE07C71-8564-0968-2C85-BACF986775F8}"/>
              </a:ext>
            </a:extLst>
          </p:cNvPr>
          <p:cNvPicPr>
            <a:picLocks noChangeAspect="1"/>
          </p:cNvPicPr>
          <p:nvPr/>
        </p:nvPicPr>
        <p:blipFill>
          <a:blip r:embed="rId3"/>
          <a:stretch>
            <a:fillRect/>
          </a:stretch>
        </p:blipFill>
        <p:spPr>
          <a:xfrm>
            <a:off x="6258533" y="1761635"/>
            <a:ext cx="5197290" cy="4038950"/>
          </a:xfrm>
          <a:prstGeom prst="rect">
            <a:avLst/>
          </a:prstGeom>
        </p:spPr>
      </p:pic>
      <p:pic>
        <p:nvPicPr>
          <p:cNvPr id="8" name="Picture 7">
            <a:extLst>
              <a:ext uri="{FF2B5EF4-FFF2-40B4-BE49-F238E27FC236}">
                <a16:creationId xmlns:a16="http://schemas.microsoft.com/office/drawing/2014/main" id="{4A22731D-6EF4-DA61-AC85-2AA83D1428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2786276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4.4 Check the Skewness and Kurtosis. Explain what the Skewness and Kurtosis describe.</a:t>
            </a:r>
            <a:endParaRPr lang="en-US" b="1" dirty="0"/>
          </a:p>
          <a:p>
            <a:pPr algn="l"/>
            <a:endParaRPr lang="en-US" b="1" dirty="0"/>
          </a:p>
          <a:p>
            <a:pPr algn="l"/>
            <a:r>
              <a:rPr lang="en-US" b="1" dirty="0"/>
              <a:t>Code – </a:t>
            </a:r>
            <a:r>
              <a:rPr lang="en-US" dirty="0" err="1"/>
              <a:t>js.skew</a:t>
            </a:r>
            <a:r>
              <a:rPr lang="en-US" dirty="0"/>
              <a:t>()</a:t>
            </a:r>
          </a:p>
          <a:p>
            <a:pPr algn="l"/>
            <a:r>
              <a:rPr lang="en-US" dirty="0"/>
              <a:t>              </a:t>
            </a:r>
            <a:r>
              <a:rPr lang="en-US" dirty="0" err="1"/>
              <a:t>js.kurt</a:t>
            </a:r>
            <a:r>
              <a:rPr lang="en-US" dirty="0"/>
              <a:t>()</a:t>
            </a:r>
          </a:p>
          <a:p>
            <a:pPr algn="l"/>
            <a:endParaRPr lang="en-US" b="1" dirty="0"/>
          </a:p>
          <a:p>
            <a:pPr algn="l"/>
            <a:r>
              <a:rPr lang="en-IN" b="1" dirty="0"/>
              <a:t>Solution – </a:t>
            </a:r>
            <a:r>
              <a:rPr lang="en-IN" dirty="0"/>
              <a:t>To get the  skewness of data we used .</a:t>
            </a:r>
            <a:r>
              <a:rPr lang="en-IN" b="1" dirty="0"/>
              <a:t>skew() </a:t>
            </a:r>
            <a:r>
              <a:rPr lang="en-IN" dirty="0"/>
              <a:t>function and the to </a:t>
            </a:r>
            <a:r>
              <a:rPr lang="en-IN" b="0" i="0" u="none" strike="noStrike" baseline="0" dirty="0">
                <a:solidFill>
                  <a:srgbClr val="212121"/>
                </a:solidFill>
                <a:latin typeface="Microsoft Sans Serif" panose="020B0604020202020204" pitchFamily="34" charset="0"/>
              </a:rPr>
              <a:t>Measures the </a:t>
            </a:r>
            <a:r>
              <a:rPr lang="en-IN" b="0" i="0" u="none" strike="noStrike" baseline="0" dirty="0" err="1">
                <a:solidFill>
                  <a:srgbClr val="212121"/>
                </a:solidFill>
                <a:latin typeface="Microsoft Sans Serif" panose="020B0604020202020204" pitchFamily="34" charset="0"/>
              </a:rPr>
              <a:t>peakedness</a:t>
            </a:r>
            <a:r>
              <a:rPr lang="en-IN" b="0" i="0" u="none" strike="noStrike" baseline="0" dirty="0">
                <a:solidFill>
                  <a:srgbClr val="212121"/>
                </a:solidFill>
                <a:latin typeface="Microsoft Sans Serif" panose="020B0604020202020204" pitchFamily="34" charset="0"/>
              </a:rPr>
              <a:t> of the distribution we used .</a:t>
            </a:r>
            <a:r>
              <a:rPr lang="en-IN" b="1" i="0" u="none" strike="noStrike" baseline="0" dirty="0" err="1">
                <a:solidFill>
                  <a:srgbClr val="212121"/>
                </a:solidFill>
                <a:latin typeface="Microsoft Sans Serif" panose="020B0604020202020204" pitchFamily="34" charset="0"/>
              </a:rPr>
              <a:t>kurt</a:t>
            </a:r>
            <a:r>
              <a:rPr lang="en-IN" b="1" dirty="0">
                <a:solidFill>
                  <a:srgbClr val="212121"/>
                </a:solidFill>
                <a:latin typeface="Microsoft Sans Serif" panose="020B0604020202020204" pitchFamily="34" charset="0"/>
              </a:rPr>
              <a:t>() </a:t>
            </a:r>
            <a:r>
              <a:rPr lang="en-IN" dirty="0">
                <a:solidFill>
                  <a:srgbClr val="212121"/>
                </a:solidFill>
                <a:latin typeface="Microsoft Sans Serif" panose="020B0604020202020204" pitchFamily="34" charset="0"/>
              </a:rPr>
              <a:t>function.</a:t>
            </a:r>
            <a:endParaRPr lang="en-IN" b="0" i="0" u="none" strike="noStrike" baseline="0" dirty="0">
              <a:solidFill>
                <a:srgbClr val="212121"/>
              </a:solidFill>
              <a:latin typeface="Microsoft Sans Serif" panose="020B0604020202020204" pitchFamily="34" charset="0"/>
            </a:endParaRPr>
          </a:p>
          <a:p>
            <a:pPr algn="l"/>
            <a:endParaRPr lang="en-IN" b="1" dirty="0"/>
          </a:p>
          <a:p>
            <a:pPr algn="l"/>
            <a:r>
              <a:rPr lang="en-IN" b="1" dirty="0"/>
              <a:t>Inference – </a:t>
            </a:r>
            <a:r>
              <a:rPr lang="en-IN" dirty="0"/>
              <a:t>The output showing that some of the variables are near symmetric as they have positive and near 0 skewness, while some are negatively skewed . In another output some of the variables like (height , </a:t>
            </a:r>
            <a:r>
              <a:rPr lang="en-IN" dirty="0" err="1"/>
              <a:t>shoe_size</a:t>
            </a:r>
            <a:r>
              <a:rPr lang="en-IN" dirty="0"/>
              <a:t>) having the distribution is leptokurtic because the </a:t>
            </a:r>
            <a:r>
              <a:rPr lang="en-IN" dirty="0" err="1"/>
              <a:t>the</a:t>
            </a:r>
            <a:r>
              <a:rPr lang="en-IN" dirty="0"/>
              <a:t> value is greater then 3 while  some are platykurtic because the value is less then 3.</a:t>
            </a:r>
            <a:endParaRPr lang="en-IN" i="0" u="none" strike="noStrike" baseline="0" dirty="0">
              <a:solidFill>
                <a:srgbClr val="24AAE0"/>
              </a:solidFill>
              <a:latin typeface="Arial" panose="020B0604020202020204" pitchFamily="34" charset="0"/>
            </a:endParaRPr>
          </a:p>
          <a:p>
            <a:pPr algn="l"/>
            <a:endParaRPr lang="en-IN" b="1" dirty="0"/>
          </a:p>
          <a:p>
            <a:pPr algn="l"/>
            <a:endParaRPr lang="en-IN" b="1" dirty="0"/>
          </a:p>
          <a:p>
            <a:pPr algn="l"/>
            <a:endParaRPr lang="en-US" b="1" dirty="0"/>
          </a:p>
        </p:txBody>
      </p:sp>
    </p:spTree>
    <p:extLst>
      <p:ext uri="{BB962C8B-B14F-4D97-AF65-F5344CB8AC3E}">
        <p14:creationId xmlns:p14="http://schemas.microsoft.com/office/powerpoint/2010/main" val="382481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12A803-B7CA-FC2B-9517-8BC8E49BB294}"/>
              </a:ext>
            </a:extLst>
          </p:cNvPr>
          <p:cNvSpPr>
            <a:spLocks noGrp="1"/>
          </p:cNvSpPr>
          <p:nvPr>
            <p:ph type="subTitle" idx="1"/>
          </p:nvPr>
        </p:nvSpPr>
        <p:spPr>
          <a:xfrm>
            <a:off x="127248" y="158538"/>
            <a:ext cx="11937506" cy="6540923"/>
          </a:xfrm>
        </p:spPr>
        <p:txBody>
          <a:bodyPr/>
          <a:lstStyle/>
          <a:p>
            <a:pPr marL="342900" indent="-342900" algn="l">
              <a:buFont typeface="Wingdings" panose="05000000000000000000" pitchFamily="2" charset="2"/>
              <a:buChar char="Ø"/>
            </a:pPr>
            <a:r>
              <a:rPr lang="en-US" sz="2000" b="1" dirty="0"/>
              <a:t>Project Flow</a:t>
            </a:r>
          </a:p>
          <a:p>
            <a:pPr algn="l"/>
            <a:endParaRPr lang="en-US" sz="2000" b="1" dirty="0"/>
          </a:p>
          <a:p>
            <a:pPr algn="l"/>
            <a:r>
              <a:rPr lang="en-US" sz="2000" dirty="0"/>
              <a:t>Q1. Compute the mean, median and the mode of the data </a:t>
            </a:r>
          </a:p>
          <a:p>
            <a:pPr algn="l"/>
            <a:endParaRPr lang="en-US" sz="2000" dirty="0"/>
          </a:p>
          <a:p>
            <a:pPr algn="l"/>
            <a:r>
              <a:rPr lang="en-US" sz="2000" b="1" dirty="0"/>
              <a:t>Code – </a:t>
            </a:r>
            <a:r>
              <a:rPr lang="en-US" sz="2000" dirty="0" err="1"/>
              <a:t>dat.mean</a:t>
            </a:r>
            <a:r>
              <a:rPr lang="en-US" sz="2000" dirty="0"/>
              <a:t>()</a:t>
            </a:r>
          </a:p>
          <a:p>
            <a:pPr algn="l"/>
            <a:r>
              <a:rPr lang="en-US" sz="2000" dirty="0"/>
              <a:t>             </a:t>
            </a:r>
            <a:r>
              <a:rPr lang="en-US" sz="2000" dirty="0" err="1"/>
              <a:t>dat.median</a:t>
            </a:r>
            <a:r>
              <a:rPr lang="en-US" sz="2000" dirty="0"/>
              <a:t>()</a:t>
            </a:r>
          </a:p>
          <a:p>
            <a:pPr algn="l"/>
            <a:r>
              <a:rPr lang="en-US" sz="2000" dirty="0"/>
              <a:t>             </a:t>
            </a:r>
            <a:r>
              <a:rPr lang="en-US" sz="2000" dirty="0" err="1"/>
              <a:t>dat.mode</a:t>
            </a:r>
            <a:r>
              <a:rPr lang="en-US" sz="2000" dirty="0"/>
              <a:t>()</a:t>
            </a:r>
          </a:p>
          <a:p>
            <a:pPr algn="l"/>
            <a:endParaRPr lang="en-US" sz="2000" dirty="0"/>
          </a:p>
          <a:p>
            <a:pPr algn="l"/>
            <a:r>
              <a:rPr lang="en-US" sz="2000" b="1" dirty="0"/>
              <a:t>Solution - </a:t>
            </a:r>
            <a:r>
              <a:rPr lang="en-US" sz="2000" dirty="0"/>
              <a:t>To get central tendency of data that is mean , median and mode we used .mean(), median(), mode() functions.</a:t>
            </a:r>
          </a:p>
          <a:p>
            <a:pPr algn="l"/>
            <a:endParaRPr lang="en-US" sz="2000" dirty="0"/>
          </a:p>
          <a:p>
            <a:pPr algn="l"/>
            <a:r>
              <a:rPr lang="en-US" sz="2000" b="1" dirty="0"/>
              <a:t>Inference – </a:t>
            </a:r>
            <a:r>
              <a:rPr lang="en-US" sz="2000" dirty="0"/>
              <a:t>The output is showing mean , median and mode of the price.</a:t>
            </a:r>
          </a:p>
          <a:p>
            <a:pPr algn="l"/>
            <a:r>
              <a:rPr lang="en-US" sz="2000" b="1" dirty="0"/>
              <a:t>Output -  </a:t>
            </a:r>
          </a:p>
          <a:p>
            <a:pPr algn="l"/>
            <a:r>
              <a:rPr lang="en-US" dirty="0"/>
              <a:t>                 </a:t>
            </a:r>
          </a:p>
          <a:p>
            <a:pPr algn="l"/>
            <a:r>
              <a:rPr lang="en-US" dirty="0"/>
              <a:t>                 </a:t>
            </a:r>
            <a:endParaRPr lang="en-IN" dirty="0"/>
          </a:p>
        </p:txBody>
      </p:sp>
      <p:pic>
        <p:nvPicPr>
          <p:cNvPr id="4" name="Picture 3">
            <a:extLst>
              <a:ext uri="{FF2B5EF4-FFF2-40B4-BE49-F238E27FC236}">
                <a16:creationId xmlns:a16="http://schemas.microsoft.com/office/drawing/2014/main" id="{F62E4677-2B24-8165-F725-F20AD7966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3911" y="158538"/>
            <a:ext cx="1970842" cy="622697"/>
          </a:xfrm>
          <a:prstGeom prst="rect">
            <a:avLst/>
          </a:prstGeom>
        </p:spPr>
      </p:pic>
      <p:pic>
        <p:nvPicPr>
          <p:cNvPr id="8" name="Picture 7">
            <a:extLst>
              <a:ext uri="{FF2B5EF4-FFF2-40B4-BE49-F238E27FC236}">
                <a16:creationId xmlns:a16="http://schemas.microsoft.com/office/drawing/2014/main" id="{0BCF184F-0219-629F-9D6C-C4F8FF8FA7CC}"/>
              </a:ext>
            </a:extLst>
          </p:cNvPr>
          <p:cNvPicPr>
            <a:picLocks noChangeAspect="1"/>
          </p:cNvPicPr>
          <p:nvPr/>
        </p:nvPicPr>
        <p:blipFill>
          <a:blip r:embed="rId3"/>
          <a:stretch>
            <a:fillRect/>
          </a:stretch>
        </p:blipFill>
        <p:spPr>
          <a:xfrm>
            <a:off x="1322890" y="5960257"/>
            <a:ext cx="9756442" cy="739204"/>
          </a:xfrm>
          <a:prstGeom prst="rect">
            <a:avLst/>
          </a:prstGeom>
        </p:spPr>
      </p:pic>
      <p:pic>
        <p:nvPicPr>
          <p:cNvPr id="10" name="Picture 9">
            <a:extLst>
              <a:ext uri="{FF2B5EF4-FFF2-40B4-BE49-F238E27FC236}">
                <a16:creationId xmlns:a16="http://schemas.microsoft.com/office/drawing/2014/main" id="{C22E79E5-AF38-4D2B-AF3A-BB6016703002}"/>
              </a:ext>
            </a:extLst>
          </p:cNvPr>
          <p:cNvPicPr>
            <a:picLocks noChangeAspect="1"/>
          </p:cNvPicPr>
          <p:nvPr/>
        </p:nvPicPr>
        <p:blipFill>
          <a:blip r:embed="rId4"/>
          <a:stretch>
            <a:fillRect/>
          </a:stretch>
        </p:blipFill>
        <p:spPr>
          <a:xfrm>
            <a:off x="1235534" y="5375221"/>
            <a:ext cx="10332536" cy="532939"/>
          </a:xfrm>
          <a:prstGeom prst="rect">
            <a:avLst/>
          </a:prstGeom>
        </p:spPr>
      </p:pic>
      <p:pic>
        <p:nvPicPr>
          <p:cNvPr id="14" name="Picture 13">
            <a:extLst>
              <a:ext uri="{FF2B5EF4-FFF2-40B4-BE49-F238E27FC236}">
                <a16:creationId xmlns:a16="http://schemas.microsoft.com/office/drawing/2014/main" id="{BDBCDE77-EA45-9601-E5B4-84E7DA657316}"/>
              </a:ext>
            </a:extLst>
          </p:cNvPr>
          <p:cNvPicPr>
            <a:picLocks noChangeAspect="1"/>
          </p:cNvPicPr>
          <p:nvPr/>
        </p:nvPicPr>
        <p:blipFill>
          <a:blip r:embed="rId5"/>
          <a:stretch>
            <a:fillRect/>
          </a:stretch>
        </p:blipFill>
        <p:spPr>
          <a:xfrm>
            <a:off x="1393912" y="4846004"/>
            <a:ext cx="6090606" cy="398176"/>
          </a:xfrm>
          <a:prstGeom prst="rect">
            <a:avLst/>
          </a:prstGeom>
        </p:spPr>
      </p:pic>
    </p:spTree>
    <p:extLst>
      <p:ext uri="{BB962C8B-B14F-4D97-AF65-F5344CB8AC3E}">
        <p14:creationId xmlns:p14="http://schemas.microsoft.com/office/powerpoint/2010/main" val="3412852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4DB5EA1-D4A3-F0EB-0D32-A2487B457BEF}"/>
              </a:ext>
            </a:extLst>
          </p:cNvPr>
          <p:cNvSpPr>
            <a:spLocks noGrp="1"/>
          </p:cNvSpPr>
          <p:nvPr>
            <p:ph type="subTitle" idx="1"/>
          </p:nvPr>
        </p:nvSpPr>
        <p:spPr>
          <a:xfrm>
            <a:off x="119921" y="164893"/>
            <a:ext cx="11932171" cy="6535710"/>
          </a:xfrm>
        </p:spPr>
        <p:txBody>
          <a:bodyPr/>
          <a:lstStyle/>
          <a:p>
            <a:pPr algn="l"/>
            <a:r>
              <a:rPr lang="en-IN" b="1" dirty="0"/>
              <a:t>Output –</a:t>
            </a:r>
          </a:p>
          <a:p>
            <a:pPr algn="l"/>
            <a:endParaRPr lang="en-IN" dirty="0"/>
          </a:p>
        </p:txBody>
      </p:sp>
      <p:pic>
        <p:nvPicPr>
          <p:cNvPr id="5" name="Picture 4">
            <a:extLst>
              <a:ext uri="{FF2B5EF4-FFF2-40B4-BE49-F238E27FC236}">
                <a16:creationId xmlns:a16="http://schemas.microsoft.com/office/drawing/2014/main" id="{231FC3DA-4536-0506-ECA0-7006E085DE44}"/>
              </a:ext>
            </a:extLst>
          </p:cNvPr>
          <p:cNvPicPr>
            <a:picLocks noChangeAspect="1"/>
          </p:cNvPicPr>
          <p:nvPr/>
        </p:nvPicPr>
        <p:blipFill>
          <a:blip r:embed="rId2"/>
          <a:stretch>
            <a:fillRect/>
          </a:stretch>
        </p:blipFill>
        <p:spPr>
          <a:xfrm>
            <a:off x="842251" y="1363801"/>
            <a:ext cx="4913972" cy="3238179"/>
          </a:xfrm>
          <a:prstGeom prst="rect">
            <a:avLst/>
          </a:prstGeom>
        </p:spPr>
      </p:pic>
      <p:pic>
        <p:nvPicPr>
          <p:cNvPr id="7" name="Picture 6">
            <a:extLst>
              <a:ext uri="{FF2B5EF4-FFF2-40B4-BE49-F238E27FC236}">
                <a16:creationId xmlns:a16="http://schemas.microsoft.com/office/drawing/2014/main" id="{BF86D5BC-5D4B-B233-8559-19EE793E632B}"/>
              </a:ext>
            </a:extLst>
          </p:cNvPr>
          <p:cNvPicPr>
            <a:picLocks noChangeAspect="1"/>
          </p:cNvPicPr>
          <p:nvPr/>
        </p:nvPicPr>
        <p:blipFill>
          <a:blip r:embed="rId3"/>
          <a:stretch>
            <a:fillRect/>
          </a:stretch>
        </p:blipFill>
        <p:spPr>
          <a:xfrm>
            <a:off x="6076012" y="1528998"/>
            <a:ext cx="5121640" cy="3072982"/>
          </a:xfrm>
          <a:prstGeom prst="rect">
            <a:avLst/>
          </a:prstGeom>
        </p:spPr>
      </p:pic>
      <p:pic>
        <p:nvPicPr>
          <p:cNvPr id="8" name="Picture 7">
            <a:extLst>
              <a:ext uri="{FF2B5EF4-FFF2-40B4-BE49-F238E27FC236}">
                <a16:creationId xmlns:a16="http://schemas.microsoft.com/office/drawing/2014/main" id="{A4FC3DEB-A27D-2A2C-27A0-5552D4628A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Tree>
    <p:extLst>
      <p:ext uri="{BB962C8B-B14F-4D97-AF65-F5344CB8AC3E}">
        <p14:creationId xmlns:p14="http://schemas.microsoft.com/office/powerpoint/2010/main" val="1136376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4.5 Based on the above approach impute the missing values with the right metric. Or If you want to get some analysis before imputing missing values feel free to explore the analysis.</a:t>
            </a:r>
            <a:endParaRPr lang="en-US" b="1" dirty="0"/>
          </a:p>
          <a:p>
            <a:pPr algn="l"/>
            <a:endParaRPr lang="en-US" b="1" dirty="0"/>
          </a:p>
          <a:p>
            <a:pPr algn="l"/>
            <a:r>
              <a:rPr lang="en-US" b="1" dirty="0"/>
              <a:t>Code – </a:t>
            </a:r>
            <a:r>
              <a:rPr lang="en-US" b="1" dirty="0" err="1"/>
              <a:t>js</a:t>
            </a:r>
            <a:r>
              <a:rPr lang="en-US" b="1" dirty="0"/>
              <a:t>['</a:t>
            </a:r>
            <a:r>
              <a:rPr lang="en-US" b="1" dirty="0" err="1"/>
              <a:t>cup_size</a:t>
            </a:r>
            <a:r>
              <a:rPr lang="en-US" b="1" dirty="0"/>
              <a:t>'].</a:t>
            </a:r>
            <a:r>
              <a:rPr lang="en-US" b="1" dirty="0" err="1"/>
              <a:t>value_counts</a:t>
            </a:r>
            <a:r>
              <a:rPr lang="en-US" b="1" dirty="0"/>
              <a:t>()</a:t>
            </a:r>
          </a:p>
          <a:p>
            <a:pPr algn="l"/>
            <a:r>
              <a:rPr lang="en-US" b="1" dirty="0"/>
              <a:t>              </a:t>
            </a:r>
            <a:r>
              <a:rPr lang="en-US" b="1" dirty="0" err="1"/>
              <a:t>js</a:t>
            </a:r>
            <a:r>
              <a:rPr lang="en-US" b="1" dirty="0"/>
              <a:t>['</a:t>
            </a:r>
            <a:r>
              <a:rPr lang="en-US" b="1" dirty="0" err="1"/>
              <a:t>cup_size</a:t>
            </a:r>
            <a:r>
              <a:rPr lang="en-US" b="1" dirty="0"/>
              <a:t>'].replace(np.nan,'c',</a:t>
            </a:r>
            <a:r>
              <a:rPr lang="en-US" b="1" dirty="0" err="1"/>
              <a:t>inplace</a:t>
            </a:r>
            <a:r>
              <a:rPr lang="en-US" b="1" dirty="0"/>
              <a:t>=True)</a:t>
            </a:r>
          </a:p>
          <a:p>
            <a:pPr algn="l"/>
            <a:endParaRPr lang="en-US" b="1" dirty="0"/>
          </a:p>
          <a:p>
            <a:pPr algn="l"/>
            <a:r>
              <a:rPr lang="en-US" b="1" dirty="0"/>
              <a:t>Solution – </a:t>
            </a:r>
            <a:r>
              <a:rPr lang="en-US" dirty="0"/>
              <a:t>We have find the value count of each category in </a:t>
            </a:r>
            <a:r>
              <a:rPr lang="en-US" dirty="0" err="1"/>
              <a:t>cup_size</a:t>
            </a:r>
            <a:r>
              <a:rPr lang="en-US" dirty="0"/>
              <a:t> variable and then we replace the null value with ‘c’. </a:t>
            </a:r>
          </a:p>
          <a:p>
            <a:pPr algn="l"/>
            <a:endParaRPr lang="en-US" b="1" dirty="0"/>
          </a:p>
          <a:p>
            <a:pPr algn="l"/>
            <a:r>
              <a:rPr lang="en-US" b="1" dirty="0"/>
              <a:t>Inference – </a:t>
            </a:r>
            <a:r>
              <a:rPr lang="en-US" b="0" i="0" dirty="0">
                <a:solidFill>
                  <a:srgbClr val="000000"/>
                </a:solidFill>
                <a:effectLst/>
                <a:latin typeface="Helvetica Neue"/>
              </a:rPr>
              <a:t>As '</a:t>
            </a:r>
            <a:r>
              <a:rPr lang="en-US" b="0" i="0" dirty="0" err="1">
                <a:solidFill>
                  <a:srgbClr val="000000"/>
                </a:solidFill>
                <a:effectLst/>
                <a:latin typeface="Helvetica Neue"/>
              </a:rPr>
              <a:t>cup_size</a:t>
            </a:r>
            <a:r>
              <a:rPr lang="en-US" b="0" i="0" dirty="0">
                <a:solidFill>
                  <a:srgbClr val="000000"/>
                </a:solidFill>
                <a:effectLst/>
                <a:latin typeface="Helvetica Neue"/>
              </a:rPr>
              <a:t>' is a categorical variable we replace the </a:t>
            </a:r>
            <a:r>
              <a:rPr lang="en-US" b="0" i="0" dirty="0" err="1">
                <a:solidFill>
                  <a:srgbClr val="000000"/>
                </a:solidFill>
                <a:effectLst/>
                <a:latin typeface="Helvetica Neue"/>
              </a:rPr>
              <a:t>Nan_values</a:t>
            </a:r>
            <a:r>
              <a:rPr lang="en-US" b="0" i="0" dirty="0">
                <a:solidFill>
                  <a:srgbClr val="000000"/>
                </a:solidFill>
                <a:effectLst/>
                <a:latin typeface="Helvetica Neue"/>
              </a:rPr>
              <a:t> by frequency.</a:t>
            </a:r>
          </a:p>
          <a:p>
            <a:pPr algn="l"/>
            <a:endParaRPr lang="en-IN" b="1" dirty="0"/>
          </a:p>
          <a:p>
            <a:pPr algn="l"/>
            <a:endParaRPr lang="en-IN" b="1" dirty="0"/>
          </a:p>
          <a:p>
            <a:pPr algn="l"/>
            <a:endParaRPr lang="en-IN" b="1" dirty="0"/>
          </a:p>
          <a:p>
            <a:pPr algn="l"/>
            <a:endParaRPr lang="en-US" b="1" dirty="0"/>
          </a:p>
        </p:txBody>
      </p:sp>
    </p:spTree>
    <p:extLst>
      <p:ext uri="{BB962C8B-B14F-4D97-AF65-F5344CB8AC3E}">
        <p14:creationId xmlns:p14="http://schemas.microsoft.com/office/powerpoint/2010/main" val="1969300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BEA82B-C07F-E192-CB7A-D2D1AB5A55AB}"/>
              </a:ext>
            </a:extLst>
          </p:cNvPr>
          <p:cNvSpPr>
            <a:spLocks noGrp="1"/>
          </p:cNvSpPr>
          <p:nvPr>
            <p:ph type="subTitle" idx="1"/>
          </p:nvPr>
        </p:nvSpPr>
        <p:spPr>
          <a:xfrm>
            <a:off x="119921" y="164892"/>
            <a:ext cx="11962151" cy="6693108"/>
          </a:xfrm>
        </p:spPr>
        <p:txBody>
          <a:bodyPr/>
          <a:lstStyle/>
          <a:p>
            <a:pPr algn="l"/>
            <a:endParaRPr lang="en-US" b="1" dirty="0"/>
          </a:p>
          <a:p>
            <a:pPr algn="l"/>
            <a:endParaRPr lang="en-US" b="1" dirty="0"/>
          </a:p>
          <a:p>
            <a:pPr algn="l"/>
            <a:r>
              <a:rPr lang="en-US" b="1" dirty="0">
                <a:solidFill>
                  <a:srgbClr val="000000"/>
                </a:solidFill>
                <a:latin typeface="Helvetica Neue"/>
              </a:rPr>
              <a:t>Output –</a:t>
            </a:r>
          </a:p>
          <a:p>
            <a:pPr algn="l"/>
            <a:endParaRPr lang="en-US" b="1" dirty="0"/>
          </a:p>
          <a:p>
            <a:pPr algn="l"/>
            <a:endParaRPr lang="en-US" b="1" dirty="0"/>
          </a:p>
          <a:p>
            <a:pPr algn="l"/>
            <a:endParaRPr lang="en-US" b="1" dirty="0"/>
          </a:p>
          <a:p>
            <a:pPr algn="l"/>
            <a:endParaRPr lang="en-US" b="1" dirty="0"/>
          </a:p>
          <a:p>
            <a:pPr algn="l"/>
            <a:endParaRPr lang="en-US" b="1" dirty="0"/>
          </a:p>
          <a:p>
            <a:pPr algn="l"/>
            <a:endParaRPr lang="en-US" b="1" dirty="0"/>
          </a:p>
          <a:p>
            <a:pPr algn="l"/>
            <a:endParaRPr lang="en-US" b="1" dirty="0"/>
          </a:p>
          <a:p>
            <a:pPr algn="l"/>
            <a:endParaRPr lang="en-US" b="1" dirty="0"/>
          </a:p>
          <a:p>
            <a:pPr algn="l"/>
            <a:endParaRPr lang="en-US" b="1" dirty="0"/>
          </a:p>
          <a:p>
            <a:pPr algn="l"/>
            <a:endParaRPr lang="en-US" b="1" dirty="0"/>
          </a:p>
          <a:p>
            <a:pPr algn="l"/>
            <a:r>
              <a:rPr lang="en-IN" b="1" dirty="0"/>
              <a:t>To Be Continued …..</a:t>
            </a:r>
          </a:p>
        </p:txBody>
      </p:sp>
      <p:pic>
        <p:nvPicPr>
          <p:cNvPr id="5" name="Picture 4">
            <a:extLst>
              <a:ext uri="{FF2B5EF4-FFF2-40B4-BE49-F238E27FC236}">
                <a16:creationId xmlns:a16="http://schemas.microsoft.com/office/drawing/2014/main" id="{EBAC3F67-06C0-712D-FE8B-1F89CD1371DC}"/>
              </a:ext>
            </a:extLst>
          </p:cNvPr>
          <p:cNvPicPr>
            <a:picLocks noChangeAspect="1"/>
          </p:cNvPicPr>
          <p:nvPr/>
        </p:nvPicPr>
        <p:blipFill>
          <a:blip r:embed="rId2"/>
          <a:stretch>
            <a:fillRect/>
          </a:stretch>
        </p:blipFill>
        <p:spPr>
          <a:xfrm>
            <a:off x="1910276" y="1768839"/>
            <a:ext cx="5599795" cy="3372787"/>
          </a:xfrm>
          <a:prstGeom prst="rect">
            <a:avLst/>
          </a:prstGeom>
        </p:spPr>
      </p:pic>
      <p:pic>
        <p:nvPicPr>
          <p:cNvPr id="8" name="Picture 7">
            <a:extLst>
              <a:ext uri="{FF2B5EF4-FFF2-40B4-BE49-F238E27FC236}">
                <a16:creationId xmlns:a16="http://schemas.microsoft.com/office/drawing/2014/main" id="{B6E88B16-8B9D-E285-3913-5692522BAF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2858445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141A9CA-43F9-B94B-DF92-737045B3AEF7}"/>
              </a:ext>
            </a:extLst>
          </p:cNvPr>
          <p:cNvSpPr>
            <a:spLocks noGrp="1"/>
          </p:cNvSpPr>
          <p:nvPr>
            <p:ph type="subTitle" idx="1"/>
          </p:nvPr>
        </p:nvSpPr>
        <p:spPr>
          <a:xfrm>
            <a:off x="119921" y="209862"/>
            <a:ext cx="11962151" cy="6520722"/>
          </a:xfrm>
        </p:spPr>
        <p:txBody>
          <a:bodyPr>
            <a:normAutofit lnSpcReduction="10000"/>
          </a:bodyPr>
          <a:lstStyle/>
          <a:p>
            <a:pPr algn="l"/>
            <a:r>
              <a:rPr lang="en-US" b="1" dirty="0"/>
              <a:t>Code –              </a:t>
            </a:r>
          </a:p>
          <a:p>
            <a:pPr algn="l"/>
            <a:r>
              <a:rPr lang="en-US" b="1" dirty="0"/>
              <a:t>             </a:t>
            </a:r>
            <a:r>
              <a:rPr lang="en-US" dirty="0" err="1"/>
              <a:t>plt.figure</a:t>
            </a:r>
            <a:r>
              <a:rPr lang="en-US" dirty="0"/>
              <a:t>(</a:t>
            </a:r>
            <a:r>
              <a:rPr lang="en-US" dirty="0" err="1"/>
              <a:t>figsize</a:t>
            </a:r>
            <a:r>
              <a:rPr lang="en-US" dirty="0"/>
              <a:t>=(10,7))</a:t>
            </a:r>
          </a:p>
          <a:p>
            <a:pPr algn="l"/>
            <a:r>
              <a:rPr lang="en-US" dirty="0"/>
              <a:t>             </a:t>
            </a:r>
            <a:r>
              <a:rPr lang="en-US" dirty="0" err="1"/>
              <a:t>plt.xlabel</a:t>
            </a:r>
            <a:r>
              <a:rPr lang="en-US" dirty="0"/>
              <a:t>('hips', </a:t>
            </a:r>
            <a:r>
              <a:rPr lang="en-US" dirty="0" err="1"/>
              <a:t>fontsize</a:t>
            </a:r>
            <a:r>
              <a:rPr lang="en-US" dirty="0"/>
              <a:t>=18)</a:t>
            </a:r>
          </a:p>
          <a:p>
            <a:pPr algn="l"/>
            <a:r>
              <a:rPr lang="en-US" dirty="0"/>
              <a:t>             </a:t>
            </a:r>
            <a:r>
              <a:rPr lang="en-US" dirty="0" err="1"/>
              <a:t>sns.boxplot</a:t>
            </a:r>
            <a:r>
              <a:rPr lang="en-US" dirty="0"/>
              <a:t>('</a:t>
            </a:r>
            <a:r>
              <a:rPr lang="en-US" dirty="0" err="1"/>
              <a:t>hips',data</a:t>
            </a:r>
            <a:r>
              <a:rPr lang="en-US" dirty="0"/>
              <a:t>=</a:t>
            </a:r>
            <a:r>
              <a:rPr lang="en-US" dirty="0" err="1"/>
              <a:t>js</a:t>
            </a:r>
            <a:r>
              <a:rPr lang="en-US" dirty="0"/>
              <a:t>)</a:t>
            </a:r>
          </a:p>
          <a:p>
            <a:pPr algn="l"/>
            <a:r>
              <a:rPr lang="en-US" dirty="0"/>
              <a:t>             </a:t>
            </a:r>
            <a:r>
              <a:rPr lang="en-US" dirty="0" err="1"/>
              <a:t>plt.show</a:t>
            </a:r>
            <a:r>
              <a:rPr lang="en-US" dirty="0"/>
              <a:t>()</a:t>
            </a:r>
          </a:p>
          <a:p>
            <a:pPr algn="l"/>
            <a:endParaRPr lang="en-US" dirty="0"/>
          </a:p>
          <a:p>
            <a:pPr algn="l"/>
            <a:r>
              <a:rPr lang="en-IN" dirty="0"/>
              <a:t>            </a:t>
            </a:r>
            <a:r>
              <a:rPr lang="en-US" dirty="0" err="1"/>
              <a:t>med_hips</a:t>
            </a:r>
            <a:r>
              <a:rPr lang="en-US" dirty="0"/>
              <a:t>=</a:t>
            </a:r>
            <a:r>
              <a:rPr lang="en-US" dirty="0" err="1"/>
              <a:t>js</a:t>
            </a:r>
            <a:r>
              <a:rPr lang="en-US" dirty="0"/>
              <a:t>['hips'].</a:t>
            </a:r>
            <a:r>
              <a:rPr lang="en-US" dirty="0" err="1"/>
              <a:t>astype</a:t>
            </a:r>
            <a:r>
              <a:rPr lang="en-US" dirty="0"/>
              <a:t>('float').median()</a:t>
            </a:r>
          </a:p>
          <a:p>
            <a:pPr algn="l"/>
            <a:endParaRPr lang="en-US" dirty="0"/>
          </a:p>
          <a:p>
            <a:pPr algn="l"/>
            <a:r>
              <a:rPr lang="en-US" dirty="0"/>
              <a:t>             </a:t>
            </a:r>
            <a:r>
              <a:rPr lang="en-US" dirty="0" err="1"/>
              <a:t>js</a:t>
            </a:r>
            <a:r>
              <a:rPr lang="en-US" dirty="0"/>
              <a:t>['hips'].replace(</a:t>
            </a:r>
            <a:r>
              <a:rPr lang="en-US" dirty="0" err="1"/>
              <a:t>np.nan,med_hips,inplace</a:t>
            </a:r>
            <a:r>
              <a:rPr lang="en-US" dirty="0"/>
              <a:t>=True)</a:t>
            </a:r>
          </a:p>
          <a:p>
            <a:pPr algn="l"/>
            <a:endParaRPr lang="en-US" b="1" dirty="0"/>
          </a:p>
          <a:p>
            <a:pPr algn="l"/>
            <a:r>
              <a:rPr lang="en-IN" b="1" dirty="0"/>
              <a:t>Solution –  </a:t>
            </a:r>
            <a:r>
              <a:rPr lang="en-IN" dirty="0"/>
              <a:t>Here we plot box plot for variable ‘hips’ to check the presence of outliers and then changed the data type of variable into float and replaced the null value with median.</a:t>
            </a:r>
          </a:p>
          <a:p>
            <a:pPr algn="l"/>
            <a:endParaRPr lang="en-IN" b="1" dirty="0"/>
          </a:p>
          <a:p>
            <a:pPr algn="l"/>
            <a:r>
              <a:rPr lang="en-IN" b="1" dirty="0"/>
              <a:t>Inference – T</a:t>
            </a:r>
            <a:r>
              <a:rPr lang="en-IN" dirty="0"/>
              <a:t>he output shows the presence of outliers in column hence we replace the null values by median as the outliers are present.</a:t>
            </a:r>
          </a:p>
          <a:p>
            <a:pPr algn="l"/>
            <a:endParaRPr lang="en-IN" b="1" dirty="0"/>
          </a:p>
          <a:p>
            <a:pPr algn="l"/>
            <a:endParaRPr lang="en-IN" b="1" dirty="0"/>
          </a:p>
        </p:txBody>
      </p:sp>
      <p:pic>
        <p:nvPicPr>
          <p:cNvPr id="4" name="Picture 3">
            <a:extLst>
              <a:ext uri="{FF2B5EF4-FFF2-40B4-BE49-F238E27FC236}">
                <a16:creationId xmlns:a16="http://schemas.microsoft.com/office/drawing/2014/main" id="{C9C4956E-6A00-C5BE-83B4-8B892CD70F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1337688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11670F-4945-2A10-2D54-ED844388FB6E}"/>
              </a:ext>
            </a:extLst>
          </p:cNvPr>
          <p:cNvSpPr>
            <a:spLocks noGrp="1"/>
          </p:cNvSpPr>
          <p:nvPr>
            <p:ph type="subTitle" idx="1"/>
          </p:nvPr>
        </p:nvSpPr>
        <p:spPr>
          <a:xfrm>
            <a:off x="137409" y="191125"/>
            <a:ext cx="11917181" cy="6475750"/>
          </a:xfrm>
        </p:spPr>
        <p:txBody>
          <a:bodyPr/>
          <a:lstStyle/>
          <a:p>
            <a:pPr algn="l"/>
            <a:r>
              <a:rPr lang="en-US" b="1" dirty="0"/>
              <a:t>Output –</a:t>
            </a: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r>
              <a:rPr lang="en-IN" b="1" dirty="0"/>
              <a:t>To be continued……..</a:t>
            </a:r>
          </a:p>
        </p:txBody>
      </p:sp>
      <p:pic>
        <p:nvPicPr>
          <p:cNvPr id="5" name="Picture 4">
            <a:extLst>
              <a:ext uri="{FF2B5EF4-FFF2-40B4-BE49-F238E27FC236}">
                <a16:creationId xmlns:a16="http://schemas.microsoft.com/office/drawing/2014/main" id="{BBE84EB6-F7FF-46B0-52B3-6F43EBB95F68}"/>
              </a:ext>
            </a:extLst>
          </p:cNvPr>
          <p:cNvPicPr>
            <a:picLocks noChangeAspect="1"/>
          </p:cNvPicPr>
          <p:nvPr/>
        </p:nvPicPr>
        <p:blipFill>
          <a:blip r:embed="rId2"/>
          <a:stretch>
            <a:fillRect/>
          </a:stretch>
        </p:blipFill>
        <p:spPr>
          <a:xfrm>
            <a:off x="1753179" y="893745"/>
            <a:ext cx="6731254" cy="4697586"/>
          </a:xfrm>
          <a:prstGeom prst="rect">
            <a:avLst/>
          </a:prstGeom>
        </p:spPr>
      </p:pic>
      <p:pic>
        <p:nvPicPr>
          <p:cNvPr id="6" name="Picture 5">
            <a:extLst>
              <a:ext uri="{FF2B5EF4-FFF2-40B4-BE49-F238E27FC236}">
                <a16:creationId xmlns:a16="http://schemas.microsoft.com/office/drawing/2014/main" id="{E3B0009E-8485-0CF1-B5E9-FBF2F254E4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3848090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7C92F4-FCE9-8521-7246-88025E21AFBF}"/>
              </a:ext>
            </a:extLst>
          </p:cNvPr>
          <p:cNvSpPr>
            <a:spLocks noGrp="1"/>
          </p:cNvSpPr>
          <p:nvPr>
            <p:ph type="subTitle" idx="1"/>
          </p:nvPr>
        </p:nvSpPr>
        <p:spPr>
          <a:xfrm>
            <a:off x="119921" y="119921"/>
            <a:ext cx="11947161" cy="6580682"/>
          </a:xfrm>
        </p:spPr>
        <p:txBody>
          <a:bodyPr/>
          <a:lstStyle/>
          <a:p>
            <a:pPr algn="l"/>
            <a:r>
              <a:rPr lang="en-US" b="1" dirty="0"/>
              <a:t>Code – </a:t>
            </a:r>
            <a:r>
              <a:rPr lang="en-US" dirty="0" err="1"/>
              <a:t>plt.figure</a:t>
            </a:r>
            <a:r>
              <a:rPr lang="en-US" dirty="0"/>
              <a:t>(</a:t>
            </a:r>
            <a:r>
              <a:rPr lang="en-US" dirty="0" err="1"/>
              <a:t>figsize</a:t>
            </a:r>
            <a:r>
              <a:rPr lang="en-US" dirty="0"/>
              <a:t>=(10,7))</a:t>
            </a:r>
          </a:p>
          <a:p>
            <a:pPr algn="l"/>
            <a:r>
              <a:rPr lang="en-US" dirty="0"/>
              <a:t>              </a:t>
            </a:r>
            <a:r>
              <a:rPr lang="en-US" dirty="0" err="1"/>
              <a:t>plt.xlabel</a:t>
            </a:r>
            <a:r>
              <a:rPr lang="en-US" dirty="0"/>
              <a:t>('</a:t>
            </a:r>
            <a:r>
              <a:rPr lang="en-US" dirty="0" err="1"/>
              <a:t>bra_size</a:t>
            </a:r>
            <a:r>
              <a:rPr lang="en-US" dirty="0"/>
              <a:t>', </a:t>
            </a:r>
            <a:r>
              <a:rPr lang="en-US" dirty="0" err="1"/>
              <a:t>fontsize</a:t>
            </a:r>
            <a:r>
              <a:rPr lang="en-US" dirty="0"/>
              <a:t>=18)</a:t>
            </a:r>
          </a:p>
          <a:p>
            <a:pPr algn="l"/>
            <a:r>
              <a:rPr lang="en-US" dirty="0"/>
              <a:t>              </a:t>
            </a:r>
            <a:r>
              <a:rPr lang="en-US" dirty="0" err="1"/>
              <a:t>sns.boxplot</a:t>
            </a:r>
            <a:r>
              <a:rPr lang="en-US" dirty="0"/>
              <a:t>('</a:t>
            </a:r>
            <a:r>
              <a:rPr lang="en-US" dirty="0" err="1"/>
              <a:t>bra_size',data</a:t>
            </a:r>
            <a:r>
              <a:rPr lang="en-US" dirty="0"/>
              <a:t>=</a:t>
            </a:r>
            <a:r>
              <a:rPr lang="en-US" dirty="0" err="1"/>
              <a:t>js</a:t>
            </a:r>
            <a:r>
              <a:rPr lang="en-US" dirty="0"/>
              <a:t>)</a:t>
            </a:r>
          </a:p>
          <a:p>
            <a:pPr algn="l"/>
            <a:r>
              <a:rPr lang="en-US" dirty="0"/>
              <a:t>              </a:t>
            </a:r>
            <a:r>
              <a:rPr lang="en-US" dirty="0" err="1"/>
              <a:t>plt.show</a:t>
            </a:r>
            <a:r>
              <a:rPr lang="en-US" dirty="0"/>
              <a:t>()</a:t>
            </a:r>
          </a:p>
          <a:p>
            <a:pPr algn="l"/>
            <a:r>
              <a:rPr lang="en-US" dirty="0"/>
              <a:t>              </a:t>
            </a:r>
          </a:p>
          <a:p>
            <a:pPr algn="l"/>
            <a:r>
              <a:rPr lang="en-US" dirty="0"/>
              <a:t>              </a:t>
            </a:r>
            <a:r>
              <a:rPr lang="en-US" dirty="0" err="1"/>
              <a:t>med_br</a:t>
            </a:r>
            <a:r>
              <a:rPr lang="en-US" dirty="0"/>
              <a:t>=</a:t>
            </a:r>
            <a:r>
              <a:rPr lang="en-US" dirty="0" err="1"/>
              <a:t>js</a:t>
            </a:r>
            <a:r>
              <a:rPr lang="en-US" dirty="0"/>
              <a:t>['</a:t>
            </a:r>
            <a:r>
              <a:rPr lang="en-US" dirty="0" err="1"/>
              <a:t>bra_size</a:t>
            </a:r>
            <a:r>
              <a:rPr lang="en-US" dirty="0"/>
              <a:t>'].</a:t>
            </a:r>
            <a:r>
              <a:rPr lang="en-US" dirty="0" err="1"/>
              <a:t>astype</a:t>
            </a:r>
            <a:r>
              <a:rPr lang="en-US" dirty="0"/>
              <a:t>('float').median()</a:t>
            </a:r>
          </a:p>
          <a:p>
            <a:pPr algn="l"/>
            <a:r>
              <a:rPr lang="en-US" dirty="0"/>
              <a:t>              </a:t>
            </a:r>
            <a:r>
              <a:rPr lang="en-US" dirty="0" err="1"/>
              <a:t>js</a:t>
            </a:r>
            <a:r>
              <a:rPr lang="en-US" dirty="0"/>
              <a:t>['</a:t>
            </a:r>
            <a:r>
              <a:rPr lang="en-US" dirty="0" err="1"/>
              <a:t>bra_size</a:t>
            </a:r>
            <a:r>
              <a:rPr lang="en-US" dirty="0"/>
              <a:t>'].replace(</a:t>
            </a:r>
            <a:r>
              <a:rPr lang="en-US" dirty="0" err="1"/>
              <a:t>np.nan,med_br,inplace</a:t>
            </a:r>
            <a:r>
              <a:rPr lang="en-US" dirty="0"/>
              <a:t>=True)</a:t>
            </a:r>
          </a:p>
          <a:p>
            <a:pPr algn="l"/>
            <a:endParaRPr lang="en-US" dirty="0"/>
          </a:p>
          <a:p>
            <a:pPr algn="l"/>
            <a:r>
              <a:rPr lang="en-US" b="1" dirty="0"/>
              <a:t>Solution –</a:t>
            </a:r>
            <a:r>
              <a:rPr lang="en-US" dirty="0"/>
              <a:t> Firstly we plot the box plot for variable ‘</a:t>
            </a:r>
            <a:r>
              <a:rPr lang="en-US" dirty="0" err="1"/>
              <a:t>bra_size</a:t>
            </a:r>
            <a:r>
              <a:rPr lang="en-US" dirty="0"/>
              <a:t>’  to check the presence of outliers </a:t>
            </a:r>
          </a:p>
          <a:p>
            <a:pPr algn="l"/>
            <a:r>
              <a:rPr lang="en-US" dirty="0"/>
              <a:t>And then we replaced the null value with median.</a:t>
            </a:r>
          </a:p>
          <a:p>
            <a:pPr algn="l"/>
            <a:endParaRPr lang="en-US" dirty="0"/>
          </a:p>
          <a:p>
            <a:pPr algn="l"/>
            <a:r>
              <a:rPr lang="en-US" b="1" dirty="0"/>
              <a:t>Inference – </a:t>
            </a:r>
            <a:r>
              <a:rPr lang="en-US" dirty="0"/>
              <a:t>The output shows there are two outliers present in given columns and as the column contain outlier we have replaced the null value with median because median does not get affected by presence of </a:t>
            </a:r>
            <a:r>
              <a:rPr lang="en-US" dirty="0" err="1"/>
              <a:t>extrem</a:t>
            </a:r>
            <a:r>
              <a:rPr lang="en-US" dirty="0"/>
              <a:t> values.</a:t>
            </a:r>
          </a:p>
          <a:p>
            <a:pPr algn="l"/>
            <a:endParaRPr lang="en-IN" dirty="0"/>
          </a:p>
        </p:txBody>
      </p:sp>
      <p:pic>
        <p:nvPicPr>
          <p:cNvPr id="4" name="Picture 3">
            <a:extLst>
              <a:ext uri="{FF2B5EF4-FFF2-40B4-BE49-F238E27FC236}">
                <a16:creationId xmlns:a16="http://schemas.microsoft.com/office/drawing/2014/main" id="{1301CE20-1D8C-FAEE-7BA2-6684D4BFAB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3011165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B4D872A-E798-865C-DD95-D123E4CF0CDF}"/>
              </a:ext>
            </a:extLst>
          </p:cNvPr>
          <p:cNvSpPr>
            <a:spLocks noGrp="1"/>
          </p:cNvSpPr>
          <p:nvPr>
            <p:ph type="subTitle" idx="1"/>
          </p:nvPr>
        </p:nvSpPr>
        <p:spPr>
          <a:xfrm>
            <a:off x="134911" y="119921"/>
            <a:ext cx="11947161" cy="6580681"/>
          </a:xfrm>
        </p:spPr>
        <p:txBody>
          <a:bodyPr/>
          <a:lstStyle/>
          <a:p>
            <a:pPr algn="l"/>
            <a:r>
              <a:rPr lang="en-US" b="1" dirty="0"/>
              <a:t>Output –</a:t>
            </a:r>
          </a:p>
          <a:p>
            <a:pPr algn="l"/>
            <a:endParaRPr lang="en-US" dirty="0"/>
          </a:p>
          <a:p>
            <a:pPr algn="l"/>
            <a:endParaRPr lang="en-US" dirty="0"/>
          </a:p>
          <a:p>
            <a:pPr algn="l"/>
            <a:endParaRPr lang="en-IN" dirty="0"/>
          </a:p>
        </p:txBody>
      </p:sp>
      <p:pic>
        <p:nvPicPr>
          <p:cNvPr id="5" name="Picture 4">
            <a:extLst>
              <a:ext uri="{FF2B5EF4-FFF2-40B4-BE49-F238E27FC236}">
                <a16:creationId xmlns:a16="http://schemas.microsoft.com/office/drawing/2014/main" id="{89E90F1E-FD3B-3604-56D6-4EDDF61E658E}"/>
              </a:ext>
            </a:extLst>
          </p:cNvPr>
          <p:cNvPicPr>
            <a:picLocks noChangeAspect="1"/>
          </p:cNvPicPr>
          <p:nvPr/>
        </p:nvPicPr>
        <p:blipFill>
          <a:blip r:embed="rId2"/>
          <a:stretch>
            <a:fillRect/>
          </a:stretch>
        </p:blipFill>
        <p:spPr>
          <a:xfrm>
            <a:off x="2293713" y="768366"/>
            <a:ext cx="6461683" cy="5099766"/>
          </a:xfrm>
          <a:prstGeom prst="rect">
            <a:avLst/>
          </a:prstGeom>
        </p:spPr>
      </p:pic>
      <p:pic>
        <p:nvPicPr>
          <p:cNvPr id="6" name="Picture 5">
            <a:extLst>
              <a:ext uri="{FF2B5EF4-FFF2-40B4-BE49-F238E27FC236}">
                <a16:creationId xmlns:a16="http://schemas.microsoft.com/office/drawing/2014/main" id="{C6BFF192-AE95-B4B2-A7FE-E7BF0FB26D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8" name="TextBox 7">
            <a:extLst>
              <a:ext uri="{FF2B5EF4-FFF2-40B4-BE49-F238E27FC236}">
                <a16:creationId xmlns:a16="http://schemas.microsoft.com/office/drawing/2014/main" id="{1AD82EE5-EBEC-7E40-78CE-092A01FA6863}"/>
              </a:ext>
            </a:extLst>
          </p:cNvPr>
          <p:cNvSpPr txBox="1"/>
          <p:nvPr/>
        </p:nvSpPr>
        <p:spPr>
          <a:xfrm>
            <a:off x="14991" y="6368747"/>
            <a:ext cx="6093500" cy="400110"/>
          </a:xfrm>
          <a:prstGeom prst="rect">
            <a:avLst/>
          </a:prstGeom>
          <a:noFill/>
        </p:spPr>
        <p:txBody>
          <a:bodyPr wrap="square">
            <a:spAutoFit/>
          </a:bodyPr>
          <a:lstStyle/>
          <a:p>
            <a:pPr algn="l"/>
            <a:r>
              <a:rPr lang="en-IN" b="1" dirty="0"/>
              <a:t> </a:t>
            </a:r>
            <a:r>
              <a:rPr lang="en-IN" sz="2000" b="1" dirty="0"/>
              <a:t>To be continued……..</a:t>
            </a:r>
          </a:p>
        </p:txBody>
      </p:sp>
    </p:spTree>
    <p:extLst>
      <p:ext uri="{BB962C8B-B14F-4D97-AF65-F5344CB8AC3E}">
        <p14:creationId xmlns:p14="http://schemas.microsoft.com/office/powerpoint/2010/main" val="31400237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3EEDDF3-3A6B-FA9A-7E48-B3345AECD5C0}"/>
              </a:ext>
            </a:extLst>
          </p:cNvPr>
          <p:cNvSpPr>
            <a:spLocks noGrp="1"/>
          </p:cNvSpPr>
          <p:nvPr>
            <p:ph type="subTitle" idx="1"/>
          </p:nvPr>
        </p:nvSpPr>
        <p:spPr>
          <a:xfrm>
            <a:off x="104931" y="149903"/>
            <a:ext cx="11977141" cy="6595672"/>
          </a:xfrm>
        </p:spPr>
        <p:txBody>
          <a:bodyPr>
            <a:normAutofit lnSpcReduction="10000"/>
          </a:bodyPr>
          <a:lstStyle/>
          <a:p>
            <a:pPr algn="l"/>
            <a:r>
              <a:rPr lang="en-US" b="1" dirty="0"/>
              <a:t>Code – </a:t>
            </a:r>
            <a:r>
              <a:rPr lang="en-US" dirty="0" err="1"/>
              <a:t>js</a:t>
            </a:r>
            <a:r>
              <a:rPr lang="en-US" dirty="0"/>
              <a:t>['</a:t>
            </a:r>
            <a:r>
              <a:rPr lang="en-US" dirty="0" err="1"/>
              <a:t>review_summary</a:t>
            </a:r>
            <a:r>
              <a:rPr lang="en-US" dirty="0"/>
              <a:t>'].</a:t>
            </a:r>
            <a:r>
              <a:rPr lang="en-US" dirty="0" err="1"/>
              <a:t>value_counts</a:t>
            </a:r>
            <a:r>
              <a:rPr lang="en-US" dirty="0"/>
              <a:t>()</a:t>
            </a:r>
          </a:p>
          <a:p>
            <a:pPr algn="l"/>
            <a:r>
              <a:rPr lang="en-IN" dirty="0"/>
              <a:t>              </a:t>
            </a:r>
            <a:r>
              <a:rPr lang="en-US" dirty="0" err="1"/>
              <a:t>js</a:t>
            </a:r>
            <a:r>
              <a:rPr lang="en-US" dirty="0"/>
              <a:t>['</a:t>
            </a:r>
            <a:r>
              <a:rPr lang="en-US" dirty="0" err="1"/>
              <a:t>review_summary</a:t>
            </a:r>
            <a:r>
              <a:rPr lang="en-US" dirty="0"/>
              <a:t>'].replace(</a:t>
            </a:r>
            <a:r>
              <a:rPr lang="en-US" dirty="0" err="1"/>
              <a:t>np.nan,'Love</a:t>
            </a:r>
            <a:r>
              <a:rPr lang="en-US" dirty="0"/>
              <a:t> it!',</a:t>
            </a:r>
            <a:r>
              <a:rPr lang="en-US" dirty="0" err="1"/>
              <a:t>inplace</a:t>
            </a:r>
            <a:r>
              <a:rPr lang="en-US" dirty="0"/>
              <a:t>=True)</a:t>
            </a:r>
          </a:p>
          <a:p>
            <a:pPr algn="l"/>
            <a:r>
              <a:rPr lang="en-US" dirty="0"/>
              <a:t> </a:t>
            </a:r>
          </a:p>
          <a:p>
            <a:pPr algn="l"/>
            <a:r>
              <a:rPr lang="en-US" dirty="0"/>
              <a:t>              </a:t>
            </a:r>
            <a:r>
              <a:rPr lang="en-US" dirty="0" err="1"/>
              <a:t>js</a:t>
            </a:r>
            <a:r>
              <a:rPr lang="en-US" dirty="0"/>
              <a:t>['</a:t>
            </a:r>
            <a:r>
              <a:rPr lang="en-US" dirty="0" err="1"/>
              <a:t>review_text</a:t>
            </a:r>
            <a:r>
              <a:rPr lang="en-US" dirty="0"/>
              <a:t>'].</a:t>
            </a:r>
            <a:r>
              <a:rPr lang="en-US" dirty="0" err="1"/>
              <a:t>value_counts</a:t>
            </a:r>
            <a:r>
              <a:rPr lang="en-US" dirty="0"/>
              <a:t>()</a:t>
            </a:r>
          </a:p>
          <a:p>
            <a:pPr algn="l"/>
            <a:r>
              <a:rPr lang="en-US" dirty="0"/>
              <a:t>              </a:t>
            </a:r>
            <a:r>
              <a:rPr lang="en-US" dirty="0" err="1"/>
              <a:t>js</a:t>
            </a:r>
            <a:r>
              <a:rPr lang="en-US" dirty="0"/>
              <a:t>['</a:t>
            </a:r>
            <a:r>
              <a:rPr lang="en-US" dirty="0" err="1"/>
              <a:t>review_text</a:t>
            </a:r>
            <a:r>
              <a:rPr lang="en-US" dirty="0"/>
              <a:t>'].replace(</a:t>
            </a:r>
            <a:r>
              <a:rPr lang="en-US" dirty="0" err="1"/>
              <a:t>np.nan,'Love</a:t>
            </a:r>
            <a:r>
              <a:rPr lang="en-US" dirty="0"/>
              <a:t> it!',</a:t>
            </a:r>
            <a:r>
              <a:rPr lang="en-US" dirty="0" err="1"/>
              <a:t>inplace</a:t>
            </a:r>
            <a:r>
              <a:rPr lang="en-US" dirty="0"/>
              <a:t>=True)</a:t>
            </a:r>
          </a:p>
          <a:p>
            <a:pPr algn="l"/>
            <a:endParaRPr lang="en-US" dirty="0"/>
          </a:p>
          <a:p>
            <a:pPr algn="l"/>
            <a:r>
              <a:rPr lang="en-US" dirty="0"/>
              <a:t>             figure=</a:t>
            </a:r>
            <a:r>
              <a:rPr lang="en-US" dirty="0" err="1"/>
              <a:t>plt.figure</a:t>
            </a:r>
            <a:r>
              <a:rPr lang="en-US" dirty="0"/>
              <a:t>(</a:t>
            </a:r>
            <a:r>
              <a:rPr lang="en-US" dirty="0" err="1"/>
              <a:t>figsize</a:t>
            </a:r>
            <a:r>
              <a:rPr lang="en-US" dirty="0"/>
              <a:t>=(8,5))</a:t>
            </a:r>
          </a:p>
          <a:p>
            <a:pPr algn="l"/>
            <a:r>
              <a:rPr lang="en-US" dirty="0"/>
              <a:t>             </a:t>
            </a:r>
            <a:r>
              <a:rPr lang="en-US" dirty="0" err="1"/>
              <a:t>sns.heatmap</a:t>
            </a:r>
            <a:r>
              <a:rPr lang="en-US" dirty="0"/>
              <a:t>(</a:t>
            </a:r>
            <a:r>
              <a:rPr lang="en-US" dirty="0" err="1"/>
              <a:t>js.isnull</a:t>
            </a:r>
            <a:r>
              <a:rPr lang="en-US" dirty="0"/>
              <a:t>(),cbar= False)</a:t>
            </a:r>
          </a:p>
          <a:p>
            <a:pPr algn="l"/>
            <a:r>
              <a:rPr lang="en-US" dirty="0"/>
              <a:t>             </a:t>
            </a:r>
            <a:r>
              <a:rPr lang="en-US" dirty="0" err="1"/>
              <a:t>plt.show</a:t>
            </a:r>
            <a:r>
              <a:rPr lang="en-US" dirty="0"/>
              <a:t>()</a:t>
            </a:r>
          </a:p>
          <a:p>
            <a:pPr algn="l"/>
            <a:endParaRPr lang="en-US" b="1" dirty="0"/>
          </a:p>
          <a:p>
            <a:pPr algn="l"/>
            <a:r>
              <a:rPr lang="en-US" b="1" dirty="0"/>
              <a:t>Solution – </a:t>
            </a:r>
            <a:r>
              <a:rPr lang="en-US" b="0" i="0" dirty="0">
                <a:solidFill>
                  <a:srgbClr val="000000"/>
                </a:solidFill>
                <a:effectLst/>
                <a:latin typeface="Helvetica Neue"/>
              </a:rPr>
              <a:t>Replacing by frequency as </a:t>
            </a:r>
            <a:r>
              <a:rPr lang="en-US" b="0" i="0" dirty="0" err="1">
                <a:solidFill>
                  <a:srgbClr val="000000"/>
                </a:solidFill>
                <a:effectLst/>
                <a:latin typeface="Helvetica Neue"/>
              </a:rPr>
              <a:t>height,review_summary</a:t>
            </a:r>
            <a:r>
              <a:rPr lang="en-US" b="0" i="0" dirty="0">
                <a:solidFill>
                  <a:srgbClr val="000000"/>
                </a:solidFill>
                <a:effectLst/>
                <a:latin typeface="Helvetica Neue"/>
              </a:rPr>
              <a:t> , </a:t>
            </a:r>
            <a:r>
              <a:rPr lang="en-US" b="0" i="0" dirty="0" err="1">
                <a:solidFill>
                  <a:srgbClr val="000000"/>
                </a:solidFill>
                <a:effectLst/>
                <a:latin typeface="Helvetica Neue"/>
              </a:rPr>
              <a:t>review_text</a:t>
            </a:r>
            <a:r>
              <a:rPr lang="en-US" b="0" i="0" dirty="0">
                <a:solidFill>
                  <a:srgbClr val="000000"/>
                </a:solidFill>
                <a:effectLst/>
                <a:latin typeface="Helvetica Neue"/>
              </a:rPr>
              <a:t> is categorical variable . We can also drop the columns which are not necessary by using drop() function.</a:t>
            </a:r>
          </a:p>
          <a:p>
            <a:pPr algn="l"/>
            <a:endParaRPr lang="en-US" dirty="0">
              <a:solidFill>
                <a:srgbClr val="000000"/>
              </a:solidFill>
              <a:latin typeface="Helvetica Neue"/>
            </a:endParaRPr>
          </a:p>
          <a:p>
            <a:pPr algn="l"/>
            <a:r>
              <a:rPr lang="en-US" b="1" dirty="0">
                <a:solidFill>
                  <a:srgbClr val="000000"/>
                </a:solidFill>
                <a:latin typeface="Helvetica Neue"/>
              </a:rPr>
              <a:t>Inference – </a:t>
            </a:r>
            <a:r>
              <a:rPr lang="en-US" b="0" i="0" dirty="0">
                <a:solidFill>
                  <a:srgbClr val="000000"/>
                </a:solidFill>
                <a:effectLst/>
                <a:latin typeface="Helvetica Neue"/>
              </a:rPr>
              <a:t>No missing values present as the columns that are not required for analysis are dropped or replaced.</a:t>
            </a:r>
            <a:endParaRPr lang="en-US" b="1" dirty="0">
              <a:solidFill>
                <a:srgbClr val="000000"/>
              </a:solidFill>
              <a:latin typeface="Helvetica Neue"/>
            </a:endParaRPr>
          </a:p>
          <a:p>
            <a:pPr algn="l"/>
            <a:endParaRPr lang="en-US" b="1" dirty="0"/>
          </a:p>
          <a:p>
            <a:pPr algn="l"/>
            <a:endParaRPr lang="en-IN" b="1" dirty="0"/>
          </a:p>
        </p:txBody>
      </p:sp>
      <p:pic>
        <p:nvPicPr>
          <p:cNvPr id="4" name="Picture 3">
            <a:extLst>
              <a:ext uri="{FF2B5EF4-FFF2-40B4-BE49-F238E27FC236}">
                <a16:creationId xmlns:a16="http://schemas.microsoft.com/office/drawing/2014/main" id="{8E4AB2ED-3D55-57FA-1D6D-373EB0088E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2953963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6EAE7-D313-18F3-69CC-37625045C43D}"/>
              </a:ext>
            </a:extLst>
          </p:cNvPr>
          <p:cNvSpPr>
            <a:spLocks noGrp="1"/>
          </p:cNvSpPr>
          <p:nvPr>
            <p:ph idx="1"/>
          </p:nvPr>
        </p:nvSpPr>
        <p:spPr>
          <a:xfrm>
            <a:off x="119921" y="134911"/>
            <a:ext cx="11902190" cy="6565692"/>
          </a:xfrm>
        </p:spPr>
        <p:txBody>
          <a:bodyPr/>
          <a:lstStyle/>
          <a:p>
            <a:pPr marL="0" indent="0">
              <a:buNone/>
            </a:pPr>
            <a:r>
              <a:rPr lang="en-US" dirty="0"/>
              <a:t>Output –</a:t>
            </a:r>
          </a:p>
          <a:p>
            <a:pPr marL="0" indent="0">
              <a:buNone/>
            </a:pPr>
            <a:endParaRPr lang="en-IN" dirty="0"/>
          </a:p>
        </p:txBody>
      </p:sp>
      <p:pic>
        <p:nvPicPr>
          <p:cNvPr id="5" name="Picture 4">
            <a:extLst>
              <a:ext uri="{FF2B5EF4-FFF2-40B4-BE49-F238E27FC236}">
                <a16:creationId xmlns:a16="http://schemas.microsoft.com/office/drawing/2014/main" id="{1B41A616-8E37-9198-92B5-E3016CCEBB8C}"/>
              </a:ext>
            </a:extLst>
          </p:cNvPr>
          <p:cNvPicPr>
            <a:picLocks noChangeAspect="1"/>
          </p:cNvPicPr>
          <p:nvPr/>
        </p:nvPicPr>
        <p:blipFill>
          <a:blip r:embed="rId2"/>
          <a:stretch>
            <a:fillRect/>
          </a:stretch>
        </p:blipFill>
        <p:spPr>
          <a:xfrm>
            <a:off x="2068643" y="1462869"/>
            <a:ext cx="8874177" cy="5072842"/>
          </a:xfrm>
          <a:prstGeom prst="rect">
            <a:avLst/>
          </a:prstGeom>
        </p:spPr>
      </p:pic>
      <p:pic>
        <p:nvPicPr>
          <p:cNvPr id="6" name="Picture 5">
            <a:extLst>
              <a:ext uri="{FF2B5EF4-FFF2-40B4-BE49-F238E27FC236}">
                <a16:creationId xmlns:a16="http://schemas.microsoft.com/office/drawing/2014/main" id="{295793B1-3070-4F4F-FD91-9DDA756502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2780124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5.Find the outliers which are below and above 2.5 * IQR - Q1 and 2.5 * IQR + Q3.</a:t>
            </a:r>
            <a:endParaRPr lang="en-US" b="1" dirty="0"/>
          </a:p>
          <a:p>
            <a:pPr algn="l"/>
            <a:endParaRPr lang="en-US" b="1" dirty="0"/>
          </a:p>
          <a:p>
            <a:pPr algn="l"/>
            <a:r>
              <a:rPr lang="en-US" b="1" dirty="0"/>
              <a:t>Code – </a:t>
            </a:r>
            <a:r>
              <a:rPr lang="en-US" dirty="0"/>
              <a:t>Q1=</a:t>
            </a:r>
            <a:r>
              <a:rPr lang="en-US" dirty="0" err="1"/>
              <a:t>js.quantile</a:t>
            </a:r>
            <a:r>
              <a:rPr lang="en-US" dirty="0"/>
              <a:t>(0.25)</a:t>
            </a:r>
          </a:p>
          <a:p>
            <a:pPr algn="l"/>
            <a:r>
              <a:rPr lang="en-US" dirty="0"/>
              <a:t>             Q3=</a:t>
            </a:r>
            <a:r>
              <a:rPr lang="en-US" dirty="0" err="1"/>
              <a:t>js.quantile</a:t>
            </a:r>
            <a:r>
              <a:rPr lang="en-US" dirty="0"/>
              <a:t>(0.75)</a:t>
            </a:r>
          </a:p>
          <a:p>
            <a:pPr algn="l"/>
            <a:r>
              <a:rPr lang="en-US" dirty="0"/>
              <a:t>             IQR =Q3-Q1</a:t>
            </a:r>
          </a:p>
          <a:p>
            <a:pPr algn="l"/>
            <a:r>
              <a:rPr lang="en-US" dirty="0"/>
              <a:t>             print("Lower:",2.5 * IQR - Q1)</a:t>
            </a:r>
          </a:p>
          <a:p>
            <a:pPr algn="l"/>
            <a:r>
              <a:rPr lang="en-US" dirty="0"/>
              <a:t>             print("High:",2.5 * IQR + Q3)</a:t>
            </a:r>
          </a:p>
          <a:p>
            <a:pPr algn="l"/>
            <a:endParaRPr lang="en-US" b="1" dirty="0"/>
          </a:p>
          <a:p>
            <a:pPr algn="l"/>
            <a:r>
              <a:rPr lang="en-IN" b="1" dirty="0"/>
              <a:t>Solution – </a:t>
            </a:r>
            <a:r>
              <a:rPr lang="en-IN" dirty="0"/>
              <a:t>To find the outliers we find Q1 and Q3 through which we found the interquartile range and  finally we get the </a:t>
            </a:r>
            <a:r>
              <a:rPr lang="en-IN" dirty="0" err="1"/>
              <a:t>outilers</a:t>
            </a:r>
            <a:r>
              <a:rPr lang="en-IN" dirty="0"/>
              <a:t> below and upper Q1 and Q3.</a:t>
            </a:r>
          </a:p>
          <a:p>
            <a:pPr algn="l"/>
            <a:endParaRPr lang="en-IN" b="1" dirty="0"/>
          </a:p>
          <a:p>
            <a:pPr algn="l"/>
            <a:r>
              <a:rPr lang="en-IN" b="1" dirty="0"/>
              <a:t>Inference – </a:t>
            </a:r>
            <a:r>
              <a:rPr lang="en-IN" dirty="0"/>
              <a:t>The Output represent the outliers below and above the 2.5*IQR-Q1 and 2.5*IQR+Q3.</a:t>
            </a:r>
          </a:p>
          <a:p>
            <a:pPr algn="l"/>
            <a:endParaRPr lang="en-IN" b="1" dirty="0"/>
          </a:p>
          <a:p>
            <a:pPr algn="l"/>
            <a:endParaRPr lang="en-US" b="1" dirty="0"/>
          </a:p>
        </p:txBody>
      </p:sp>
    </p:spTree>
    <p:extLst>
      <p:ext uri="{BB962C8B-B14F-4D97-AF65-F5344CB8AC3E}">
        <p14:creationId xmlns:p14="http://schemas.microsoft.com/office/powerpoint/2010/main" val="354530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D3110D-DFCC-D647-9DCD-A82F9973F8F2}"/>
              </a:ext>
            </a:extLst>
          </p:cNvPr>
          <p:cNvSpPr>
            <a:spLocks noGrp="1"/>
          </p:cNvSpPr>
          <p:nvPr>
            <p:ph type="subTitle" idx="1"/>
          </p:nvPr>
        </p:nvSpPr>
        <p:spPr>
          <a:xfrm>
            <a:off x="112295" y="112295"/>
            <a:ext cx="11967409" cy="6593305"/>
          </a:xfrm>
        </p:spPr>
        <p:txBody>
          <a:bodyPr>
            <a:normAutofit/>
          </a:bodyPr>
          <a:lstStyle/>
          <a:p>
            <a:pPr marL="342900" indent="-342900" algn="l">
              <a:buFont typeface="Wingdings" panose="05000000000000000000" pitchFamily="2" charset="2"/>
              <a:buChar char="Ø"/>
            </a:pPr>
            <a:r>
              <a:rPr lang="en-US" sz="2000" b="1" dirty="0"/>
              <a:t>Project Flow</a:t>
            </a:r>
          </a:p>
          <a:p>
            <a:pPr algn="l"/>
            <a:endParaRPr lang="en-US" sz="2000" dirty="0"/>
          </a:p>
          <a:p>
            <a:pPr algn="l"/>
            <a:r>
              <a:rPr lang="en-US" sz="2000" b="0" i="0" dirty="0">
                <a:solidFill>
                  <a:srgbClr val="000000"/>
                </a:solidFill>
                <a:effectLst/>
                <a:latin typeface="Helvetica Neue"/>
              </a:rPr>
              <a:t>Q2. Compute the range , variance and standard deviation of the data.</a:t>
            </a:r>
          </a:p>
          <a:p>
            <a:pPr algn="l"/>
            <a:endParaRPr lang="en-US" sz="2000" b="0" i="0" dirty="0">
              <a:solidFill>
                <a:srgbClr val="000000"/>
              </a:solidFill>
              <a:effectLst/>
              <a:latin typeface="Helvetica Neue"/>
            </a:endParaRPr>
          </a:p>
          <a:p>
            <a:pPr algn="l"/>
            <a:r>
              <a:rPr lang="en-US" sz="2000" b="1" dirty="0">
                <a:solidFill>
                  <a:srgbClr val="000000"/>
                </a:solidFill>
                <a:latin typeface="Helvetica Neue"/>
              </a:rPr>
              <a:t>Code - </a:t>
            </a:r>
            <a:r>
              <a:rPr lang="en-US" sz="2000" dirty="0">
                <a:solidFill>
                  <a:srgbClr val="000000"/>
                </a:solidFill>
                <a:latin typeface="Helvetica Neue"/>
              </a:rPr>
              <a:t>Range=</a:t>
            </a:r>
            <a:r>
              <a:rPr lang="en-US" sz="2000" dirty="0" err="1">
                <a:solidFill>
                  <a:srgbClr val="000000"/>
                </a:solidFill>
                <a:latin typeface="Helvetica Neue"/>
              </a:rPr>
              <a:t>dat.max</a:t>
            </a:r>
            <a:r>
              <a:rPr lang="en-US" sz="2000" dirty="0">
                <a:solidFill>
                  <a:srgbClr val="000000"/>
                </a:solidFill>
                <a:latin typeface="Helvetica Neue"/>
              </a:rPr>
              <a:t>()-</a:t>
            </a:r>
            <a:r>
              <a:rPr lang="en-US" sz="2000" dirty="0" err="1">
                <a:solidFill>
                  <a:srgbClr val="000000"/>
                </a:solidFill>
                <a:latin typeface="Helvetica Neue"/>
              </a:rPr>
              <a:t>dat.min</a:t>
            </a:r>
            <a:r>
              <a:rPr lang="en-US" sz="2000" dirty="0">
                <a:solidFill>
                  <a:srgbClr val="000000"/>
                </a:solidFill>
                <a:latin typeface="Helvetica Neue"/>
              </a:rPr>
              <a:t>()</a:t>
            </a:r>
          </a:p>
          <a:p>
            <a:pPr algn="l"/>
            <a:r>
              <a:rPr lang="en-US" sz="2000" dirty="0">
                <a:solidFill>
                  <a:srgbClr val="000000"/>
                </a:solidFill>
                <a:latin typeface="Helvetica Neue"/>
              </a:rPr>
              <a:t>          Range</a:t>
            </a:r>
          </a:p>
          <a:p>
            <a:pPr algn="l"/>
            <a:r>
              <a:rPr lang="en-US" sz="2000" dirty="0">
                <a:solidFill>
                  <a:srgbClr val="000000"/>
                </a:solidFill>
                <a:latin typeface="Helvetica Neue"/>
              </a:rPr>
              <a:t>          </a:t>
            </a:r>
            <a:r>
              <a:rPr lang="en-US" sz="2000" dirty="0" err="1">
                <a:solidFill>
                  <a:srgbClr val="000000"/>
                </a:solidFill>
                <a:latin typeface="Helvetica Neue"/>
              </a:rPr>
              <a:t>dat.var</a:t>
            </a:r>
            <a:r>
              <a:rPr lang="en-US" sz="2000" dirty="0">
                <a:solidFill>
                  <a:srgbClr val="000000"/>
                </a:solidFill>
                <a:latin typeface="Helvetica Neue"/>
              </a:rPr>
              <a:t>()</a:t>
            </a:r>
          </a:p>
          <a:p>
            <a:pPr algn="l"/>
            <a:r>
              <a:rPr lang="en-US" sz="2000" dirty="0">
                <a:solidFill>
                  <a:srgbClr val="000000"/>
                </a:solidFill>
                <a:latin typeface="Helvetica Neue"/>
              </a:rPr>
              <a:t>          </a:t>
            </a:r>
            <a:r>
              <a:rPr lang="en-US" sz="2000" dirty="0" err="1">
                <a:solidFill>
                  <a:srgbClr val="000000"/>
                </a:solidFill>
                <a:latin typeface="Helvetica Neue"/>
              </a:rPr>
              <a:t>dat.std</a:t>
            </a:r>
            <a:r>
              <a:rPr lang="en-US" sz="2000" dirty="0">
                <a:solidFill>
                  <a:srgbClr val="000000"/>
                </a:solidFill>
                <a:latin typeface="Helvetica Neue"/>
              </a:rPr>
              <a:t>()</a:t>
            </a:r>
          </a:p>
          <a:p>
            <a:pPr algn="l"/>
            <a:endParaRPr lang="en-US" sz="2000" dirty="0">
              <a:solidFill>
                <a:srgbClr val="000000"/>
              </a:solidFill>
              <a:latin typeface="Helvetica Neue"/>
            </a:endParaRPr>
          </a:p>
          <a:p>
            <a:pPr algn="l"/>
            <a:r>
              <a:rPr lang="en-US" sz="2000" b="1" dirty="0"/>
              <a:t>Solution – </a:t>
            </a:r>
            <a:r>
              <a:rPr lang="en-US" sz="2000" dirty="0"/>
              <a:t>To get the range that is difference between maximum value and minimum value we have used max() and min() </a:t>
            </a:r>
            <a:r>
              <a:rPr lang="en-US" sz="2000" dirty="0" err="1"/>
              <a:t>function.were</a:t>
            </a:r>
            <a:r>
              <a:rPr lang="en-US" sz="2000" dirty="0"/>
              <a:t> var() and std() is used to get the variance and standard deviation.</a:t>
            </a:r>
          </a:p>
          <a:p>
            <a:pPr algn="l"/>
            <a:endParaRPr lang="en-US" sz="2000" dirty="0"/>
          </a:p>
          <a:p>
            <a:pPr algn="l"/>
            <a:r>
              <a:rPr lang="en-US" sz="2000" b="1" dirty="0"/>
              <a:t>Inference – </a:t>
            </a:r>
            <a:r>
              <a:rPr lang="en-US" sz="2000" dirty="0"/>
              <a:t>In output we get the price range that is difference between maximum price and minimum price. Also the variance and standard deviation of price variable has been </a:t>
            </a:r>
            <a:r>
              <a:rPr lang="en-US" sz="2000" dirty="0" err="1"/>
              <a:t>retrived</a:t>
            </a:r>
            <a:r>
              <a:rPr lang="en-US" sz="2000" dirty="0"/>
              <a:t>.</a:t>
            </a:r>
          </a:p>
          <a:p>
            <a:pPr algn="l"/>
            <a:r>
              <a:rPr lang="en-US" sz="2000" b="1" dirty="0"/>
              <a:t>Output-  </a:t>
            </a:r>
            <a:r>
              <a:rPr lang="en-US" sz="2000" dirty="0"/>
              <a:t>45</a:t>
            </a:r>
          </a:p>
          <a:p>
            <a:pPr algn="l"/>
            <a:r>
              <a:rPr lang="en-US" sz="2000" dirty="0"/>
              <a:t>                92.59935897435898</a:t>
            </a:r>
          </a:p>
          <a:p>
            <a:pPr algn="l"/>
            <a:r>
              <a:rPr lang="en-US" sz="2000" dirty="0"/>
              <a:t>                9.622856071580774</a:t>
            </a:r>
          </a:p>
        </p:txBody>
      </p:sp>
      <p:pic>
        <p:nvPicPr>
          <p:cNvPr id="4" name="Picture 3">
            <a:extLst>
              <a:ext uri="{FF2B5EF4-FFF2-40B4-BE49-F238E27FC236}">
                <a16:creationId xmlns:a16="http://schemas.microsoft.com/office/drawing/2014/main" id="{D3354AF2-499B-8F4B-0A6B-3C4A83C502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3911" y="158538"/>
            <a:ext cx="1970842" cy="622697"/>
          </a:xfrm>
          <a:prstGeom prst="rect">
            <a:avLst/>
          </a:prstGeom>
        </p:spPr>
      </p:pic>
    </p:spTree>
    <p:extLst>
      <p:ext uri="{BB962C8B-B14F-4D97-AF65-F5344CB8AC3E}">
        <p14:creationId xmlns:p14="http://schemas.microsoft.com/office/powerpoint/2010/main" val="22125881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3979D7-5FCC-74BD-FBB4-06A3D3E7DF75}"/>
              </a:ext>
            </a:extLst>
          </p:cNvPr>
          <p:cNvSpPr>
            <a:spLocks noGrp="1"/>
          </p:cNvSpPr>
          <p:nvPr>
            <p:ph type="subTitle" idx="1"/>
          </p:nvPr>
        </p:nvSpPr>
        <p:spPr>
          <a:xfrm>
            <a:off x="119921" y="119921"/>
            <a:ext cx="11902190" cy="6595672"/>
          </a:xfrm>
        </p:spPr>
        <p:txBody>
          <a:bodyPr/>
          <a:lstStyle/>
          <a:p>
            <a:pPr algn="l"/>
            <a:r>
              <a:rPr lang="en-US" b="1" dirty="0"/>
              <a:t>Output –</a:t>
            </a:r>
          </a:p>
          <a:p>
            <a:pPr algn="l"/>
            <a:endParaRPr lang="en-US" dirty="0"/>
          </a:p>
          <a:p>
            <a:pPr algn="l"/>
            <a:endParaRPr lang="en-IN" dirty="0"/>
          </a:p>
        </p:txBody>
      </p:sp>
      <p:pic>
        <p:nvPicPr>
          <p:cNvPr id="5" name="Picture 4">
            <a:extLst>
              <a:ext uri="{FF2B5EF4-FFF2-40B4-BE49-F238E27FC236}">
                <a16:creationId xmlns:a16="http://schemas.microsoft.com/office/drawing/2014/main" id="{D4E293E4-C2F3-47FA-1E2B-2A486ADB2F5E}"/>
              </a:ext>
            </a:extLst>
          </p:cNvPr>
          <p:cNvPicPr>
            <a:picLocks noChangeAspect="1"/>
          </p:cNvPicPr>
          <p:nvPr/>
        </p:nvPicPr>
        <p:blipFill>
          <a:blip r:embed="rId2"/>
          <a:stretch>
            <a:fillRect/>
          </a:stretch>
        </p:blipFill>
        <p:spPr>
          <a:xfrm>
            <a:off x="1705325" y="1070108"/>
            <a:ext cx="6674177" cy="4791045"/>
          </a:xfrm>
          <a:prstGeom prst="rect">
            <a:avLst/>
          </a:prstGeom>
        </p:spPr>
      </p:pic>
      <p:pic>
        <p:nvPicPr>
          <p:cNvPr id="6" name="Picture 5">
            <a:extLst>
              <a:ext uri="{FF2B5EF4-FFF2-40B4-BE49-F238E27FC236}">
                <a16:creationId xmlns:a16="http://schemas.microsoft.com/office/drawing/2014/main" id="{CA8CB5E1-20DE-6E9A-78F4-DE22657A6C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1230" y="134911"/>
            <a:ext cx="1970842" cy="622697"/>
          </a:xfrm>
          <a:prstGeom prst="rect">
            <a:avLst/>
          </a:prstGeom>
        </p:spPr>
      </p:pic>
    </p:spTree>
    <p:extLst>
      <p:ext uri="{BB962C8B-B14F-4D97-AF65-F5344CB8AC3E}">
        <p14:creationId xmlns:p14="http://schemas.microsoft.com/office/powerpoint/2010/main" val="127706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a:bodyPr>
          <a:lstStyle/>
          <a:p>
            <a:pPr marL="342900" indent="-342900" algn="l">
              <a:buFont typeface="Wingdings" panose="05000000000000000000" pitchFamily="2" charset="2"/>
              <a:buChar char="Ø"/>
            </a:pPr>
            <a:r>
              <a:rPr lang="en-US" sz="1800" b="1" dirty="0"/>
              <a:t>Project Flow</a:t>
            </a:r>
          </a:p>
          <a:p>
            <a:pPr algn="l"/>
            <a:endParaRPr lang="en-US" sz="1800" b="1" dirty="0"/>
          </a:p>
          <a:p>
            <a:pPr algn="l"/>
            <a:r>
              <a:rPr lang="en-US" sz="1800" b="0" i="0" dirty="0">
                <a:solidFill>
                  <a:srgbClr val="000000"/>
                </a:solidFill>
                <a:effectLst/>
                <a:latin typeface="Helvetica Neue"/>
              </a:rPr>
              <a:t>6.Check for the category dress review and visualize the top 10 reviews using any relevant plot. Identify the negative reviews if there are any.</a:t>
            </a:r>
            <a:endParaRPr lang="en-US" sz="1800" b="1" dirty="0"/>
          </a:p>
          <a:p>
            <a:pPr algn="l"/>
            <a:endParaRPr lang="en-US" sz="1800" b="1" dirty="0"/>
          </a:p>
          <a:p>
            <a:pPr algn="l"/>
            <a:r>
              <a:rPr lang="en-US" sz="1800" b="1" dirty="0"/>
              <a:t>Code – </a:t>
            </a:r>
            <a:r>
              <a:rPr lang="en-US" sz="1800" dirty="0" err="1"/>
              <a:t>df_dress</a:t>
            </a:r>
            <a:r>
              <a:rPr lang="en-US" sz="1800" dirty="0"/>
              <a:t>=</a:t>
            </a:r>
            <a:r>
              <a:rPr lang="en-US" sz="1800" dirty="0" err="1"/>
              <a:t>js</a:t>
            </a:r>
            <a:r>
              <a:rPr lang="en-US" sz="1800" dirty="0"/>
              <a:t>[</a:t>
            </a:r>
            <a:r>
              <a:rPr lang="en-US" sz="1800" dirty="0" err="1"/>
              <a:t>js</a:t>
            </a:r>
            <a:r>
              <a:rPr lang="en-US" sz="1800" dirty="0"/>
              <a:t>['category']=='dresses']['</a:t>
            </a:r>
            <a:r>
              <a:rPr lang="en-US" sz="1800" dirty="0" err="1"/>
              <a:t>review_summary</a:t>
            </a:r>
            <a:r>
              <a:rPr lang="en-US" sz="1800" dirty="0"/>
              <a:t>’]</a:t>
            </a:r>
          </a:p>
          <a:p>
            <a:pPr algn="l"/>
            <a:r>
              <a:rPr lang="en-US" sz="1800" dirty="0"/>
              <a:t>             </a:t>
            </a:r>
            <a:r>
              <a:rPr lang="en-US" sz="1800" dirty="0" err="1"/>
              <a:t>df_dress.value_counts</a:t>
            </a:r>
            <a:r>
              <a:rPr lang="en-US" sz="1800" dirty="0"/>
              <a:t>().head(10)</a:t>
            </a:r>
          </a:p>
          <a:p>
            <a:pPr algn="l"/>
            <a:endParaRPr lang="en-US" sz="1800" b="1" dirty="0"/>
          </a:p>
          <a:p>
            <a:pPr algn="l"/>
            <a:r>
              <a:rPr lang="en-IN" sz="1800" b="1" dirty="0"/>
              <a:t>Solution – </a:t>
            </a:r>
            <a:r>
              <a:rPr lang="en-IN" sz="1800" dirty="0"/>
              <a:t>Firstly we have filtered the column category and found the value count for variable category == ‘dresses’.</a:t>
            </a:r>
            <a:endParaRPr lang="en-IN" sz="1800" b="1" dirty="0"/>
          </a:p>
          <a:p>
            <a:pPr algn="l"/>
            <a:endParaRPr lang="en-IN" sz="1800" b="1" dirty="0"/>
          </a:p>
          <a:p>
            <a:pPr algn="l"/>
            <a:r>
              <a:rPr lang="en-IN" sz="1800" b="1" dirty="0"/>
              <a:t>Inference – The output shows the value count for ‘dresses‘ category.</a:t>
            </a:r>
          </a:p>
          <a:p>
            <a:pPr algn="l"/>
            <a:r>
              <a:rPr lang="en-IN" sz="1800" b="1" dirty="0"/>
              <a:t>Output –</a:t>
            </a:r>
          </a:p>
          <a:p>
            <a:pPr algn="l"/>
            <a:endParaRPr lang="en-IN" b="1" dirty="0"/>
          </a:p>
          <a:p>
            <a:pPr algn="l"/>
            <a:endParaRPr lang="en-US" b="1" dirty="0"/>
          </a:p>
        </p:txBody>
      </p:sp>
      <p:pic>
        <p:nvPicPr>
          <p:cNvPr id="7" name="Picture 6">
            <a:extLst>
              <a:ext uri="{FF2B5EF4-FFF2-40B4-BE49-F238E27FC236}">
                <a16:creationId xmlns:a16="http://schemas.microsoft.com/office/drawing/2014/main" id="{A3825F20-FAE8-539A-BE4E-3A83224FD225}"/>
              </a:ext>
            </a:extLst>
          </p:cNvPr>
          <p:cNvPicPr>
            <a:picLocks noChangeAspect="1"/>
          </p:cNvPicPr>
          <p:nvPr/>
        </p:nvPicPr>
        <p:blipFill>
          <a:blip r:embed="rId3"/>
          <a:stretch>
            <a:fillRect/>
          </a:stretch>
        </p:blipFill>
        <p:spPr>
          <a:xfrm>
            <a:off x="2428407" y="4152276"/>
            <a:ext cx="6880485" cy="2701438"/>
          </a:xfrm>
          <a:prstGeom prst="rect">
            <a:avLst/>
          </a:prstGeom>
        </p:spPr>
      </p:pic>
    </p:spTree>
    <p:extLst>
      <p:ext uri="{BB962C8B-B14F-4D97-AF65-F5344CB8AC3E}">
        <p14:creationId xmlns:p14="http://schemas.microsoft.com/office/powerpoint/2010/main" val="34344779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fontScale="92500" lnSpcReduction="10000"/>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dirty="0"/>
              <a:t>7.</a:t>
            </a:r>
            <a:r>
              <a:rPr lang="en-US" i="0" dirty="0">
                <a:solidFill>
                  <a:srgbClr val="000000"/>
                </a:solidFill>
                <a:effectLst/>
                <a:latin typeface="Helvetica Neue"/>
              </a:rPr>
              <a:t> </a:t>
            </a:r>
            <a:r>
              <a:rPr lang="en-US" b="0" i="0" dirty="0">
                <a:solidFill>
                  <a:srgbClr val="000000"/>
                </a:solidFill>
                <a:effectLst/>
                <a:latin typeface="Helvetica Neue"/>
              </a:rPr>
              <a:t>Find out the average shoe size for the different fits of the customer. Visualize using any relevant plot. Explain that, Is there any significant different shoe sizes for different fits?</a:t>
            </a:r>
          </a:p>
          <a:p>
            <a:pPr algn="l"/>
            <a:endParaRPr lang="en-US" b="1" dirty="0"/>
          </a:p>
          <a:p>
            <a:pPr algn="l"/>
            <a:r>
              <a:rPr lang="en-US" b="1" dirty="0"/>
              <a:t>Code – </a:t>
            </a:r>
            <a:r>
              <a:rPr lang="en-US" dirty="0" err="1"/>
              <a:t>sns.boxplot</a:t>
            </a:r>
            <a:r>
              <a:rPr lang="en-US" dirty="0"/>
              <a:t>('</a:t>
            </a:r>
            <a:r>
              <a:rPr lang="en-US" dirty="0" err="1"/>
              <a:t>shoe_size',data</a:t>
            </a:r>
            <a:r>
              <a:rPr lang="en-US" dirty="0"/>
              <a:t>=</a:t>
            </a:r>
            <a:r>
              <a:rPr lang="en-US" dirty="0" err="1"/>
              <a:t>js</a:t>
            </a:r>
            <a:r>
              <a:rPr lang="en-US" dirty="0"/>
              <a:t>)</a:t>
            </a:r>
          </a:p>
          <a:p>
            <a:pPr algn="l"/>
            <a:r>
              <a:rPr lang="en-US" dirty="0"/>
              <a:t>             </a:t>
            </a:r>
            <a:r>
              <a:rPr lang="en-US" dirty="0" err="1"/>
              <a:t>plt.show</a:t>
            </a:r>
            <a:r>
              <a:rPr lang="en-US" dirty="0"/>
              <a:t>()</a:t>
            </a:r>
          </a:p>
          <a:p>
            <a:pPr algn="l"/>
            <a:endParaRPr lang="en-US" dirty="0"/>
          </a:p>
          <a:p>
            <a:pPr algn="l"/>
            <a:r>
              <a:rPr lang="en-US" dirty="0"/>
              <a:t>             </a:t>
            </a:r>
            <a:r>
              <a:rPr lang="en-US" dirty="0" err="1"/>
              <a:t>plt.figure</a:t>
            </a:r>
            <a:r>
              <a:rPr lang="en-US" dirty="0"/>
              <a:t>(</a:t>
            </a:r>
            <a:r>
              <a:rPr lang="en-US" dirty="0" err="1"/>
              <a:t>figsize</a:t>
            </a:r>
            <a:r>
              <a:rPr lang="en-US" dirty="0"/>
              <a:t>=(10,7))</a:t>
            </a:r>
          </a:p>
          <a:p>
            <a:pPr algn="l"/>
            <a:r>
              <a:rPr lang="en-US" dirty="0"/>
              <a:t>             </a:t>
            </a:r>
            <a:r>
              <a:rPr lang="en-US" dirty="0" err="1"/>
              <a:t>pd.pivot_table</a:t>
            </a:r>
            <a:r>
              <a:rPr lang="en-US" dirty="0"/>
              <a:t>(data=</a:t>
            </a:r>
            <a:r>
              <a:rPr lang="en-US" dirty="0" err="1"/>
              <a:t>js,index</a:t>
            </a:r>
            <a:r>
              <a:rPr lang="en-US" dirty="0"/>
              <a:t>=['fit'],values=['</a:t>
            </a:r>
            <a:r>
              <a:rPr lang="en-US" dirty="0" err="1"/>
              <a:t>shoe_size</a:t>
            </a:r>
            <a:r>
              <a:rPr lang="en-US" dirty="0"/>
              <a:t>'],</a:t>
            </a:r>
            <a:r>
              <a:rPr lang="en-US" dirty="0" err="1"/>
              <a:t>aggfunc</a:t>
            </a:r>
            <a:r>
              <a:rPr lang="en-US" dirty="0"/>
              <a:t>=</a:t>
            </a:r>
            <a:r>
              <a:rPr lang="en-US" dirty="0" err="1"/>
              <a:t>np.mean</a:t>
            </a:r>
            <a:r>
              <a:rPr lang="en-US" dirty="0"/>
              <a:t>).plot(kind='bar’)</a:t>
            </a:r>
          </a:p>
          <a:p>
            <a:pPr algn="l"/>
            <a:r>
              <a:rPr lang="en-US" dirty="0"/>
              <a:t>             </a:t>
            </a:r>
            <a:r>
              <a:rPr lang="en-US" dirty="0" err="1"/>
              <a:t>plt.xlabel</a:t>
            </a:r>
            <a:r>
              <a:rPr lang="en-US" dirty="0"/>
              <a:t>('</a:t>
            </a:r>
            <a:r>
              <a:rPr lang="en-US" dirty="0" err="1"/>
              <a:t>shoe_size</a:t>
            </a:r>
            <a:r>
              <a:rPr lang="en-US" dirty="0"/>
              <a:t>', </a:t>
            </a:r>
            <a:r>
              <a:rPr lang="en-US" dirty="0" err="1"/>
              <a:t>fontsize</a:t>
            </a:r>
            <a:r>
              <a:rPr lang="en-US" dirty="0"/>
              <a:t>=18)</a:t>
            </a:r>
          </a:p>
          <a:p>
            <a:pPr algn="l"/>
            <a:r>
              <a:rPr lang="en-US" dirty="0"/>
              <a:t>            </a:t>
            </a:r>
            <a:r>
              <a:rPr lang="en-US" dirty="0" err="1"/>
              <a:t>plt.show</a:t>
            </a:r>
            <a:r>
              <a:rPr lang="en-US" dirty="0"/>
              <a:t>()</a:t>
            </a:r>
          </a:p>
          <a:p>
            <a:pPr algn="l"/>
            <a:endParaRPr lang="en-US" b="1" dirty="0"/>
          </a:p>
          <a:p>
            <a:pPr algn="l"/>
            <a:r>
              <a:rPr lang="en-IN" b="1" dirty="0"/>
              <a:t>Solution –  </a:t>
            </a:r>
            <a:r>
              <a:rPr lang="en-IN" dirty="0"/>
              <a:t>By using bar plot we can visualize the plot of average show size against fit to check  is there any significant different shoe sizes for different fit</a:t>
            </a:r>
            <a:r>
              <a:rPr lang="en-IN" b="1" dirty="0"/>
              <a:t>.</a:t>
            </a:r>
          </a:p>
          <a:p>
            <a:pPr algn="l"/>
            <a:endParaRPr lang="en-IN" b="1" dirty="0"/>
          </a:p>
          <a:p>
            <a:pPr algn="l"/>
            <a:r>
              <a:rPr lang="en-IN" b="1" dirty="0"/>
              <a:t>Inference –</a:t>
            </a:r>
            <a:r>
              <a:rPr lang="en-IN" dirty="0"/>
              <a:t> The bar plot representing that all the fit having same shoe size.</a:t>
            </a:r>
          </a:p>
          <a:p>
            <a:pPr algn="l"/>
            <a:endParaRPr lang="en-IN" b="1" dirty="0"/>
          </a:p>
          <a:p>
            <a:pPr algn="l"/>
            <a:endParaRPr lang="en-US" b="1" dirty="0"/>
          </a:p>
        </p:txBody>
      </p:sp>
    </p:spTree>
    <p:extLst>
      <p:ext uri="{BB962C8B-B14F-4D97-AF65-F5344CB8AC3E}">
        <p14:creationId xmlns:p14="http://schemas.microsoft.com/office/powerpoint/2010/main" val="1418172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981B65-A72D-D688-77B2-96365B470EF3}"/>
              </a:ext>
            </a:extLst>
          </p:cNvPr>
          <p:cNvSpPr>
            <a:spLocks noGrp="1"/>
          </p:cNvSpPr>
          <p:nvPr>
            <p:ph type="subTitle" idx="1"/>
          </p:nvPr>
        </p:nvSpPr>
        <p:spPr>
          <a:xfrm>
            <a:off x="119921" y="134911"/>
            <a:ext cx="11902190" cy="6385810"/>
          </a:xfrm>
        </p:spPr>
        <p:txBody>
          <a:bodyPr/>
          <a:lstStyle/>
          <a:p>
            <a:pPr algn="l"/>
            <a:r>
              <a:rPr lang="en-US" b="1" dirty="0"/>
              <a:t>Output –</a:t>
            </a:r>
          </a:p>
          <a:p>
            <a:pPr algn="l"/>
            <a:endParaRPr lang="en-IN" b="1" dirty="0"/>
          </a:p>
        </p:txBody>
      </p:sp>
      <p:pic>
        <p:nvPicPr>
          <p:cNvPr id="5" name="Picture 4">
            <a:extLst>
              <a:ext uri="{FF2B5EF4-FFF2-40B4-BE49-F238E27FC236}">
                <a16:creationId xmlns:a16="http://schemas.microsoft.com/office/drawing/2014/main" id="{78184B95-2D76-9D09-0A4E-B5544C0AAE5E}"/>
              </a:ext>
            </a:extLst>
          </p:cNvPr>
          <p:cNvPicPr>
            <a:picLocks noChangeAspect="1"/>
          </p:cNvPicPr>
          <p:nvPr/>
        </p:nvPicPr>
        <p:blipFill>
          <a:blip r:embed="rId2"/>
          <a:stretch>
            <a:fillRect/>
          </a:stretch>
        </p:blipFill>
        <p:spPr>
          <a:xfrm>
            <a:off x="0" y="1010904"/>
            <a:ext cx="5426244" cy="4206605"/>
          </a:xfrm>
          <a:prstGeom prst="rect">
            <a:avLst/>
          </a:prstGeom>
        </p:spPr>
      </p:pic>
      <p:pic>
        <p:nvPicPr>
          <p:cNvPr id="7" name="Picture 6">
            <a:extLst>
              <a:ext uri="{FF2B5EF4-FFF2-40B4-BE49-F238E27FC236}">
                <a16:creationId xmlns:a16="http://schemas.microsoft.com/office/drawing/2014/main" id="{343DC182-653F-E20F-998E-767B4AC62931}"/>
              </a:ext>
            </a:extLst>
          </p:cNvPr>
          <p:cNvPicPr>
            <a:picLocks noChangeAspect="1"/>
          </p:cNvPicPr>
          <p:nvPr/>
        </p:nvPicPr>
        <p:blipFill>
          <a:blip r:embed="rId3"/>
          <a:stretch>
            <a:fillRect/>
          </a:stretch>
        </p:blipFill>
        <p:spPr>
          <a:xfrm>
            <a:off x="5727036" y="1091152"/>
            <a:ext cx="5387807" cy="4473328"/>
          </a:xfrm>
          <a:prstGeom prst="rect">
            <a:avLst/>
          </a:prstGeom>
        </p:spPr>
      </p:pic>
      <p:pic>
        <p:nvPicPr>
          <p:cNvPr id="8" name="Picture 7">
            <a:extLst>
              <a:ext uri="{FF2B5EF4-FFF2-40B4-BE49-F238E27FC236}">
                <a16:creationId xmlns:a16="http://schemas.microsoft.com/office/drawing/2014/main" id="{16795358-7BD1-6332-526F-5F5058A948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3102836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lnSpcReduction="10000"/>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8.Identify the customer’s common shoe width and average size for those who purchased the maximum quality. Is the mode of shoe width affect the user review? Visualize using the appropriate plot.</a:t>
            </a:r>
          </a:p>
          <a:p>
            <a:pPr algn="l"/>
            <a:endParaRPr lang="en-US" b="1" dirty="0"/>
          </a:p>
          <a:p>
            <a:pPr algn="l"/>
            <a:r>
              <a:rPr lang="en-US" b="1" dirty="0"/>
              <a:t>Code – </a:t>
            </a:r>
            <a:r>
              <a:rPr lang="en-US" dirty="0" err="1"/>
              <a:t>js</a:t>
            </a:r>
            <a:r>
              <a:rPr lang="en-US" dirty="0"/>
              <a:t>['</a:t>
            </a:r>
            <a:r>
              <a:rPr lang="en-US" dirty="0" err="1"/>
              <a:t>shoe_width</a:t>
            </a:r>
            <a:r>
              <a:rPr lang="en-US" dirty="0"/>
              <a:t>'].</a:t>
            </a:r>
            <a:r>
              <a:rPr lang="en-US" dirty="0" err="1"/>
              <a:t>value_counts</a:t>
            </a:r>
            <a:r>
              <a:rPr lang="en-US" dirty="0"/>
              <a:t>()</a:t>
            </a:r>
          </a:p>
          <a:p>
            <a:pPr algn="l"/>
            <a:r>
              <a:rPr lang="en-US" dirty="0"/>
              <a:t>              </a:t>
            </a:r>
            <a:r>
              <a:rPr lang="en-US" dirty="0" err="1"/>
              <a:t>js</a:t>
            </a:r>
            <a:r>
              <a:rPr lang="en-US" dirty="0"/>
              <a:t>['</a:t>
            </a:r>
            <a:r>
              <a:rPr lang="en-US" dirty="0" err="1"/>
              <a:t>shoe_width</a:t>
            </a:r>
            <a:r>
              <a:rPr lang="en-US" dirty="0"/>
              <a:t>'].replace(np.nan,'average',</a:t>
            </a:r>
            <a:r>
              <a:rPr lang="en-US" dirty="0" err="1"/>
              <a:t>inplace</a:t>
            </a:r>
            <a:r>
              <a:rPr lang="en-US" dirty="0"/>
              <a:t>=True)</a:t>
            </a:r>
          </a:p>
          <a:p>
            <a:pPr algn="l"/>
            <a:r>
              <a:rPr lang="en-US" dirty="0"/>
              <a:t>              js.info()</a:t>
            </a:r>
          </a:p>
          <a:p>
            <a:pPr algn="l"/>
            <a:r>
              <a:rPr lang="en-US" dirty="0"/>
              <a:t>              </a:t>
            </a:r>
            <a:r>
              <a:rPr lang="en-US" dirty="0" err="1"/>
              <a:t>js</a:t>
            </a:r>
            <a:r>
              <a:rPr lang="en-US" dirty="0"/>
              <a:t>[['quality']] = </a:t>
            </a:r>
            <a:r>
              <a:rPr lang="en-US" dirty="0" err="1"/>
              <a:t>js</a:t>
            </a:r>
            <a:r>
              <a:rPr lang="en-US" dirty="0"/>
              <a:t>[['quality']].</a:t>
            </a:r>
            <a:r>
              <a:rPr lang="en-US" dirty="0" err="1"/>
              <a:t>astype</a:t>
            </a:r>
            <a:r>
              <a:rPr lang="en-US" dirty="0"/>
              <a:t>(float)</a:t>
            </a:r>
          </a:p>
          <a:p>
            <a:pPr algn="l"/>
            <a:r>
              <a:rPr lang="en-US" dirty="0"/>
              <a:t>              </a:t>
            </a:r>
            <a:r>
              <a:rPr lang="en-US" dirty="0" err="1"/>
              <a:t>js</a:t>
            </a:r>
            <a:r>
              <a:rPr lang="en-US" dirty="0"/>
              <a:t>['quality'].max()</a:t>
            </a:r>
          </a:p>
          <a:p>
            <a:pPr algn="l"/>
            <a:r>
              <a:rPr lang="en-US" dirty="0"/>
              <a:t>              js.info()</a:t>
            </a:r>
          </a:p>
          <a:p>
            <a:pPr algn="l"/>
            <a:r>
              <a:rPr lang="en-IN" b="1" dirty="0"/>
              <a:t>Solution – </a:t>
            </a:r>
            <a:r>
              <a:rPr lang="en-IN" dirty="0"/>
              <a:t>In this we replace the null value in variable ‘</a:t>
            </a:r>
            <a:r>
              <a:rPr lang="en-IN" dirty="0" err="1"/>
              <a:t>shoe_width</a:t>
            </a:r>
            <a:r>
              <a:rPr lang="en-IN" dirty="0"/>
              <a:t>’ with average and then </a:t>
            </a:r>
            <a:r>
              <a:rPr lang="en-IN" dirty="0" err="1"/>
              <a:t>chage</a:t>
            </a:r>
            <a:r>
              <a:rPr lang="en-IN" dirty="0"/>
              <a:t> the data type of column ‘quantity’ into float and find the max quantity.</a:t>
            </a:r>
          </a:p>
          <a:p>
            <a:pPr algn="l"/>
            <a:endParaRPr lang="en-IN" b="1" dirty="0"/>
          </a:p>
          <a:p>
            <a:pPr algn="l"/>
            <a:r>
              <a:rPr lang="en-IN" b="1" dirty="0"/>
              <a:t>Inference –</a:t>
            </a:r>
            <a:r>
              <a:rPr lang="en-IN" dirty="0"/>
              <a:t>The output represent the Changed data type and max quantity.</a:t>
            </a:r>
          </a:p>
          <a:p>
            <a:pPr algn="l"/>
            <a:endParaRPr lang="en-IN" b="1" dirty="0"/>
          </a:p>
          <a:p>
            <a:pPr algn="l"/>
            <a:endParaRPr lang="en-US" b="1" dirty="0"/>
          </a:p>
        </p:txBody>
      </p:sp>
    </p:spTree>
    <p:extLst>
      <p:ext uri="{BB962C8B-B14F-4D97-AF65-F5344CB8AC3E}">
        <p14:creationId xmlns:p14="http://schemas.microsoft.com/office/powerpoint/2010/main" val="3406313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AA5A87-241D-E50F-7AC5-A9D1BAA0E0E4}"/>
              </a:ext>
            </a:extLst>
          </p:cNvPr>
          <p:cNvSpPr>
            <a:spLocks noGrp="1"/>
          </p:cNvSpPr>
          <p:nvPr>
            <p:ph type="subTitle" idx="1"/>
          </p:nvPr>
        </p:nvSpPr>
        <p:spPr>
          <a:xfrm>
            <a:off x="134911" y="134911"/>
            <a:ext cx="11902191" cy="6550702"/>
          </a:xfrm>
        </p:spPr>
        <p:txBody>
          <a:bodyPr>
            <a:normAutofit lnSpcReduction="10000"/>
          </a:bodyPr>
          <a:lstStyle/>
          <a:p>
            <a:pPr algn="l"/>
            <a:r>
              <a:rPr lang="en-US" b="1" dirty="0"/>
              <a:t>Output –</a:t>
            </a:r>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endParaRPr lang="en-IN" b="1" dirty="0"/>
          </a:p>
          <a:p>
            <a:pPr algn="l"/>
            <a:r>
              <a:rPr lang="en-IN" b="1" dirty="0"/>
              <a:t>  5.0</a:t>
            </a:r>
          </a:p>
          <a:p>
            <a:pPr algn="l"/>
            <a:r>
              <a:rPr lang="en-IN" b="1" dirty="0"/>
              <a:t>To Be Continued……. </a:t>
            </a:r>
          </a:p>
        </p:txBody>
      </p:sp>
      <p:pic>
        <p:nvPicPr>
          <p:cNvPr id="5" name="Picture 4">
            <a:extLst>
              <a:ext uri="{FF2B5EF4-FFF2-40B4-BE49-F238E27FC236}">
                <a16:creationId xmlns:a16="http://schemas.microsoft.com/office/drawing/2014/main" id="{1B250028-768F-3FA8-8272-91CD515AD742}"/>
              </a:ext>
            </a:extLst>
          </p:cNvPr>
          <p:cNvPicPr>
            <a:picLocks noChangeAspect="1"/>
          </p:cNvPicPr>
          <p:nvPr/>
        </p:nvPicPr>
        <p:blipFill>
          <a:blip r:embed="rId2"/>
          <a:stretch>
            <a:fillRect/>
          </a:stretch>
        </p:blipFill>
        <p:spPr>
          <a:xfrm>
            <a:off x="251089" y="595857"/>
            <a:ext cx="5121084" cy="4930567"/>
          </a:xfrm>
          <a:prstGeom prst="rect">
            <a:avLst/>
          </a:prstGeom>
        </p:spPr>
      </p:pic>
      <p:pic>
        <p:nvPicPr>
          <p:cNvPr id="7" name="Picture 6">
            <a:extLst>
              <a:ext uri="{FF2B5EF4-FFF2-40B4-BE49-F238E27FC236}">
                <a16:creationId xmlns:a16="http://schemas.microsoft.com/office/drawing/2014/main" id="{681057E0-7117-4A0A-DEB2-E3437A66B530}"/>
              </a:ext>
            </a:extLst>
          </p:cNvPr>
          <p:cNvPicPr>
            <a:picLocks noChangeAspect="1"/>
          </p:cNvPicPr>
          <p:nvPr/>
        </p:nvPicPr>
        <p:blipFill>
          <a:blip r:embed="rId3"/>
          <a:stretch>
            <a:fillRect/>
          </a:stretch>
        </p:blipFill>
        <p:spPr>
          <a:xfrm>
            <a:off x="5372173" y="715778"/>
            <a:ext cx="5082980" cy="5037257"/>
          </a:xfrm>
          <a:prstGeom prst="rect">
            <a:avLst/>
          </a:prstGeom>
        </p:spPr>
      </p:pic>
      <p:pic>
        <p:nvPicPr>
          <p:cNvPr id="8" name="Picture 7">
            <a:extLst>
              <a:ext uri="{FF2B5EF4-FFF2-40B4-BE49-F238E27FC236}">
                <a16:creationId xmlns:a16="http://schemas.microsoft.com/office/drawing/2014/main" id="{8B750920-7680-D9CA-6D29-93DB07A88B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6247" y="134911"/>
            <a:ext cx="1970842" cy="622697"/>
          </a:xfrm>
          <a:prstGeom prst="rect">
            <a:avLst/>
          </a:prstGeom>
        </p:spPr>
      </p:pic>
    </p:spTree>
    <p:extLst>
      <p:ext uri="{BB962C8B-B14F-4D97-AF65-F5344CB8AC3E}">
        <p14:creationId xmlns:p14="http://schemas.microsoft.com/office/powerpoint/2010/main" val="2445956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4F24233-AC5A-E056-0C1D-9201904F64AE}"/>
              </a:ext>
            </a:extLst>
          </p:cNvPr>
          <p:cNvSpPr>
            <a:spLocks noGrp="1"/>
          </p:cNvSpPr>
          <p:nvPr>
            <p:ph type="subTitle" idx="1"/>
          </p:nvPr>
        </p:nvSpPr>
        <p:spPr>
          <a:xfrm>
            <a:off x="134911" y="209862"/>
            <a:ext cx="11887200" cy="6415790"/>
          </a:xfrm>
        </p:spPr>
        <p:txBody>
          <a:bodyPr>
            <a:normAutofit/>
          </a:bodyPr>
          <a:lstStyle/>
          <a:p>
            <a:pPr algn="l"/>
            <a:r>
              <a:rPr lang="en-US" b="1" dirty="0"/>
              <a:t>Code – </a:t>
            </a:r>
            <a:r>
              <a:rPr lang="en-US" dirty="0" err="1"/>
              <a:t>df</a:t>
            </a:r>
            <a:r>
              <a:rPr lang="en-US" dirty="0"/>
              <a:t>=</a:t>
            </a:r>
            <a:r>
              <a:rPr lang="en-US" dirty="0" err="1"/>
              <a:t>pd.DataFrame</a:t>
            </a:r>
            <a:r>
              <a:rPr lang="en-US" dirty="0"/>
              <a:t>(</a:t>
            </a:r>
            <a:r>
              <a:rPr lang="en-US" dirty="0" err="1"/>
              <a:t>js</a:t>
            </a:r>
            <a:r>
              <a:rPr lang="en-US" dirty="0"/>
              <a:t>[(</a:t>
            </a:r>
            <a:r>
              <a:rPr lang="en-US" dirty="0" err="1"/>
              <a:t>js</a:t>
            </a:r>
            <a:r>
              <a:rPr lang="en-US" dirty="0"/>
              <a:t>['</a:t>
            </a:r>
            <a:r>
              <a:rPr lang="en-US" dirty="0" err="1"/>
              <a:t>shoe_width</a:t>
            </a:r>
            <a:r>
              <a:rPr lang="en-US" dirty="0"/>
              <a:t>']=='average')&amp; (</a:t>
            </a:r>
            <a:r>
              <a:rPr lang="en-US" dirty="0" err="1"/>
              <a:t>js</a:t>
            </a:r>
            <a:r>
              <a:rPr lang="en-US" dirty="0"/>
              <a:t>['quality']==5.0)])</a:t>
            </a:r>
          </a:p>
          <a:p>
            <a:pPr algn="l"/>
            <a:r>
              <a:rPr lang="en-US" dirty="0"/>
              <a:t>             </a:t>
            </a:r>
            <a:r>
              <a:rPr lang="en-US" dirty="0" err="1"/>
              <a:t>df.head</a:t>
            </a:r>
            <a:r>
              <a:rPr lang="en-US" dirty="0"/>
              <a:t>()</a:t>
            </a:r>
          </a:p>
          <a:p>
            <a:pPr algn="l"/>
            <a:r>
              <a:rPr lang="en-US" dirty="0"/>
              <a:t>             </a:t>
            </a:r>
            <a:r>
              <a:rPr lang="en-US" dirty="0" err="1"/>
              <a:t>df</a:t>
            </a:r>
            <a:r>
              <a:rPr lang="en-US" dirty="0"/>
              <a:t>['size'].mean()</a:t>
            </a:r>
          </a:p>
          <a:p>
            <a:pPr algn="l"/>
            <a:r>
              <a:rPr lang="en-US" dirty="0"/>
              <a:t>             </a:t>
            </a:r>
            <a:r>
              <a:rPr lang="en-US" dirty="0" err="1"/>
              <a:t>df</a:t>
            </a:r>
            <a:r>
              <a:rPr lang="en-US" dirty="0"/>
              <a:t>['</a:t>
            </a:r>
            <a:r>
              <a:rPr lang="en-US" dirty="0" err="1"/>
              <a:t>shoe_width</a:t>
            </a:r>
            <a:r>
              <a:rPr lang="en-US" dirty="0"/>
              <a:t>'].mode()</a:t>
            </a:r>
          </a:p>
          <a:p>
            <a:pPr algn="l"/>
            <a:r>
              <a:rPr lang="en-US" dirty="0"/>
              <a:t>             </a:t>
            </a:r>
            <a:r>
              <a:rPr lang="en-US" dirty="0" err="1"/>
              <a:t>pd.pivot_table</a:t>
            </a:r>
            <a:r>
              <a:rPr lang="en-US" dirty="0"/>
              <a:t>(</a:t>
            </a:r>
            <a:r>
              <a:rPr lang="en-US" dirty="0" err="1"/>
              <a:t>js</a:t>
            </a:r>
            <a:r>
              <a:rPr lang="en-US" dirty="0"/>
              <a:t>, values='</a:t>
            </a:r>
            <a:r>
              <a:rPr lang="en-US" dirty="0" err="1"/>
              <a:t>review_summary</a:t>
            </a:r>
            <a:r>
              <a:rPr lang="en-US" dirty="0"/>
              <a:t>’,                index=['</a:t>
            </a:r>
            <a:r>
              <a:rPr lang="en-US" dirty="0" err="1"/>
              <a:t>shoe_width</a:t>
            </a:r>
            <a:r>
              <a:rPr lang="en-US" dirty="0"/>
              <a:t>'],</a:t>
            </a:r>
            <a:r>
              <a:rPr lang="en-US" dirty="0" err="1"/>
              <a:t>aggfunc</a:t>
            </a:r>
            <a:r>
              <a:rPr lang="en-US" dirty="0"/>
              <a:t>='count').plot(kind='bar’)</a:t>
            </a:r>
          </a:p>
          <a:p>
            <a:pPr algn="l"/>
            <a:r>
              <a:rPr lang="en-US" dirty="0"/>
              <a:t>             </a:t>
            </a:r>
            <a:r>
              <a:rPr lang="en-US" dirty="0" err="1"/>
              <a:t>plt.show</a:t>
            </a:r>
            <a:r>
              <a:rPr lang="en-US" dirty="0"/>
              <a:t>()</a:t>
            </a:r>
          </a:p>
          <a:p>
            <a:pPr algn="l"/>
            <a:endParaRPr lang="en-US" b="1" dirty="0"/>
          </a:p>
          <a:p>
            <a:pPr algn="l"/>
            <a:r>
              <a:rPr lang="en-US" b="1" dirty="0"/>
              <a:t>Solution – </a:t>
            </a:r>
            <a:r>
              <a:rPr lang="en-US" dirty="0"/>
              <a:t>Here we have created the </a:t>
            </a:r>
            <a:r>
              <a:rPr lang="en-US" dirty="0" err="1"/>
              <a:t>dataframe</a:t>
            </a:r>
            <a:r>
              <a:rPr lang="en-US" dirty="0"/>
              <a:t> Which satisfying the mentioned condition and then we find the mean ,mode and created a pivot table against </a:t>
            </a:r>
            <a:r>
              <a:rPr lang="en-US" dirty="0" err="1"/>
              <a:t>review_summary</a:t>
            </a:r>
            <a:r>
              <a:rPr lang="en-US" dirty="0"/>
              <a:t> and </a:t>
            </a:r>
            <a:r>
              <a:rPr lang="en-US" dirty="0" err="1"/>
              <a:t>shoe_width</a:t>
            </a:r>
            <a:r>
              <a:rPr lang="en-US" dirty="0"/>
              <a:t>.</a:t>
            </a:r>
          </a:p>
          <a:p>
            <a:pPr algn="l"/>
            <a:endParaRPr lang="en-US" b="1" dirty="0"/>
          </a:p>
          <a:p>
            <a:pPr algn="l"/>
            <a:r>
              <a:rPr lang="en-US" b="1" dirty="0"/>
              <a:t>Inference –  </a:t>
            </a:r>
            <a:r>
              <a:rPr lang="en-US" dirty="0"/>
              <a:t>for average </a:t>
            </a:r>
            <a:r>
              <a:rPr lang="en-US" dirty="0" err="1"/>
              <a:t>shoe_width</a:t>
            </a:r>
            <a:r>
              <a:rPr lang="en-US" dirty="0"/>
              <a:t> the count of review summary is  more then 70000 where as for ‘narrow’ and ‘width’ shoe its very less number of reviews.</a:t>
            </a:r>
          </a:p>
          <a:p>
            <a:pPr algn="l"/>
            <a:endParaRPr lang="en-IN" b="1" dirty="0"/>
          </a:p>
        </p:txBody>
      </p:sp>
      <p:pic>
        <p:nvPicPr>
          <p:cNvPr id="4" name="Picture 3">
            <a:extLst>
              <a:ext uri="{FF2B5EF4-FFF2-40B4-BE49-F238E27FC236}">
                <a16:creationId xmlns:a16="http://schemas.microsoft.com/office/drawing/2014/main" id="{3895104D-9036-0B8E-39BF-7CE344375F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6247" y="134911"/>
            <a:ext cx="1970842" cy="622697"/>
          </a:xfrm>
          <a:prstGeom prst="rect">
            <a:avLst/>
          </a:prstGeom>
        </p:spPr>
      </p:pic>
    </p:spTree>
    <p:extLst>
      <p:ext uri="{BB962C8B-B14F-4D97-AF65-F5344CB8AC3E}">
        <p14:creationId xmlns:p14="http://schemas.microsoft.com/office/powerpoint/2010/main" val="36277127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EE8827-622A-AC92-3F0A-BEA687722806}"/>
              </a:ext>
            </a:extLst>
          </p:cNvPr>
          <p:cNvSpPr>
            <a:spLocks noGrp="1"/>
          </p:cNvSpPr>
          <p:nvPr>
            <p:ph type="subTitle" idx="1"/>
          </p:nvPr>
        </p:nvSpPr>
        <p:spPr>
          <a:xfrm>
            <a:off x="149901" y="194871"/>
            <a:ext cx="11842229" cy="6445771"/>
          </a:xfrm>
        </p:spPr>
        <p:txBody>
          <a:bodyPr/>
          <a:lstStyle/>
          <a:p>
            <a:pPr algn="l"/>
            <a:r>
              <a:rPr lang="en-US" b="1" dirty="0"/>
              <a:t>Output –</a:t>
            </a:r>
          </a:p>
          <a:p>
            <a:pPr algn="l"/>
            <a:r>
              <a:rPr lang="en-IN" dirty="0"/>
              <a:t>mean: 12.362646930779277</a:t>
            </a:r>
          </a:p>
          <a:p>
            <a:pPr algn="l"/>
            <a:r>
              <a:rPr lang="en-IN" dirty="0"/>
              <a:t>Mode: average</a:t>
            </a:r>
          </a:p>
        </p:txBody>
      </p:sp>
      <p:pic>
        <p:nvPicPr>
          <p:cNvPr id="5" name="Picture 4">
            <a:extLst>
              <a:ext uri="{FF2B5EF4-FFF2-40B4-BE49-F238E27FC236}">
                <a16:creationId xmlns:a16="http://schemas.microsoft.com/office/drawing/2014/main" id="{F3C41237-AB06-E453-6363-9940C3153148}"/>
              </a:ext>
            </a:extLst>
          </p:cNvPr>
          <p:cNvPicPr>
            <a:picLocks noChangeAspect="1"/>
          </p:cNvPicPr>
          <p:nvPr/>
        </p:nvPicPr>
        <p:blipFill>
          <a:blip r:embed="rId2"/>
          <a:stretch>
            <a:fillRect/>
          </a:stretch>
        </p:blipFill>
        <p:spPr>
          <a:xfrm>
            <a:off x="2933591" y="1771592"/>
            <a:ext cx="7049858" cy="4539267"/>
          </a:xfrm>
          <a:prstGeom prst="rect">
            <a:avLst/>
          </a:prstGeom>
        </p:spPr>
      </p:pic>
      <p:pic>
        <p:nvPicPr>
          <p:cNvPr id="6" name="Picture 5">
            <a:extLst>
              <a:ext uri="{FF2B5EF4-FFF2-40B4-BE49-F238E27FC236}">
                <a16:creationId xmlns:a16="http://schemas.microsoft.com/office/drawing/2014/main" id="{7C5EA222-2333-FC7B-8E67-3AD6474BD0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6247" y="134911"/>
            <a:ext cx="1970842" cy="622697"/>
          </a:xfrm>
          <a:prstGeom prst="rect">
            <a:avLst/>
          </a:prstGeom>
        </p:spPr>
      </p:pic>
    </p:spTree>
    <p:extLst>
      <p:ext uri="{BB962C8B-B14F-4D97-AF65-F5344CB8AC3E}">
        <p14:creationId xmlns:p14="http://schemas.microsoft.com/office/powerpoint/2010/main" val="3315539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fontScale="92500" lnSpcReduction="20000"/>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9.Extract the records belonging to the top 10 reviews, and then find the review summary for the different cup sizes. The basic analysis explains what you would try to infer. Try to use visualization</a:t>
            </a:r>
            <a:endParaRPr lang="en-US" b="1" dirty="0"/>
          </a:p>
          <a:p>
            <a:pPr algn="l"/>
            <a:endParaRPr lang="en-US" b="1" dirty="0"/>
          </a:p>
          <a:p>
            <a:pPr algn="l"/>
            <a:r>
              <a:rPr lang="en-US" b="1" dirty="0"/>
              <a:t>Code – </a:t>
            </a:r>
            <a:r>
              <a:rPr lang="en-US" dirty="0" err="1"/>
              <a:t>js</a:t>
            </a:r>
            <a:r>
              <a:rPr lang="en-US" dirty="0"/>
              <a:t>[['review_summary','</a:t>
            </a:r>
            <a:r>
              <a:rPr lang="en-US" dirty="0" err="1"/>
              <a:t>cup_size</a:t>
            </a:r>
            <a:r>
              <a:rPr lang="en-US" dirty="0"/>
              <a:t>’]]  </a:t>
            </a:r>
            <a:r>
              <a:rPr lang="en-US" dirty="0" err="1"/>
              <a:t>df</a:t>
            </a:r>
            <a:r>
              <a:rPr lang="en-US" dirty="0"/>
              <a:t>=</a:t>
            </a:r>
            <a:r>
              <a:rPr lang="en-US" dirty="0" err="1"/>
              <a:t>pd.DataFrame</a:t>
            </a:r>
            <a:r>
              <a:rPr lang="en-US" dirty="0"/>
              <a:t>(</a:t>
            </a:r>
            <a:r>
              <a:rPr lang="en-US" dirty="0" err="1"/>
              <a:t>js</a:t>
            </a:r>
            <a:r>
              <a:rPr lang="en-US" dirty="0"/>
              <a:t>[['review_summary','</a:t>
            </a:r>
            <a:r>
              <a:rPr lang="en-US" dirty="0" err="1"/>
              <a:t>cup_size</a:t>
            </a:r>
            <a:r>
              <a:rPr lang="en-US" dirty="0"/>
              <a:t>']]).</a:t>
            </a:r>
            <a:r>
              <a:rPr lang="en-US" dirty="0" err="1"/>
              <a:t>value_counts</a:t>
            </a:r>
            <a:r>
              <a:rPr lang="en-US" dirty="0"/>
              <a:t>().</a:t>
            </a:r>
            <a:r>
              <a:rPr lang="en-US" dirty="0" err="1"/>
              <a:t>reset_index</a:t>
            </a:r>
            <a:r>
              <a:rPr lang="en-US" dirty="0"/>
              <a:t>().rename(columns={0:'count_n’})</a:t>
            </a:r>
          </a:p>
          <a:p>
            <a:pPr algn="l"/>
            <a:r>
              <a:rPr lang="en-US" dirty="0" err="1"/>
              <a:t>Df</a:t>
            </a:r>
            <a:endParaRPr lang="en-US" dirty="0"/>
          </a:p>
          <a:p>
            <a:pPr algn="l"/>
            <a:endParaRPr lang="en-US" dirty="0"/>
          </a:p>
          <a:p>
            <a:pPr algn="l"/>
            <a:r>
              <a:rPr lang="en-US" dirty="0" err="1"/>
              <a:t>pd.pivot_table</a:t>
            </a:r>
            <a:r>
              <a:rPr lang="en-US" dirty="0"/>
              <a:t>(</a:t>
            </a:r>
            <a:r>
              <a:rPr lang="en-US" dirty="0" err="1"/>
              <a:t>df,index</a:t>
            </a:r>
            <a:r>
              <a:rPr lang="en-US" dirty="0"/>
              <a:t>=['</a:t>
            </a:r>
            <a:r>
              <a:rPr lang="en-US" dirty="0" err="1"/>
              <a:t>cup_size</a:t>
            </a:r>
            <a:r>
              <a:rPr lang="en-US" dirty="0"/>
              <a:t>'],values=['</a:t>
            </a:r>
            <a:r>
              <a:rPr lang="en-US" dirty="0" err="1"/>
              <a:t>count_n</a:t>
            </a:r>
            <a:r>
              <a:rPr lang="en-US" dirty="0"/>
              <a:t>'],</a:t>
            </a:r>
            <a:r>
              <a:rPr lang="en-US" dirty="0" err="1"/>
              <a:t>aggfunc</a:t>
            </a:r>
            <a:r>
              <a:rPr lang="en-US" dirty="0"/>
              <a:t>='count').</a:t>
            </a:r>
            <a:r>
              <a:rPr lang="en-US" dirty="0" err="1"/>
              <a:t>sort_values</a:t>
            </a:r>
            <a:r>
              <a:rPr lang="en-US" dirty="0"/>
              <a:t>(by='</a:t>
            </a:r>
            <a:r>
              <a:rPr lang="en-US" dirty="0" err="1"/>
              <a:t>count_n',ascending</a:t>
            </a:r>
            <a:r>
              <a:rPr lang="en-US" dirty="0"/>
              <a:t>=False).plot(kind='bar')</a:t>
            </a:r>
          </a:p>
          <a:p>
            <a:pPr algn="l"/>
            <a:r>
              <a:rPr lang="en-US" dirty="0" err="1"/>
              <a:t>plt.show</a:t>
            </a:r>
            <a:r>
              <a:rPr lang="en-US" dirty="0"/>
              <a:t>()</a:t>
            </a:r>
          </a:p>
          <a:p>
            <a:pPr algn="l"/>
            <a:endParaRPr lang="en-US" b="1" dirty="0"/>
          </a:p>
          <a:p>
            <a:pPr algn="l"/>
            <a:r>
              <a:rPr lang="en-IN" b="1" dirty="0"/>
              <a:t>Solution – </a:t>
            </a:r>
            <a:r>
              <a:rPr lang="en-IN" dirty="0"/>
              <a:t>Firstly we have created the </a:t>
            </a:r>
            <a:r>
              <a:rPr lang="en-IN" dirty="0" err="1"/>
              <a:t>dataframe</a:t>
            </a:r>
            <a:r>
              <a:rPr lang="en-IN" dirty="0"/>
              <a:t>  containing new column ‘</a:t>
            </a:r>
            <a:r>
              <a:rPr lang="en-IN" dirty="0" err="1"/>
              <a:t>count_n</a:t>
            </a:r>
            <a:r>
              <a:rPr lang="en-IN" dirty="0"/>
              <a:t>’ and then then we plot the bar graph  between </a:t>
            </a:r>
            <a:r>
              <a:rPr lang="en-IN" dirty="0" err="1"/>
              <a:t>count_n</a:t>
            </a:r>
            <a:r>
              <a:rPr lang="en-IN" dirty="0"/>
              <a:t> and </a:t>
            </a:r>
            <a:r>
              <a:rPr lang="en-IN" dirty="0" err="1"/>
              <a:t>cup_size</a:t>
            </a:r>
            <a:r>
              <a:rPr lang="en-IN" dirty="0"/>
              <a:t>.</a:t>
            </a:r>
          </a:p>
          <a:p>
            <a:pPr algn="l"/>
            <a:endParaRPr lang="en-IN" b="1" dirty="0"/>
          </a:p>
          <a:p>
            <a:pPr algn="l"/>
            <a:r>
              <a:rPr lang="en-IN" b="1" dirty="0"/>
              <a:t>Inference – </a:t>
            </a:r>
            <a:r>
              <a:rPr lang="en-IN" dirty="0"/>
              <a:t>The graph represent the count for each cup size . The graph is left shewed. The </a:t>
            </a:r>
            <a:r>
              <a:rPr lang="en-IN" dirty="0" err="1"/>
              <a:t>cup_size</a:t>
            </a:r>
            <a:r>
              <a:rPr lang="en-IN" dirty="0"/>
              <a:t> ‘c’ having highest count number.</a:t>
            </a:r>
          </a:p>
          <a:p>
            <a:pPr algn="l"/>
            <a:endParaRPr lang="en-IN" b="1" dirty="0"/>
          </a:p>
          <a:p>
            <a:pPr algn="l"/>
            <a:endParaRPr lang="en-US" b="1" dirty="0"/>
          </a:p>
        </p:txBody>
      </p:sp>
    </p:spTree>
    <p:extLst>
      <p:ext uri="{BB962C8B-B14F-4D97-AF65-F5344CB8AC3E}">
        <p14:creationId xmlns:p14="http://schemas.microsoft.com/office/powerpoint/2010/main" val="39127737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7DAE06-9970-1E8D-F3DF-844FBFAE58A4}"/>
              </a:ext>
            </a:extLst>
          </p:cNvPr>
          <p:cNvSpPr>
            <a:spLocks noGrp="1"/>
          </p:cNvSpPr>
          <p:nvPr>
            <p:ph type="subTitle" idx="1"/>
          </p:nvPr>
        </p:nvSpPr>
        <p:spPr>
          <a:xfrm>
            <a:off x="119921" y="194872"/>
            <a:ext cx="11902190" cy="6415790"/>
          </a:xfrm>
        </p:spPr>
        <p:txBody>
          <a:bodyPr/>
          <a:lstStyle/>
          <a:p>
            <a:pPr algn="l"/>
            <a:r>
              <a:rPr lang="en-US" b="1" dirty="0"/>
              <a:t>Output –</a:t>
            </a:r>
          </a:p>
          <a:p>
            <a:pPr algn="l"/>
            <a:endParaRPr lang="en-IN" b="1" dirty="0"/>
          </a:p>
        </p:txBody>
      </p:sp>
      <p:pic>
        <p:nvPicPr>
          <p:cNvPr id="5" name="Picture 4">
            <a:extLst>
              <a:ext uri="{FF2B5EF4-FFF2-40B4-BE49-F238E27FC236}">
                <a16:creationId xmlns:a16="http://schemas.microsoft.com/office/drawing/2014/main" id="{E780C3B4-365B-049A-2D68-090A8D76198E}"/>
              </a:ext>
            </a:extLst>
          </p:cNvPr>
          <p:cNvPicPr>
            <a:picLocks noChangeAspect="1"/>
          </p:cNvPicPr>
          <p:nvPr/>
        </p:nvPicPr>
        <p:blipFill>
          <a:blip r:embed="rId2"/>
          <a:stretch>
            <a:fillRect/>
          </a:stretch>
        </p:blipFill>
        <p:spPr>
          <a:xfrm>
            <a:off x="169889" y="1135891"/>
            <a:ext cx="5204911" cy="4046571"/>
          </a:xfrm>
          <a:prstGeom prst="rect">
            <a:avLst/>
          </a:prstGeom>
        </p:spPr>
      </p:pic>
      <p:pic>
        <p:nvPicPr>
          <p:cNvPr id="7" name="Picture 6">
            <a:extLst>
              <a:ext uri="{FF2B5EF4-FFF2-40B4-BE49-F238E27FC236}">
                <a16:creationId xmlns:a16="http://schemas.microsoft.com/office/drawing/2014/main" id="{CB13C88A-E933-8C41-673A-AC01DA41982A}"/>
              </a:ext>
            </a:extLst>
          </p:cNvPr>
          <p:cNvPicPr>
            <a:picLocks noChangeAspect="1"/>
          </p:cNvPicPr>
          <p:nvPr/>
        </p:nvPicPr>
        <p:blipFill>
          <a:blip r:embed="rId3"/>
          <a:stretch>
            <a:fillRect/>
          </a:stretch>
        </p:blipFill>
        <p:spPr>
          <a:xfrm>
            <a:off x="4603404" y="1382852"/>
            <a:ext cx="6043184" cy="4092295"/>
          </a:xfrm>
          <a:prstGeom prst="rect">
            <a:avLst/>
          </a:prstGeom>
        </p:spPr>
      </p:pic>
      <p:pic>
        <p:nvPicPr>
          <p:cNvPr id="8" name="Picture 7">
            <a:extLst>
              <a:ext uri="{FF2B5EF4-FFF2-40B4-BE49-F238E27FC236}">
                <a16:creationId xmlns:a16="http://schemas.microsoft.com/office/drawing/2014/main" id="{F804CBFF-9120-EAB4-70EC-B3BB5422E2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78498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393FE2-E2BA-2BAF-F894-FA83F05B4098}"/>
              </a:ext>
            </a:extLst>
          </p:cNvPr>
          <p:cNvSpPr>
            <a:spLocks noGrp="1"/>
          </p:cNvSpPr>
          <p:nvPr>
            <p:ph type="subTitle" idx="1"/>
          </p:nvPr>
        </p:nvSpPr>
        <p:spPr>
          <a:xfrm>
            <a:off x="64168" y="128337"/>
            <a:ext cx="11999495" cy="6609347"/>
          </a:xfrm>
        </p:spPr>
        <p:txBody>
          <a:bodyPr>
            <a:normAutofit/>
          </a:bodyPr>
          <a:lstStyle/>
          <a:p>
            <a:pPr marL="342900" indent="-342900" algn="l">
              <a:buFont typeface="Wingdings" panose="05000000000000000000" pitchFamily="2" charset="2"/>
              <a:buChar char="Ø"/>
            </a:pPr>
            <a:r>
              <a:rPr lang="en-US" sz="2000" b="1" dirty="0"/>
              <a:t>Project Flow</a:t>
            </a:r>
          </a:p>
          <a:p>
            <a:pPr algn="l"/>
            <a:endParaRPr lang="en-IN" sz="2000" dirty="0"/>
          </a:p>
          <a:p>
            <a:pPr algn="l"/>
            <a:r>
              <a:rPr lang="en-US" sz="2000" b="0" i="0" dirty="0">
                <a:solidFill>
                  <a:srgbClr val="000000"/>
                </a:solidFill>
                <a:effectLst/>
                <a:latin typeface="Helvetica Neue"/>
              </a:rPr>
              <a:t>Q3. Find the mean deviation for the data . The mean deviation is defined as below.</a:t>
            </a:r>
            <a:endParaRPr lang="en-IN" sz="2000" b="0" i="0" dirty="0">
              <a:solidFill>
                <a:srgbClr val="000000"/>
              </a:solidFill>
              <a:effectLst/>
              <a:latin typeface="Helvetica Neue"/>
            </a:endParaRPr>
          </a:p>
          <a:p>
            <a:pPr algn="l"/>
            <a:r>
              <a:rPr lang="en-IN" sz="2000" dirty="0">
                <a:solidFill>
                  <a:srgbClr val="000000"/>
                </a:solidFill>
                <a:latin typeface="Helvetica Neue"/>
              </a:rPr>
              <a:t>    </a:t>
            </a:r>
          </a:p>
          <a:p>
            <a:pPr algn="l"/>
            <a:endParaRPr lang="en-IN" sz="2000" dirty="0">
              <a:solidFill>
                <a:srgbClr val="000000"/>
              </a:solidFill>
              <a:latin typeface="Helvetica Neue"/>
            </a:endParaRPr>
          </a:p>
          <a:p>
            <a:pPr algn="l"/>
            <a:endParaRPr lang="en-IN" sz="2000" dirty="0">
              <a:solidFill>
                <a:srgbClr val="000000"/>
              </a:solidFill>
              <a:latin typeface="Helvetica Neue"/>
            </a:endParaRPr>
          </a:p>
          <a:p>
            <a:pPr algn="l"/>
            <a:endParaRPr lang="en-IN" sz="2000" b="1" dirty="0">
              <a:solidFill>
                <a:srgbClr val="000000"/>
              </a:solidFill>
              <a:latin typeface="Helvetica Neue"/>
            </a:endParaRPr>
          </a:p>
          <a:p>
            <a:pPr algn="l"/>
            <a:r>
              <a:rPr lang="en-IN" sz="2000" b="1" dirty="0">
                <a:solidFill>
                  <a:srgbClr val="000000"/>
                </a:solidFill>
                <a:latin typeface="Helvetica Neue"/>
              </a:rPr>
              <a:t>Code - </a:t>
            </a:r>
            <a:r>
              <a:rPr lang="en-IN" sz="2000" dirty="0">
                <a:solidFill>
                  <a:srgbClr val="000000"/>
                </a:solidFill>
                <a:latin typeface="Helvetica Neue"/>
              </a:rPr>
              <a:t>mad =</a:t>
            </a:r>
            <a:r>
              <a:rPr lang="en-IN" sz="2000" dirty="0" err="1">
                <a:solidFill>
                  <a:srgbClr val="000000"/>
                </a:solidFill>
                <a:latin typeface="Helvetica Neue"/>
              </a:rPr>
              <a:t>dat.mad</a:t>
            </a:r>
            <a:r>
              <a:rPr lang="en-IN" sz="2000" dirty="0">
                <a:solidFill>
                  <a:srgbClr val="000000"/>
                </a:solidFill>
                <a:latin typeface="Helvetica Neue"/>
              </a:rPr>
              <a:t>(axis=0)</a:t>
            </a:r>
          </a:p>
          <a:p>
            <a:pPr algn="l"/>
            <a:r>
              <a:rPr lang="en-IN" sz="2000" dirty="0">
                <a:solidFill>
                  <a:srgbClr val="000000"/>
                </a:solidFill>
                <a:latin typeface="Helvetica Neue"/>
              </a:rPr>
              <a:t>            mad    </a:t>
            </a:r>
          </a:p>
          <a:p>
            <a:pPr algn="l"/>
            <a:endParaRPr lang="en-IN" sz="2000" dirty="0">
              <a:solidFill>
                <a:srgbClr val="000000"/>
              </a:solidFill>
              <a:latin typeface="Helvetica Neue"/>
            </a:endParaRPr>
          </a:p>
          <a:p>
            <a:pPr algn="l"/>
            <a:r>
              <a:rPr lang="en-IN" sz="2000" b="1" dirty="0">
                <a:solidFill>
                  <a:srgbClr val="000000"/>
                </a:solidFill>
                <a:latin typeface="Helvetica Neue"/>
              </a:rPr>
              <a:t>Solution -</a:t>
            </a:r>
            <a:r>
              <a:rPr lang="en-IN" sz="2000" dirty="0">
                <a:solidFill>
                  <a:srgbClr val="000000"/>
                </a:solidFill>
                <a:latin typeface="Helvetica Neue"/>
              </a:rPr>
              <a:t>To get the mean absolute Deviation for series we have used mad() function for index axis.</a:t>
            </a:r>
          </a:p>
          <a:p>
            <a:pPr algn="l"/>
            <a:endParaRPr lang="en-IN" sz="2000" dirty="0">
              <a:solidFill>
                <a:srgbClr val="000000"/>
              </a:solidFill>
              <a:latin typeface="Helvetica Neue"/>
            </a:endParaRPr>
          </a:p>
          <a:p>
            <a:pPr algn="l"/>
            <a:r>
              <a:rPr lang="en-IN" sz="2000" b="1" dirty="0">
                <a:solidFill>
                  <a:srgbClr val="000000"/>
                </a:solidFill>
                <a:latin typeface="Helvetica Neue"/>
              </a:rPr>
              <a:t>Inference - </a:t>
            </a:r>
            <a:r>
              <a:rPr lang="en-IN" sz="2000" dirty="0">
                <a:solidFill>
                  <a:srgbClr val="000000"/>
                </a:solidFill>
                <a:latin typeface="Helvetica Neue"/>
              </a:rPr>
              <a:t>We get the Mean Absolute deviation of prices.</a:t>
            </a:r>
          </a:p>
          <a:p>
            <a:pPr algn="l"/>
            <a:r>
              <a:rPr lang="en-IN" sz="2000" dirty="0">
                <a:solidFill>
                  <a:srgbClr val="000000"/>
                </a:solidFill>
                <a:latin typeface="Helvetica Neue"/>
              </a:rPr>
              <a:t>  </a:t>
            </a:r>
          </a:p>
          <a:p>
            <a:pPr algn="l"/>
            <a:r>
              <a:rPr lang="en-IN" sz="2000" b="1" dirty="0">
                <a:solidFill>
                  <a:srgbClr val="000000"/>
                </a:solidFill>
                <a:latin typeface="Helvetica Neue"/>
              </a:rPr>
              <a:t>Output – </a:t>
            </a:r>
            <a:r>
              <a:rPr lang="en-IN" sz="2000" dirty="0">
                <a:solidFill>
                  <a:srgbClr val="000000"/>
                </a:solidFill>
                <a:latin typeface="Helvetica Neue"/>
              </a:rPr>
              <a:t>7.4                                        </a:t>
            </a:r>
            <a:endParaRPr lang="en-IN" sz="2000" dirty="0"/>
          </a:p>
        </p:txBody>
      </p:sp>
      <p:pic>
        <p:nvPicPr>
          <p:cNvPr id="4" name="Picture 3">
            <a:extLst>
              <a:ext uri="{FF2B5EF4-FFF2-40B4-BE49-F238E27FC236}">
                <a16:creationId xmlns:a16="http://schemas.microsoft.com/office/drawing/2014/main" id="{D7E7BA20-D694-8D18-097C-6147BDEA84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3911" y="158538"/>
            <a:ext cx="1970842" cy="622697"/>
          </a:xfrm>
          <a:prstGeom prst="rect">
            <a:avLst/>
          </a:prstGeom>
        </p:spPr>
      </p:pic>
      <p:pic>
        <p:nvPicPr>
          <p:cNvPr id="6" name="Picture 5">
            <a:extLst>
              <a:ext uri="{FF2B5EF4-FFF2-40B4-BE49-F238E27FC236}">
                <a16:creationId xmlns:a16="http://schemas.microsoft.com/office/drawing/2014/main" id="{B14AF5AB-CA31-FD02-92A5-175AF356313F}"/>
              </a:ext>
            </a:extLst>
          </p:cNvPr>
          <p:cNvPicPr>
            <a:picLocks noChangeAspect="1"/>
          </p:cNvPicPr>
          <p:nvPr/>
        </p:nvPicPr>
        <p:blipFill>
          <a:blip r:embed="rId3"/>
          <a:stretch>
            <a:fillRect/>
          </a:stretch>
        </p:blipFill>
        <p:spPr>
          <a:xfrm>
            <a:off x="4049492" y="1652337"/>
            <a:ext cx="3162574" cy="1096502"/>
          </a:xfrm>
          <a:prstGeom prst="rect">
            <a:avLst/>
          </a:prstGeom>
        </p:spPr>
      </p:pic>
    </p:spTree>
    <p:extLst>
      <p:ext uri="{BB962C8B-B14F-4D97-AF65-F5344CB8AC3E}">
        <p14:creationId xmlns:p14="http://schemas.microsoft.com/office/powerpoint/2010/main" val="1134674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lnSpcReduction="10000"/>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10.Identify the most common review that we got from the customer whose hips size is greater than 35. Find out what kind of inference you can make.</a:t>
            </a:r>
          </a:p>
          <a:p>
            <a:pPr algn="l"/>
            <a:endParaRPr lang="en-US" b="1" dirty="0"/>
          </a:p>
          <a:p>
            <a:pPr algn="l"/>
            <a:r>
              <a:rPr lang="en-US" b="1" dirty="0"/>
              <a:t>Code – </a:t>
            </a:r>
            <a:r>
              <a:rPr lang="en-US" dirty="0"/>
              <a:t>hp=</a:t>
            </a:r>
            <a:r>
              <a:rPr lang="en-US" dirty="0" err="1"/>
              <a:t>pd.DataFrame</a:t>
            </a:r>
            <a:r>
              <a:rPr lang="en-US" dirty="0"/>
              <a:t>(</a:t>
            </a:r>
            <a:r>
              <a:rPr lang="en-US" dirty="0" err="1"/>
              <a:t>js</a:t>
            </a:r>
            <a:r>
              <a:rPr lang="en-US" dirty="0"/>
              <a:t>[(</a:t>
            </a:r>
            <a:r>
              <a:rPr lang="en-US" dirty="0" err="1"/>
              <a:t>js.hips</a:t>
            </a:r>
            <a:r>
              <a:rPr lang="en-US" dirty="0"/>
              <a:t>&gt; 35)])</a:t>
            </a:r>
          </a:p>
          <a:p>
            <a:pPr algn="l"/>
            <a:r>
              <a:rPr lang="en-US" dirty="0"/>
              <a:t>              </a:t>
            </a:r>
            <a:r>
              <a:rPr lang="en-US" dirty="0" err="1"/>
              <a:t>hp.head</a:t>
            </a:r>
            <a:r>
              <a:rPr lang="en-US" dirty="0"/>
              <a:t>()</a:t>
            </a:r>
          </a:p>
          <a:p>
            <a:pPr algn="l"/>
            <a:r>
              <a:rPr lang="en-US" dirty="0"/>
              <a:t>                  hp[['</a:t>
            </a:r>
            <a:r>
              <a:rPr lang="en-US" dirty="0" err="1"/>
              <a:t>review_summary</a:t>
            </a:r>
            <a:r>
              <a:rPr lang="en-US" dirty="0"/>
              <a:t>']].</a:t>
            </a:r>
            <a:r>
              <a:rPr lang="en-US" dirty="0" err="1"/>
              <a:t>value_counts</a:t>
            </a:r>
            <a:r>
              <a:rPr lang="en-US" dirty="0"/>
              <a:t>().</a:t>
            </a:r>
            <a:r>
              <a:rPr lang="en-US" dirty="0" err="1"/>
              <a:t>reset_index</a:t>
            </a:r>
            <a:r>
              <a:rPr lang="en-US" dirty="0"/>
              <a:t>().head(10).rename(columns={0:'common_review'})</a:t>
            </a:r>
          </a:p>
          <a:p>
            <a:pPr algn="l"/>
            <a:endParaRPr lang="en-US" b="1" dirty="0"/>
          </a:p>
          <a:p>
            <a:pPr algn="l"/>
            <a:r>
              <a:rPr lang="en-IN" b="1" dirty="0"/>
              <a:t>Solution – </a:t>
            </a:r>
            <a:r>
              <a:rPr lang="en-IN" dirty="0"/>
              <a:t>Firstly we have created the </a:t>
            </a:r>
            <a:r>
              <a:rPr lang="en-IN" dirty="0" err="1"/>
              <a:t>dataFrame</a:t>
            </a:r>
            <a:r>
              <a:rPr lang="en-IN" dirty="0"/>
              <a:t> for hips greater then 35 and then </a:t>
            </a:r>
            <a:r>
              <a:rPr lang="en-IN" dirty="0" err="1"/>
              <a:t>createda</a:t>
            </a:r>
            <a:r>
              <a:rPr lang="en-IN" dirty="0"/>
              <a:t> new column ‘</a:t>
            </a:r>
            <a:r>
              <a:rPr lang="en-IN" dirty="0" err="1"/>
              <a:t>common_review</a:t>
            </a:r>
            <a:r>
              <a:rPr lang="en-IN" dirty="0"/>
              <a:t>’ which contain the total counts for each category in  review summary</a:t>
            </a:r>
            <a:r>
              <a:rPr lang="en-IN" b="1" dirty="0"/>
              <a:t>.</a:t>
            </a:r>
          </a:p>
          <a:p>
            <a:pPr algn="l"/>
            <a:endParaRPr lang="en-IN" b="1" dirty="0"/>
          </a:p>
          <a:p>
            <a:pPr algn="l"/>
            <a:r>
              <a:rPr lang="en-IN" b="1" dirty="0"/>
              <a:t>Inference – </a:t>
            </a:r>
            <a:r>
              <a:rPr lang="en-IN" dirty="0"/>
              <a:t>The output shows value count for each category of reviews the highest reviews are ‘Love it!’.</a:t>
            </a:r>
          </a:p>
          <a:p>
            <a:pPr algn="l"/>
            <a:endParaRPr lang="en-IN" b="1" dirty="0"/>
          </a:p>
          <a:p>
            <a:pPr algn="l"/>
            <a:endParaRPr lang="en-US" b="1" dirty="0"/>
          </a:p>
        </p:txBody>
      </p:sp>
    </p:spTree>
    <p:extLst>
      <p:ext uri="{BB962C8B-B14F-4D97-AF65-F5344CB8AC3E}">
        <p14:creationId xmlns:p14="http://schemas.microsoft.com/office/powerpoint/2010/main" val="23321369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0DD996-8637-9FED-3A14-A1F62A86C6BC}"/>
              </a:ext>
            </a:extLst>
          </p:cNvPr>
          <p:cNvSpPr>
            <a:spLocks noGrp="1"/>
          </p:cNvSpPr>
          <p:nvPr>
            <p:ph type="subTitle" idx="1"/>
          </p:nvPr>
        </p:nvSpPr>
        <p:spPr>
          <a:xfrm>
            <a:off x="119921" y="209861"/>
            <a:ext cx="11857220" cy="6490741"/>
          </a:xfrm>
        </p:spPr>
        <p:txBody>
          <a:bodyPr/>
          <a:lstStyle/>
          <a:p>
            <a:pPr algn="l"/>
            <a:r>
              <a:rPr lang="en-US" b="1" dirty="0"/>
              <a:t>Output –</a:t>
            </a:r>
          </a:p>
          <a:p>
            <a:pPr algn="l"/>
            <a:endParaRPr lang="en-IN" b="1" dirty="0"/>
          </a:p>
        </p:txBody>
      </p:sp>
      <p:pic>
        <p:nvPicPr>
          <p:cNvPr id="5" name="Picture 4">
            <a:extLst>
              <a:ext uri="{FF2B5EF4-FFF2-40B4-BE49-F238E27FC236}">
                <a16:creationId xmlns:a16="http://schemas.microsoft.com/office/drawing/2014/main" id="{1D5005A7-7297-D660-5F2E-8288D16EC6A7}"/>
              </a:ext>
            </a:extLst>
          </p:cNvPr>
          <p:cNvPicPr>
            <a:picLocks noChangeAspect="1"/>
          </p:cNvPicPr>
          <p:nvPr/>
        </p:nvPicPr>
        <p:blipFill>
          <a:blip r:embed="rId2"/>
          <a:stretch>
            <a:fillRect/>
          </a:stretch>
        </p:blipFill>
        <p:spPr>
          <a:xfrm>
            <a:off x="1190125" y="1088072"/>
            <a:ext cx="7833954" cy="4773082"/>
          </a:xfrm>
          <a:prstGeom prst="rect">
            <a:avLst/>
          </a:prstGeom>
        </p:spPr>
      </p:pic>
      <p:pic>
        <p:nvPicPr>
          <p:cNvPr id="6" name="Picture 5">
            <a:extLst>
              <a:ext uri="{FF2B5EF4-FFF2-40B4-BE49-F238E27FC236}">
                <a16:creationId xmlns:a16="http://schemas.microsoft.com/office/drawing/2014/main" id="{A79350C4-5603-5604-2CED-2D3B3734DB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23152140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11.What is the relationship between height and waist? Describe what kind of relationship it has.</a:t>
            </a:r>
          </a:p>
          <a:p>
            <a:pPr algn="l"/>
            <a:endParaRPr lang="en-US" b="1" dirty="0"/>
          </a:p>
          <a:p>
            <a:pPr algn="l"/>
            <a:r>
              <a:rPr lang="en-US" b="1" dirty="0"/>
              <a:t>Code – </a:t>
            </a:r>
            <a:r>
              <a:rPr lang="en-US" dirty="0" err="1"/>
              <a:t>pd.pivot_table</a:t>
            </a:r>
            <a:r>
              <a:rPr lang="en-US" dirty="0"/>
              <a:t>(</a:t>
            </a:r>
            <a:r>
              <a:rPr lang="en-US" dirty="0" err="1"/>
              <a:t>js,index</a:t>
            </a:r>
            <a:r>
              <a:rPr lang="en-US" dirty="0"/>
              <a:t>=['waist'],values=['height'],</a:t>
            </a:r>
            <a:r>
              <a:rPr lang="en-US" dirty="0" err="1"/>
              <a:t>aggfunc</a:t>
            </a:r>
            <a:r>
              <a:rPr lang="en-US" dirty="0"/>
              <a:t>=('count')).plot(kind='line’)</a:t>
            </a:r>
          </a:p>
          <a:p>
            <a:pPr algn="l"/>
            <a:r>
              <a:rPr lang="en-US" dirty="0"/>
              <a:t>             </a:t>
            </a:r>
            <a:r>
              <a:rPr lang="en-US" dirty="0" err="1"/>
              <a:t>plt.figure</a:t>
            </a:r>
            <a:r>
              <a:rPr lang="en-US" dirty="0"/>
              <a:t>(</a:t>
            </a:r>
            <a:r>
              <a:rPr lang="en-US" dirty="0" err="1"/>
              <a:t>figsize</a:t>
            </a:r>
            <a:r>
              <a:rPr lang="en-US" dirty="0"/>
              <a:t>=(15,10))</a:t>
            </a:r>
          </a:p>
          <a:p>
            <a:pPr algn="l"/>
            <a:r>
              <a:rPr lang="en-US" dirty="0"/>
              <a:t>             </a:t>
            </a:r>
            <a:r>
              <a:rPr lang="en-US" dirty="0" err="1"/>
              <a:t>plt.show</a:t>
            </a:r>
            <a:r>
              <a:rPr lang="en-US" dirty="0"/>
              <a:t>()</a:t>
            </a:r>
          </a:p>
          <a:p>
            <a:pPr algn="l"/>
            <a:endParaRPr lang="en-US" b="1" dirty="0"/>
          </a:p>
          <a:p>
            <a:pPr algn="l"/>
            <a:r>
              <a:rPr lang="en-IN" b="1" dirty="0"/>
              <a:t>Solution – To show relationship between ‘height’ and ‘waist’ we used line plot.</a:t>
            </a:r>
          </a:p>
          <a:p>
            <a:pPr algn="l"/>
            <a:endParaRPr lang="en-IN" b="1" dirty="0"/>
          </a:p>
          <a:p>
            <a:pPr algn="l"/>
            <a:r>
              <a:rPr lang="en-IN" b="1" dirty="0"/>
              <a:t>Inference – </a:t>
            </a:r>
            <a:r>
              <a:rPr lang="en-IN" dirty="0"/>
              <a:t>From the graph we can conclude that there are most number of people with given height having waist 30. </a:t>
            </a:r>
          </a:p>
          <a:p>
            <a:pPr algn="l"/>
            <a:endParaRPr lang="en-IN" b="1" dirty="0"/>
          </a:p>
          <a:p>
            <a:pPr algn="l"/>
            <a:endParaRPr lang="en-US" b="1" dirty="0"/>
          </a:p>
        </p:txBody>
      </p:sp>
    </p:spTree>
    <p:extLst>
      <p:ext uri="{BB962C8B-B14F-4D97-AF65-F5344CB8AC3E}">
        <p14:creationId xmlns:p14="http://schemas.microsoft.com/office/powerpoint/2010/main" val="22701728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4D80D4-DED4-43AF-DA3A-8D6507CB1A3F}"/>
              </a:ext>
            </a:extLst>
          </p:cNvPr>
          <p:cNvSpPr>
            <a:spLocks noGrp="1"/>
          </p:cNvSpPr>
          <p:nvPr>
            <p:ph type="subTitle" idx="1"/>
          </p:nvPr>
        </p:nvSpPr>
        <p:spPr>
          <a:xfrm>
            <a:off x="164891" y="164891"/>
            <a:ext cx="11842229" cy="6520721"/>
          </a:xfrm>
        </p:spPr>
        <p:txBody>
          <a:bodyPr/>
          <a:lstStyle/>
          <a:p>
            <a:pPr algn="l"/>
            <a:r>
              <a:rPr lang="en-US" b="1" dirty="0"/>
              <a:t>Output –</a:t>
            </a:r>
          </a:p>
          <a:p>
            <a:pPr algn="l"/>
            <a:endParaRPr lang="en-IN" b="1" dirty="0"/>
          </a:p>
        </p:txBody>
      </p:sp>
      <p:pic>
        <p:nvPicPr>
          <p:cNvPr id="5" name="Picture 4">
            <a:extLst>
              <a:ext uri="{FF2B5EF4-FFF2-40B4-BE49-F238E27FC236}">
                <a16:creationId xmlns:a16="http://schemas.microsoft.com/office/drawing/2014/main" id="{5CBD39F5-ADE5-7381-7256-CB23EB3FBE3D}"/>
              </a:ext>
            </a:extLst>
          </p:cNvPr>
          <p:cNvPicPr>
            <a:picLocks noChangeAspect="1"/>
          </p:cNvPicPr>
          <p:nvPr/>
        </p:nvPicPr>
        <p:blipFill>
          <a:blip r:embed="rId2"/>
          <a:stretch>
            <a:fillRect/>
          </a:stretch>
        </p:blipFill>
        <p:spPr>
          <a:xfrm>
            <a:off x="1156083" y="1196104"/>
            <a:ext cx="6578841" cy="4814952"/>
          </a:xfrm>
          <a:prstGeom prst="rect">
            <a:avLst/>
          </a:prstGeom>
        </p:spPr>
      </p:pic>
      <p:pic>
        <p:nvPicPr>
          <p:cNvPr id="6" name="Picture 5">
            <a:extLst>
              <a:ext uri="{FF2B5EF4-FFF2-40B4-BE49-F238E27FC236}">
                <a16:creationId xmlns:a16="http://schemas.microsoft.com/office/drawing/2014/main" id="{383A86FC-A692-63C6-D023-223808E56C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12895508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a:bodyPr>
          <a:lstStyle/>
          <a:p>
            <a:pPr marL="342900" indent="-342900" algn="l">
              <a:buFont typeface="Wingdings" panose="05000000000000000000" pitchFamily="2" charset="2"/>
              <a:buChar char="Ø"/>
            </a:pPr>
            <a:r>
              <a:rPr lang="en-US" sz="2800" b="1" dirty="0"/>
              <a:t>Project Flow</a:t>
            </a:r>
          </a:p>
          <a:p>
            <a:pPr algn="l"/>
            <a:endParaRPr lang="en-US" sz="2800" b="1" dirty="0"/>
          </a:p>
          <a:p>
            <a:pPr algn="l"/>
            <a:r>
              <a:rPr lang="en-US" sz="2800" b="0" i="0" dirty="0">
                <a:solidFill>
                  <a:srgbClr val="000000"/>
                </a:solidFill>
                <a:effectLst/>
                <a:latin typeface="Helvetica Neue"/>
              </a:rPr>
              <a:t>12.Plot the pair plot for the numerical plot. Explain according to your problem statement how the pair plot would help you.</a:t>
            </a:r>
          </a:p>
          <a:p>
            <a:pPr algn="l"/>
            <a:endParaRPr lang="en-US" sz="2800" b="1" dirty="0"/>
          </a:p>
          <a:p>
            <a:pPr algn="l"/>
            <a:r>
              <a:rPr lang="en-US" sz="2800" b="1" dirty="0"/>
              <a:t>Code – </a:t>
            </a:r>
            <a:r>
              <a:rPr lang="en-US" sz="2800" dirty="0"/>
              <a:t>df_2=</a:t>
            </a:r>
            <a:r>
              <a:rPr lang="en-US" sz="2800" dirty="0" err="1"/>
              <a:t>js.select_dtypes</a:t>
            </a:r>
            <a:r>
              <a:rPr lang="en-US" sz="2800" dirty="0"/>
              <a:t>(include=</a:t>
            </a:r>
            <a:r>
              <a:rPr lang="en-US" sz="2800" dirty="0" err="1"/>
              <a:t>np.number</a:t>
            </a:r>
            <a:r>
              <a:rPr lang="en-US" sz="2800" dirty="0"/>
              <a:t>)</a:t>
            </a:r>
          </a:p>
          <a:p>
            <a:pPr algn="l"/>
            <a:r>
              <a:rPr lang="en-US" sz="2800" dirty="0"/>
              <a:t>             df_2.head()</a:t>
            </a:r>
          </a:p>
          <a:p>
            <a:pPr algn="l"/>
            <a:r>
              <a:rPr lang="en-US" sz="2800" dirty="0"/>
              <a:t>             </a:t>
            </a:r>
            <a:r>
              <a:rPr lang="en-US" sz="2800" dirty="0" err="1"/>
              <a:t>sns.pairplot</a:t>
            </a:r>
            <a:r>
              <a:rPr lang="en-US" sz="2800" dirty="0"/>
              <a:t>(df_2,diag_kind='</a:t>
            </a:r>
            <a:r>
              <a:rPr lang="en-US" sz="2800" dirty="0" err="1"/>
              <a:t>kde</a:t>
            </a:r>
            <a:r>
              <a:rPr lang="en-US" sz="2800" dirty="0"/>
              <a:t>')</a:t>
            </a:r>
          </a:p>
          <a:p>
            <a:pPr algn="l"/>
            <a:endParaRPr lang="en-US" sz="2800" b="1" dirty="0"/>
          </a:p>
          <a:p>
            <a:pPr algn="l"/>
            <a:r>
              <a:rPr lang="en-IN" sz="2800" b="1" dirty="0"/>
              <a:t>Solution – </a:t>
            </a:r>
            <a:r>
              <a:rPr lang="en-IN" sz="2800" dirty="0"/>
              <a:t>Here we have created </a:t>
            </a:r>
            <a:r>
              <a:rPr lang="en-IN" sz="2800" dirty="0" err="1"/>
              <a:t>dataFrame</a:t>
            </a:r>
            <a:r>
              <a:rPr lang="en-IN" sz="2800" dirty="0"/>
              <a:t> having only numerical columns then we plot the pair plot to show the relation between all variables.</a:t>
            </a:r>
          </a:p>
          <a:p>
            <a:pPr algn="l"/>
            <a:endParaRPr lang="en-IN" sz="2800" b="1" dirty="0"/>
          </a:p>
          <a:p>
            <a:pPr algn="l"/>
            <a:r>
              <a:rPr lang="en-IN" sz="2800" b="1" dirty="0"/>
              <a:t>Inference – </a:t>
            </a:r>
            <a:r>
              <a:rPr lang="en-IN" sz="2800" dirty="0"/>
              <a:t>The output showing the relation between all the variables.</a:t>
            </a:r>
          </a:p>
          <a:p>
            <a:pPr algn="l"/>
            <a:endParaRPr lang="en-IN" b="1" dirty="0"/>
          </a:p>
          <a:p>
            <a:pPr algn="l"/>
            <a:endParaRPr lang="en-US" b="1" dirty="0"/>
          </a:p>
        </p:txBody>
      </p:sp>
    </p:spTree>
    <p:extLst>
      <p:ext uri="{BB962C8B-B14F-4D97-AF65-F5344CB8AC3E}">
        <p14:creationId xmlns:p14="http://schemas.microsoft.com/office/powerpoint/2010/main" val="14932829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2BCEB8-A482-7E1B-29B3-4D235F01BA60}"/>
              </a:ext>
            </a:extLst>
          </p:cNvPr>
          <p:cNvSpPr>
            <a:spLocks noGrp="1"/>
          </p:cNvSpPr>
          <p:nvPr>
            <p:ph type="subTitle" idx="1"/>
          </p:nvPr>
        </p:nvSpPr>
        <p:spPr>
          <a:xfrm>
            <a:off x="134911" y="164892"/>
            <a:ext cx="11887200" cy="6580682"/>
          </a:xfrm>
        </p:spPr>
        <p:txBody>
          <a:bodyPr/>
          <a:lstStyle/>
          <a:p>
            <a:pPr algn="l"/>
            <a:r>
              <a:rPr lang="en-US" b="1" dirty="0"/>
              <a:t>Output –</a:t>
            </a:r>
          </a:p>
          <a:p>
            <a:pPr algn="l"/>
            <a:endParaRPr lang="en-US" b="1" dirty="0"/>
          </a:p>
          <a:p>
            <a:pPr algn="l"/>
            <a:endParaRPr lang="en-IN" b="1" dirty="0"/>
          </a:p>
        </p:txBody>
      </p:sp>
      <p:pic>
        <p:nvPicPr>
          <p:cNvPr id="5" name="Picture 4">
            <a:extLst>
              <a:ext uri="{FF2B5EF4-FFF2-40B4-BE49-F238E27FC236}">
                <a16:creationId xmlns:a16="http://schemas.microsoft.com/office/drawing/2014/main" id="{9C3DA3E3-7CCC-93C2-E498-E61B38D44869}"/>
              </a:ext>
            </a:extLst>
          </p:cNvPr>
          <p:cNvPicPr>
            <a:picLocks noChangeAspect="1"/>
          </p:cNvPicPr>
          <p:nvPr/>
        </p:nvPicPr>
        <p:blipFill>
          <a:blip r:embed="rId2"/>
          <a:stretch>
            <a:fillRect/>
          </a:stretch>
        </p:blipFill>
        <p:spPr>
          <a:xfrm>
            <a:off x="719528" y="735096"/>
            <a:ext cx="8979108" cy="5680694"/>
          </a:xfrm>
          <a:prstGeom prst="rect">
            <a:avLst/>
          </a:prstGeom>
        </p:spPr>
      </p:pic>
      <p:pic>
        <p:nvPicPr>
          <p:cNvPr id="6" name="Picture 5">
            <a:extLst>
              <a:ext uri="{FF2B5EF4-FFF2-40B4-BE49-F238E27FC236}">
                <a16:creationId xmlns:a16="http://schemas.microsoft.com/office/drawing/2014/main" id="{1E6BDF33-84AE-06D2-75F5-FCF8335AD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26656922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fontScale="70000" lnSpcReduction="20000"/>
          </a:bodyPr>
          <a:lstStyle/>
          <a:p>
            <a:pPr marL="342900" indent="-342900" algn="l">
              <a:buFont typeface="Wingdings" panose="05000000000000000000" pitchFamily="2" charset="2"/>
              <a:buChar char="Ø"/>
            </a:pPr>
            <a:r>
              <a:rPr lang="en-US" sz="2300" b="1" dirty="0"/>
              <a:t>Project Flow   (Statistical Analysis)</a:t>
            </a:r>
          </a:p>
          <a:p>
            <a:pPr algn="l"/>
            <a:endParaRPr lang="en-US" sz="2300" b="1" dirty="0"/>
          </a:p>
          <a:p>
            <a:pPr algn="l"/>
            <a:r>
              <a:rPr lang="en-US" sz="2300" b="0" i="0" dirty="0">
                <a:solidFill>
                  <a:srgbClr val="000000"/>
                </a:solidFill>
                <a:effectLst/>
                <a:latin typeface="Helvetica Neue"/>
              </a:rPr>
              <a:t>1.Test the claim that the category feature and review summary have any relationship among them. The level of significance is 5%.</a:t>
            </a:r>
          </a:p>
          <a:p>
            <a:pPr algn="l"/>
            <a:endParaRPr lang="en-US" sz="2300" b="1" dirty="0"/>
          </a:p>
          <a:p>
            <a:pPr algn="l"/>
            <a:r>
              <a:rPr lang="en-US" sz="2300" b="1" dirty="0"/>
              <a:t>Code – </a:t>
            </a:r>
            <a:r>
              <a:rPr lang="en-US" sz="2300" dirty="0"/>
              <a:t>table= </a:t>
            </a:r>
            <a:r>
              <a:rPr lang="en-US" sz="2300" dirty="0" err="1"/>
              <a:t>pd.crosstab</a:t>
            </a:r>
            <a:r>
              <a:rPr lang="en-US" sz="2300" dirty="0"/>
              <a:t>(</a:t>
            </a:r>
            <a:r>
              <a:rPr lang="en-US" sz="2300" dirty="0" err="1"/>
              <a:t>js</a:t>
            </a:r>
            <a:r>
              <a:rPr lang="en-US" sz="2300" dirty="0"/>
              <a:t>['</a:t>
            </a:r>
            <a:r>
              <a:rPr lang="en-US" sz="2300" dirty="0" err="1"/>
              <a:t>review_summary</a:t>
            </a:r>
            <a:r>
              <a:rPr lang="en-US" sz="2300" dirty="0"/>
              <a:t>'],</a:t>
            </a:r>
            <a:r>
              <a:rPr lang="en-US" sz="2300" dirty="0" err="1"/>
              <a:t>js</a:t>
            </a:r>
            <a:r>
              <a:rPr lang="en-US" sz="2300" dirty="0"/>
              <a:t>['category’])</a:t>
            </a:r>
          </a:p>
          <a:p>
            <a:pPr algn="l"/>
            <a:r>
              <a:rPr lang="en-US" sz="2300" dirty="0"/>
              <a:t>             </a:t>
            </a:r>
            <a:r>
              <a:rPr lang="en-US" sz="2300" dirty="0" err="1"/>
              <a:t>table.head</a:t>
            </a:r>
            <a:r>
              <a:rPr lang="en-US" sz="2300" dirty="0"/>
              <a:t>()</a:t>
            </a:r>
          </a:p>
          <a:p>
            <a:pPr algn="l"/>
            <a:endParaRPr lang="en-US" sz="2300" dirty="0"/>
          </a:p>
          <a:p>
            <a:pPr algn="l"/>
            <a:r>
              <a:rPr lang="en-US" sz="2300" dirty="0"/>
              <a:t>             chi2_val = round(stats.chi2.isf(q = 0.05, </a:t>
            </a:r>
            <a:r>
              <a:rPr lang="en-US" sz="2300" dirty="0" err="1"/>
              <a:t>df</a:t>
            </a:r>
            <a:r>
              <a:rPr lang="en-US" sz="2300" dirty="0"/>
              <a:t> = 5), 4)</a:t>
            </a:r>
          </a:p>
          <a:p>
            <a:pPr algn="l"/>
            <a:r>
              <a:rPr lang="en-US" sz="2300" dirty="0"/>
              <a:t>             print('Critical value for chi-square test:', chi2_val)</a:t>
            </a:r>
          </a:p>
          <a:p>
            <a:pPr algn="l"/>
            <a:r>
              <a:rPr lang="en-US" sz="2300" dirty="0"/>
              <a:t> </a:t>
            </a:r>
          </a:p>
          <a:p>
            <a:pPr algn="l"/>
            <a:r>
              <a:rPr lang="en-US" sz="2300" dirty="0"/>
              <a:t>             </a:t>
            </a:r>
            <a:r>
              <a:rPr lang="en-US" sz="2300" dirty="0" err="1"/>
              <a:t>test_stat</a:t>
            </a:r>
            <a:r>
              <a:rPr lang="en-US" sz="2300" dirty="0"/>
              <a:t>, p, </a:t>
            </a:r>
            <a:r>
              <a:rPr lang="en-US" sz="2300" dirty="0" err="1"/>
              <a:t>dof</a:t>
            </a:r>
            <a:r>
              <a:rPr lang="en-US" sz="2300" dirty="0"/>
              <a:t>, </a:t>
            </a:r>
            <a:r>
              <a:rPr lang="en-US" sz="2300" dirty="0" err="1"/>
              <a:t>expected_value</a:t>
            </a:r>
            <a:r>
              <a:rPr lang="en-US" sz="2300" dirty="0"/>
              <a:t> =chi2_contingency(observed=</a:t>
            </a:r>
            <a:r>
              <a:rPr lang="en-US" sz="2300" dirty="0" err="1"/>
              <a:t>table,correction</a:t>
            </a:r>
            <a:r>
              <a:rPr lang="en-US" sz="2300" dirty="0"/>
              <a:t>=False)</a:t>
            </a:r>
          </a:p>
          <a:p>
            <a:pPr algn="l"/>
            <a:endParaRPr lang="en-US" sz="2300" dirty="0"/>
          </a:p>
          <a:p>
            <a:pPr algn="l"/>
            <a:r>
              <a:rPr lang="en-US" sz="2300" dirty="0"/>
              <a:t>             print("Test statistic:", </a:t>
            </a:r>
            <a:r>
              <a:rPr lang="en-US" sz="2300" dirty="0" err="1"/>
              <a:t>test_stat</a:t>
            </a:r>
            <a:r>
              <a:rPr lang="en-US" sz="2300" dirty="0"/>
              <a:t>)</a:t>
            </a:r>
          </a:p>
          <a:p>
            <a:pPr algn="l"/>
            <a:r>
              <a:rPr lang="en-US" sz="2300" dirty="0"/>
              <a:t>             print("p-value:", p)</a:t>
            </a:r>
          </a:p>
          <a:p>
            <a:pPr algn="l"/>
            <a:r>
              <a:rPr lang="en-US" sz="2300" dirty="0"/>
              <a:t>             print("Degrees of freedom:", </a:t>
            </a:r>
            <a:r>
              <a:rPr lang="en-US" sz="2300" dirty="0" err="1"/>
              <a:t>dof</a:t>
            </a:r>
            <a:r>
              <a:rPr lang="en-US" sz="2300" dirty="0"/>
              <a:t>)</a:t>
            </a:r>
          </a:p>
          <a:p>
            <a:pPr algn="l"/>
            <a:r>
              <a:rPr lang="en-US" sz="2300" dirty="0"/>
              <a:t>             print("Expected values:", </a:t>
            </a:r>
            <a:r>
              <a:rPr lang="en-US" sz="2300" dirty="0" err="1"/>
              <a:t>expected_value</a:t>
            </a:r>
            <a:r>
              <a:rPr lang="en-US" sz="2300" dirty="0"/>
              <a:t>)</a:t>
            </a:r>
          </a:p>
          <a:p>
            <a:pPr algn="l"/>
            <a:r>
              <a:rPr lang="en-IN" sz="2300" b="1" dirty="0"/>
              <a:t>Solution – </a:t>
            </a:r>
            <a:r>
              <a:rPr lang="en-IN" sz="2300" dirty="0"/>
              <a:t>Here we have created the </a:t>
            </a:r>
            <a:r>
              <a:rPr lang="en-IN" sz="2300" dirty="0" err="1"/>
              <a:t>crosstable</a:t>
            </a:r>
            <a:r>
              <a:rPr lang="en-IN" sz="2300" dirty="0"/>
              <a:t> for variables ‘review summary’ and  ‘category’. Then by using </a:t>
            </a:r>
            <a:r>
              <a:rPr lang="en-IN" sz="2300" dirty="0" err="1"/>
              <a:t>chisquare</a:t>
            </a:r>
            <a:r>
              <a:rPr lang="en-IN" sz="2300" dirty="0"/>
              <a:t> we find z critical value and at last by using chi2_contingency we find the Test </a:t>
            </a:r>
            <a:r>
              <a:rPr lang="en-IN" sz="2300" dirty="0" err="1"/>
              <a:t>statstics</a:t>
            </a:r>
            <a:r>
              <a:rPr lang="en-IN" sz="2300" dirty="0"/>
              <a:t>  , DOF , p-value and Expected value to show the dependency of variables.</a:t>
            </a:r>
          </a:p>
          <a:p>
            <a:pPr algn="l"/>
            <a:endParaRPr lang="en-IN" sz="2300" b="1" dirty="0"/>
          </a:p>
          <a:p>
            <a:pPr algn="l"/>
            <a:r>
              <a:rPr lang="en-IN" sz="2300" b="1" dirty="0"/>
              <a:t>Inference – </a:t>
            </a:r>
            <a:r>
              <a:rPr lang="en-IN" sz="2300" dirty="0"/>
              <a:t>As the test statistic is greater then critical value and p- value is less then 0.05 we will reject null hypothesis and can conclude that two variables are dependent.</a:t>
            </a:r>
          </a:p>
          <a:p>
            <a:pPr algn="l"/>
            <a:endParaRPr lang="en-IN" b="1" dirty="0"/>
          </a:p>
          <a:p>
            <a:pPr algn="l"/>
            <a:endParaRPr lang="en-US" b="1" dirty="0"/>
          </a:p>
        </p:txBody>
      </p:sp>
    </p:spTree>
    <p:extLst>
      <p:ext uri="{BB962C8B-B14F-4D97-AF65-F5344CB8AC3E}">
        <p14:creationId xmlns:p14="http://schemas.microsoft.com/office/powerpoint/2010/main" val="23880076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FCC222-B14A-966C-AB06-76B36589CD5F}"/>
              </a:ext>
            </a:extLst>
          </p:cNvPr>
          <p:cNvSpPr>
            <a:spLocks noGrp="1"/>
          </p:cNvSpPr>
          <p:nvPr>
            <p:ph type="subTitle" idx="1"/>
          </p:nvPr>
        </p:nvSpPr>
        <p:spPr>
          <a:xfrm>
            <a:off x="119921" y="194871"/>
            <a:ext cx="11932171" cy="6505731"/>
          </a:xfrm>
        </p:spPr>
        <p:txBody>
          <a:bodyPr/>
          <a:lstStyle/>
          <a:p>
            <a:pPr algn="l"/>
            <a:r>
              <a:rPr lang="en-IN" b="1" dirty="0"/>
              <a:t>Output –</a:t>
            </a:r>
          </a:p>
          <a:p>
            <a:pPr algn="l"/>
            <a:endParaRPr lang="en-IN" dirty="0"/>
          </a:p>
        </p:txBody>
      </p:sp>
      <p:pic>
        <p:nvPicPr>
          <p:cNvPr id="5" name="Picture 4">
            <a:extLst>
              <a:ext uri="{FF2B5EF4-FFF2-40B4-BE49-F238E27FC236}">
                <a16:creationId xmlns:a16="http://schemas.microsoft.com/office/drawing/2014/main" id="{C8B865A6-062B-26B3-39FF-43C785F47CD6}"/>
              </a:ext>
            </a:extLst>
          </p:cNvPr>
          <p:cNvPicPr>
            <a:picLocks noChangeAspect="1"/>
          </p:cNvPicPr>
          <p:nvPr/>
        </p:nvPicPr>
        <p:blipFill>
          <a:blip r:embed="rId2"/>
          <a:stretch>
            <a:fillRect/>
          </a:stretch>
        </p:blipFill>
        <p:spPr>
          <a:xfrm>
            <a:off x="677740" y="1069474"/>
            <a:ext cx="5829805" cy="429542"/>
          </a:xfrm>
          <a:prstGeom prst="rect">
            <a:avLst/>
          </a:prstGeom>
        </p:spPr>
      </p:pic>
      <p:pic>
        <p:nvPicPr>
          <p:cNvPr id="7" name="Picture 6">
            <a:extLst>
              <a:ext uri="{FF2B5EF4-FFF2-40B4-BE49-F238E27FC236}">
                <a16:creationId xmlns:a16="http://schemas.microsoft.com/office/drawing/2014/main" id="{92EBA0AD-8E92-95C7-0EDC-8F5CF0C021C4}"/>
              </a:ext>
            </a:extLst>
          </p:cNvPr>
          <p:cNvPicPr>
            <a:picLocks noChangeAspect="1"/>
          </p:cNvPicPr>
          <p:nvPr/>
        </p:nvPicPr>
        <p:blipFill>
          <a:blip r:embed="rId3"/>
          <a:stretch>
            <a:fillRect/>
          </a:stretch>
        </p:blipFill>
        <p:spPr>
          <a:xfrm>
            <a:off x="1211186" y="1954947"/>
            <a:ext cx="7018414" cy="4101079"/>
          </a:xfrm>
          <a:prstGeom prst="rect">
            <a:avLst/>
          </a:prstGeom>
        </p:spPr>
      </p:pic>
      <p:pic>
        <p:nvPicPr>
          <p:cNvPr id="8" name="Picture 7">
            <a:extLst>
              <a:ext uri="{FF2B5EF4-FFF2-40B4-BE49-F238E27FC236}">
                <a16:creationId xmlns:a16="http://schemas.microsoft.com/office/drawing/2014/main" id="{BA16929F-E223-332A-CDAD-0BD0629BD2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694005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fontScale="25000" lnSpcReduction="20000"/>
          </a:bodyPr>
          <a:lstStyle/>
          <a:p>
            <a:pPr marL="342900" indent="-342900" algn="l">
              <a:buFont typeface="Wingdings" panose="05000000000000000000" pitchFamily="2" charset="2"/>
              <a:buChar char="Ø"/>
            </a:pPr>
            <a:r>
              <a:rPr lang="en-US" sz="4300" b="1" dirty="0"/>
              <a:t>Project Flow</a:t>
            </a:r>
          </a:p>
          <a:p>
            <a:pPr algn="l"/>
            <a:endParaRPr lang="en-US" sz="4300" b="1" dirty="0"/>
          </a:p>
          <a:p>
            <a:pPr algn="l"/>
            <a:endParaRPr lang="en-US" sz="4300" b="1" dirty="0"/>
          </a:p>
          <a:p>
            <a:pPr algn="l" rtl="0">
              <a:buFont typeface="+mj-lt"/>
              <a:buAutoNum type="arabicPeriod" startAt="3"/>
            </a:pPr>
            <a:r>
              <a:rPr lang="en-US" sz="4300" b="0" i="0" dirty="0">
                <a:solidFill>
                  <a:srgbClr val="000000"/>
                </a:solidFill>
                <a:effectLst/>
                <a:latin typeface="Helvetica Neue"/>
              </a:rPr>
              <a:t>Does the quality significantly differ for any one shoe width? Test the test with 96%confidence intervals. Check the normality of the data before the above test. Alpha = .05</a:t>
            </a:r>
          </a:p>
          <a:p>
            <a:pPr algn="l" rtl="0"/>
            <a:r>
              <a:rPr lang="en-US" sz="4300" b="0" i="0" dirty="0">
                <a:solidFill>
                  <a:srgbClr val="000000"/>
                </a:solidFill>
                <a:effectLst/>
                <a:latin typeface="Helvetica Neue"/>
              </a:rPr>
              <a:t>𝐻0 : The quality differ of all </a:t>
            </a:r>
            <a:r>
              <a:rPr lang="en-US" sz="4300" b="0" i="0" dirty="0" err="1">
                <a:solidFill>
                  <a:srgbClr val="000000"/>
                </a:solidFill>
                <a:effectLst/>
                <a:latin typeface="Helvetica Neue"/>
              </a:rPr>
              <a:t>shoe_width</a:t>
            </a:r>
            <a:r>
              <a:rPr lang="en-US" sz="4300" b="0" i="0" dirty="0">
                <a:solidFill>
                  <a:srgbClr val="000000"/>
                </a:solidFill>
                <a:effectLst/>
                <a:latin typeface="Helvetica Neue"/>
              </a:rPr>
              <a:t> are the same.</a:t>
            </a:r>
          </a:p>
          <a:p>
            <a:pPr algn="l" rtl="0"/>
            <a:r>
              <a:rPr lang="en-US" sz="4300" b="0" i="0" dirty="0">
                <a:solidFill>
                  <a:srgbClr val="000000"/>
                </a:solidFill>
                <a:effectLst/>
                <a:latin typeface="Helvetica Neue"/>
              </a:rPr>
              <a:t>𝐻1 : The quality differ of all </a:t>
            </a:r>
            <a:r>
              <a:rPr lang="en-US" sz="4300" b="0" i="0" dirty="0" err="1">
                <a:solidFill>
                  <a:srgbClr val="000000"/>
                </a:solidFill>
                <a:effectLst/>
                <a:latin typeface="Helvetica Neue"/>
              </a:rPr>
              <a:t>shoe_width</a:t>
            </a:r>
            <a:r>
              <a:rPr lang="en-US" sz="4300" b="0" i="0" dirty="0">
                <a:solidFill>
                  <a:srgbClr val="000000"/>
                </a:solidFill>
                <a:effectLst/>
                <a:latin typeface="Helvetica Neue"/>
              </a:rPr>
              <a:t> is not same</a:t>
            </a:r>
          </a:p>
          <a:p>
            <a:pPr algn="l"/>
            <a:endParaRPr lang="en-US" sz="4300" b="1" dirty="0"/>
          </a:p>
          <a:p>
            <a:pPr algn="l"/>
            <a:r>
              <a:rPr lang="en-US" sz="4300" b="1" dirty="0"/>
              <a:t>Code –  </a:t>
            </a:r>
            <a:r>
              <a:rPr lang="en-US" sz="4300" dirty="0"/>
              <a:t>from </a:t>
            </a:r>
            <a:r>
              <a:rPr lang="en-US" sz="4300" dirty="0" err="1"/>
              <a:t>scipy.stats</a:t>
            </a:r>
            <a:r>
              <a:rPr lang="en-US" sz="4300" dirty="0"/>
              <a:t> import Shapiro</a:t>
            </a:r>
          </a:p>
          <a:p>
            <a:pPr algn="l"/>
            <a:r>
              <a:rPr lang="en-US" sz="4300" dirty="0"/>
              <a:t>               </a:t>
            </a:r>
            <a:r>
              <a:rPr lang="en-US" sz="4300" dirty="0" err="1"/>
              <a:t>stat,p_value</a:t>
            </a:r>
            <a:r>
              <a:rPr lang="en-US" sz="4300" dirty="0"/>
              <a:t> = </a:t>
            </a:r>
            <a:r>
              <a:rPr lang="en-US" sz="4300" dirty="0" err="1"/>
              <a:t>stats.shapiro</a:t>
            </a:r>
            <a:r>
              <a:rPr lang="en-US" sz="4300" dirty="0"/>
              <a:t>(</a:t>
            </a:r>
            <a:r>
              <a:rPr lang="en-US" sz="4300" dirty="0" err="1"/>
              <a:t>js</a:t>
            </a:r>
            <a:r>
              <a:rPr lang="en-US" sz="4300" dirty="0"/>
              <a:t>['quality’])</a:t>
            </a:r>
          </a:p>
          <a:p>
            <a:pPr algn="l"/>
            <a:r>
              <a:rPr lang="en-US" sz="4300" dirty="0"/>
              <a:t>              print('p-value:', </a:t>
            </a:r>
            <a:r>
              <a:rPr lang="en-US" sz="4300" dirty="0" err="1"/>
              <a:t>p_value</a:t>
            </a:r>
            <a:r>
              <a:rPr lang="en-US" sz="4300" dirty="0"/>
              <a:t>)</a:t>
            </a:r>
          </a:p>
          <a:p>
            <a:pPr algn="l"/>
            <a:endParaRPr lang="en-US" sz="4300" dirty="0"/>
          </a:p>
          <a:p>
            <a:pPr algn="l"/>
            <a:r>
              <a:rPr lang="en-US" sz="4300" dirty="0"/>
              <a:t>              </a:t>
            </a:r>
            <a:r>
              <a:rPr lang="en-US" sz="4300" dirty="0" err="1"/>
              <a:t>js</a:t>
            </a:r>
            <a:r>
              <a:rPr lang="en-US" sz="4300" dirty="0"/>
              <a:t>['</a:t>
            </a:r>
            <a:r>
              <a:rPr lang="en-US" sz="4300" dirty="0" err="1"/>
              <a:t>shoe_width</a:t>
            </a:r>
            <a:r>
              <a:rPr lang="en-US" sz="4300" dirty="0"/>
              <a:t>'].unique()</a:t>
            </a:r>
          </a:p>
          <a:p>
            <a:pPr algn="l"/>
            <a:endParaRPr lang="en-US" sz="4300" dirty="0"/>
          </a:p>
          <a:p>
            <a:pPr algn="l"/>
            <a:r>
              <a:rPr lang="en-US" sz="4300" dirty="0"/>
              <a:t>              </a:t>
            </a:r>
            <a:r>
              <a:rPr lang="en-US" sz="4300" dirty="0" err="1"/>
              <a:t>gr_A</a:t>
            </a:r>
            <a:r>
              <a:rPr lang="en-US" sz="4300" dirty="0"/>
              <a:t> = </a:t>
            </a:r>
            <a:r>
              <a:rPr lang="en-US" sz="4300" dirty="0" err="1"/>
              <a:t>js</a:t>
            </a:r>
            <a:r>
              <a:rPr lang="en-US" sz="4300" dirty="0"/>
              <a:t>[</a:t>
            </a:r>
            <a:r>
              <a:rPr lang="en-US" sz="4300" dirty="0" err="1"/>
              <a:t>js</a:t>
            </a:r>
            <a:r>
              <a:rPr lang="en-US" sz="4300" dirty="0"/>
              <a:t>['</a:t>
            </a:r>
            <a:r>
              <a:rPr lang="en-US" sz="4300" dirty="0" err="1"/>
              <a:t>shoe_width</a:t>
            </a:r>
            <a:r>
              <a:rPr lang="en-US" sz="4300" dirty="0"/>
              <a:t>'] == 'average']['quality’]</a:t>
            </a:r>
          </a:p>
          <a:p>
            <a:pPr algn="l"/>
            <a:r>
              <a:rPr lang="en-US" sz="4300" dirty="0"/>
              <a:t>              </a:t>
            </a:r>
            <a:r>
              <a:rPr lang="en-US" sz="4300" dirty="0" err="1"/>
              <a:t>gr_B</a:t>
            </a:r>
            <a:r>
              <a:rPr lang="en-US" sz="4300" dirty="0"/>
              <a:t> = </a:t>
            </a:r>
            <a:r>
              <a:rPr lang="en-US" sz="4300" dirty="0" err="1"/>
              <a:t>js</a:t>
            </a:r>
            <a:r>
              <a:rPr lang="en-US" sz="4300" dirty="0"/>
              <a:t>[</a:t>
            </a:r>
            <a:r>
              <a:rPr lang="en-US" sz="4300" dirty="0" err="1"/>
              <a:t>js</a:t>
            </a:r>
            <a:r>
              <a:rPr lang="en-US" sz="4300" dirty="0"/>
              <a:t>['</a:t>
            </a:r>
            <a:r>
              <a:rPr lang="en-US" sz="4300" dirty="0" err="1"/>
              <a:t>shoe_width</a:t>
            </a:r>
            <a:r>
              <a:rPr lang="en-US" sz="4300" dirty="0"/>
              <a:t>'] == 'wide']['quality’]</a:t>
            </a:r>
          </a:p>
          <a:p>
            <a:pPr algn="l"/>
            <a:r>
              <a:rPr lang="en-US" sz="4300" dirty="0"/>
              <a:t>              </a:t>
            </a:r>
            <a:r>
              <a:rPr lang="en-US" sz="4300" dirty="0" err="1"/>
              <a:t>gr_C</a:t>
            </a:r>
            <a:r>
              <a:rPr lang="en-US" sz="4300" dirty="0"/>
              <a:t> = </a:t>
            </a:r>
            <a:r>
              <a:rPr lang="en-US" sz="4300" dirty="0" err="1"/>
              <a:t>js</a:t>
            </a:r>
            <a:r>
              <a:rPr lang="en-US" sz="4300" dirty="0"/>
              <a:t>[</a:t>
            </a:r>
            <a:r>
              <a:rPr lang="en-US" sz="4300" dirty="0" err="1"/>
              <a:t>js</a:t>
            </a:r>
            <a:r>
              <a:rPr lang="en-US" sz="4300" dirty="0"/>
              <a:t>['</a:t>
            </a:r>
            <a:r>
              <a:rPr lang="en-US" sz="4300" dirty="0" err="1"/>
              <a:t>shoe_width</a:t>
            </a:r>
            <a:r>
              <a:rPr lang="en-US" sz="4300" dirty="0"/>
              <a:t>'] == 'narrow']['quality’]</a:t>
            </a:r>
          </a:p>
          <a:p>
            <a:pPr algn="l"/>
            <a:r>
              <a:rPr lang="en-US" sz="4300" dirty="0"/>
              <a:t>              t = </a:t>
            </a:r>
            <a:r>
              <a:rPr lang="en-US" sz="4300" dirty="0" err="1"/>
              <a:t>js</a:t>
            </a:r>
            <a:r>
              <a:rPr lang="en-US" sz="4300" dirty="0"/>
              <a:t>['</a:t>
            </a:r>
            <a:r>
              <a:rPr lang="en-US" sz="4300" dirty="0" err="1"/>
              <a:t>shoe_width</a:t>
            </a:r>
            <a:r>
              <a:rPr lang="en-US" sz="4300" dirty="0"/>
              <a:t>'].</a:t>
            </a:r>
            <a:r>
              <a:rPr lang="en-US" sz="4300" dirty="0" err="1"/>
              <a:t>nunique</a:t>
            </a:r>
            <a:r>
              <a:rPr lang="en-US" sz="4300" dirty="0"/>
              <a:t>()</a:t>
            </a:r>
          </a:p>
          <a:p>
            <a:pPr algn="l"/>
            <a:r>
              <a:rPr lang="en-US" sz="4300" dirty="0"/>
              <a:t>             print('t:', t)</a:t>
            </a:r>
          </a:p>
          <a:p>
            <a:pPr algn="l"/>
            <a:endParaRPr lang="en-US" sz="4300" dirty="0"/>
          </a:p>
          <a:p>
            <a:pPr algn="l"/>
            <a:r>
              <a:rPr lang="en-US" sz="4300" dirty="0"/>
              <a:t>             N = </a:t>
            </a:r>
            <a:r>
              <a:rPr lang="en-US" sz="4300" dirty="0" err="1"/>
              <a:t>js</a:t>
            </a:r>
            <a:r>
              <a:rPr lang="en-US" sz="4300" dirty="0"/>
              <a:t>['</a:t>
            </a:r>
            <a:r>
              <a:rPr lang="en-US" sz="4300" dirty="0" err="1"/>
              <a:t>shoe_width</a:t>
            </a:r>
            <a:r>
              <a:rPr lang="en-US" sz="4300" dirty="0"/>
              <a:t>'].</a:t>
            </a:r>
            <a:r>
              <a:rPr lang="en-US" sz="4300" dirty="0" err="1"/>
              <a:t>value_counts</a:t>
            </a:r>
            <a:r>
              <a:rPr lang="en-US" sz="4300" dirty="0"/>
              <a:t>().sum()</a:t>
            </a:r>
          </a:p>
          <a:p>
            <a:pPr algn="l"/>
            <a:r>
              <a:rPr lang="en-US" sz="4300" dirty="0"/>
              <a:t>             print('N:', N)</a:t>
            </a:r>
          </a:p>
          <a:p>
            <a:pPr algn="l"/>
            <a:r>
              <a:rPr lang="en-US" sz="4300" dirty="0"/>
              <a:t>             </a:t>
            </a:r>
            <a:r>
              <a:rPr lang="en-US" sz="4300" dirty="0" err="1"/>
              <a:t>f_test</a:t>
            </a:r>
            <a:r>
              <a:rPr lang="en-US" sz="4300" dirty="0"/>
              <a:t>, </a:t>
            </a:r>
            <a:r>
              <a:rPr lang="en-US" sz="4300" dirty="0" err="1"/>
              <a:t>p_val</a:t>
            </a:r>
            <a:r>
              <a:rPr lang="en-US" sz="4300" dirty="0"/>
              <a:t> = </a:t>
            </a:r>
            <a:r>
              <a:rPr lang="en-US" sz="4300" dirty="0" err="1"/>
              <a:t>stats.f_oneway</a:t>
            </a:r>
            <a:r>
              <a:rPr lang="en-US" sz="4300" dirty="0"/>
              <a:t>(</a:t>
            </a:r>
            <a:r>
              <a:rPr lang="en-US" sz="4300" dirty="0" err="1"/>
              <a:t>gr_A,gr_B,gr_C</a:t>
            </a:r>
            <a:r>
              <a:rPr lang="en-US" sz="4300" dirty="0"/>
              <a:t>)</a:t>
            </a:r>
          </a:p>
          <a:p>
            <a:pPr algn="l"/>
            <a:r>
              <a:rPr lang="en-US" sz="4300" dirty="0"/>
              <a:t>             print('Test statistic:', </a:t>
            </a:r>
            <a:r>
              <a:rPr lang="en-US" sz="4300" dirty="0" err="1"/>
              <a:t>f_test</a:t>
            </a:r>
            <a:r>
              <a:rPr lang="en-US" sz="4300" dirty="0"/>
              <a:t>)</a:t>
            </a:r>
          </a:p>
          <a:p>
            <a:pPr algn="l"/>
            <a:r>
              <a:rPr lang="en-US" sz="4300" dirty="0"/>
              <a:t>             print('p-value:', </a:t>
            </a:r>
            <a:r>
              <a:rPr lang="en-US" sz="4300" dirty="0" err="1"/>
              <a:t>p_val</a:t>
            </a:r>
            <a:r>
              <a:rPr lang="en-US" sz="4300" dirty="0"/>
              <a:t>)</a:t>
            </a:r>
          </a:p>
          <a:p>
            <a:pPr algn="l"/>
            <a:endParaRPr lang="en-IN" b="1" dirty="0"/>
          </a:p>
          <a:p>
            <a:pPr algn="l"/>
            <a:endParaRPr lang="en-US" b="1" dirty="0"/>
          </a:p>
        </p:txBody>
      </p:sp>
    </p:spTree>
    <p:extLst>
      <p:ext uri="{BB962C8B-B14F-4D97-AF65-F5344CB8AC3E}">
        <p14:creationId xmlns:p14="http://schemas.microsoft.com/office/powerpoint/2010/main" val="36443299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AF4667-7439-04DD-DB8B-16E3CAF804D6}"/>
              </a:ext>
            </a:extLst>
          </p:cNvPr>
          <p:cNvSpPr>
            <a:spLocks noGrp="1"/>
          </p:cNvSpPr>
          <p:nvPr>
            <p:ph type="subTitle" idx="1"/>
          </p:nvPr>
        </p:nvSpPr>
        <p:spPr>
          <a:xfrm>
            <a:off x="119921" y="179882"/>
            <a:ext cx="11932171" cy="6475751"/>
          </a:xfrm>
        </p:spPr>
        <p:txBody>
          <a:bodyPr/>
          <a:lstStyle/>
          <a:p>
            <a:pPr algn="l"/>
            <a:r>
              <a:rPr lang="en-US" b="1" dirty="0"/>
              <a:t>Inference –</a:t>
            </a:r>
          </a:p>
          <a:p>
            <a:pPr algn="l"/>
            <a:endParaRPr lang="en-US" b="1" dirty="0"/>
          </a:p>
          <a:p>
            <a:pPr algn="l"/>
            <a:endParaRPr lang="en-US" b="1" dirty="0"/>
          </a:p>
          <a:p>
            <a:pPr algn="l"/>
            <a:r>
              <a:rPr lang="en-US" b="0" i="0" dirty="0">
                <a:solidFill>
                  <a:srgbClr val="000000"/>
                </a:solidFill>
                <a:effectLst/>
                <a:latin typeface="Helvetica Neue"/>
              </a:rPr>
              <a:t>As </a:t>
            </a:r>
            <a:r>
              <a:rPr lang="en-US" b="0" i="0" dirty="0" err="1">
                <a:solidFill>
                  <a:srgbClr val="000000"/>
                </a:solidFill>
                <a:effectLst/>
                <a:latin typeface="Helvetica Neue"/>
              </a:rPr>
              <a:t>P_val</a:t>
            </a:r>
            <a:r>
              <a:rPr lang="en-US" b="0" i="0" dirty="0">
                <a:solidFill>
                  <a:srgbClr val="000000"/>
                </a:solidFill>
                <a:effectLst/>
                <a:latin typeface="Helvetica Neue"/>
              </a:rPr>
              <a:t> &lt; alpha so we reject null hypothesis hence quality differ for one </a:t>
            </a:r>
            <a:r>
              <a:rPr lang="en-US" b="0" i="0" dirty="0" err="1">
                <a:solidFill>
                  <a:srgbClr val="000000"/>
                </a:solidFill>
                <a:effectLst/>
                <a:latin typeface="Helvetica Neue"/>
              </a:rPr>
              <a:t>shoe_width</a:t>
            </a:r>
            <a:r>
              <a:rPr lang="en-US" b="0" i="0" dirty="0">
                <a:solidFill>
                  <a:srgbClr val="000000"/>
                </a:solidFill>
                <a:effectLst/>
                <a:latin typeface="Helvetica Neue"/>
              </a:rPr>
              <a:t> significantly.</a:t>
            </a:r>
          </a:p>
          <a:p>
            <a:pPr algn="l"/>
            <a:endParaRPr lang="en-US" b="0" i="0" dirty="0">
              <a:solidFill>
                <a:srgbClr val="000000"/>
              </a:solidFill>
              <a:effectLst/>
              <a:latin typeface="Helvetica Neue"/>
            </a:endParaRPr>
          </a:p>
          <a:p>
            <a:pPr algn="l"/>
            <a:endParaRPr lang="en-US" dirty="0">
              <a:solidFill>
                <a:srgbClr val="000000"/>
              </a:solidFill>
              <a:latin typeface="Helvetica Neue"/>
            </a:endParaRPr>
          </a:p>
          <a:p>
            <a:pPr algn="l"/>
            <a:r>
              <a:rPr lang="en-US" b="1" dirty="0">
                <a:solidFill>
                  <a:srgbClr val="000000"/>
                </a:solidFill>
                <a:latin typeface="Helvetica Neue"/>
              </a:rPr>
              <a:t>Output –</a:t>
            </a:r>
            <a:r>
              <a:rPr lang="en-IN" b="1" dirty="0">
                <a:solidFill>
                  <a:srgbClr val="000000"/>
                </a:solidFill>
                <a:latin typeface="Helvetica Neue"/>
              </a:rPr>
              <a:t> </a:t>
            </a:r>
            <a:r>
              <a:rPr lang="en-IN" dirty="0">
                <a:solidFill>
                  <a:srgbClr val="000000"/>
                </a:solidFill>
                <a:latin typeface="Helvetica Neue"/>
              </a:rPr>
              <a:t>P-value: 0.0</a:t>
            </a:r>
            <a:endParaRPr lang="en-US" b="1" dirty="0">
              <a:solidFill>
                <a:srgbClr val="000000"/>
              </a:solidFill>
              <a:latin typeface="Helvetica Neue"/>
            </a:endParaRPr>
          </a:p>
        </p:txBody>
      </p:sp>
      <p:pic>
        <p:nvPicPr>
          <p:cNvPr id="5" name="Picture 4">
            <a:extLst>
              <a:ext uri="{FF2B5EF4-FFF2-40B4-BE49-F238E27FC236}">
                <a16:creationId xmlns:a16="http://schemas.microsoft.com/office/drawing/2014/main" id="{0A5ADF9B-C017-247B-10B3-26DCDFBDE23F}"/>
              </a:ext>
            </a:extLst>
          </p:cNvPr>
          <p:cNvPicPr>
            <a:picLocks noChangeAspect="1"/>
          </p:cNvPicPr>
          <p:nvPr/>
        </p:nvPicPr>
        <p:blipFill>
          <a:blip r:embed="rId2"/>
          <a:stretch>
            <a:fillRect/>
          </a:stretch>
        </p:blipFill>
        <p:spPr>
          <a:xfrm>
            <a:off x="1652900" y="4027037"/>
            <a:ext cx="6657854" cy="673949"/>
          </a:xfrm>
          <a:prstGeom prst="rect">
            <a:avLst/>
          </a:prstGeom>
        </p:spPr>
      </p:pic>
      <p:pic>
        <p:nvPicPr>
          <p:cNvPr id="7" name="Picture 6">
            <a:extLst>
              <a:ext uri="{FF2B5EF4-FFF2-40B4-BE49-F238E27FC236}">
                <a16:creationId xmlns:a16="http://schemas.microsoft.com/office/drawing/2014/main" id="{A79C37E2-FE33-DCC0-A6D2-61B9E4BDC092}"/>
              </a:ext>
            </a:extLst>
          </p:cNvPr>
          <p:cNvPicPr>
            <a:picLocks noChangeAspect="1"/>
          </p:cNvPicPr>
          <p:nvPr/>
        </p:nvPicPr>
        <p:blipFill>
          <a:blip r:embed="rId3"/>
          <a:stretch>
            <a:fillRect/>
          </a:stretch>
        </p:blipFill>
        <p:spPr>
          <a:xfrm>
            <a:off x="1398068" y="4941005"/>
            <a:ext cx="7754720" cy="662997"/>
          </a:xfrm>
          <a:prstGeom prst="rect">
            <a:avLst/>
          </a:prstGeom>
        </p:spPr>
      </p:pic>
      <p:pic>
        <p:nvPicPr>
          <p:cNvPr id="9" name="Picture 8">
            <a:extLst>
              <a:ext uri="{FF2B5EF4-FFF2-40B4-BE49-F238E27FC236}">
                <a16:creationId xmlns:a16="http://schemas.microsoft.com/office/drawing/2014/main" id="{018CC428-74F3-4D50-3A74-4A8F9B4FC704}"/>
              </a:ext>
            </a:extLst>
          </p:cNvPr>
          <p:cNvPicPr>
            <a:picLocks noChangeAspect="1"/>
          </p:cNvPicPr>
          <p:nvPr/>
        </p:nvPicPr>
        <p:blipFill>
          <a:blip r:embed="rId4"/>
          <a:stretch>
            <a:fillRect/>
          </a:stretch>
        </p:blipFill>
        <p:spPr>
          <a:xfrm>
            <a:off x="1562959" y="5666978"/>
            <a:ext cx="6837736" cy="1051631"/>
          </a:xfrm>
          <a:prstGeom prst="rect">
            <a:avLst/>
          </a:prstGeom>
        </p:spPr>
      </p:pic>
      <p:pic>
        <p:nvPicPr>
          <p:cNvPr id="10" name="Picture 9">
            <a:extLst>
              <a:ext uri="{FF2B5EF4-FFF2-40B4-BE49-F238E27FC236}">
                <a16:creationId xmlns:a16="http://schemas.microsoft.com/office/drawing/2014/main" id="{C48633AE-BA02-BF6D-9D1A-C4E440E590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232696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460432-1493-DB02-4B24-8B1E876A005B}"/>
              </a:ext>
            </a:extLst>
          </p:cNvPr>
          <p:cNvSpPr>
            <a:spLocks noGrp="1"/>
          </p:cNvSpPr>
          <p:nvPr>
            <p:ph type="subTitle" idx="1"/>
          </p:nvPr>
        </p:nvSpPr>
        <p:spPr>
          <a:xfrm>
            <a:off x="128337" y="160421"/>
            <a:ext cx="11951367" cy="6561221"/>
          </a:xfrm>
        </p:spPr>
        <p:txBody>
          <a:bodyPr>
            <a:normAutofit fontScale="92500" lnSpcReduction="20000"/>
          </a:bodyPr>
          <a:lstStyle/>
          <a:p>
            <a:pPr marL="342900" indent="-342900" algn="l">
              <a:buFont typeface="Wingdings" panose="05000000000000000000" pitchFamily="2" charset="2"/>
              <a:buChar char="Ø"/>
            </a:pPr>
            <a:r>
              <a:rPr lang="en-US" sz="2000" b="1" dirty="0"/>
              <a:t>Project Flow</a:t>
            </a:r>
          </a:p>
          <a:p>
            <a:pPr marL="342900" indent="-342900" algn="l">
              <a:buFont typeface="Wingdings" panose="05000000000000000000" pitchFamily="2" charset="2"/>
              <a:buChar char="Ø"/>
            </a:pPr>
            <a:endParaRPr lang="en-US" sz="2000" b="1" dirty="0"/>
          </a:p>
          <a:p>
            <a:pPr algn="l"/>
            <a:r>
              <a:rPr lang="en-US" sz="2000" b="0" i="0" dirty="0">
                <a:solidFill>
                  <a:srgbClr val="000000"/>
                </a:solidFill>
                <a:effectLst/>
                <a:latin typeface="Helvetica Neue"/>
              </a:rPr>
              <a:t>Q4. Calculate the Pearson coefficient of skewness and comment on the skewness of the data.</a:t>
            </a:r>
          </a:p>
          <a:p>
            <a:pPr algn="l"/>
            <a:r>
              <a:rPr lang="en-US" sz="2000" b="1" dirty="0">
                <a:solidFill>
                  <a:srgbClr val="000000"/>
                </a:solidFill>
                <a:latin typeface="Helvetica Neue"/>
              </a:rPr>
              <a:t>Code – </a:t>
            </a:r>
            <a:r>
              <a:rPr lang="en-US" sz="2000" dirty="0" err="1">
                <a:solidFill>
                  <a:srgbClr val="000000"/>
                </a:solidFill>
                <a:latin typeface="Helvetica Neue"/>
              </a:rPr>
              <a:t>dat_mean</a:t>
            </a:r>
            <a:r>
              <a:rPr lang="en-US" sz="2000" dirty="0">
                <a:solidFill>
                  <a:srgbClr val="000000"/>
                </a:solidFill>
                <a:latin typeface="Helvetica Neue"/>
              </a:rPr>
              <a:t>=</a:t>
            </a:r>
            <a:r>
              <a:rPr lang="en-US" sz="2000" dirty="0" err="1">
                <a:solidFill>
                  <a:srgbClr val="000000"/>
                </a:solidFill>
                <a:latin typeface="Helvetica Neue"/>
              </a:rPr>
              <a:t>dat.mean</a:t>
            </a:r>
            <a:r>
              <a:rPr lang="en-US" sz="2000" dirty="0">
                <a:solidFill>
                  <a:srgbClr val="000000"/>
                </a:solidFill>
                <a:latin typeface="Helvetica Neue"/>
              </a:rPr>
              <a:t>()</a:t>
            </a:r>
          </a:p>
          <a:p>
            <a:pPr algn="l"/>
            <a:r>
              <a:rPr lang="en-US" sz="2000" dirty="0">
                <a:solidFill>
                  <a:srgbClr val="000000"/>
                </a:solidFill>
                <a:latin typeface="Helvetica Neue"/>
              </a:rPr>
              <a:t>             </a:t>
            </a:r>
            <a:r>
              <a:rPr lang="en-US" sz="2000" dirty="0" err="1">
                <a:solidFill>
                  <a:srgbClr val="000000"/>
                </a:solidFill>
                <a:latin typeface="Helvetica Neue"/>
              </a:rPr>
              <a:t>dat_med</a:t>
            </a:r>
            <a:r>
              <a:rPr lang="en-US" sz="2000" dirty="0">
                <a:solidFill>
                  <a:srgbClr val="000000"/>
                </a:solidFill>
                <a:latin typeface="Helvetica Neue"/>
              </a:rPr>
              <a:t>=</a:t>
            </a:r>
            <a:r>
              <a:rPr lang="en-US" sz="2000" dirty="0" err="1">
                <a:solidFill>
                  <a:srgbClr val="000000"/>
                </a:solidFill>
                <a:latin typeface="Helvetica Neue"/>
              </a:rPr>
              <a:t>dat.median</a:t>
            </a:r>
            <a:r>
              <a:rPr lang="en-US" sz="2000" dirty="0">
                <a:solidFill>
                  <a:srgbClr val="000000"/>
                </a:solidFill>
                <a:latin typeface="Helvetica Neue"/>
              </a:rPr>
              <a:t>()</a:t>
            </a:r>
          </a:p>
          <a:p>
            <a:pPr algn="l"/>
            <a:r>
              <a:rPr lang="en-US" sz="2000" dirty="0">
                <a:solidFill>
                  <a:srgbClr val="000000"/>
                </a:solidFill>
                <a:latin typeface="Helvetica Neue"/>
              </a:rPr>
              <a:t>             </a:t>
            </a:r>
            <a:r>
              <a:rPr lang="en-US" sz="2000" dirty="0" err="1">
                <a:solidFill>
                  <a:srgbClr val="000000"/>
                </a:solidFill>
                <a:latin typeface="Helvetica Neue"/>
              </a:rPr>
              <a:t>dat_std</a:t>
            </a:r>
            <a:r>
              <a:rPr lang="en-US" sz="2000" dirty="0">
                <a:solidFill>
                  <a:srgbClr val="000000"/>
                </a:solidFill>
                <a:latin typeface="Helvetica Neue"/>
              </a:rPr>
              <a:t>=</a:t>
            </a:r>
            <a:r>
              <a:rPr lang="en-US" sz="2000" dirty="0" err="1">
                <a:solidFill>
                  <a:srgbClr val="000000"/>
                </a:solidFill>
                <a:latin typeface="Helvetica Neue"/>
              </a:rPr>
              <a:t>dat.std</a:t>
            </a:r>
            <a:r>
              <a:rPr lang="en-US" sz="2000" dirty="0">
                <a:solidFill>
                  <a:srgbClr val="000000"/>
                </a:solidFill>
                <a:latin typeface="Helvetica Neue"/>
              </a:rPr>
              <a:t>()</a:t>
            </a:r>
          </a:p>
          <a:p>
            <a:pPr algn="l"/>
            <a:r>
              <a:rPr lang="en-US" sz="2000" dirty="0">
                <a:solidFill>
                  <a:srgbClr val="000000"/>
                </a:solidFill>
                <a:latin typeface="Helvetica Neue"/>
              </a:rPr>
              <a:t>             </a:t>
            </a:r>
            <a:r>
              <a:rPr lang="en-US" sz="2000" dirty="0" err="1">
                <a:solidFill>
                  <a:srgbClr val="000000"/>
                </a:solidFill>
                <a:latin typeface="Helvetica Neue"/>
              </a:rPr>
              <a:t>s_kp</a:t>
            </a:r>
            <a:r>
              <a:rPr lang="en-US" sz="2000" dirty="0">
                <a:solidFill>
                  <a:srgbClr val="000000"/>
                </a:solidFill>
                <a:latin typeface="Helvetica Neue"/>
              </a:rPr>
              <a:t>=(3*(</a:t>
            </a:r>
            <a:r>
              <a:rPr lang="en-US" sz="2000" dirty="0" err="1">
                <a:solidFill>
                  <a:srgbClr val="000000"/>
                </a:solidFill>
                <a:latin typeface="Helvetica Neue"/>
              </a:rPr>
              <a:t>dat_mean-dat_med</a:t>
            </a:r>
            <a:r>
              <a:rPr lang="en-US" sz="2000" dirty="0">
                <a:solidFill>
                  <a:srgbClr val="000000"/>
                </a:solidFill>
                <a:latin typeface="Helvetica Neue"/>
              </a:rPr>
              <a:t>))/</a:t>
            </a:r>
            <a:r>
              <a:rPr lang="en-US" sz="2000" dirty="0" err="1">
                <a:solidFill>
                  <a:srgbClr val="000000"/>
                </a:solidFill>
                <a:latin typeface="Helvetica Neue"/>
              </a:rPr>
              <a:t>dat_std</a:t>
            </a:r>
            <a:endParaRPr lang="en-US" sz="2000" dirty="0">
              <a:solidFill>
                <a:srgbClr val="000000"/>
              </a:solidFill>
              <a:latin typeface="Helvetica Neue"/>
            </a:endParaRPr>
          </a:p>
          <a:p>
            <a:pPr algn="l"/>
            <a:r>
              <a:rPr lang="en-US" sz="2000" dirty="0">
                <a:solidFill>
                  <a:srgbClr val="000000"/>
                </a:solidFill>
                <a:latin typeface="Helvetica Neue"/>
              </a:rPr>
              <a:t>             print(</a:t>
            </a:r>
            <a:r>
              <a:rPr lang="en-US" sz="2000" dirty="0" err="1">
                <a:solidFill>
                  <a:srgbClr val="000000"/>
                </a:solidFill>
                <a:latin typeface="Helvetica Neue"/>
              </a:rPr>
              <a:t>s_kp</a:t>
            </a:r>
            <a:r>
              <a:rPr lang="en-US" sz="2000" dirty="0">
                <a:solidFill>
                  <a:srgbClr val="000000"/>
                </a:solidFill>
                <a:latin typeface="Helvetica Neue"/>
              </a:rPr>
              <a:t>)</a:t>
            </a:r>
          </a:p>
          <a:p>
            <a:pPr algn="l"/>
            <a:r>
              <a:rPr lang="en-US" sz="2000" b="1" dirty="0">
                <a:solidFill>
                  <a:srgbClr val="000000"/>
                </a:solidFill>
                <a:latin typeface="Helvetica Neue"/>
              </a:rPr>
              <a:t>Solution –  </a:t>
            </a:r>
            <a:r>
              <a:rPr lang="en-US" sz="2000" dirty="0">
                <a:solidFill>
                  <a:srgbClr val="000000"/>
                </a:solidFill>
                <a:latin typeface="Helvetica Neue"/>
              </a:rPr>
              <a:t>Firstly we have find mean , median and standard Deviation and then find the </a:t>
            </a:r>
            <a:r>
              <a:rPr lang="en-US" sz="2000" dirty="0" err="1">
                <a:solidFill>
                  <a:srgbClr val="000000"/>
                </a:solidFill>
                <a:latin typeface="Helvetica Neue"/>
              </a:rPr>
              <a:t>pearson’s</a:t>
            </a:r>
            <a:r>
              <a:rPr lang="en-US" sz="2000" dirty="0">
                <a:solidFill>
                  <a:srgbClr val="000000"/>
                </a:solidFill>
                <a:latin typeface="Helvetica Neue"/>
              </a:rPr>
              <a:t> coefficient of skewness that is </a:t>
            </a:r>
            <a:endParaRPr lang="en-US" sz="2000" b="1" dirty="0">
              <a:solidFill>
                <a:srgbClr val="000000"/>
              </a:solidFill>
              <a:latin typeface="Helvetica Neue"/>
            </a:endParaRPr>
          </a:p>
          <a:p>
            <a:pPr algn="l"/>
            <a:endParaRPr lang="en-US" sz="2000" dirty="0">
              <a:solidFill>
                <a:srgbClr val="000000"/>
              </a:solidFill>
              <a:latin typeface="Helvetica Neue"/>
            </a:endParaRPr>
          </a:p>
          <a:p>
            <a:pPr algn="l"/>
            <a:endParaRPr lang="en-US" sz="2000" dirty="0">
              <a:solidFill>
                <a:srgbClr val="000000"/>
              </a:solidFill>
              <a:latin typeface="Helvetica Neue"/>
            </a:endParaRPr>
          </a:p>
          <a:p>
            <a:pPr algn="l"/>
            <a:endParaRPr lang="en-US" sz="2000" dirty="0">
              <a:solidFill>
                <a:srgbClr val="000000"/>
              </a:solidFill>
              <a:latin typeface="Helvetica Neue"/>
            </a:endParaRPr>
          </a:p>
          <a:p>
            <a:pPr algn="l"/>
            <a:endParaRPr lang="en-US" sz="2000" dirty="0">
              <a:solidFill>
                <a:srgbClr val="000000"/>
              </a:solidFill>
              <a:latin typeface="Helvetica Neue"/>
            </a:endParaRPr>
          </a:p>
          <a:p>
            <a:pPr algn="l"/>
            <a:endParaRPr lang="en-US" sz="2000" dirty="0">
              <a:solidFill>
                <a:srgbClr val="000000"/>
              </a:solidFill>
              <a:latin typeface="Helvetica Neue"/>
            </a:endParaRPr>
          </a:p>
          <a:p>
            <a:pPr algn="l"/>
            <a:endParaRPr lang="en-US" sz="2000" dirty="0">
              <a:solidFill>
                <a:srgbClr val="000000"/>
              </a:solidFill>
              <a:latin typeface="Helvetica Neue"/>
            </a:endParaRPr>
          </a:p>
          <a:p>
            <a:pPr algn="l"/>
            <a:endParaRPr lang="en-US" sz="2000" dirty="0">
              <a:solidFill>
                <a:srgbClr val="000000"/>
              </a:solidFill>
              <a:latin typeface="Helvetica Neue"/>
            </a:endParaRPr>
          </a:p>
          <a:p>
            <a:pPr algn="l"/>
            <a:r>
              <a:rPr lang="en-US" sz="2000" b="1" dirty="0">
                <a:solidFill>
                  <a:srgbClr val="000000"/>
                </a:solidFill>
                <a:latin typeface="Helvetica Neue"/>
              </a:rPr>
              <a:t>Inference –</a:t>
            </a:r>
            <a:r>
              <a:rPr lang="en-US" sz="1600" b="0" i="0" dirty="0">
                <a:solidFill>
                  <a:srgbClr val="000000"/>
                </a:solidFill>
                <a:effectLst/>
                <a:latin typeface="Helvetica Neue"/>
              </a:rPr>
              <a:t>Skewness tells us the direction of outliers. While all other variable are Positively </a:t>
            </a:r>
            <a:r>
              <a:rPr lang="en-US" sz="1600" b="0" i="0" dirty="0" err="1">
                <a:solidFill>
                  <a:srgbClr val="000000"/>
                </a:solidFill>
                <a:effectLst/>
                <a:latin typeface="Helvetica Neue"/>
              </a:rPr>
              <a:t>skewd</a:t>
            </a:r>
            <a:r>
              <a:rPr lang="en-US" sz="1600" b="0" i="0" dirty="0">
                <a:solidFill>
                  <a:srgbClr val="000000"/>
                </a:solidFill>
                <a:effectLst/>
                <a:latin typeface="Helvetica Neue"/>
              </a:rPr>
              <a:t>.</a:t>
            </a:r>
            <a:r>
              <a:rPr lang="en-US" sz="2000" b="1" dirty="0">
                <a:solidFill>
                  <a:srgbClr val="000000"/>
                </a:solidFill>
                <a:latin typeface="Helvetica Neue"/>
              </a:rPr>
              <a:t> </a:t>
            </a:r>
          </a:p>
          <a:p>
            <a:pPr algn="l"/>
            <a:endParaRPr lang="en-US" sz="2000" dirty="0">
              <a:solidFill>
                <a:srgbClr val="000000"/>
              </a:solidFill>
              <a:latin typeface="Helvetica Neue"/>
            </a:endParaRPr>
          </a:p>
          <a:p>
            <a:pPr algn="l"/>
            <a:r>
              <a:rPr lang="en-US" sz="2000" b="1" dirty="0">
                <a:solidFill>
                  <a:srgbClr val="000000"/>
                </a:solidFill>
                <a:latin typeface="Helvetica Neue"/>
              </a:rPr>
              <a:t>Output – </a:t>
            </a:r>
            <a:r>
              <a:rPr lang="en-US" sz="2000" dirty="0">
                <a:solidFill>
                  <a:srgbClr val="000000"/>
                </a:solidFill>
                <a:latin typeface="Helvetica Neue"/>
              </a:rPr>
              <a:t>0.3507274737245009</a:t>
            </a:r>
            <a:endParaRPr lang="en-IN" sz="2000" b="1" dirty="0"/>
          </a:p>
        </p:txBody>
      </p:sp>
      <p:pic>
        <p:nvPicPr>
          <p:cNvPr id="4" name="Picture 3">
            <a:extLst>
              <a:ext uri="{FF2B5EF4-FFF2-40B4-BE49-F238E27FC236}">
                <a16:creationId xmlns:a16="http://schemas.microsoft.com/office/drawing/2014/main" id="{FDE5C31B-A4AE-00F7-9580-D93DE24869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3911" y="158538"/>
            <a:ext cx="1970842" cy="622697"/>
          </a:xfrm>
          <a:prstGeom prst="rect">
            <a:avLst/>
          </a:prstGeom>
        </p:spPr>
      </p:pic>
      <p:pic>
        <p:nvPicPr>
          <p:cNvPr id="6" name="Picture 5">
            <a:extLst>
              <a:ext uri="{FF2B5EF4-FFF2-40B4-BE49-F238E27FC236}">
                <a16:creationId xmlns:a16="http://schemas.microsoft.com/office/drawing/2014/main" id="{C2C95A28-8755-C912-C2CB-9FB8269CD5DF}"/>
              </a:ext>
            </a:extLst>
          </p:cNvPr>
          <p:cNvPicPr>
            <a:picLocks noChangeAspect="1"/>
          </p:cNvPicPr>
          <p:nvPr/>
        </p:nvPicPr>
        <p:blipFill>
          <a:blip r:embed="rId3"/>
          <a:stretch>
            <a:fillRect/>
          </a:stretch>
        </p:blipFill>
        <p:spPr>
          <a:xfrm>
            <a:off x="3232910" y="3130851"/>
            <a:ext cx="4359018" cy="1874682"/>
          </a:xfrm>
          <a:prstGeom prst="rect">
            <a:avLst/>
          </a:prstGeom>
        </p:spPr>
      </p:pic>
    </p:spTree>
    <p:extLst>
      <p:ext uri="{BB962C8B-B14F-4D97-AF65-F5344CB8AC3E}">
        <p14:creationId xmlns:p14="http://schemas.microsoft.com/office/powerpoint/2010/main" val="18402070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fontScale="85000" lnSpcReduction="20000"/>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4.Check if the shoe width feature affects the review summary with a 99% confidence interval.</a:t>
            </a:r>
          </a:p>
          <a:p>
            <a:pPr algn="l"/>
            <a:endParaRPr lang="en-US" b="1" dirty="0"/>
          </a:p>
          <a:p>
            <a:pPr algn="l"/>
            <a:r>
              <a:rPr lang="en-US" b="1" dirty="0"/>
              <a:t>Code –</a:t>
            </a:r>
            <a:r>
              <a:rPr lang="en-US" dirty="0"/>
              <a:t> table1= </a:t>
            </a:r>
            <a:r>
              <a:rPr lang="en-US" dirty="0" err="1"/>
              <a:t>pd.crosstab</a:t>
            </a:r>
            <a:r>
              <a:rPr lang="en-US" dirty="0"/>
              <a:t>(</a:t>
            </a:r>
            <a:r>
              <a:rPr lang="en-US" dirty="0" err="1"/>
              <a:t>js</a:t>
            </a:r>
            <a:r>
              <a:rPr lang="en-US" dirty="0"/>
              <a:t>['</a:t>
            </a:r>
            <a:r>
              <a:rPr lang="en-US" dirty="0" err="1"/>
              <a:t>review_summary</a:t>
            </a:r>
            <a:r>
              <a:rPr lang="en-US" dirty="0"/>
              <a:t>'],</a:t>
            </a:r>
            <a:r>
              <a:rPr lang="en-US" dirty="0" err="1"/>
              <a:t>js</a:t>
            </a:r>
            <a:r>
              <a:rPr lang="en-US" dirty="0"/>
              <a:t>['</a:t>
            </a:r>
            <a:r>
              <a:rPr lang="en-US" dirty="0" err="1"/>
              <a:t>shoe_width</a:t>
            </a:r>
            <a:r>
              <a:rPr lang="en-US" dirty="0"/>
              <a:t>’])</a:t>
            </a:r>
          </a:p>
          <a:p>
            <a:pPr algn="l"/>
            <a:r>
              <a:rPr lang="en-US" dirty="0"/>
              <a:t>              table1</a:t>
            </a:r>
          </a:p>
          <a:p>
            <a:pPr algn="l"/>
            <a:r>
              <a:rPr lang="en-US" dirty="0"/>
              <a:t>              chi2_val = round(stats.chi2.isf(q = 0.05, </a:t>
            </a:r>
            <a:r>
              <a:rPr lang="en-US" dirty="0" err="1"/>
              <a:t>df</a:t>
            </a:r>
            <a:r>
              <a:rPr lang="en-US" dirty="0"/>
              <a:t> = 2), 4)</a:t>
            </a:r>
          </a:p>
          <a:p>
            <a:pPr algn="l"/>
            <a:r>
              <a:rPr lang="en-US" dirty="0"/>
              <a:t>              print('Critical value for chi-square test:', chi2_val)</a:t>
            </a:r>
          </a:p>
          <a:p>
            <a:pPr algn="l"/>
            <a:r>
              <a:rPr lang="en-US" dirty="0"/>
              <a:t>              </a:t>
            </a:r>
            <a:r>
              <a:rPr lang="en-US" dirty="0" err="1"/>
              <a:t>test_stat</a:t>
            </a:r>
            <a:r>
              <a:rPr lang="en-US" dirty="0"/>
              <a:t>, p, </a:t>
            </a:r>
            <a:r>
              <a:rPr lang="en-US" dirty="0" err="1"/>
              <a:t>dof</a:t>
            </a:r>
            <a:r>
              <a:rPr lang="en-US" dirty="0"/>
              <a:t>, </a:t>
            </a:r>
            <a:r>
              <a:rPr lang="en-US" dirty="0" err="1"/>
              <a:t>expected_value</a:t>
            </a:r>
            <a:r>
              <a:rPr lang="en-US" dirty="0"/>
              <a:t> =chi2_contingency(observed=table1,correction=False)</a:t>
            </a:r>
          </a:p>
          <a:p>
            <a:pPr algn="l"/>
            <a:endParaRPr lang="en-US" dirty="0"/>
          </a:p>
          <a:p>
            <a:pPr algn="l"/>
            <a:r>
              <a:rPr lang="en-US" dirty="0"/>
              <a:t>              print("Test statistic:", </a:t>
            </a:r>
            <a:r>
              <a:rPr lang="en-US" dirty="0" err="1"/>
              <a:t>test_stat</a:t>
            </a:r>
            <a:r>
              <a:rPr lang="en-US" dirty="0"/>
              <a:t>)</a:t>
            </a:r>
          </a:p>
          <a:p>
            <a:pPr algn="l"/>
            <a:r>
              <a:rPr lang="en-US" dirty="0"/>
              <a:t>              print("p-value:", p)</a:t>
            </a:r>
          </a:p>
          <a:p>
            <a:pPr algn="l"/>
            <a:r>
              <a:rPr lang="en-US" dirty="0"/>
              <a:t>              print("Degrees of freedom:", </a:t>
            </a:r>
            <a:r>
              <a:rPr lang="en-US" dirty="0" err="1"/>
              <a:t>dof</a:t>
            </a:r>
            <a:r>
              <a:rPr lang="en-US" dirty="0"/>
              <a:t>)</a:t>
            </a:r>
          </a:p>
          <a:p>
            <a:pPr algn="l"/>
            <a:r>
              <a:rPr lang="en-US" dirty="0"/>
              <a:t>              print("Expected values:", </a:t>
            </a:r>
            <a:r>
              <a:rPr lang="en-US" dirty="0" err="1"/>
              <a:t>expected_value</a:t>
            </a:r>
            <a:r>
              <a:rPr lang="en-US" dirty="0"/>
              <a:t>)</a:t>
            </a:r>
          </a:p>
          <a:p>
            <a:pPr algn="l"/>
            <a:endParaRPr lang="en-US" dirty="0"/>
          </a:p>
          <a:p>
            <a:pPr algn="l"/>
            <a:r>
              <a:rPr lang="en-IN" b="1" dirty="0"/>
              <a:t>Solution – </a:t>
            </a:r>
            <a:r>
              <a:rPr lang="en-IN" dirty="0"/>
              <a:t>To check the </a:t>
            </a:r>
            <a:r>
              <a:rPr lang="en-IN" dirty="0" err="1"/>
              <a:t>indepandenc</a:t>
            </a:r>
            <a:r>
              <a:rPr lang="en-IN" dirty="0"/>
              <a:t> od columns we used chi2_contingency() method.</a:t>
            </a:r>
          </a:p>
          <a:p>
            <a:pPr algn="l"/>
            <a:endParaRPr lang="en-IN" b="1" dirty="0"/>
          </a:p>
          <a:p>
            <a:pPr algn="l"/>
            <a:r>
              <a:rPr lang="en-IN" b="1" dirty="0"/>
              <a:t>Inference –  </a:t>
            </a:r>
            <a:r>
              <a:rPr lang="en-US" b="0" i="0" dirty="0">
                <a:solidFill>
                  <a:srgbClr val="000000"/>
                </a:solidFill>
                <a:effectLst/>
                <a:latin typeface="Helvetica Neue"/>
              </a:rPr>
              <a:t>As P-Val is &lt; alpha so we reject null hypothesis and </a:t>
            </a:r>
            <a:r>
              <a:rPr lang="en-US" b="0" i="0" dirty="0" err="1">
                <a:solidFill>
                  <a:srgbClr val="000000"/>
                </a:solidFill>
                <a:effectLst/>
                <a:latin typeface="Helvetica Neue"/>
              </a:rPr>
              <a:t>shoe_width</a:t>
            </a:r>
            <a:r>
              <a:rPr lang="en-US" b="0" i="0" dirty="0">
                <a:solidFill>
                  <a:srgbClr val="000000"/>
                </a:solidFill>
                <a:effectLst/>
                <a:latin typeface="Helvetica Neue"/>
              </a:rPr>
              <a:t> and </a:t>
            </a:r>
            <a:r>
              <a:rPr lang="en-US" b="0" i="0" dirty="0" err="1">
                <a:solidFill>
                  <a:srgbClr val="000000"/>
                </a:solidFill>
                <a:effectLst/>
                <a:latin typeface="Helvetica Neue"/>
              </a:rPr>
              <a:t>reviw_summary</a:t>
            </a:r>
            <a:r>
              <a:rPr lang="en-US" b="0" i="0" dirty="0">
                <a:solidFill>
                  <a:srgbClr val="000000"/>
                </a:solidFill>
                <a:effectLst/>
                <a:latin typeface="Helvetica Neue"/>
              </a:rPr>
              <a:t> are dependent variable</a:t>
            </a:r>
            <a:endParaRPr lang="en-IN" b="1" dirty="0"/>
          </a:p>
          <a:p>
            <a:pPr algn="l"/>
            <a:endParaRPr lang="en-IN" b="1" dirty="0"/>
          </a:p>
          <a:p>
            <a:pPr algn="l"/>
            <a:endParaRPr lang="en-US" b="1" dirty="0"/>
          </a:p>
        </p:txBody>
      </p:sp>
    </p:spTree>
    <p:extLst>
      <p:ext uri="{BB962C8B-B14F-4D97-AF65-F5344CB8AC3E}">
        <p14:creationId xmlns:p14="http://schemas.microsoft.com/office/powerpoint/2010/main" val="35664738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9D6324-CBEB-0534-9F7E-8784E90FD82F}"/>
              </a:ext>
            </a:extLst>
          </p:cNvPr>
          <p:cNvSpPr>
            <a:spLocks noGrp="1"/>
          </p:cNvSpPr>
          <p:nvPr>
            <p:ph type="subTitle" idx="1"/>
          </p:nvPr>
        </p:nvSpPr>
        <p:spPr>
          <a:xfrm>
            <a:off x="149902" y="149901"/>
            <a:ext cx="11887200" cy="6535711"/>
          </a:xfrm>
        </p:spPr>
        <p:txBody>
          <a:bodyPr/>
          <a:lstStyle/>
          <a:p>
            <a:pPr algn="l"/>
            <a:r>
              <a:rPr lang="en-US" b="1" dirty="0"/>
              <a:t>Output –</a:t>
            </a:r>
          </a:p>
          <a:p>
            <a:pPr algn="l"/>
            <a:endParaRPr lang="en-IN" b="1" dirty="0"/>
          </a:p>
        </p:txBody>
      </p:sp>
      <p:pic>
        <p:nvPicPr>
          <p:cNvPr id="5" name="Picture 4">
            <a:extLst>
              <a:ext uri="{FF2B5EF4-FFF2-40B4-BE49-F238E27FC236}">
                <a16:creationId xmlns:a16="http://schemas.microsoft.com/office/drawing/2014/main" id="{04157F8C-1B51-2ABA-A6E5-ECB04D097F90}"/>
              </a:ext>
            </a:extLst>
          </p:cNvPr>
          <p:cNvPicPr>
            <a:picLocks noChangeAspect="1"/>
          </p:cNvPicPr>
          <p:nvPr/>
        </p:nvPicPr>
        <p:blipFill>
          <a:blip r:embed="rId2"/>
          <a:stretch>
            <a:fillRect/>
          </a:stretch>
        </p:blipFill>
        <p:spPr>
          <a:xfrm>
            <a:off x="1421844" y="149901"/>
            <a:ext cx="5121084" cy="4237087"/>
          </a:xfrm>
          <a:prstGeom prst="rect">
            <a:avLst/>
          </a:prstGeom>
        </p:spPr>
      </p:pic>
      <p:pic>
        <p:nvPicPr>
          <p:cNvPr id="7" name="Picture 6">
            <a:extLst>
              <a:ext uri="{FF2B5EF4-FFF2-40B4-BE49-F238E27FC236}">
                <a16:creationId xmlns:a16="http://schemas.microsoft.com/office/drawing/2014/main" id="{F3899256-7CB7-717B-40E3-A2DFC102E9B1}"/>
              </a:ext>
            </a:extLst>
          </p:cNvPr>
          <p:cNvPicPr>
            <a:picLocks noChangeAspect="1"/>
          </p:cNvPicPr>
          <p:nvPr/>
        </p:nvPicPr>
        <p:blipFill>
          <a:blip r:embed="rId3"/>
          <a:stretch>
            <a:fillRect/>
          </a:stretch>
        </p:blipFill>
        <p:spPr>
          <a:xfrm>
            <a:off x="1183826" y="4613768"/>
            <a:ext cx="4892464" cy="388654"/>
          </a:xfrm>
          <a:prstGeom prst="rect">
            <a:avLst/>
          </a:prstGeom>
        </p:spPr>
      </p:pic>
      <p:pic>
        <p:nvPicPr>
          <p:cNvPr id="9" name="Picture 8">
            <a:extLst>
              <a:ext uri="{FF2B5EF4-FFF2-40B4-BE49-F238E27FC236}">
                <a16:creationId xmlns:a16="http://schemas.microsoft.com/office/drawing/2014/main" id="{7E05E7AD-4680-0F41-A2BA-9120CA0D516E}"/>
              </a:ext>
            </a:extLst>
          </p:cNvPr>
          <p:cNvPicPr>
            <a:picLocks noChangeAspect="1"/>
          </p:cNvPicPr>
          <p:nvPr/>
        </p:nvPicPr>
        <p:blipFill>
          <a:blip r:embed="rId4"/>
          <a:stretch>
            <a:fillRect/>
          </a:stretch>
        </p:blipFill>
        <p:spPr>
          <a:xfrm>
            <a:off x="5843256" y="1773767"/>
            <a:ext cx="5052498" cy="2065199"/>
          </a:xfrm>
          <a:prstGeom prst="rect">
            <a:avLst/>
          </a:prstGeom>
        </p:spPr>
      </p:pic>
      <p:pic>
        <p:nvPicPr>
          <p:cNvPr id="10" name="Picture 9">
            <a:extLst>
              <a:ext uri="{FF2B5EF4-FFF2-40B4-BE49-F238E27FC236}">
                <a16:creationId xmlns:a16="http://schemas.microsoft.com/office/drawing/2014/main" id="{BABC4492-9930-5D3A-B248-6009207E67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11863391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FBD925-AB55-1645-854B-7E843B0B53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
        <p:nvSpPr>
          <p:cNvPr id="5" name="Subtitle 2">
            <a:extLst>
              <a:ext uri="{FF2B5EF4-FFF2-40B4-BE49-F238E27FC236}">
                <a16:creationId xmlns:a16="http://schemas.microsoft.com/office/drawing/2014/main" id="{47F919C5-F855-B64D-A260-B4925ADA0BB0}"/>
              </a:ext>
            </a:extLst>
          </p:cNvPr>
          <p:cNvSpPr>
            <a:spLocks noGrp="1"/>
          </p:cNvSpPr>
          <p:nvPr>
            <p:ph type="subTitle" idx="1"/>
          </p:nvPr>
        </p:nvSpPr>
        <p:spPr>
          <a:xfrm>
            <a:off x="104931" y="134911"/>
            <a:ext cx="11977141" cy="6610663"/>
          </a:xfrm>
        </p:spPr>
        <p:txBody>
          <a:bodyPr>
            <a:normAutofit fontScale="92500"/>
          </a:bodyPr>
          <a:lstStyle/>
          <a:p>
            <a:pPr marL="342900" indent="-342900" algn="l">
              <a:buFont typeface="Wingdings" panose="05000000000000000000" pitchFamily="2" charset="2"/>
              <a:buChar char="Ø"/>
            </a:pPr>
            <a:r>
              <a:rPr lang="en-US" b="1" dirty="0"/>
              <a:t>Project Flow</a:t>
            </a:r>
          </a:p>
          <a:p>
            <a:pPr algn="l"/>
            <a:endParaRPr lang="en-US" b="1" dirty="0"/>
          </a:p>
          <a:p>
            <a:pPr algn="l"/>
            <a:r>
              <a:rPr lang="en-US" b="0" i="0" dirty="0">
                <a:solidFill>
                  <a:srgbClr val="000000"/>
                </a:solidFill>
                <a:effectLst/>
                <a:latin typeface="Helvetica Neue"/>
              </a:rPr>
              <a:t>5.Check if the length feature affects the review summary with a 95% confidence interval.</a:t>
            </a:r>
          </a:p>
          <a:p>
            <a:pPr algn="l"/>
            <a:endParaRPr lang="en-US" b="1" dirty="0"/>
          </a:p>
          <a:p>
            <a:pPr algn="l"/>
            <a:r>
              <a:rPr lang="en-US" b="1" dirty="0"/>
              <a:t>Code – </a:t>
            </a:r>
            <a:r>
              <a:rPr lang="en-US" dirty="0" err="1"/>
              <a:t>test_stat</a:t>
            </a:r>
            <a:r>
              <a:rPr lang="en-US" dirty="0"/>
              <a:t>, p, </a:t>
            </a:r>
            <a:r>
              <a:rPr lang="en-US" dirty="0" err="1"/>
              <a:t>dof</a:t>
            </a:r>
            <a:r>
              <a:rPr lang="en-US" dirty="0"/>
              <a:t>, </a:t>
            </a:r>
            <a:r>
              <a:rPr lang="en-US" dirty="0" err="1"/>
              <a:t>expected_value</a:t>
            </a:r>
            <a:r>
              <a:rPr lang="en-US" dirty="0"/>
              <a:t> =chi2_contingency(observed=table2,correction=False)</a:t>
            </a:r>
          </a:p>
          <a:p>
            <a:pPr algn="l"/>
            <a:endParaRPr lang="en-US" dirty="0"/>
          </a:p>
          <a:p>
            <a:pPr algn="l"/>
            <a:r>
              <a:rPr lang="en-US" dirty="0"/>
              <a:t>             print("Test statistic:", </a:t>
            </a:r>
            <a:r>
              <a:rPr lang="en-US" dirty="0" err="1"/>
              <a:t>test_stat</a:t>
            </a:r>
            <a:r>
              <a:rPr lang="en-US" dirty="0"/>
              <a:t>)</a:t>
            </a:r>
          </a:p>
          <a:p>
            <a:pPr algn="l"/>
            <a:r>
              <a:rPr lang="en-US" dirty="0"/>
              <a:t>             print("p-value:", p)</a:t>
            </a:r>
          </a:p>
          <a:p>
            <a:pPr algn="l"/>
            <a:r>
              <a:rPr lang="en-US" dirty="0"/>
              <a:t>             print("Degrees of freedom:", </a:t>
            </a:r>
            <a:r>
              <a:rPr lang="en-US" dirty="0" err="1"/>
              <a:t>dof</a:t>
            </a:r>
            <a:r>
              <a:rPr lang="en-US" dirty="0"/>
              <a:t>)</a:t>
            </a:r>
          </a:p>
          <a:p>
            <a:pPr algn="l"/>
            <a:r>
              <a:rPr lang="en-US" dirty="0"/>
              <a:t>             print("Expected values:", </a:t>
            </a:r>
            <a:r>
              <a:rPr lang="en-US" dirty="0" err="1"/>
              <a:t>expected_value</a:t>
            </a:r>
            <a:r>
              <a:rPr lang="en-US" dirty="0"/>
              <a:t>)</a:t>
            </a:r>
          </a:p>
          <a:p>
            <a:pPr algn="l"/>
            <a:endParaRPr lang="en-US" b="1" dirty="0"/>
          </a:p>
          <a:p>
            <a:pPr algn="l"/>
            <a:r>
              <a:rPr lang="en-IN" b="1" dirty="0"/>
              <a:t>Solution – </a:t>
            </a:r>
            <a:r>
              <a:rPr lang="en-IN" dirty="0"/>
              <a:t>To check the dependency of variables ‘ length ‘ and ‘review summary’ we used chi2_contingency method.</a:t>
            </a:r>
          </a:p>
          <a:p>
            <a:pPr algn="l"/>
            <a:endParaRPr lang="en-IN" b="1" dirty="0"/>
          </a:p>
          <a:p>
            <a:pPr algn="l"/>
            <a:r>
              <a:rPr lang="en-IN" b="1" dirty="0"/>
              <a:t>Inference – </a:t>
            </a:r>
            <a:r>
              <a:rPr lang="en-US" b="0" i="0" dirty="0" err="1">
                <a:solidFill>
                  <a:srgbClr val="000000"/>
                </a:solidFill>
                <a:effectLst/>
                <a:latin typeface="Helvetica Neue"/>
              </a:rPr>
              <a:t>P_val</a:t>
            </a:r>
            <a:r>
              <a:rPr lang="en-US" b="0" i="0" dirty="0">
                <a:solidFill>
                  <a:srgbClr val="000000"/>
                </a:solidFill>
                <a:effectLst/>
                <a:latin typeface="Helvetica Neue"/>
              </a:rPr>
              <a:t> &lt; alpha so we reject null hypothesis hence length and review summary are dependent variables.</a:t>
            </a:r>
            <a:endParaRPr lang="en-IN" b="1" dirty="0"/>
          </a:p>
          <a:p>
            <a:pPr algn="l"/>
            <a:endParaRPr lang="en-IN" b="1" dirty="0"/>
          </a:p>
          <a:p>
            <a:pPr algn="l"/>
            <a:endParaRPr lang="en-US" b="1" dirty="0"/>
          </a:p>
        </p:txBody>
      </p:sp>
    </p:spTree>
    <p:extLst>
      <p:ext uri="{BB962C8B-B14F-4D97-AF65-F5344CB8AC3E}">
        <p14:creationId xmlns:p14="http://schemas.microsoft.com/office/powerpoint/2010/main" val="2265294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C08236-5E74-5FF4-02F3-784266C5F0E6}"/>
              </a:ext>
            </a:extLst>
          </p:cNvPr>
          <p:cNvSpPr>
            <a:spLocks noGrp="1"/>
          </p:cNvSpPr>
          <p:nvPr>
            <p:ph type="subTitle" idx="1"/>
          </p:nvPr>
        </p:nvSpPr>
        <p:spPr>
          <a:xfrm>
            <a:off x="104931" y="179882"/>
            <a:ext cx="11947161" cy="6445770"/>
          </a:xfrm>
        </p:spPr>
        <p:txBody>
          <a:bodyPr/>
          <a:lstStyle/>
          <a:p>
            <a:pPr algn="l"/>
            <a:r>
              <a:rPr lang="en-US" b="1" dirty="0"/>
              <a:t>Output –</a:t>
            </a:r>
          </a:p>
          <a:p>
            <a:pPr algn="l"/>
            <a:endParaRPr lang="en-IN" b="1" dirty="0"/>
          </a:p>
        </p:txBody>
      </p:sp>
      <p:pic>
        <p:nvPicPr>
          <p:cNvPr id="5" name="Picture 4">
            <a:extLst>
              <a:ext uri="{FF2B5EF4-FFF2-40B4-BE49-F238E27FC236}">
                <a16:creationId xmlns:a16="http://schemas.microsoft.com/office/drawing/2014/main" id="{C5E1455A-3223-115A-8292-E624B9CAE5A4}"/>
              </a:ext>
            </a:extLst>
          </p:cNvPr>
          <p:cNvPicPr>
            <a:picLocks noChangeAspect="1"/>
          </p:cNvPicPr>
          <p:nvPr/>
        </p:nvPicPr>
        <p:blipFill>
          <a:blip r:embed="rId2"/>
          <a:stretch>
            <a:fillRect/>
          </a:stretch>
        </p:blipFill>
        <p:spPr>
          <a:xfrm>
            <a:off x="815665" y="1187141"/>
            <a:ext cx="7398945" cy="3684662"/>
          </a:xfrm>
          <a:prstGeom prst="rect">
            <a:avLst/>
          </a:prstGeom>
        </p:spPr>
      </p:pic>
      <p:pic>
        <p:nvPicPr>
          <p:cNvPr id="6" name="Picture 5">
            <a:extLst>
              <a:ext uri="{FF2B5EF4-FFF2-40B4-BE49-F238E27FC236}">
                <a16:creationId xmlns:a16="http://schemas.microsoft.com/office/drawing/2014/main" id="{0FD6F730-E81B-4D20-1D61-96354F6C84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3661074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52FE4-3410-F3F5-3AA2-CF6565CA29F0}"/>
              </a:ext>
            </a:extLst>
          </p:cNvPr>
          <p:cNvSpPr>
            <a:spLocks noGrp="1"/>
          </p:cNvSpPr>
          <p:nvPr>
            <p:ph idx="1"/>
          </p:nvPr>
        </p:nvSpPr>
        <p:spPr>
          <a:xfrm>
            <a:off x="119921" y="164892"/>
            <a:ext cx="11932171" cy="6580682"/>
          </a:xfrm>
        </p:spPr>
        <p:txBody>
          <a:bodyPr>
            <a:normAutofit fontScale="70000" lnSpcReduction="20000"/>
          </a:bodyPr>
          <a:lstStyle/>
          <a:p>
            <a:pPr>
              <a:buFont typeface="Wingdings" panose="05000000000000000000" pitchFamily="2" charset="2"/>
              <a:buChar char="Ø"/>
            </a:pPr>
            <a:r>
              <a:rPr lang="en-US" dirty="0"/>
              <a:t> </a:t>
            </a:r>
            <a:r>
              <a:rPr lang="en-US" b="1" dirty="0"/>
              <a:t>Project Flow </a:t>
            </a:r>
          </a:p>
          <a:p>
            <a:pPr marL="0" indent="0">
              <a:buNone/>
            </a:pPr>
            <a:endParaRPr lang="en-US" b="1" dirty="0"/>
          </a:p>
          <a:p>
            <a:pPr marL="0" indent="0">
              <a:buNone/>
            </a:pPr>
            <a:endParaRPr lang="en-US" b="1" dirty="0"/>
          </a:p>
          <a:p>
            <a:pPr marL="0" indent="0">
              <a:buNone/>
            </a:pPr>
            <a:r>
              <a:rPr lang="en-US" b="1" i="0" dirty="0">
                <a:solidFill>
                  <a:srgbClr val="000000"/>
                </a:solidFill>
                <a:effectLst/>
                <a:latin typeface="Helvetica Neue"/>
              </a:rPr>
              <a:t>6.</a:t>
            </a:r>
            <a:r>
              <a:rPr lang="en-US" b="0" i="0" dirty="0">
                <a:solidFill>
                  <a:srgbClr val="000000"/>
                </a:solidFill>
                <a:effectLst/>
                <a:latin typeface="Helvetica Neue"/>
              </a:rPr>
              <a:t>Does the average quality significantly differ for the different fits? Kindly test the relevant hypothesis test by having 0.05 alpha. Check the normality of the data before the above test. Alpha = .05</a:t>
            </a:r>
          </a:p>
          <a:p>
            <a:pPr marL="0" indent="0">
              <a:buNone/>
            </a:pPr>
            <a:endParaRPr lang="en-US" b="1" dirty="0"/>
          </a:p>
          <a:p>
            <a:pPr marL="0" indent="0">
              <a:buNone/>
            </a:pPr>
            <a:r>
              <a:rPr lang="en-IN" b="1" dirty="0"/>
              <a:t>Code – </a:t>
            </a:r>
            <a:r>
              <a:rPr lang="en-IN" dirty="0" err="1"/>
              <a:t>js</a:t>
            </a:r>
            <a:r>
              <a:rPr lang="en-IN" dirty="0"/>
              <a:t>['fit'].unique()</a:t>
            </a:r>
          </a:p>
          <a:p>
            <a:pPr marL="0" indent="0">
              <a:buNone/>
            </a:pPr>
            <a:r>
              <a:rPr lang="en-IN" dirty="0"/>
              <a:t>              </a:t>
            </a:r>
            <a:r>
              <a:rPr lang="en-IN" dirty="0" err="1"/>
              <a:t>gr_a</a:t>
            </a:r>
            <a:r>
              <a:rPr lang="en-IN" dirty="0"/>
              <a:t> = </a:t>
            </a:r>
            <a:r>
              <a:rPr lang="en-IN" dirty="0" err="1"/>
              <a:t>js</a:t>
            </a:r>
            <a:r>
              <a:rPr lang="en-IN" dirty="0"/>
              <a:t>[</a:t>
            </a:r>
            <a:r>
              <a:rPr lang="en-IN" dirty="0" err="1"/>
              <a:t>js</a:t>
            </a:r>
            <a:r>
              <a:rPr lang="en-IN" dirty="0"/>
              <a:t>['fit'] == 'small']['quality’]</a:t>
            </a:r>
          </a:p>
          <a:p>
            <a:pPr marL="0" indent="0">
              <a:buNone/>
            </a:pPr>
            <a:r>
              <a:rPr lang="en-IN" dirty="0"/>
              <a:t>              </a:t>
            </a:r>
            <a:r>
              <a:rPr lang="en-IN" dirty="0" err="1"/>
              <a:t>gr_b</a:t>
            </a:r>
            <a:r>
              <a:rPr lang="en-IN" dirty="0"/>
              <a:t> = </a:t>
            </a:r>
            <a:r>
              <a:rPr lang="en-IN" dirty="0" err="1"/>
              <a:t>js</a:t>
            </a:r>
            <a:r>
              <a:rPr lang="en-IN" dirty="0"/>
              <a:t>[</a:t>
            </a:r>
            <a:r>
              <a:rPr lang="en-IN" dirty="0" err="1"/>
              <a:t>js</a:t>
            </a:r>
            <a:r>
              <a:rPr lang="en-IN" dirty="0"/>
              <a:t>['fit'] == 'fit']['quality’]</a:t>
            </a:r>
          </a:p>
          <a:p>
            <a:pPr marL="0" indent="0">
              <a:buNone/>
            </a:pPr>
            <a:r>
              <a:rPr lang="en-IN" dirty="0"/>
              <a:t>              </a:t>
            </a:r>
            <a:r>
              <a:rPr lang="en-IN" dirty="0" err="1"/>
              <a:t>gr_c</a:t>
            </a:r>
            <a:r>
              <a:rPr lang="en-IN" dirty="0"/>
              <a:t> = </a:t>
            </a:r>
            <a:r>
              <a:rPr lang="en-IN" dirty="0" err="1"/>
              <a:t>js</a:t>
            </a:r>
            <a:r>
              <a:rPr lang="en-IN" dirty="0"/>
              <a:t>[</a:t>
            </a:r>
            <a:r>
              <a:rPr lang="en-IN" dirty="0" err="1"/>
              <a:t>js</a:t>
            </a:r>
            <a:r>
              <a:rPr lang="en-IN" dirty="0"/>
              <a:t>['fit'] == 'large']['quality’]</a:t>
            </a:r>
          </a:p>
          <a:p>
            <a:pPr marL="0" indent="0">
              <a:buNone/>
            </a:pPr>
            <a:r>
              <a:rPr lang="en-IN" dirty="0"/>
              <a:t>              </a:t>
            </a:r>
            <a:r>
              <a:rPr lang="fr-FR" dirty="0"/>
              <a:t>t = </a:t>
            </a:r>
            <a:r>
              <a:rPr lang="fr-FR" dirty="0" err="1"/>
              <a:t>js</a:t>
            </a:r>
            <a:r>
              <a:rPr lang="fr-FR" dirty="0"/>
              <a:t>['fit'].</a:t>
            </a:r>
            <a:r>
              <a:rPr lang="fr-FR" dirty="0" err="1"/>
              <a:t>nunique</a:t>
            </a:r>
            <a:r>
              <a:rPr lang="fr-FR" dirty="0"/>
              <a:t>()</a:t>
            </a:r>
          </a:p>
          <a:p>
            <a:pPr marL="0" indent="0">
              <a:buNone/>
            </a:pPr>
            <a:r>
              <a:rPr lang="fr-FR" dirty="0"/>
              <a:t>              </a:t>
            </a:r>
            <a:r>
              <a:rPr lang="fr-FR" dirty="0" err="1"/>
              <a:t>print</a:t>
            </a:r>
            <a:r>
              <a:rPr lang="fr-FR" dirty="0"/>
              <a:t>('t:', t)</a:t>
            </a:r>
          </a:p>
          <a:p>
            <a:pPr marL="0" indent="0">
              <a:buNone/>
            </a:pPr>
            <a:r>
              <a:rPr lang="fr-FR" dirty="0"/>
              <a:t>              N = </a:t>
            </a:r>
            <a:r>
              <a:rPr lang="fr-FR" dirty="0" err="1"/>
              <a:t>js</a:t>
            </a:r>
            <a:r>
              <a:rPr lang="fr-FR" dirty="0"/>
              <a:t>['fit'].</a:t>
            </a:r>
            <a:r>
              <a:rPr lang="fr-FR" dirty="0" err="1"/>
              <a:t>value_counts</a:t>
            </a:r>
            <a:r>
              <a:rPr lang="fr-FR" dirty="0"/>
              <a:t>().</a:t>
            </a:r>
            <a:r>
              <a:rPr lang="fr-FR" dirty="0" err="1"/>
              <a:t>sum</a:t>
            </a:r>
            <a:r>
              <a:rPr lang="fr-FR" dirty="0"/>
              <a:t>()</a:t>
            </a:r>
          </a:p>
          <a:p>
            <a:pPr marL="0" indent="0">
              <a:buNone/>
            </a:pPr>
            <a:r>
              <a:rPr lang="fr-FR" dirty="0"/>
              <a:t>              </a:t>
            </a:r>
            <a:r>
              <a:rPr lang="fr-FR" dirty="0" err="1"/>
              <a:t>print</a:t>
            </a:r>
            <a:r>
              <a:rPr lang="fr-FR" dirty="0"/>
              <a:t>('N:', N)</a:t>
            </a:r>
          </a:p>
          <a:p>
            <a:pPr marL="0" indent="0">
              <a:buNone/>
            </a:pPr>
            <a:r>
              <a:rPr lang="en-IN" dirty="0"/>
              <a:t>              </a:t>
            </a:r>
            <a:r>
              <a:rPr lang="en-US" dirty="0"/>
              <a:t>f = round(</a:t>
            </a:r>
            <a:r>
              <a:rPr lang="en-US" dirty="0" err="1"/>
              <a:t>stats.f.isf</a:t>
            </a:r>
            <a:r>
              <a:rPr lang="en-US" dirty="0"/>
              <a:t>(q = 0.05, </a:t>
            </a:r>
            <a:r>
              <a:rPr lang="en-US" dirty="0" err="1"/>
              <a:t>dfn</a:t>
            </a:r>
            <a:r>
              <a:rPr lang="en-US" dirty="0"/>
              <a:t> = 2, </a:t>
            </a:r>
            <a:r>
              <a:rPr lang="en-US" dirty="0" err="1"/>
              <a:t>dfd</a:t>
            </a:r>
            <a:r>
              <a:rPr lang="en-US" dirty="0"/>
              <a:t> =82787 ), 4)</a:t>
            </a:r>
          </a:p>
          <a:p>
            <a:pPr marL="0" indent="0">
              <a:buNone/>
            </a:pPr>
            <a:r>
              <a:rPr lang="en-US" dirty="0"/>
              <a:t>              print('Critical value for F-test:', f)</a:t>
            </a:r>
          </a:p>
          <a:p>
            <a:pPr marL="0" indent="0">
              <a:buNone/>
            </a:pPr>
            <a:r>
              <a:rPr lang="en-US" dirty="0"/>
              <a:t>              </a:t>
            </a:r>
            <a:r>
              <a:rPr lang="en-US" dirty="0" err="1"/>
              <a:t>f_test</a:t>
            </a:r>
            <a:r>
              <a:rPr lang="en-US" dirty="0"/>
              <a:t>, </a:t>
            </a:r>
            <a:r>
              <a:rPr lang="en-US" dirty="0" err="1"/>
              <a:t>p_val</a:t>
            </a:r>
            <a:r>
              <a:rPr lang="en-US" dirty="0"/>
              <a:t> = </a:t>
            </a:r>
            <a:r>
              <a:rPr lang="en-US" dirty="0" err="1"/>
              <a:t>stats.f_oneway</a:t>
            </a:r>
            <a:r>
              <a:rPr lang="en-US" dirty="0"/>
              <a:t>(</a:t>
            </a:r>
            <a:r>
              <a:rPr lang="en-US" dirty="0" err="1"/>
              <a:t>gr_a,gr_b,gr_c</a:t>
            </a:r>
            <a:r>
              <a:rPr lang="en-US" dirty="0"/>
              <a:t>)</a:t>
            </a:r>
          </a:p>
          <a:p>
            <a:pPr marL="0" indent="0">
              <a:buNone/>
            </a:pPr>
            <a:r>
              <a:rPr lang="en-US" dirty="0"/>
              <a:t>              print('Test statistic:', </a:t>
            </a:r>
            <a:r>
              <a:rPr lang="en-US" dirty="0" err="1"/>
              <a:t>f_test</a:t>
            </a:r>
            <a:r>
              <a:rPr lang="en-US" dirty="0"/>
              <a:t>)</a:t>
            </a:r>
            <a:endParaRPr lang="en-IN" dirty="0"/>
          </a:p>
          <a:p>
            <a:pPr marL="0" indent="0">
              <a:buNone/>
            </a:pPr>
            <a:endParaRPr lang="en-IN" dirty="0"/>
          </a:p>
          <a:p>
            <a:pPr marL="0" indent="0">
              <a:buNone/>
            </a:pPr>
            <a:endParaRPr lang="en-US" dirty="0"/>
          </a:p>
        </p:txBody>
      </p:sp>
      <p:pic>
        <p:nvPicPr>
          <p:cNvPr id="4" name="Picture 3">
            <a:extLst>
              <a:ext uri="{FF2B5EF4-FFF2-40B4-BE49-F238E27FC236}">
                <a16:creationId xmlns:a16="http://schemas.microsoft.com/office/drawing/2014/main" id="{48142704-7FA7-7706-4A9E-9CFA97D8F0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42065376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EEDF9-EEE8-966B-A469-0EDD87119784}"/>
              </a:ext>
            </a:extLst>
          </p:cNvPr>
          <p:cNvSpPr>
            <a:spLocks noGrp="1"/>
          </p:cNvSpPr>
          <p:nvPr>
            <p:ph idx="1"/>
          </p:nvPr>
        </p:nvSpPr>
        <p:spPr>
          <a:xfrm>
            <a:off x="119921" y="149902"/>
            <a:ext cx="11902190" cy="6520721"/>
          </a:xfrm>
        </p:spPr>
        <p:txBody>
          <a:bodyPr/>
          <a:lstStyle/>
          <a:p>
            <a:pPr marL="0" indent="0">
              <a:buNone/>
            </a:pPr>
            <a:endParaRPr lang="en-US" b="1" dirty="0"/>
          </a:p>
          <a:p>
            <a:pPr marL="0" indent="0">
              <a:buNone/>
            </a:pPr>
            <a:endParaRPr lang="en-US" b="1" dirty="0"/>
          </a:p>
          <a:p>
            <a:pPr marL="0" indent="0">
              <a:buNone/>
            </a:pPr>
            <a:r>
              <a:rPr lang="en-US" b="1" dirty="0"/>
              <a:t>Solution – </a:t>
            </a:r>
            <a:r>
              <a:rPr lang="en-US" dirty="0"/>
              <a:t>To check the average quality differ for the different fits we used ‘one-way ANOVA test.</a:t>
            </a:r>
            <a:endParaRPr lang="en-US" b="1" dirty="0"/>
          </a:p>
          <a:p>
            <a:pPr marL="0" indent="0">
              <a:buNone/>
            </a:pPr>
            <a:endParaRPr lang="en-US" b="1" dirty="0"/>
          </a:p>
          <a:p>
            <a:pPr marL="0" indent="0">
              <a:buNone/>
            </a:pPr>
            <a:r>
              <a:rPr lang="en-US" b="1" dirty="0"/>
              <a:t>Inference – </a:t>
            </a:r>
            <a:r>
              <a:rPr lang="en-US" b="0" i="0" dirty="0">
                <a:solidFill>
                  <a:srgbClr val="000000"/>
                </a:solidFill>
                <a:effectLst/>
                <a:latin typeface="Helvetica Neue"/>
              </a:rPr>
              <a:t>As </a:t>
            </a:r>
            <a:r>
              <a:rPr lang="en-US" b="0" i="0" dirty="0" err="1">
                <a:solidFill>
                  <a:srgbClr val="000000"/>
                </a:solidFill>
                <a:effectLst/>
                <a:latin typeface="Helvetica Neue"/>
              </a:rPr>
              <a:t>t_stat</a:t>
            </a:r>
            <a:r>
              <a:rPr lang="en-US" b="0" i="0" dirty="0">
                <a:solidFill>
                  <a:srgbClr val="000000"/>
                </a:solidFill>
                <a:effectLst/>
                <a:latin typeface="Helvetica Neue"/>
              </a:rPr>
              <a:t> &gt; critical value so we fail to reject null hypothesis hence average quality for different is same.</a:t>
            </a:r>
            <a:endParaRPr lang="en-US" b="1" dirty="0"/>
          </a:p>
          <a:p>
            <a:pPr marL="0" indent="0">
              <a:buNone/>
            </a:pPr>
            <a:endParaRPr lang="en-US" b="1" dirty="0"/>
          </a:p>
          <a:p>
            <a:pPr marL="0" indent="0">
              <a:buNone/>
            </a:pPr>
            <a:r>
              <a:rPr lang="en-US" b="1" dirty="0"/>
              <a:t>Output – </a:t>
            </a:r>
          </a:p>
          <a:p>
            <a:pPr marL="0" indent="0">
              <a:buNone/>
            </a:pPr>
            <a:endParaRPr lang="en-IN" b="1" dirty="0"/>
          </a:p>
        </p:txBody>
      </p:sp>
      <p:pic>
        <p:nvPicPr>
          <p:cNvPr id="5" name="Picture 4">
            <a:extLst>
              <a:ext uri="{FF2B5EF4-FFF2-40B4-BE49-F238E27FC236}">
                <a16:creationId xmlns:a16="http://schemas.microsoft.com/office/drawing/2014/main" id="{D4F0757D-E664-957A-1E05-C34E0A62D19D}"/>
              </a:ext>
            </a:extLst>
          </p:cNvPr>
          <p:cNvPicPr>
            <a:picLocks noChangeAspect="1"/>
          </p:cNvPicPr>
          <p:nvPr/>
        </p:nvPicPr>
        <p:blipFill>
          <a:blip r:embed="rId2"/>
          <a:stretch>
            <a:fillRect/>
          </a:stretch>
        </p:blipFill>
        <p:spPr>
          <a:xfrm>
            <a:off x="1979243" y="4002332"/>
            <a:ext cx="7469536" cy="677968"/>
          </a:xfrm>
          <a:prstGeom prst="rect">
            <a:avLst/>
          </a:prstGeom>
        </p:spPr>
      </p:pic>
      <p:pic>
        <p:nvPicPr>
          <p:cNvPr id="7" name="Picture 6">
            <a:extLst>
              <a:ext uri="{FF2B5EF4-FFF2-40B4-BE49-F238E27FC236}">
                <a16:creationId xmlns:a16="http://schemas.microsoft.com/office/drawing/2014/main" id="{B63A954D-81F0-27F2-B55B-CF5E5E20293B}"/>
              </a:ext>
            </a:extLst>
          </p:cNvPr>
          <p:cNvPicPr>
            <a:picLocks noChangeAspect="1"/>
          </p:cNvPicPr>
          <p:nvPr/>
        </p:nvPicPr>
        <p:blipFill>
          <a:blip r:embed="rId3"/>
          <a:stretch>
            <a:fillRect/>
          </a:stretch>
        </p:blipFill>
        <p:spPr>
          <a:xfrm>
            <a:off x="2149152" y="4832622"/>
            <a:ext cx="1764574" cy="677968"/>
          </a:xfrm>
          <a:prstGeom prst="rect">
            <a:avLst/>
          </a:prstGeom>
        </p:spPr>
      </p:pic>
      <p:pic>
        <p:nvPicPr>
          <p:cNvPr id="9" name="Picture 8">
            <a:extLst>
              <a:ext uri="{FF2B5EF4-FFF2-40B4-BE49-F238E27FC236}">
                <a16:creationId xmlns:a16="http://schemas.microsoft.com/office/drawing/2014/main" id="{9FF4E8AB-C4FD-9B3C-6E10-6743FF4DF2A2}"/>
              </a:ext>
            </a:extLst>
          </p:cNvPr>
          <p:cNvPicPr>
            <a:picLocks noChangeAspect="1"/>
          </p:cNvPicPr>
          <p:nvPr/>
        </p:nvPicPr>
        <p:blipFill>
          <a:blip r:embed="rId4"/>
          <a:stretch>
            <a:fillRect/>
          </a:stretch>
        </p:blipFill>
        <p:spPr>
          <a:xfrm>
            <a:off x="1979243" y="5815235"/>
            <a:ext cx="6245057" cy="503822"/>
          </a:xfrm>
          <a:prstGeom prst="rect">
            <a:avLst/>
          </a:prstGeom>
        </p:spPr>
      </p:pic>
      <p:pic>
        <p:nvPicPr>
          <p:cNvPr id="11" name="Picture 10">
            <a:extLst>
              <a:ext uri="{FF2B5EF4-FFF2-40B4-BE49-F238E27FC236}">
                <a16:creationId xmlns:a16="http://schemas.microsoft.com/office/drawing/2014/main" id="{021CEF93-A423-F46D-C881-F5D22EA4CBE8}"/>
              </a:ext>
            </a:extLst>
          </p:cNvPr>
          <p:cNvPicPr>
            <a:picLocks noChangeAspect="1"/>
          </p:cNvPicPr>
          <p:nvPr/>
        </p:nvPicPr>
        <p:blipFill>
          <a:blip r:embed="rId5"/>
          <a:stretch>
            <a:fillRect/>
          </a:stretch>
        </p:blipFill>
        <p:spPr>
          <a:xfrm>
            <a:off x="1771139" y="6376327"/>
            <a:ext cx="5304217" cy="327093"/>
          </a:xfrm>
          <a:prstGeom prst="rect">
            <a:avLst/>
          </a:prstGeom>
        </p:spPr>
      </p:pic>
      <p:pic>
        <p:nvPicPr>
          <p:cNvPr id="12" name="Picture 11">
            <a:extLst>
              <a:ext uri="{FF2B5EF4-FFF2-40B4-BE49-F238E27FC236}">
                <a16:creationId xmlns:a16="http://schemas.microsoft.com/office/drawing/2014/main" id="{974132D4-EE1C-75C6-748C-922DD75352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4881792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E83A56-A897-2F9F-15AF-7E81B30A6C43}"/>
              </a:ext>
            </a:extLst>
          </p:cNvPr>
          <p:cNvSpPr>
            <a:spLocks noGrp="1"/>
          </p:cNvSpPr>
          <p:nvPr>
            <p:ph type="subTitle" idx="1"/>
          </p:nvPr>
        </p:nvSpPr>
        <p:spPr>
          <a:xfrm>
            <a:off x="119921" y="194872"/>
            <a:ext cx="11887199" cy="6460761"/>
          </a:xfrm>
        </p:spPr>
        <p:txBody>
          <a:bodyPr/>
          <a:lstStyle/>
          <a:p>
            <a:pPr algn="l">
              <a:lnSpc>
                <a:spcPct val="107000"/>
              </a:lnSpc>
              <a:spcAft>
                <a:spcPts val="800"/>
              </a:spcAft>
            </a:pPr>
            <a:r>
              <a:rPr lang="en-IN" sz="32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Conclusion: - </a:t>
            </a:r>
          </a:p>
          <a:p>
            <a:pPr algn="l">
              <a:lnSpc>
                <a:spcPct val="107000"/>
              </a:lnSpc>
              <a:spcAft>
                <a:spcPts val="800"/>
              </a:spcAft>
            </a:pPr>
            <a:endParaRPr lang="en-IN" sz="3200" b="1" dirty="0">
              <a:effectLst/>
              <a:latin typeface="Calibri" panose="020F0502020204030204" pitchFamily="34" charset="0"/>
              <a:ea typeface="Calibri" panose="020F0502020204030204" pitchFamily="34" charset="0"/>
              <a:cs typeface="Mangal" panose="02040503050203030202" pitchFamily="18" charset="0"/>
            </a:endParaRPr>
          </a:p>
          <a:p>
            <a:pPr algn="l">
              <a:lnSpc>
                <a:spcPct val="107000"/>
              </a:lnSpc>
              <a:spcAft>
                <a:spcPts val="800"/>
              </a:spcAft>
            </a:pPr>
            <a:r>
              <a:rPr lang="en-IN" sz="2800" spc="-5" dirty="0">
                <a:solidFill>
                  <a:srgbClr val="292929"/>
                </a:solidFill>
                <a:effectLst/>
                <a:latin typeface="Times New Roman" panose="02020603050405020304" pitchFamily="18" charset="0"/>
                <a:ea typeface="Calibri" panose="020F0502020204030204" pitchFamily="34" charset="0"/>
                <a:cs typeface="Mangal" panose="02040503050203030202" pitchFamily="18" charset="0"/>
              </a:rPr>
              <a:t>So finally, there is a lot more in EDA than We just covered here. To sum up the EDA, we can say that it is really helpful to know  data before you use it to train your model with it. For analysis part we use different visualization technique. We perform various data cleaning techniques and tried to gain  some insight knowledge from the data.</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gn="l">
              <a:lnSpc>
                <a:spcPct val="107000"/>
              </a:lnSpc>
              <a:spcAft>
                <a:spcPts val="800"/>
              </a:spcAft>
            </a:pPr>
            <a:r>
              <a:rPr lang="en-IN" sz="2800" spc="-5" dirty="0">
                <a:solidFill>
                  <a:srgbClr val="292929"/>
                </a:solidFill>
                <a:effectLst/>
                <a:latin typeface="Times New Roman" panose="02020603050405020304" pitchFamily="18" charset="0"/>
                <a:ea typeface="Calibri" panose="020F0502020204030204" pitchFamily="34" charset="0"/>
                <a:cs typeface="Mangal" panose="02040503050203030202" pitchFamily="18" charset="0"/>
              </a:rPr>
              <a:t>We applied various statistical test which provides a mechanism for making quantitative decisions about a process or processes. The intent is to determine whether there is enough evidence to "reject" a conjecture or hypothesis about the process.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4" name="Picture 3">
            <a:extLst>
              <a:ext uri="{FF2B5EF4-FFF2-40B4-BE49-F238E27FC236}">
                <a16:creationId xmlns:a16="http://schemas.microsoft.com/office/drawing/2014/main" id="{A52BF829-9549-B311-14FC-8845A07F37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9422" y="145669"/>
            <a:ext cx="1970842" cy="622697"/>
          </a:xfrm>
          <a:prstGeom prst="rect">
            <a:avLst/>
          </a:prstGeom>
        </p:spPr>
      </p:pic>
    </p:spTree>
    <p:extLst>
      <p:ext uri="{BB962C8B-B14F-4D97-AF65-F5344CB8AC3E}">
        <p14:creationId xmlns:p14="http://schemas.microsoft.com/office/powerpoint/2010/main" val="2714513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Images – Browse 215,491 Stock Photos, Vectors, and Video | Adobe  Stock">
            <a:extLst>
              <a:ext uri="{FF2B5EF4-FFF2-40B4-BE49-F238E27FC236}">
                <a16:creationId xmlns:a16="http://schemas.microsoft.com/office/drawing/2014/main" id="{5154E916-6737-C061-6872-685346D04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57" y="674557"/>
            <a:ext cx="10613036" cy="539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02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4BCA77-F5EB-D2EF-89DF-F776F32E10A7}"/>
              </a:ext>
            </a:extLst>
          </p:cNvPr>
          <p:cNvSpPr>
            <a:spLocks noGrp="1"/>
          </p:cNvSpPr>
          <p:nvPr>
            <p:ph type="subTitle" idx="1"/>
          </p:nvPr>
        </p:nvSpPr>
        <p:spPr>
          <a:xfrm>
            <a:off x="71021" y="133165"/>
            <a:ext cx="11993732" cy="6649375"/>
          </a:xfrm>
        </p:spPr>
        <p:txBody>
          <a:bodyPr>
            <a:normAutofit/>
          </a:bodyPr>
          <a:lstStyle/>
          <a:p>
            <a:pPr algn="l"/>
            <a:r>
              <a:rPr lang="en-US" sz="2000" b="1" dirty="0"/>
              <a:t>Code – </a:t>
            </a:r>
            <a:r>
              <a:rPr lang="en-US" sz="2000" dirty="0" err="1"/>
              <a:t>df_num</a:t>
            </a:r>
            <a:r>
              <a:rPr lang="en-US" sz="2000" dirty="0"/>
              <a:t>= </a:t>
            </a:r>
            <a:r>
              <a:rPr lang="en-US" sz="2000" dirty="0" err="1"/>
              <a:t>NuCloth.select_dtypes</a:t>
            </a:r>
            <a:r>
              <a:rPr lang="en-US" sz="2000" dirty="0"/>
              <a:t>(include=</a:t>
            </a:r>
            <a:r>
              <a:rPr lang="en-US" sz="2000" dirty="0" err="1"/>
              <a:t>np.number</a:t>
            </a:r>
            <a:r>
              <a:rPr lang="en-US" sz="2000" dirty="0"/>
              <a:t>)</a:t>
            </a:r>
          </a:p>
          <a:p>
            <a:pPr algn="l"/>
            <a:r>
              <a:rPr lang="en-US" sz="2000" dirty="0"/>
              <a:t>              </a:t>
            </a:r>
            <a:r>
              <a:rPr lang="en-US" sz="2000" dirty="0" err="1"/>
              <a:t>sns.histplot</a:t>
            </a:r>
            <a:r>
              <a:rPr lang="en-US" sz="2000" dirty="0"/>
              <a:t>(</a:t>
            </a:r>
            <a:r>
              <a:rPr lang="en-US" sz="2000" dirty="0" err="1"/>
              <a:t>df_num</a:t>
            </a:r>
            <a:r>
              <a:rPr lang="en-US" sz="2000" dirty="0"/>
              <a:t>)</a:t>
            </a:r>
          </a:p>
          <a:p>
            <a:pPr algn="l"/>
            <a:r>
              <a:rPr lang="en-US" sz="2000" dirty="0"/>
              <a:t>              </a:t>
            </a:r>
            <a:r>
              <a:rPr lang="en-US" sz="2000" dirty="0" err="1"/>
              <a:t>plt.figure</a:t>
            </a:r>
            <a:r>
              <a:rPr lang="en-US" sz="2000" dirty="0"/>
              <a:t>(</a:t>
            </a:r>
            <a:r>
              <a:rPr lang="en-US" sz="2000" dirty="0" err="1"/>
              <a:t>figsize</a:t>
            </a:r>
            <a:r>
              <a:rPr lang="en-US" sz="2000" dirty="0"/>
              <a:t>=(20,20))</a:t>
            </a:r>
          </a:p>
          <a:p>
            <a:pPr algn="l"/>
            <a:r>
              <a:rPr lang="en-US" sz="2000" dirty="0"/>
              <a:t>              </a:t>
            </a:r>
            <a:r>
              <a:rPr lang="en-US" sz="2000" dirty="0" err="1"/>
              <a:t>plt.show</a:t>
            </a:r>
            <a:r>
              <a:rPr lang="en-US" sz="2000" dirty="0"/>
              <a:t>()</a:t>
            </a:r>
          </a:p>
          <a:p>
            <a:pPr algn="l"/>
            <a:r>
              <a:rPr lang="en-US" sz="2000" b="1" dirty="0"/>
              <a:t>Inference – </a:t>
            </a:r>
            <a:r>
              <a:rPr lang="en-US" sz="2000" dirty="0"/>
              <a:t>The output shows that the data is </a:t>
            </a:r>
            <a:r>
              <a:rPr lang="en-US" sz="2000" dirty="0" err="1"/>
              <a:t>is</a:t>
            </a:r>
            <a:r>
              <a:rPr lang="en-US" sz="2000" dirty="0"/>
              <a:t> positively Right Skewed.</a:t>
            </a:r>
          </a:p>
          <a:p>
            <a:pPr algn="l"/>
            <a:r>
              <a:rPr lang="en-US" sz="2000" b="1" dirty="0"/>
              <a:t>Output –</a:t>
            </a:r>
          </a:p>
          <a:p>
            <a:pPr algn="l"/>
            <a:endParaRPr lang="en-US" sz="2000" b="1" dirty="0"/>
          </a:p>
          <a:p>
            <a:pPr algn="l"/>
            <a:endParaRPr lang="en-IN" sz="2000" dirty="0"/>
          </a:p>
        </p:txBody>
      </p:sp>
      <p:pic>
        <p:nvPicPr>
          <p:cNvPr id="5" name="Picture 4">
            <a:extLst>
              <a:ext uri="{FF2B5EF4-FFF2-40B4-BE49-F238E27FC236}">
                <a16:creationId xmlns:a16="http://schemas.microsoft.com/office/drawing/2014/main" id="{9D8CBA15-8AD9-C134-8E44-6D98B1ECB9E4}"/>
              </a:ext>
            </a:extLst>
          </p:cNvPr>
          <p:cNvPicPr>
            <a:picLocks noChangeAspect="1"/>
          </p:cNvPicPr>
          <p:nvPr/>
        </p:nvPicPr>
        <p:blipFill>
          <a:blip r:embed="rId2"/>
          <a:stretch>
            <a:fillRect/>
          </a:stretch>
        </p:blipFill>
        <p:spPr>
          <a:xfrm>
            <a:off x="2344475" y="2308605"/>
            <a:ext cx="5265876" cy="4176122"/>
          </a:xfrm>
          <a:prstGeom prst="rect">
            <a:avLst/>
          </a:prstGeom>
        </p:spPr>
      </p:pic>
    </p:spTree>
    <p:extLst>
      <p:ext uri="{BB962C8B-B14F-4D97-AF65-F5344CB8AC3E}">
        <p14:creationId xmlns:p14="http://schemas.microsoft.com/office/powerpoint/2010/main" val="158407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7757</Words>
  <Application>Microsoft Office PowerPoint</Application>
  <PresentationFormat>Widescreen</PresentationFormat>
  <Paragraphs>891</Paragraphs>
  <Slides>87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Calibri</vt:lpstr>
      <vt:lpstr>Calibri Light</vt:lpstr>
      <vt:lpstr>Helvetica Neue</vt:lpstr>
      <vt:lpstr>Microsoft Sans Serif</vt:lpstr>
      <vt:lpstr>Times New Roman</vt:lpstr>
      <vt:lpstr>Wingdings</vt:lpstr>
      <vt:lpstr>Office Theme</vt:lpstr>
      <vt:lpstr>MINI PROJECT   Project  Name - EDA and Statistical Analysis Of Mod Clothing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Project  Name - EDA and Statistical Analysis Of Mod Clothing Dataset</dc:title>
  <dc:creator>36-Rupal Sanjay</dc:creator>
  <cp:lastModifiedBy>36-Rupal Sanjay</cp:lastModifiedBy>
  <cp:revision>4</cp:revision>
  <dcterms:created xsi:type="dcterms:W3CDTF">2023-02-04T20:30:33Z</dcterms:created>
  <dcterms:modified xsi:type="dcterms:W3CDTF">2023-02-05T16:43:07Z</dcterms:modified>
</cp:coreProperties>
</file>