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397" r:id="rId3"/>
    <p:sldId id="398" r:id="rId4"/>
    <p:sldId id="399" r:id="rId5"/>
    <p:sldId id="400" r:id="rId6"/>
    <p:sldId id="401" r:id="rId7"/>
    <p:sldId id="402" r:id="rId8"/>
    <p:sldId id="403" r:id="rId9"/>
    <p:sldId id="404" r:id="rId10"/>
    <p:sldId id="405" r:id="rId11"/>
    <p:sldId id="259" r:id="rId12"/>
    <p:sldId id="260" r:id="rId13"/>
    <p:sldId id="369" r:id="rId14"/>
    <p:sldId id="263" r:id="rId15"/>
    <p:sldId id="337" r:id="rId16"/>
    <p:sldId id="370" r:id="rId17"/>
    <p:sldId id="371" r:id="rId18"/>
    <p:sldId id="372" r:id="rId19"/>
    <p:sldId id="373" r:id="rId20"/>
    <p:sldId id="374" r:id="rId21"/>
    <p:sldId id="375" r:id="rId22"/>
    <p:sldId id="376" r:id="rId23"/>
    <p:sldId id="352" r:id="rId24"/>
    <p:sldId id="377" r:id="rId25"/>
    <p:sldId id="353" r:id="rId26"/>
    <p:sldId id="378" r:id="rId27"/>
    <p:sldId id="379" r:id="rId28"/>
    <p:sldId id="355" r:id="rId29"/>
    <p:sldId id="356" r:id="rId30"/>
    <p:sldId id="380" r:id="rId31"/>
    <p:sldId id="381" r:id="rId32"/>
    <p:sldId id="382" r:id="rId33"/>
    <p:sldId id="383" r:id="rId34"/>
    <p:sldId id="384" r:id="rId35"/>
    <p:sldId id="357" r:id="rId36"/>
    <p:sldId id="358" r:id="rId37"/>
    <p:sldId id="385" r:id="rId38"/>
    <p:sldId id="386" r:id="rId39"/>
    <p:sldId id="387" r:id="rId40"/>
    <p:sldId id="388" r:id="rId41"/>
    <p:sldId id="389" r:id="rId42"/>
    <p:sldId id="390" r:id="rId43"/>
    <p:sldId id="391" r:id="rId44"/>
    <p:sldId id="392" r:id="rId45"/>
    <p:sldId id="393" r:id="rId46"/>
    <p:sldId id="394" r:id="rId47"/>
    <p:sldId id="395" r:id="rId48"/>
    <p:sldId id="414" r:id="rId49"/>
    <p:sldId id="396" r:id="rId50"/>
    <p:sldId id="406" r:id="rId51"/>
    <p:sldId id="407" r:id="rId52"/>
    <p:sldId id="408" r:id="rId53"/>
    <p:sldId id="409" r:id="rId54"/>
    <p:sldId id="410" r:id="rId55"/>
    <p:sldId id="411" r:id="rId56"/>
    <p:sldId id="413" r:id="rId57"/>
    <p:sldId id="4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5B9BAC-1833-4A1E-8FAF-23B3BC9297B7}"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5267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9BAC-1833-4A1E-8FAF-23B3BC9297B7}"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92242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9BAC-1833-4A1E-8FAF-23B3BC9297B7}"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402222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6ECF-CE03-4BF0-A309-4F76E75EE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BFC042-C77D-D964-2F22-E69500836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E6263F-0B79-9DC9-667F-5CFB81B43C00}"/>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5" name="Footer Placeholder 4">
            <a:extLst>
              <a:ext uri="{FF2B5EF4-FFF2-40B4-BE49-F238E27FC236}">
                <a16:creationId xmlns:a16="http://schemas.microsoft.com/office/drawing/2014/main" id="{8F870FAB-F4F7-6EE7-B3A0-94B59F151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191FE-E3BF-7EB2-31EA-F13C7D9EF78A}"/>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188736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3787-BC6B-DCC8-AA82-B6B2A7D1E1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6BABB-C52F-2954-CBB3-27106DDE6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469084-965C-9C54-FDD1-A2398CB43A1F}"/>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5" name="Footer Placeholder 4">
            <a:extLst>
              <a:ext uri="{FF2B5EF4-FFF2-40B4-BE49-F238E27FC236}">
                <a16:creationId xmlns:a16="http://schemas.microsoft.com/office/drawing/2014/main" id="{745D46B8-65C2-CE7A-C549-A55FC701F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2135D-126E-8611-E703-1D42D770F16F}"/>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3065837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CA33-73F3-45C5-B610-1C4FA2A199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B57132-11AE-B7F6-CC55-78DA5CF418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2FA21-F061-6A63-07EE-5172EFEF88A5}"/>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5" name="Footer Placeholder 4">
            <a:extLst>
              <a:ext uri="{FF2B5EF4-FFF2-40B4-BE49-F238E27FC236}">
                <a16:creationId xmlns:a16="http://schemas.microsoft.com/office/drawing/2014/main" id="{8EA6FE7D-CF50-7CBF-EEB9-A19B1FC42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D7D37A-A06A-6FE7-5BB8-0F59F276D035}"/>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472321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E246-168C-B044-5A47-1BB669AC0F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3935EF-8C98-0888-CDC0-DB74ABFF25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CF7A52-485E-075E-5659-462AACA430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320361-EDA3-8402-8C2A-1F76A35435AC}"/>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6" name="Footer Placeholder 5">
            <a:extLst>
              <a:ext uri="{FF2B5EF4-FFF2-40B4-BE49-F238E27FC236}">
                <a16:creationId xmlns:a16="http://schemas.microsoft.com/office/drawing/2014/main" id="{F07207E6-897A-16D1-FA7A-1E2CF751B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6BD8AF-2028-0866-D4D8-CE2550910FB0}"/>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3634832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BEE9-1952-4CB3-0057-2ED1C9F453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E592A5-01AA-1354-D0E9-449A06C34B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DE18F2-D0C9-A4C6-85CE-68F073B59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1DDC83-957C-C728-6B18-D8D289CAD7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0F2A4B-7B94-98B5-F8B0-6AEF51DC46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CA6D4-2A94-5C20-0C4C-373EF2B64BA5}"/>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8" name="Footer Placeholder 7">
            <a:extLst>
              <a:ext uri="{FF2B5EF4-FFF2-40B4-BE49-F238E27FC236}">
                <a16:creationId xmlns:a16="http://schemas.microsoft.com/office/drawing/2014/main" id="{7DED25ED-F998-E765-473A-4942893AF4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FE0244-895C-24E8-9486-DA64F2E016F8}"/>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3695020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C254-571C-ADA4-B7DB-8098331049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20954F-B193-6B50-4C10-A1224B709C53}"/>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4" name="Footer Placeholder 3">
            <a:extLst>
              <a:ext uri="{FF2B5EF4-FFF2-40B4-BE49-F238E27FC236}">
                <a16:creationId xmlns:a16="http://schemas.microsoft.com/office/drawing/2014/main" id="{6D3D3343-C2A4-938A-B4FD-91A1AD7F3B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1D37AD-008F-6268-D932-87F1891CDDFC}"/>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3263886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02108-3461-C614-5078-EC7F6449AE54}"/>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3" name="Footer Placeholder 2">
            <a:extLst>
              <a:ext uri="{FF2B5EF4-FFF2-40B4-BE49-F238E27FC236}">
                <a16:creationId xmlns:a16="http://schemas.microsoft.com/office/drawing/2014/main" id="{799FAB56-C1FA-00AF-E7D3-7EC5C2AC9B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33CA7A-657A-47D4-D5B9-68221E86C222}"/>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1346621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D44D1-741F-9222-E60B-B136E5FB9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1D34CF-0201-7998-68B5-0B643D68E4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CFD158-C953-B719-4FA5-444B0D70C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D3273-83A4-152A-D6D4-AE52036970EA}"/>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6" name="Footer Placeholder 5">
            <a:extLst>
              <a:ext uri="{FF2B5EF4-FFF2-40B4-BE49-F238E27FC236}">
                <a16:creationId xmlns:a16="http://schemas.microsoft.com/office/drawing/2014/main" id="{B05B036A-D647-EBCD-CBF7-43BAE3E0C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26215-9661-7CFB-6EE1-3CD9493D757C}"/>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52511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5B9BAC-1833-4A1E-8FAF-23B3BC9297B7}"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16671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0D6C-A48A-C3CB-AFE3-C4C290970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347B17-869C-6A0E-6583-851245A913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792490-7D43-A7D9-4FB1-DAE7C71CE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65247-FA64-1D21-F037-F612526CA492}"/>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6" name="Footer Placeholder 5">
            <a:extLst>
              <a:ext uri="{FF2B5EF4-FFF2-40B4-BE49-F238E27FC236}">
                <a16:creationId xmlns:a16="http://schemas.microsoft.com/office/drawing/2014/main" id="{CC2A2F0D-910B-655A-9976-10D84D0DF8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7C8AD3-F991-3E99-C311-F07F17BC5C86}"/>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316120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780F-2E25-78B3-7EBD-09B79827D3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E750E8-9523-4C55-4609-3765529871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C9B2C-E918-5093-BF9B-AA04DDE436B0}"/>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5" name="Footer Placeholder 4">
            <a:extLst>
              <a:ext uri="{FF2B5EF4-FFF2-40B4-BE49-F238E27FC236}">
                <a16:creationId xmlns:a16="http://schemas.microsoft.com/office/drawing/2014/main" id="{0C84ABE4-6C3F-1991-38D5-354673423D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AFFC2-78D8-D36B-4BF9-93E5B28AE6E0}"/>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509292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10235-B786-429E-B59C-4DDA559A4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3ED98-4B07-0741-3DE9-E77EDA23AD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1E2EF1-0FBB-4C0D-C6CB-B79FEB40A427}"/>
              </a:ext>
            </a:extLst>
          </p:cNvPr>
          <p:cNvSpPr>
            <a:spLocks noGrp="1"/>
          </p:cNvSpPr>
          <p:nvPr>
            <p:ph type="dt" sz="half" idx="10"/>
          </p:nvPr>
        </p:nvSpPr>
        <p:spPr/>
        <p:txBody>
          <a:bodyPr/>
          <a:lstStyle/>
          <a:p>
            <a:fld id="{41EC33F2-BF57-45FA-B101-0C89DE04A95A}" type="datetimeFigureOut">
              <a:rPr lang="en-IN" smtClean="0"/>
              <a:t>17-04-2023</a:t>
            </a:fld>
            <a:endParaRPr lang="en-IN"/>
          </a:p>
        </p:txBody>
      </p:sp>
      <p:sp>
        <p:nvSpPr>
          <p:cNvPr id="5" name="Footer Placeholder 4">
            <a:extLst>
              <a:ext uri="{FF2B5EF4-FFF2-40B4-BE49-F238E27FC236}">
                <a16:creationId xmlns:a16="http://schemas.microsoft.com/office/drawing/2014/main" id="{4D9DEC2F-EA6E-94B0-EFA9-7FC3A6A553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7CA579-C5DC-61CF-A292-34BAEB602EAD}"/>
              </a:ext>
            </a:extLst>
          </p:cNvPr>
          <p:cNvSpPr>
            <a:spLocks noGrp="1"/>
          </p:cNvSpPr>
          <p:nvPr>
            <p:ph type="sldNum" sz="quarter" idx="12"/>
          </p:nvPr>
        </p:nvSpPr>
        <p:spPr/>
        <p:txBody>
          <a:bodyPr/>
          <a:lstStyle/>
          <a:p>
            <a:fld id="{E3C45FEA-5727-472A-ADDA-1D5C5D18798A}" type="slidenum">
              <a:rPr lang="en-IN" smtClean="0"/>
              <a:t>‹#›</a:t>
            </a:fld>
            <a:endParaRPr lang="en-IN"/>
          </a:p>
        </p:txBody>
      </p:sp>
    </p:spTree>
    <p:extLst>
      <p:ext uri="{BB962C8B-B14F-4D97-AF65-F5344CB8AC3E}">
        <p14:creationId xmlns:p14="http://schemas.microsoft.com/office/powerpoint/2010/main" val="213501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5B9BAC-1833-4A1E-8FAF-23B3BC9297B7}"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85708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5B9BAC-1833-4A1E-8FAF-23B3BC9297B7}"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86090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5B9BAC-1833-4A1E-8FAF-23B3BC9297B7}"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395780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5B9BAC-1833-4A1E-8FAF-23B3BC9297B7}"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183307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B9BAC-1833-4A1E-8FAF-23B3BC9297B7}"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6578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B9BAC-1833-4A1E-8FAF-23B3BC9297B7}"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66780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5B9BAC-1833-4A1E-8FAF-23B3BC9297B7}"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2FA4B-FE2F-4AFB-A918-21C2799C0D29}" type="slidenum">
              <a:rPr lang="en-US" smtClean="0"/>
              <a:t>‹#›</a:t>
            </a:fld>
            <a:endParaRPr lang="en-US"/>
          </a:p>
        </p:txBody>
      </p:sp>
    </p:spTree>
    <p:extLst>
      <p:ext uri="{BB962C8B-B14F-4D97-AF65-F5344CB8AC3E}">
        <p14:creationId xmlns:p14="http://schemas.microsoft.com/office/powerpoint/2010/main" val="224687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B9BAC-1833-4A1E-8FAF-23B3BC9297B7}" type="datetimeFigureOut">
              <a:rPr lang="en-US" smtClean="0"/>
              <a:t>4/17/2023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2FA4B-FE2F-4AFB-A918-21C2799C0D29}" type="slidenum">
              <a:rPr lang="en-US" smtClean="0"/>
              <a:t>‹#›</a:t>
            </a:fld>
            <a:endParaRPr lang="en-US"/>
          </a:p>
        </p:txBody>
      </p:sp>
    </p:spTree>
    <p:extLst>
      <p:ext uri="{BB962C8B-B14F-4D97-AF65-F5344CB8AC3E}">
        <p14:creationId xmlns:p14="http://schemas.microsoft.com/office/powerpoint/2010/main" val="606684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C2B76-BEF7-FEFD-E154-42E967463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2BADF2-DC29-E0D7-8689-32EF0B62E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D9B8D-7147-B72A-9B19-7CE459A64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C33F2-BF57-45FA-B101-0C89DE04A95A}" type="datetimeFigureOut">
              <a:rPr lang="en-IN" smtClean="0"/>
              <a:t>17-04-2023</a:t>
            </a:fld>
            <a:endParaRPr lang="en-IN"/>
          </a:p>
        </p:txBody>
      </p:sp>
      <p:sp>
        <p:nvSpPr>
          <p:cNvPr id="5" name="Footer Placeholder 4">
            <a:extLst>
              <a:ext uri="{FF2B5EF4-FFF2-40B4-BE49-F238E27FC236}">
                <a16:creationId xmlns:a16="http://schemas.microsoft.com/office/drawing/2014/main" id="{7DEDA44D-A686-BD65-F710-50168D431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042CDB-775B-4346-A903-B3923D21F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45FEA-5727-472A-ADDA-1D5C5D18798A}" type="slidenum">
              <a:rPr lang="en-IN" smtClean="0"/>
              <a:t>‹#›</a:t>
            </a:fld>
            <a:endParaRPr lang="en-IN"/>
          </a:p>
        </p:txBody>
      </p:sp>
    </p:spTree>
    <p:extLst>
      <p:ext uri="{BB962C8B-B14F-4D97-AF65-F5344CB8AC3E}">
        <p14:creationId xmlns:p14="http://schemas.microsoft.com/office/powerpoint/2010/main" val="2452616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localhost:8888/notebooks/ml.ipynb#Multivariate-analyses-Numerical-to-Numerica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0">
            <a:extLst>
              <a:ext uri="{FF2B5EF4-FFF2-40B4-BE49-F238E27FC236}">
                <a16:creationId xmlns:a16="http://schemas.microsoft.com/office/drawing/2014/main" id="{467F378D-A000-47AE-83B2-D9954D8C9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12">
            <a:extLst>
              <a:ext uri="{FF2B5EF4-FFF2-40B4-BE49-F238E27FC236}">
                <a16:creationId xmlns:a16="http://schemas.microsoft.com/office/drawing/2014/main" id="{48E26863-5660-4928-984A-CA2CFC8F6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647"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6">
            <a:extLst>
              <a:ext uri="{FF2B5EF4-FFF2-40B4-BE49-F238E27FC236}">
                <a16:creationId xmlns:a16="http://schemas.microsoft.com/office/drawing/2014/main" id="{D7538F2A-6532-4E38-8354-21841BB0B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065" y="580586"/>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2F31131-35FC-4834-8E62-1D9DA3BE2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4148"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7AD7F70-85A5-463C-9B1F-3182B60F8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570" y="746626"/>
            <a:ext cx="3511296"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6">
            <a:extLst>
              <a:ext uri="{FF2B5EF4-FFF2-40B4-BE49-F238E27FC236}">
                <a16:creationId xmlns:a16="http://schemas.microsoft.com/office/drawing/2014/main" id="{E5F002A4-1B0E-473E-AD7B-8346FB83B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22924" y="2300232"/>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Freeform: Shape 22">
            <a:extLst>
              <a:ext uri="{FF2B5EF4-FFF2-40B4-BE49-F238E27FC236}">
                <a16:creationId xmlns:a16="http://schemas.microsoft.com/office/drawing/2014/main" id="{13AF7514-9DD7-4ADB-84DF-5D8B61E73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9" y="4298302"/>
            <a:ext cx="12192000" cy="2559698"/>
          </a:xfrm>
          <a:custGeom>
            <a:avLst/>
            <a:gdLst>
              <a:gd name="connsiteX0" fmla="*/ 1462415 w 12192000"/>
              <a:gd name="connsiteY0" fmla="*/ 0 h 2685062"/>
              <a:gd name="connsiteX1" fmla="*/ 1494432 w 12192000"/>
              <a:gd name="connsiteY1" fmla="*/ 2457 h 2685062"/>
              <a:gd name="connsiteX2" fmla="*/ 1523667 w 12192000"/>
              <a:gd name="connsiteY2" fmla="*/ 11778 h 2685062"/>
              <a:gd name="connsiteX3" fmla="*/ 1523067 w 12192000"/>
              <a:gd name="connsiteY3" fmla="*/ 14207 h 2685062"/>
              <a:gd name="connsiteX4" fmla="*/ 1527695 w 12192000"/>
              <a:gd name="connsiteY4" fmla="*/ 15715 h 2685062"/>
              <a:gd name="connsiteX5" fmla="*/ 1532258 w 12192000"/>
              <a:gd name="connsiteY5" fmla="*/ 14518 h 2685062"/>
              <a:gd name="connsiteX6" fmla="*/ 1537796 w 12192000"/>
              <a:gd name="connsiteY6" fmla="*/ 16283 h 2685062"/>
              <a:gd name="connsiteX7" fmla="*/ 1553041 w 12192000"/>
              <a:gd name="connsiteY7" fmla="*/ 20452 h 2685062"/>
              <a:gd name="connsiteX8" fmla="*/ 1557495 w 12192000"/>
              <a:gd name="connsiteY8" fmla="*/ 25861 h 2685062"/>
              <a:gd name="connsiteX9" fmla="*/ 1617448 w 12192000"/>
              <a:gd name="connsiteY9" fmla="*/ 40977 h 2685062"/>
              <a:gd name="connsiteX10" fmla="*/ 1636697 w 12192000"/>
              <a:gd name="connsiteY10" fmla="*/ 39108 h 2685062"/>
              <a:gd name="connsiteX11" fmla="*/ 1657286 w 12192000"/>
              <a:gd name="connsiteY11" fmla="*/ 49000 h 2685062"/>
              <a:gd name="connsiteX12" fmla="*/ 1719191 w 12192000"/>
              <a:gd name="connsiteY12" fmla="*/ 56920 h 2685062"/>
              <a:gd name="connsiteX13" fmla="*/ 1787126 w 12192000"/>
              <a:gd name="connsiteY13" fmla="*/ 71960 h 2685062"/>
              <a:gd name="connsiteX14" fmla="*/ 1834555 w 12192000"/>
              <a:gd name="connsiteY14" fmla="*/ 86590 h 2685062"/>
              <a:gd name="connsiteX15" fmla="*/ 1966070 w 12192000"/>
              <a:gd name="connsiteY15" fmla="*/ 103987 h 2685062"/>
              <a:gd name="connsiteX16" fmla="*/ 2188582 w 12192000"/>
              <a:gd name="connsiteY16" fmla="*/ 124532 h 2685062"/>
              <a:gd name="connsiteX17" fmla="*/ 2234811 w 12192000"/>
              <a:gd name="connsiteY17" fmla="*/ 130739 h 2685062"/>
              <a:gd name="connsiteX18" fmla="*/ 2270005 w 12192000"/>
              <a:gd name="connsiteY18" fmla="*/ 143358 h 2685062"/>
              <a:gd name="connsiteX19" fmla="*/ 2274208 w 12192000"/>
              <a:gd name="connsiteY19" fmla="*/ 152634 h 2685062"/>
              <a:gd name="connsiteX20" fmla="*/ 2298905 w 12192000"/>
              <a:gd name="connsiteY20" fmla="*/ 157215 h 2685062"/>
              <a:gd name="connsiteX21" fmla="*/ 2304521 w 12192000"/>
              <a:gd name="connsiteY21" fmla="*/ 159957 h 2685062"/>
              <a:gd name="connsiteX22" fmla="*/ 2337696 w 12192000"/>
              <a:gd name="connsiteY22" fmla="*/ 174150 h 2685062"/>
              <a:gd name="connsiteX23" fmla="*/ 2432112 w 12192000"/>
              <a:gd name="connsiteY23" fmla="*/ 166646 h 2685062"/>
              <a:gd name="connsiteX24" fmla="*/ 2500149 w 12192000"/>
              <a:gd name="connsiteY24" fmla="*/ 168723 h 2685062"/>
              <a:gd name="connsiteX25" fmla="*/ 2504776 w 12192000"/>
              <a:gd name="connsiteY25" fmla="*/ 171455 h 2685062"/>
              <a:gd name="connsiteX26" fmla="*/ 2507358 w 12192000"/>
              <a:gd name="connsiteY26" fmla="*/ 177677 h 2685062"/>
              <a:gd name="connsiteX27" fmla="*/ 2518847 w 12192000"/>
              <a:gd name="connsiteY27" fmla="*/ 180936 h 2685062"/>
              <a:gd name="connsiteX28" fmla="*/ 2528864 w 12192000"/>
              <a:gd name="connsiteY28" fmla="*/ 188517 h 2685062"/>
              <a:gd name="connsiteX29" fmla="*/ 2938613 w 12192000"/>
              <a:gd name="connsiteY29" fmla="*/ 248764 h 2685062"/>
              <a:gd name="connsiteX30" fmla="*/ 3132513 w 12192000"/>
              <a:gd name="connsiteY30" fmla="*/ 229282 h 2685062"/>
              <a:gd name="connsiteX31" fmla="*/ 3208657 w 12192000"/>
              <a:gd name="connsiteY31" fmla="*/ 230814 h 2685062"/>
              <a:gd name="connsiteX32" fmla="*/ 3217904 w 12192000"/>
              <a:gd name="connsiteY32" fmla="*/ 237375 h 2685062"/>
              <a:gd name="connsiteX33" fmla="*/ 3330150 w 12192000"/>
              <a:gd name="connsiteY33" fmla="*/ 214762 h 2685062"/>
              <a:gd name="connsiteX34" fmla="*/ 3480527 w 12192000"/>
              <a:gd name="connsiteY34" fmla="*/ 231960 h 2685062"/>
              <a:gd name="connsiteX35" fmla="*/ 3591806 w 12192000"/>
              <a:gd name="connsiteY35" fmla="*/ 253003 h 2685062"/>
              <a:gd name="connsiteX36" fmla="*/ 3655143 w 12192000"/>
              <a:gd name="connsiteY36" fmla="*/ 261318 h 2685062"/>
              <a:gd name="connsiteX37" fmla="*/ 3700191 w 12192000"/>
              <a:gd name="connsiteY37" fmla="*/ 271235 h 2685062"/>
              <a:gd name="connsiteX38" fmla="*/ 3820459 w 12192000"/>
              <a:gd name="connsiteY38" fmla="*/ 275675 h 2685062"/>
              <a:gd name="connsiteX39" fmla="*/ 4022158 w 12192000"/>
              <a:gd name="connsiteY39" fmla="*/ 274341 h 2685062"/>
              <a:gd name="connsiteX40" fmla="*/ 4164508 w 12192000"/>
              <a:gd name="connsiteY40" fmla="*/ 309117 h 2685062"/>
              <a:gd name="connsiteX41" fmla="*/ 4246843 w 12192000"/>
              <a:gd name="connsiteY41" fmla="*/ 292417 h 2685062"/>
              <a:gd name="connsiteX42" fmla="*/ 4337133 w 12192000"/>
              <a:gd name="connsiteY42" fmla="*/ 304707 h 2685062"/>
              <a:gd name="connsiteX43" fmla="*/ 4696109 w 12192000"/>
              <a:gd name="connsiteY43" fmla="*/ 300060 h 2685062"/>
              <a:gd name="connsiteX44" fmla="*/ 4928090 w 12192000"/>
              <a:gd name="connsiteY44" fmla="*/ 291457 h 2685062"/>
              <a:gd name="connsiteX45" fmla="*/ 4960316 w 12192000"/>
              <a:gd name="connsiteY45" fmla="*/ 287841 h 2685062"/>
              <a:gd name="connsiteX46" fmla="*/ 4960840 w 12192000"/>
              <a:gd name="connsiteY46" fmla="*/ 285406 h 2685062"/>
              <a:gd name="connsiteX47" fmla="*/ 4965958 w 12192000"/>
              <a:gd name="connsiteY47" fmla="*/ 284802 h 2685062"/>
              <a:gd name="connsiteX48" fmla="*/ 4969785 w 12192000"/>
              <a:gd name="connsiteY48" fmla="*/ 286778 h 2685062"/>
              <a:gd name="connsiteX49" fmla="*/ 4975889 w 12192000"/>
              <a:gd name="connsiteY49" fmla="*/ 286093 h 2685062"/>
              <a:gd name="connsiteX50" fmla="*/ 4992382 w 12192000"/>
              <a:gd name="connsiteY50" fmla="*/ 284871 h 2685062"/>
              <a:gd name="connsiteX51" fmla="*/ 4999094 w 12192000"/>
              <a:gd name="connsiteY51" fmla="*/ 280499 h 2685062"/>
              <a:gd name="connsiteX52" fmla="*/ 5080965 w 12192000"/>
              <a:gd name="connsiteY52" fmla="*/ 282208 h 2685062"/>
              <a:gd name="connsiteX53" fmla="*/ 5105166 w 12192000"/>
              <a:gd name="connsiteY53" fmla="*/ 276473 h 2685062"/>
              <a:gd name="connsiteX54" fmla="*/ 5168054 w 12192000"/>
              <a:gd name="connsiteY54" fmla="*/ 280137 h 2685062"/>
              <a:gd name="connsiteX55" fmla="*/ 5239940 w 12192000"/>
              <a:gd name="connsiteY55" fmla="*/ 278079 h 2685062"/>
              <a:gd name="connsiteX56" fmla="*/ 5291998 w 12192000"/>
              <a:gd name="connsiteY56" fmla="*/ 272685 h 2685062"/>
              <a:gd name="connsiteX57" fmla="*/ 5425861 w 12192000"/>
              <a:gd name="connsiteY57" fmla="*/ 279926 h 2685062"/>
              <a:gd name="connsiteX58" fmla="*/ 5648321 w 12192000"/>
              <a:gd name="connsiteY58" fmla="*/ 300693 h 2685062"/>
              <a:gd name="connsiteX59" fmla="*/ 5695414 w 12192000"/>
              <a:gd name="connsiteY59" fmla="*/ 303150 h 2685062"/>
              <a:gd name="connsiteX60" fmla="*/ 5743064 w 12192000"/>
              <a:gd name="connsiteY60" fmla="*/ 289335 h 2685062"/>
              <a:gd name="connsiteX61" fmla="*/ 5768797 w 12192000"/>
              <a:gd name="connsiteY61" fmla="*/ 289436 h 2685062"/>
              <a:gd name="connsiteX62" fmla="*/ 5775419 w 12192000"/>
              <a:gd name="connsiteY62" fmla="*/ 287831 h 2685062"/>
              <a:gd name="connsiteX63" fmla="*/ 5813624 w 12192000"/>
              <a:gd name="connsiteY63" fmla="*/ 280263 h 2685062"/>
              <a:gd name="connsiteX64" fmla="*/ 5900676 w 12192000"/>
              <a:gd name="connsiteY64" fmla="*/ 304615 h 2685062"/>
              <a:gd name="connsiteX65" fmla="*/ 5966795 w 12192000"/>
              <a:gd name="connsiteY65" fmla="*/ 314993 h 2685062"/>
              <a:gd name="connsiteX66" fmla="*/ 5972463 w 12192000"/>
              <a:gd name="connsiteY66" fmla="*/ 313217 h 2685062"/>
              <a:gd name="connsiteX67" fmla="*/ 5977754 w 12192000"/>
              <a:gd name="connsiteY67" fmla="*/ 307726 h 2685062"/>
              <a:gd name="connsiteX68" fmla="*/ 5990232 w 12192000"/>
              <a:gd name="connsiteY68" fmla="*/ 306694 h 2685062"/>
              <a:gd name="connsiteX69" fmla="*/ 6003260 w 12192000"/>
              <a:gd name="connsiteY69" fmla="*/ 301250 h 2685062"/>
              <a:gd name="connsiteX70" fmla="*/ 6398655 w 12192000"/>
              <a:gd name="connsiteY70" fmla="*/ 340447 h 2685062"/>
              <a:gd name="connsiteX71" fmla="*/ 6477250 w 12192000"/>
              <a:gd name="connsiteY71" fmla="*/ 370643 h 2685062"/>
              <a:gd name="connsiteX72" fmla="*/ 6599996 w 12192000"/>
              <a:gd name="connsiteY72" fmla="*/ 371929 h 2685062"/>
              <a:gd name="connsiteX73" fmla="*/ 6673632 w 12192000"/>
              <a:gd name="connsiteY73" fmla="*/ 384303 h 2685062"/>
              <a:gd name="connsiteX74" fmla="*/ 6685461 w 12192000"/>
              <a:gd name="connsiteY74" fmla="*/ 379698 h 2685062"/>
              <a:gd name="connsiteX75" fmla="*/ 6782761 w 12192000"/>
              <a:gd name="connsiteY75" fmla="*/ 421766 h 2685062"/>
              <a:gd name="connsiteX76" fmla="*/ 6934599 w 12192000"/>
              <a:gd name="connsiteY76" fmla="*/ 432626 h 2685062"/>
              <a:gd name="connsiteX77" fmla="*/ 7050728 w 12192000"/>
              <a:gd name="connsiteY77" fmla="*/ 432695 h 2685062"/>
              <a:gd name="connsiteX78" fmla="*/ 7115167 w 12192000"/>
              <a:gd name="connsiteY78" fmla="*/ 436243 h 2685062"/>
              <a:gd name="connsiteX79" fmla="*/ 7162809 w 12192000"/>
              <a:gd name="connsiteY79" fmla="*/ 434931 h 2685062"/>
              <a:gd name="connsiteX80" fmla="*/ 7280034 w 12192000"/>
              <a:gd name="connsiteY80" fmla="*/ 452539 h 2685062"/>
              <a:gd name="connsiteX81" fmla="*/ 7472654 w 12192000"/>
              <a:gd name="connsiteY81" fmla="*/ 490482 h 2685062"/>
              <a:gd name="connsiteX82" fmla="*/ 7696080 w 12192000"/>
              <a:gd name="connsiteY82" fmla="*/ 514010 h 2685062"/>
              <a:gd name="connsiteX83" fmla="*/ 7788139 w 12192000"/>
              <a:gd name="connsiteY83" fmla="*/ 518649 h 2685062"/>
              <a:gd name="connsiteX84" fmla="*/ 8227756 w 12192000"/>
              <a:gd name="connsiteY84" fmla="*/ 558548 h 2685062"/>
              <a:gd name="connsiteX85" fmla="*/ 8328859 w 12192000"/>
              <a:gd name="connsiteY85" fmla="*/ 582867 h 2685062"/>
              <a:gd name="connsiteX86" fmla="*/ 8532898 w 12192000"/>
              <a:gd name="connsiteY86" fmla="*/ 668282 h 2685062"/>
              <a:gd name="connsiteX87" fmla="*/ 8792925 w 12192000"/>
              <a:gd name="connsiteY87" fmla="*/ 701900 h 2685062"/>
              <a:gd name="connsiteX88" fmla="*/ 8809491 w 12192000"/>
              <a:gd name="connsiteY88" fmla="*/ 717262 h 2685062"/>
              <a:gd name="connsiteX89" fmla="*/ 8814066 w 12192000"/>
              <a:gd name="connsiteY89" fmla="*/ 719410 h 2685062"/>
              <a:gd name="connsiteX90" fmla="*/ 8815751 w 12192000"/>
              <a:gd name="connsiteY90" fmla="*/ 718686 h 2685062"/>
              <a:gd name="connsiteX91" fmla="*/ 8840540 w 12192000"/>
              <a:gd name="connsiteY91" fmla="*/ 717083 h 2685062"/>
              <a:gd name="connsiteX92" fmla="*/ 8897062 w 12192000"/>
              <a:gd name="connsiteY92" fmla="*/ 697553 h 2685062"/>
              <a:gd name="connsiteX93" fmla="*/ 8965922 w 12192000"/>
              <a:gd name="connsiteY93" fmla="*/ 672885 h 2685062"/>
              <a:gd name="connsiteX94" fmla="*/ 9016694 w 12192000"/>
              <a:gd name="connsiteY94" fmla="*/ 669496 h 2685062"/>
              <a:gd name="connsiteX95" fmla="*/ 9139695 w 12192000"/>
              <a:gd name="connsiteY95" fmla="*/ 648174 h 2685062"/>
              <a:gd name="connsiteX96" fmla="*/ 9219129 w 12192000"/>
              <a:gd name="connsiteY96" fmla="*/ 639013 h 2685062"/>
              <a:gd name="connsiteX97" fmla="*/ 9221354 w 12192000"/>
              <a:gd name="connsiteY97" fmla="*/ 638501 h 2685062"/>
              <a:gd name="connsiteX98" fmla="*/ 9237592 w 12192000"/>
              <a:gd name="connsiteY98" fmla="*/ 642494 h 2685062"/>
              <a:gd name="connsiteX99" fmla="*/ 9236570 w 12192000"/>
              <a:gd name="connsiteY99" fmla="*/ 648762 h 2685062"/>
              <a:gd name="connsiteX100" fmla="*/ 9250521 w 12192000"/>
              <a:gd name="connsiteY100" fmla="*/ 654041 h 2685062"/>
              <a:gd name="connsiteX101" fmla="*/ 9279357 w 12192000"/>
              <a:gd name="connsiteY101" fmla="*/ 653083 h 2685062"/>
              <a:gd name="connsiteX102" fmla="*/ 9289731 w 12192000"/>
              <a:gd name="connsiteY102" fmla="*/ 656356 h 2685062"/>
              <a:gd name="connsiteX103" fmla="*/ 9293723 w 12192000"/>
              <a:gd name="connsiteY103" fmla="*/ 656237 h 2685062"/>
              <a:gd name="connsiteX104" fmla="*/ 9303097 w 12192000"/>
              <a:gd name="connsiteY104" fmla="*/ 656723 h 2685062"/>
              <a:gd name="connsiteX105" fmla="*/ 9302251 w 12192000"/>
              <a:gd name="connsiteY105" fmla="*/ 652725 h 2685062"/>
              <a:gd name="connsiteX106" fmla="*/ 9314122 w 12192000"/>
              <a:gd name="connsiteY106" fmla="*/ 645860 h 2685062"/>
              <a:gd name="connsiteX107" fmla="*/ 9367772 w 12192000"/>
              <a:gd name="connsiteY107" fmla="*/ 650683 h 2685062"/>
              <a:gd name="connsiteX108" fmla="*/ 9370291 w 12192000"/>
              <a:gd name="connsiteY108" fmla="*/ 655264 h 2685062"/>
              <a:gd name="connsiteX109" fmla="*/ 9377007 w 12192000"/>
              <a:gd name="connsiteY109" fmla="*/ 656308 h 2685062"/>
              <a:gd name="connsiteX110" fmla="*/ 9382497 w 12192000"/>
              <a:gd name="connsiteY110" fmla="*/ 652427 h 2685062"/>
              <a:gd name="connsiteX111" fmla="*/ 9474013 w 12192000"/>
              <a:gd name="connsiteY111" fmla="*/ 647005 h 2685062"/>
              <a:gd name="connsiteX112" fmla="*/ 9595899 w 12192000"/>
              <a:gd name="connsiteY112" fmla="*/ 646979 h 2685062"/>
              <a:gd name="connsiteX113" fmla="*/ 9681269 w 12192000"/>
              <a:gd name="connsiteY113" fmla="*/ 669984 h 2685062"/>
              <a:gd name="connsiteX114" fmla="*/ 9689635 w 12192000"/>
              <a:gd name="connsiteY114" fmla="*/ 666408 h 2685062"/>
              <a:gd name="connsiteX115" fmla="*/ 9750215 w 12192000"/>
              <a:gd name="connsiteY115" fmla="*/ 671056 h 2685062"/>
              <a:gd name="connsiteX116" fmla="*/ 9957974 w 12192000"/>
              <a:gd name="connsiteY116" fmla="*/ 715080 h 2685062"/>
              <a:gd name="connsiteX117" fmla="*/ 10076482 w 12192000"/>
              <a:gd name="connsiteY117" fmla="*/ 723397 h 2685062"/>
              <a:gd name="connsiteX118" fmla="*/ 10119263 w 12192000"/>
              <a:gd name="connsiteY118" fmla="*/ 721877 h 2685062"/>
              <a:gd name="connsiteX119" fmla="*/ 10190893 w 12192000"/>
              <a:gd name="connsiteY119" fmla="*/ 719606 h 2685062"/>
              <a:gd name="connsiteX120" fmla="*/ 10246203 w 12192000"/>
              <a:gd name="connsiteY120" fmla="*/ 706893 h 2685062"/>
              <a:gd name="connsiteX121" fmla="*/ 10305396 w 12192000"/>
              <a:gd name="connsiteY121" fmla="*/ 709359 h 2685062"/>
              <a:gd name="connsiteX122" fmla="*/ 10316856 w 12192000"/>
              <a:gd name="connsiteY122" fmla="*/ 724179 h 2685062"/>
              <a:gd name="connsiteX123" fmla="*/ 10380919 w 12192000"/>
              <a:gd name="connsiteY123" fmla="*/ 722193 h 2685062"/>
              <a:gd name="connsiteX124" fmla="*/ 10478351 w 12192000"/>
              <a:gd name="connsiteY124" fmla="*/ 717620 h 2685062"/>
              <a:gd name="connsiteX125" fmla="*/ 10533954 w 12192000"/>
              <a:gd name="connsiteY125" fmla="*/ 718660 h 2685062"/>
              <a:gd name="connsiteX126" fmla="*/ 10686474 w 12192000"/>
              <a:gd name="connsiteY126" fmla="*/ 717507 h 2685062"/>
              <a:gd name="connsiteX127" fmla="*/ 10839729 w 12192000"/>
              <a:gd name="connsiteY127" fmla="*/ 713306 h 2685062"/>
              <a:gd name="connsiteX128" fmla="*/ 10933271 w 12192000"/>
              <a:gd name="connsiteY128" fmla="*/ 693628 h 2685062"/>
              <a:gd name="connsiteX129" fmla="*/ 11058950 w 12192000"/>
              <a:gd name="connsiteY129" fmla="*/ 692031 h 2685062"/>
              <a:gd name="connsiteX130" fmla="*/ 11080388 w 12192000"/>
              <a:gd name="connsiteY130" fmla="*/ 689245 h 2685062"/>
              <a:gd name="connsiteX131" fmla="*/ 11108911 w 12192000"/>
              <a:gd name="connsiteY131" fmla="*/ 693363 h 2685062"/>
              <a:gd name="connsiteX132" fmla="*/ 11223119 w 12192000"/>
              <a:gd name="connsiteY132" fmla="*/ 710661 h 2685062"/>
              <a:gd name="connsiteX133" fmla="*/ 11311983 w 12192000"/>
              <a:gd name="connsiteY133" fmla="*/ 731410 h 2685062"/>
              <a:gd name="connsiteX134" fmla="*/ 11426940 w 12192000"/>
              <a:gd name="connsiteY134" fmla="*/ 727340 h 2685062"/>
              <a:gd name="connsiteX135" fmla="*/ 11495624 w 12192000"/>
              <a:gd name="connsiteY135" fmla="*/ 734858 h 2685062"/>
              <a:gd name="connsiteX136" fmla="*/ 11605975 w 12192000"/>
              <a:gd name="connsiteY136" fmla="*/ 762433 h 2685062"/>
              <a:gd name="connsiteX137" fmla="*/ 11756134 w 12192000"/>
              <a:gd name="connsiteY137" fmla="*/ 765012 h 2685062"/>
              <a:gd name="connsiteX138" fmla="*/ 11789788 w 12192000"/>
              <a:gd name="connsiteY138" fmla="*/ 745316 h 2685062"/>
              <a:gd name="connsiteX139" fmla="*/ 11832833 w 12192000"/>
              <a:gd name="connsiteY139" fmla="*/ 734720 h 2685062"/>
              <a:gd name="connsiteX140" fmla="*/ 11846338 w 12192000"/>
              <a:gd name="connsiteY140" fmla="*/ 765994 h 2685062"/>
              <a:gd name="connsiteX141" fmla="*/ 11972492 w 12192000"/>
              <a:gd name="connsiteY141" fmla="*/ 796180 h 2685062"/>
              <a:gd name="connsiteX142" fmla="*/ 12035979 w 12192000"/>
              <a:gd name="connsiteY142" fmla="*/ 807835 h 2685062"/>
              <a:gd name="connsiteX143" fmla="*/ 12135850 w 12192000"/>
              <a:gd name="connsiteY143" fmla="*/ 819056 h 2685062"/>
              <a:gd name="connsiteX144" fmla="*/ 12166092 w 12192000"/>
              <a:gd name="connsiteY144" fmla="*/ 823695 h 2685062"/>
              <a:gd name="connsiteX145" fmla="*/ 12190645 w 12192000"/>
              <a:gd name="connsiteY145" fmla="*/ 826863 h 2685062"/>
              <a:gd name="connsiteX146" fmla="*/ 12192000 w 12192000"/>
              <a:gd name="connsiteY146" fmla="*/ 880762 h 2685062"/>
              <a:gd name="connsiteX147" fmla="*/ 12192000 w 12192000"/>
              <a:gd name="connsiteY147" fmla="*/ 2685062 h 2685062"/>
              <a:gd name="connsiteX148" fmla="*/ 0 w 12192000"/>
              <a:gd name="connsiteY148" fmla="*/ 2685062 h 2685062"/>
              <a:gd name="connsiteX149" fmla="*/ 0 w 12192000"/>
              <a:gd name="connsiteY149" fmla="*/ 283917 h 2685062"/>
              <a:gd name="connsiteX150" fmla="*/ 44213 w 12192000"/>
              <a:gd name="connsiteY150" fmla="*/ 302297 h 2685062"/>
              <a:gd name="connsiteX151" fmla="*/ 172465 w 12192000"/>
              <a:gd name="connsiteY151" fmla="*/ 314866 h 2685062"/>
              <a:gd name="connsiteX152" fmla="*/ 223361 w 12192000"/>
              <a:gd name="connsiteY152" fmla="*/ 304828 h 2685062"/>
              <a:gd name="connsiteX153" fmla="*/ 320595 w 12192000"/>
              <a:gd name="connsiteY153" fmla="*/ 288341 h 2685062"/>
              <a:gd name="connsiteX154" fmla="*/ 401087 w 12192000"/>
              <a:gd name="connsiteY154" fmla="*/ 246745 h 2685062"/>
              <a:gd name="connsiteX155" fmla="*/ 495839 w 12192000"/>
              <a:gd name="connsiteY155" fmla="*/ 217305 h 2685062"/>
              <a:gd name="connsiteX156" fmla="*/ 507910 w 12192000"/>
              <a:gd name="connsiteY156" fmla="*/ 219773 h 2685062"/>
              <a:gd name="connsiteX157" fmla="*/ 561428 w 12192000"/>
              <a:gd name="connsiteY157" fmla="*/ 201460 h 2685062"/>
              <a:gd name="connsiteX158" fmla="*/ 712813 w 12192000"/>
              <a:gd name="connsiteY158" fmla="*/ 151411 h 2685062"/>
              <a:gd name="connsiteX159" fmla="*/ 819366 w 12192000"/>
              <a:gd name="connsiteY159" fmla="*/ 70479 h 2685062"/>
              <a:gd name="connsiteX160" fmla="*/ 862489 w 12192000"/>
              <a:gd name="connsiteY160" fmla="*/ 63238 h 2685062"/>
              <a:gd name="connsiteX161" fmla="*/ 934387 w 12192000"/>
              <a:gd name="connsiteY161" fmla="*/ 50788 h 2685062"/>
              <a:gd name="connsiteX162" fmla="*/ 948874 w 12192000"/>
              <a:gd name="connsiteY162" fmla="*/ 55208 h 2685062"/>
              <a:gd name="connsiteX163" fmla="*/ 955237 w 12192000"/>
              <a:gd name="connsiteY163" fmla="*/ 54040 h 2685062"/>
              <a:gd name="connsiteX164" fmla="*/ 955886 w 12192000"/>
              <a:gd name="connsiteY164" fmla="*/ 54325 h 2685062"/>
              <a:gd name="connsiteX165" fmla="*/ 957239 w 12192000"/>
              <a:gd name="connsiteY165" fmla="*/ 53673 h 2685062"/>
              <a:gd name="connsiteX166" fmla="*/ 971343 w 12192000"/>
              <a:gd name="connsiteY166" fmla="*/ 51086 h 2685062"/>
              <a:gd name="connsiteX167" fmla="*/ 1002063 w 12192000"/>
              <a:gd name="connsiteY167" fmla="*/ 54158 h 2685062"/>
              <a:gd name="connsiteX168" fmla="*/ 1020663 w 12192000"/>
              <a:gd name="connsiteY168" fmla="*/ 53408 h 2685062"/>
              <a:gd name="connsiteX169" fmla="*/ 1039181 w 12192000"/>
              <a:gd name="connsiteY169" fmla="*/ 40356 h 2685062"/>
              <a:gd name="connsiteX170" fmla="*/ 1051914 w 12192000"/>
              <a:gd name="connsiteY170" fmla="*/ 39166 h 2685062"/>
              <a:gd name="connsiteX171" fmla="*/ 1054501 w 12192000"/>
              <a:gd name="connsiteY171" fmla="*/ 37372 h 2685062"/>
              <a:gd name="connsiteX172" fmla="*/ 1061859 w 12192000"/>
              <a:gd name="connsiteY172" fmla="*/ 33902 h 2685062"/>
              <a:gd name="connsiteX173" fmla="*/ 1054558 w 12192000"/>
              <a:gd name="connsiteY173" fmla="*/ 30385 h 2685062"/>
              <a:gd name="connsiteX174" fmla="*/ 1140852 w 12192000"/>
              <a:gd name="connsiteY174" fmla="*/ 17327 h 2685062"/>
              <a:gd name="connsiteX175" fmla="*/ 1214144 w 12192000"/>
              <a:gd name="connsiteY175" fmla="*/ 6192 h 2685062"/>
              <a:gd name="connsiteX176" fmla="*/ 1338122 w 12192000"/>
              <a:gd name="connsiteY176" fmla="*/ 27996 h 2685062"/>
              <a:gd name="connsiteX177" fmla="*/ 1462415 w 12192000"/>
              <a:gd name="connsiteY177" fmla="*/ 0 h 268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192000" h="2685062">
                <a:moveTo>
                  <a:pt x="1462415" y="0"/>
                </a:moveTo>
                <a:lnTo>
                  <a:pt x="1494432" y="2457"/>
                </a:lnTo>
                <a:lnTo>
                  <a:pt x="1523667" y="11778"/>
                </a:lnTo>
                <a:lnTo>
                  <a:pt x="1523067" y="14207"/>
                </a:lnTo>
                <a:cubicBezTo>
                  <a:pt x="1523507" y="15871"/>
                  <a:pt x="1525127" y="16145"/>
                  <a:pt x="1527695" y="15715"/>
                </a:cubicBezTo>
                <a:lnTo>
                  <a:pt x="1532258" y="14518"/>
                </a:lnTo>
                <a:lnTo>
                  <a:pt x="1537796" y="16283"/>
                </a:lnTo>
                <a:lnTo>
                  <a:pt x="1553041" y="20452"/>
                </a:lnTo>
                <a:lnTo>
                  <a:pt x="1557495" y="25861"/>
                </a:lnTo>
                <a:cubicBezTo>
                  <a:pt x="1571578" y="34900"/>
                  <a:pt x="1608020" y="28047"/>
                  <a:pt x="1617448" y="40977"/>
                </a:cubicBezTo>
                <a:lnTo>
                  <a:pt x="1636697" y="39108"/>
                </a:lnTo>
                <a:lnTo>
                  <a:pt x="1657286" y="49000"/>
                </a:lnTo>
                <a:cubicBezTo>
                  <a:pt x="1676389" y="57312"/>
                  <a:pt x="1696470" y="62807"/>
                  <a:pt x="1719191" y="56920"/>
                </a:cubicBezTo>
                <a:cubicBezTo>
                  <a:pt x="1709669" y="73491"/>
                  <a:pt x="1773685" y="56115"/>
                  <a:pt x="1787126" y="71960"/>
                </a:cubicBezTo>
                <a:cubicBezTo>
                  <a:pt x="1795166" y="84864"/>
                  <a:pt x="1816465" y="82599"/>
                  <a:pt x="1834555" y="86590"/>
                </a:cubicBezTo>
                <a:cubicBezTo>
                  <a:pt x="1850712" y="99365"/>
                  <a:pt x="1937782" y="107374"/>
                  <a:pt x="1966070" y="103987"/>
                </a:cubicBezTo>
                <a:cubicBezTo>
                  <a:pt x="2043209" y="86564"/>
                  <a:pt x="2126459" y="137078"/>
                  <a:pt x="2188582" y="124532"/>
                </a:cubicBezTo>
                <a:cubicBezTo>
                  <a:pt x="2206064" y="124932"/>
                  <a:pt x="2221206" y="127247"/>
                  <a:pt x="2234811" y="130739"/>
                </a:cubicBezTo>
                <a:lnTo>
                  <a:pt x="2270005" y="143358"/>
                </a:lnTo>
                <a:lnTo>
                  <a:pt x="2274208" y="152634"/>
                </a:lnTo>
                <a:lnTo>
                  <a:pt x="2298905" y="157215"/>
                </a:lnTo>
                <a:lnTo>
                  <a:pt x="2304521" y="159957"/>
                </a:lnTo>
                <a:cubicBezTo>
                  <a:pt x="2315230" y="165224"/>
                  <a:pt x="2326016" y="170200"/>
                  <a:pt x="2337696" y="174150"/>
                </a:cubicBezTo>
                <a:cubicBezTo>
                  <a:pt x="2354259" y="137711"/>
                  <a:pt x="2439767" y="201742"/>
                  <a:pt x="2432112" y="166646"/>
                </a:cubicBezTo>
                <a:cubicBezTo>
                  <a:pt x="2482400" y="178172"/>
                  <a:pt x="2480978" y="159994"/>
                  <a:pt x="2500149" y="168723"/>
                </a:cubicBezTo>
                <a:lnTo>
                  <a:pt x="2504776" y="171455"/>
                </a:lnTo>
                <a:lnTo>
                  <a:pt x="2507358" y="177677"/>
                </a:lnTo>
                <a:lnTo>
                  <a:pt x="2518847" y="180936"/>
                </a:lnTo>
                <a:lnTo>
                  <a:pt x="2528864" y="188517"/>
                </a:lnTo>
                <a:cubicBezTo>
                  <a:pt x="2656589" y="189245"/>
                  <a:pt x="2818894" y="267460"/>
                  <a:pt x="2938613" y="248764"/>
                </a:cubicBezTo>
                <a:lnTo>
                  <a:pt x="3132513" y="229282"/>
                </a:lnTo>
                <a:cubicBezTo>
                  <a:pt x="3153391" y="218737"/>
                  <a:pt x="3187482" y="219423"/>
                  <a:pt x="3208657" y="230814"/>
                </a:cubicBezTo>
                <a:cubicBezTo>
                  <a:pt x="3212298" y="232773"/>
                  <a:pt x="3215412" y="234983"/>
                  <a:pt x="3217904" y="237375"/>
                </a:cubicBezTo>
                <a:cubicBezTo>
                  <a:pt x="3279351" y="212726"/>
                  <a:pt x="3298012" y="233121"/>
                  <a:pt x="3330150" y="214762"/>
                </a:cubicBezTo>
                <a:cubicBezTo>
                  <a:pt x="3405531" y="217422"/>
                  <a:pt x="3451160" y="247861"/>
                  <a:pt x="3480527" y="231960"/>
                </a:cubicBezTo>
                <a:cubicBezTo>
                  <a:pt x="3516075" y="238991"/>
                  <a:pt x="3553819" y="269164"/>
                  <a:pt x="3591806" y="253003"/>
                </a:cubicBezTo>
                <a:cubicBezTo>
                  <a:pt x="3586673" y="270421"/>
                  <a:pt x="3640034" y="246868"/>
                  <a:pt x="3655143" y="261318"/>
                </a:cubicBezTo>
                <a:cubicBezTo>
                  <a:pt x="3664868" y="273371"/>
                  <a:pt x="3683329" y="269035"/>
                  <a:pt x="3700191" y="271235"/>
                </a:cubicBezTo>
                <a:cubicBezTo>
                  <a:pt x="3717097" y="282363"/>
                  <a:pt x="3796016" y="281812"/>
                  <a:pt x="3820459" y="275675"/>
                </a:cubicBezTo>
                <a:cubicBezTo>
                  <a:pt x="3885463" y="250791"/>
                  <a:pt x="3969506" y="292904"/>
                  <a:pt x="4022158" y="274341"/>
                </a:cubicBezTo>
                <a:cubicBezTo>
                  <a:pt x="4084571" y="269096"/>
                  <a:pt x="4119856" y="297968"/>
                  <a:pt x="4164508" y="309117"/>
                </a:cubicBezTo>
                <a:cubicBezTo>
                  <a:pt x="4171915" y="271244"/>
                  <a:pt x="4260667" y="326583"/>
                  <a:pt x="4246843" y="292417"/>
                </a:cubicBezTo>
                <a:cubicBezTo>
                  <a:pt x="4309458" y="301142"/>
                  <a:pt x="4279869" y="266331"/>
                  <a:pt x="4337133" y="304707"/>
                </a:cubicBezTo>
                <a:cubicBezTo>
                  <a:pt x="4450694" y="292933"/>
                  <a:pt x="4593547" y="330375"/>
                  <a:pt x="4696109" y="300060"/>
                </a:cubicBezTo>
                <a:lnTo>
                  <a:pt x="4928090" y="291457"/>
                </a:lnTo>
                <a:lnTo>
                  <a:pt x="4960316" y="287841"/>
                </a:lnTo>
                <a:cubicBezTo>
                  <a:pt x="4960491" y="287029"/>
                  <a:pt x="4960665" y="286217"/>
                  <a:pt x="4960840" y="285406"/>
                </a:cubicBezTo>
                <a:cubicBezTo>
                  <a:pt x="4962018" y="283892"/>
                  <a:pt x="4963691" y="283924"/>
                  <a:pt x="4965958" y="284802"/>
                </a:cubicBezTo>
                <a:lnTo>
                  <a:pt x="4969785" y="286778"/>
                </a:lnTo>
                <a:lnTo>
                  <a:pt x="4975889" y="286093"/>
                </a:lnTo>
                <a:lnTo>
                  <a:pt x="4992382" y="284871"/>
                </a:lnTo>
                <a:lnTo>
                  <a:pt x="4999094" y="280499"/>
                </a:lnTo>
                <a:lnTo>
                  <a:pt x="5080965" y="282208"/>
                </a:lnTo>
                <a:lnTo>
                  <a:pt x="5105166" y="276473"/>
                </a:lnTo>
                <a:cubicBezTo>
                  <a:pt x="5127226" y="271982"/>
                  <a:pt x="5148953" y="270367"/>
                  <a:pt x="5168054" y="280137"/>
                </a:cubicBezTo>
                <a:cubicBezTo>
                  <a:pt x="5166431" y="262533"/>
                  <a:pt x="5219894" y="290815"/>
                  <a:pt x="5239940" y="278079"/>
                </a:cubicBezTo>
                <a:cubicBezTo>
                  <a:pt x="5253484" y="267178"/>
                  <a:pt x="5272860" y="273220"/>
                  <a:pt x="5291998" y="272685"/>
                </a:cubicBezTo>
                <a:cubicBezTo>
                  <a:pt x="5313255" y="263383"/>
                  <a:pt x="5400292" y="271538"/>
                  <a:pt x="5425861" y="279926"/>
                </a:cubicBezTo>
                <a:cubicBezTo>
                  <a:pt x="5491875" y="310639"/>
                  <a:pt x="5594484" y="277380"/>
                  <a:pt x="5648321" y="300693"/>
                </a:cubicBezTo>
                <a:cubicBezTo>
                  <a:pt x="5665248" y="303486"/>
                  <a:pt x="5680800" y="304021"/>
                  <a:pt x="5695414" y="303150"/>
                </a:cubicBezTo>
                <a:lnTo>
                  <a:pt x="5743064" y="289335"/>
                </a:lnTo>
                <a:lnTo>
                  <a:pt x="5768797" y="289436"/>
                </a:lnTo>
                <a:lnTo>
                  <a:pt x="5775419" y="287831"/>
                </a:lnTo>
                <a:cubicBezTo>
                  <a:pt x="5788059" y="284732"/>
                  <a:pt x="5800646" y="281926"/>
                  <a:pt x="5813624" y="280263"/>
                </a:cubicBezTo>
                <a:cubicBezTo>
                  <a:pt x="5812999" y="318182"/>
                  <a:pt x="5923892" y="272386"/>
                  <a:pt x="5900676" y="304615"/>
                </a:cubicBezTo>
                <a:cubicBezTo>
                  <a:pt x="5954067" y="302717"/>
                  <a:pt x="5944477" y="319870"/>
                  <a:pt x="5966795" y="314993"/>
                </a:cubicBezTo>
                <a:lnTo>
                  <a:pt x="5972463" y="313217"/>
                </a:lnTo>
                <a:lnTo>
                  <a:pt x="5977754" y="307726"/>
                </a:lnTo>
                <a:lnTo>
                  <a:pt x="5990232" y="306694"/>
                </a:lnTo>
                <a:lnTo>
                  <a:pt x="6003260" y="301250"/>
                </a:lnTo>
                <a:cubicBezTo>
                  <a:pt x="6125949" y="323771"/>
                  <a:pt x="6292426" y="300774"/>
                  <a:pt x="6398655" y="340447"/>
                </a:cubicBezTo>
                <a:lnTo>
                  <a:pt x="6477250" y="370643"/>
                </a:lnTo>
                <a:cubicBezTo>
                  <a:pt x="6518147" y="382960"/>
                  <a:pt x="6560561" y="347277"/>
                  <a:pt x="6599996" y="371929"/>
                </a:cubicBezTo>
                <a:cubicBezTo>
                  <a:pt x="6615225" y="385828"/>
                  <a:pt x="6648193" y="391366"/>
                  <a:pt x="6673632" y="384303"/>
                </a:cubicBezTo>
                <a:cubicBezTo>
                  <a:pt x="6678009" y="383088"/>
                  <a:pt x="6681993" y="381536"/>
                  <a:pt x="6685461" y="379698"/>
                </a:cubicBezTo>
                <a:cubicBezTo>
                  <a:pt x="6733172" y="414481"/>
                  <a:pt x="6760278" y="398336"/>
                  <a:pt x="6782761" y="421766"/>
                </a:cubicBezTo>
                <a:cubicBezTo>
                  <a:pt x="6856177" y="432921"/>
                  <a:pt x="6913662" y="412056"/>
                  <a:pt x="6934599" y="432626"/>
                </a:cubicBezTo>
                <a:cubicBezTo>
                  <a:pt x="6971837" y="432351"/>
                  <a:pt x="7021650" y="410307"/>
                  <a:pt x="7050728" y="432695"/>
                </a:cubicBezTo>
                <a:cubicBezTo>
                  <a:pt x="7053692" y="415076"/>
                  <a:pt x="7094152" y="447339"/>
                  <a:pt x="7115167" y="436243"/>
                </a:cubicBezTo>
                <a:cubicBezTo>
                  <a:pt x="7129937" y="426464"/>
                  <a:pt x="7145660" y="433973"/>
                  <a:pt x="7162809" y="434931"/>
                </a:cubicBezTo>
                <a:cubicBezTo>
                  <a:pt x="7184039" y="427343"/>
                  <a:pt x="7259393" y="442217"/>
                  <a:pt x="7280034" y="452539"/>
                </a:cubicBezTo>
                <a:cubicBezTo>
                  <a:pt x="7331046" y="488194"/>
                  <a:pt x="7430616" y="463128"/>
                  <a:pt x="7472654" y="490482"/>
                </a:cubicBezTo>
                <a:cubicBezTo>
                  <a:pt x="7541994" y="500728"/>
                  <a:pt x="7643498" y="509315"/>
                  <a:pt x="7696080" y="514010"/>
                </a:cubicBezTo>
                <a:cubicBezTo>
                  <a:pt x="7760013" y="517032"/>
                  <a:pt x="7715914" y="545003"/>
                  <a:pt x="7788139" y="518649"/>
                </a:cubicBezTo>
                <a:cubicBezTo>
                  <a:pt x="7891601" y="550571"/>
                  <a:pt x="8143222" y="510864"/>
                  <a:pt x="8227756" y="558548"/>
                </a:cubicBezTo>
                <a:cubicBezTo>
                  <a:pt x="8317876" y="569251"/>
                  <a:pt x="8261697" y="569546"/>
                  <a:pt x="8328859" y="582867"/>
                </a:cubicBezTo>
                <a:cubicBezTo>
                  <a:pt x="8336976" y="627379"/>
                  <a:pt x="8495085" y="643261"/>
                  <a:pt x="8532898" y="668282"/>
                </a:cubicBezTo>
                <a:cubicBezTo>
                  <a:pt x="8626867" y="678146"/>
                  <a:pt x="8698118" y="715603"/>
                  <a:pt x="8792925" y="701900"/>
                </a:cubicBezTo>
                <a:cubicBezTo>
                  <a:pt x="8796856" y="707882"/>
                  <a:pt x="8802564" y="712918"/>
                  <a:pt x="8809491" y="717262"/>
                </a:cubicBezTo>
                <a:lnTo>
                  <a:pt x="8814066" y="719410"/>
                </a:lnTo>
                <a:lnTo>
                  <a:pt x="8815751" y="718686"/>
                </a:lnTo>
                <a:cubicBezTo>
                  <a:pt x="8822134" y="717141"/>
                  <a:pt x="8829906" y="716502"/>
                  <a:pt x="8840540" y="717083"/>
                </a:cubicBezTo>
                <a:cubicBezTo>
                  <a:pt x="8844566" y="676948"/>
                  <a:pt x="8862586" y="704813"/>
                  <a:pt x="8897062" y="697553"/>
                </a:cubicBezTo>
                <a:cubicBezTo>
                  <a:pt x="8926967" y="693826"/>
                  <a:pt x="8941387" y="680067"/>
                  <a:pt x="8965922" y="672885"/>
                </a:cubicBezTo>
                <a:cubicBezTo>
                  <a:pt x="8985861" y="668208"/>
                  <a:pt x="8990451" y="680326"/>
                  <a:pt x="9016694" y="669496"/>
                </a:cubicBezTo>
                <a:cubicBezTo>
                  <a:pt x="9064226" y="680468"/>
                  <a:pt x="9102961" y="653230"/>
                  <a:pt x="9139695" y="648174"/>
                </a:cubicBezTo>
                <a:cubicBezTo>
                  <a:pt x="9151373" y="649226"/>
                  <a:pt x="9186538" y="645057"/>
                  <a:pt x="9219129" y="639013"/>
                </a:cubicBezTo>
                <a:lnTo>
                  <a:pt x="9221354" y="638501"/>
                </a:lnTo>
                <a:lnTo>
                  <a:pt x="9237592" y="642494"/>
                </a:lnTo>
                <a:cubicBezTo>
                  <a:pt x="9241555" y="644212"/>
                  <a:pt x="9242210" y="646204"/>
                  <a:pt x="9236570" y="648762"/>
                </a:cubicBezTo>
                <a:cubicBezTo>
                  <a:pt x="9241114" y="652055"/>
                  <a:pt x="9245782" y="653517"/>
                  <a:pt x="9250521" y="654041"/>
                </a:cubicBezTo>
                <a:cubicBezTo>
                  <a:pt x="9259996" y="655089"/>
                  <a:pt x="9269753" y="652386"/>
                  <a:pt x="9279357" y="653083"/>
                </a:cubicBezTo>
                <a:lnTo>
                  <a:pt x="9289731" y="656356"/>
                </a:lnTo>
                <a:lnTo>
                  <a:pt x="9293723" y="656237"/>
                </a:lnTo>
                <a:lnTo>
                  <a:pt x="9303097" y="656723"/>
                </a:lnTo>
                <a:lnTo>
                  <a:pt x="9302251" y="652725"/>
                </a:lnTo>
                <a:cubicBezTo>
                  <a:pt x="9300561" y="648869"/>
                  <a:pt x="9299408" y="644676"/>
                  <a:pt x="9314122" y="645860"/>
                </a:cubicBezTo>
                <a:cubicBezTo>
                  <a:pt x="9344433" y="650204"/>
                  <a:pt x="9356229" y="634440"/>
                  <a:pt x="9367772" y="650683"/>
                </a:cubicBezTo>
                <a:lnTo>
                  <a:pt x="9370291" y="655264"/>
                </a:lnTo>
                <a:lnTo>
                  <a:pt x="9377007" y="656308"/>
                </a:lnTo>
                <a:cubicBezTo>
                  <a:pt x="9380660" y="656340"/>
                  <a:pt x="9382824" y="655350"/>
                  <a:pt x="9382497" y="652427"/>
                </a:cubicBezTo>
                <a:cubicBezTo>
                  <a:pt x="9410043" y="665739"/>
                  <a:pt x="9444726" y="648939"/>
                  <a:pt x="9474013" y="647005"/>
                </a:cubicBezTo>
                <a:cubicBezTo>
                  <a:pt x="9494765" y="659508"/>
                  <a:pt x="9535746" y="643122"/>
                  <a:pt x="9595899" y="646979"/>
                </a:cubicBezTo>
                <a:cubicBezTo>
                  <a:pt x="9618462" y="661284"/>
                  <a:pt x="9636478" y="649421"/>
                  <a:pt x="9681269" y="669984"/>
                </a:cubicBezTo>
                <a:cubicBezTo>
                  <a:pt x="9683619" y="668616"/>
                  <a:pt x="9686437" y="667412"/>
                  <a:pt x="9689635" y="666408"/>
                </a:cubicBezTo>
                <a:cubicBezTo>
                  <a:pt x="9708219" y="660578"/>
                  <a:pt x="9735343" y="662659"/>
                  <a:pt x="9750215" y="671056"/>
                </a:cubicBezTo>
                <a:cubicBezTo>
                  <a:pt x="9822560" y="699676"/>
                  <a:pt x="9892985" y="704863"/>
                  <a:pt x="9957974" y="715080"/>
                </a:cubicBezTo>
                <a:cubicBezTo>
                  <a:pt x="10031995" y="724171"/>
                  <a:pt x="9987651" y="694466"/>
                  <a:pt x="10076482" y="723397"/>
                </a:cubicBezTo>
                <a:cubicBezTo>
                  <a:pt x="10088264" y="715403"/>
                  <a:pt x="10100170" y="715974"/>
                  <a:pt x="10119263" y="721877"/>
                </a:cubicBezTo>
                <a:cubicBezTo>
                  <a:pt x="10155360" y="725633"/>
                  <a:pt x="10156886" y="703170"/>
                  <a:pt x="10190893" y="719606"/>
                </a:cubicBezTo>
                <a:cubicBezTo>
                  <a:pt x="10186651" y="707114"/>
                  <a:pt x="10260542" y="720706"/>
                  <a:pt x="10246203" y="706893"/>
                </a:cubicBezTo>
                <a:cubicBezTo>
                  <a:pt x="10271921" y="697978"/>
                  <a:pt x="10280122" y="716866"/>
                  <a:pt x="10305396" y="709359"/>
                </a:cubicBezTo>
                <a:cubicBezTo>
                  <a:pt x="10332266" y="709354"/>
                  <a:pt x="10287753" y="720864"/>
                  <a:pt x="10316856" y="724179"/>
                </a:cubicBezTo>
                <a:cubicBezTo>
                  <a:pt x="10352558" y="726042"/>
                  <a:pt x="10348261" y="747938"/>
                  <a:pt x="10380919" y="722193"/>
                </a:cubicBezTo>
                <a:cubicBezTo>
                  <a:pt x="10416787" y="731946"/>
                  <a:pt x="10426384" y="719959"/>
                  <a:pt x="10478351" y="717620"/>
                </a:cubicBezTo>
                <a:cubicBezTo>
                  <a:pt x="10498311" y="726260"/>
                  <a:pt x="10516018" y="724144"/>
                  <a:pt x="10533954" y="718660"/>
                </a:cubicBezTo>
                <a:cubicBezTo>
                  <a:pt x="10583102" y="724237"/>
                  <a:pt x="10630104" y="717410"/>
                  <a:pt x="10686474" y="717507"/>
                </a:cubicBezTo>
                <a:cubicBezTo>
                  <a:pt x="10745160" y="730015"/>
                  <a:pt x="10779502" y="713124"/>
                  <a:pt x="10839729" y="713306"/>
                </a:cubicBezTo>
                <a:cubicBezTo>
                  <a:pt x="10895292" y="735596"/>
                  <a:pt x="10883335" y="689293"/>
                  <a:pt x="10933271" y="693628"/>
                </a:cubicBezTo>
                <a:cubicBezTo>
                  <a:pt x="11011861" y="715600"/>
                  <a:pt x="10933941" y="678563"/>
                  <a:pt x="11058950" y="692031"/>
                </a:cubicBezTo>
                <a:cubicBezTo>
                  <a:pt x="11065574" y="695312"/>
                  <a:pt x="11081347" y="693264"/>
                  <a:pt x="11080388" y="689245"/>
                </a:cubicBezTo>
                <a:cubicBezTo>
                  <a:pt x="11088176" y="690921"/>
                  <a:pt x="11106032" y="699551"/>
                  <a:pt x="11108911" y="693363"/>
                </a:cubicBezTo>
                <a:cubicBezTo>
                  <a:pt x="11149149" y="694912"/>
                  <a:pt x="11188483" y="700869"/>
                  <a:pt x="11223119" y="710661"/>
                </a:cubicBezTo>
                <a:cubicBezTo>
                  <a:pt x="11302059" y="704266"/>
                  <a:pt x="11255617" y="731239"/>
                  <a:pt x="11311983" y="731410"/>
                </a:cubicBezTo>
                <a:cubicBezTo>
                  <a:pt x="11358665" y="721567"/>
                  <a:pt x="11373894" y="732638"/>
                  <a:pt x="11426940" y="727340"/>
                </a:cubicBezTo>
                <a:cubicBezTo>
                  <a:pt x="11441993" y="748767"/>
                  <a:pt x="11476074" y="727962"/>
                  <a:pt x="11495624" y="734858"/>
                </a:cubicBezTo>
                <a:cubicBezTo>
                  <a:pt x="11530841" y="712823"/>
                  <a:pt x="11572173" y="761025"/>
                  <a:pt x="11605975" y="762433"/>
                </a:cubicBezTo>
                <a:cubicBezTo>
                  <a:pt x="11663316" y="761143"/>
                  <a:pt x="11727635" y="739871"/>
                  <a:pt x="11756134" y="765012"/>
                </a:cubicBezTo>
                <a:cubicBezTo>
                  <a:pt x="11761348" y="755468"/>
                  <a:pt x="11757526" y="741943"/>
                  <a:pt x="11789788" y="745316"/>
                </a:cubicBezTo>
                <a:cubicBezTo>
                  <a:pt x="11803253" y="740995"/>
                  <a:pt x="11807074" y="726138"/>
                  <a:pt x="11832833" y="734720"/>
                </a:cubicBezTo>
                <a:cubicBezTo>
                  <a:pt x="11798846" y="746443"/>
                  <a:pt x="11852821" y="750721"/>
                  <a:pt x="11846338" y="765994"/>
                </a:cubicBezTo>
                <a:cubicBezTo>
                  <a:pt x="11885947" y="777555"/>
                  <a:pt x="11979991" y="768560"/>
                  <a:pt x="11972492" y="796180"/>
                </a:cubicBezTo>
                <a:cubicBezTo>
                  <a:pt x="11982931" y="813135"/>
                  <a:pt x="12037186" y="790090"/>
                  <a:pt x="12035979" y="807835"/>
                </a:cubicBezTo>
                <a:cubicBezTo>
                  <a:pt x="12059694" y="797410"/>
                  <a:pt x="12098516" y="817951"/>
                  <a:pt x="12135850" y="819056"/>
                </a:cubicBezTo>
                <a:cubicBezTo>
                  <a:pt x="12142309" y="827359"/>
                  <a:pt x="12150917" y="827343"/>
                  <a:pt x="12166092" y="823695"/>
                </a:cubicBezTo>
                <a:lnTo>
                  <a:pt x="12190645" y="826863"/>
                </a:lnTo>
                <a:lnTo>
                  <a:pt x="12192000" y="880762"/>
                </a:lnTo>
                <a:lnTo>
                  <a:pt x="12192000" y="2685062"/>
                </a:lnTo>
                <a:lnTo>
                  <a:pt x="0" y="2685062"/>
                </a:lnTo>
                <a:lnTo>
                  <a:pt x="0" y="283917"/>
                </a:lnTo>
                <a:lnTo>
                  <a:pt x="44213" y="302297"/>
                </a:lnTo>
                <a:cubicBezTo>
                  <a:pt x="57125" y="321111"/>
                  <a:pt x="151150" y="310991"/>
                  <a:pt x="172465" y="314866"/>
                </a:cubicBezTo>
                <a:cubicBezTo>
                  <a:pt x="201883" y="307918"/>
                  <a:pt x="192551" y="309357"/>
                  <a:pt x="223361" y="304828"/>
                </a:cubicBezTo>
                <a:cubicBezTo>
                  <a:pt x="235273" y="283233"/>
                  <a:pt x="290082" y="292239"/>
                  <a:pt x="320595" y="288341"/>
                </a:cubicBezTo>
                <a:cubicBezTo>
                  <a:pt x="326821" y="269140"/>
                  <a:pt x="347105" y="264031"/>
                  <a:pt x="401087" y="246745"/>
                </a:cubicBezTo>
                <a:cubicBezTo>
                  <a:pt x="407068" y="225028"/>
                  <a:pt x="475269" y="251137"/>
                  <a:pt x="495839" y="217305"/>
                </a:cubicBezTo>
                <a:cubicBezTo>
                  <a:pt x="499633" y="218429"/>
                  <a:pt x="503698" y="219260"/>
                  <a:pt x="507910" y="219773"/>
                </a:cubicBezTo>
                <a:cubicBezTo>
                  <a:pt x="532375" y="222751"/>
                  <a:pt x="556339" y="214552"/>
                  <a:pt x="561428" y="201460"/>
                </a:cubicBezTo>
                <a:cubicBezTo>
                  <a:pt x="599747" y="152259"/>
                  <a:pt x="661201" y="177254"/>
                  <a:pt x="712813" y="151411"/>
                </a:cubicBezTo>
                <a:cubicBezTo>
                  <a:pt x="774420" y="124993"/>
                  <a:pt x="765426" y="123535"/>
                  <a:pt x="819366" y="70479"/>
                </a:cubicBezTo>
                <a:cubicBezTo>
                  <a:pt x="839647" y="77460"/>
                  <a:pt x="850544" y="74267"/>
                  <a:pt x="862489" y="63238"/>
                </a:cubicBezTo>
                <a:cubicBezTo>
                  <a:pt x="893284" y="51157"/>
                  <a:pt x="919686" y="77447"/>
                  <a:pt x="934387" y="50788"/>
                </a:cubicBezTo>
                <a:cubicBezTo>
                  <a:pt x="936825" y="54711"/>
                  <a:pt x="942184" y="55671"/>
                  <a:pt x="948874" y="55208"/>
                </a:cubicBezTo>
                <a:lnTo>
                  <a:pt x="955237" y="54040"/>
                </a:lnTo>
                <a:lnTo>
                  <a:pt x="955886" y="54325"/>
                </a:lnTo>
                <a:lnTo>
                  <a:pt x="957239" y="53673"/>
                </a:lnTo>
                <a:lnTo>
                  <a:pt x="971343" y="51086"/>
                </a:lnTo>
                <a:cubicBezTo>
                  <a:pt x="986863" y="47540"/>
                  <a:pt x="1001346" y="44460"/>
                  <a:pt x="1002063" y="54158"/>
                </a:cubicBezTo>
                <a:cubicBezTo>
                  <a:pt x="1010763" y="55438"/>
                  <a:pt x="1016476" y="54893"/>
                  <a:pt x="1020663" y="53408"/>
                </a:cubicBezTo>
                <a:cubicBezTo>
                  <a:pt x="1029036" y="50440"/>
                  <a:pt x="1031306" y="43717"/>
                  <a:pt x="1039181" y="40356"/>
                </a:cubicBezTo>
                <a:lnTo>
                  <a:pt x="1051914" y="39166"/>
                </a:lnTo>
                <a:lnTo>
                  <a:pt x="1054501" y="37372"/>
                </a:lnTo>
                <a:lnTo>
                  <a:pt x="1061859" y="33902"/>
                </a:lnTo>
                <a:lnTo>
                  <a:pt x="1054558" y="30385"/>
                </a:lnTo>
                <a:cubicBezTo>
                  <a:pt x="1046905" y="27358"/>
                  <a:pt x="1128596" y="22367"/>
                  <a:pt x="1140852" y="17327"/>
                </a:cubicBezTo>
                <a:lnTo>
                  <a:pt x="1214144" y="6192"/>
                </a:lnTo>
                <a:lnTo>
                  <a:pt x="1338122" y="27996"/>
                </a:lnTo>
                <a:cubicBezTo>
                  <a:pt x="1367144" y="1801"/>
                  <a:pt x="1432673" y="14019"/>
                  <a:pt x="1462415"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681DA-8164-DB6B-FB95-DE006D582E8A}"/>
              </a:ext>
            </a:extLst>
          </p:cNvPr>
          <p:cNvSpPr>
            <a:spLocks noGrp="1"/>
          </p:cNvSpPr>
          <p:nvPr>
            <p:ph type="ctrTitle"/>
          </p:nvPr>
        </p:nvSpPr>
        <p:spPr>
          <a:xfrm>
            <a:off x="1268361" y="4159795"/>
            <a:ext cx="10023189" cy="1046892"/>
          </a:xfrm>
        </p:spPr>
        <p:txBody>
          <a:bodyPr anchor="b">
            <a:normAutofit fontScale="90000"/>
          </a:bodyPr>
          <a:lstStyle/>
          <a:p>
            <a:pPr algn="l"/>
            <a:r>
              <a:rPr lang="en-US" sz="2400" b="1" dirty="0">
                <a:solidFill>
                  <a:schemeClr val="tx1">
                    <a:lumMod val="85000"/>
                    <a:lumOff val="15000"/>
                  </a:schemeClr>
                </a:solidFill>
              </a:rPr>
              <a:t>Machine Learning Project                                                          Group No :- 4</a:t>
            </a:r>
            <a:br>
              <a:rPr lang="en-US" sz="2400" b="1" dirty="0">
                <a:solidFill>
                  <a:schemeClr val="tx1">
                    <a:lumMod val="85000"/>
                    <a:lumOff val="15000"/>
                  </a:schemeClr>
                </a:solidFill>
              </a:rPr>
            </a:br>
            <a:br>
              <a:rPr lang="en-US" sz="2400" b="1" dirty="0">
                <a:solidFill>
                  <a:schemeClr val="tx1">
                    <a:lumMod val="85000"/>
                    <a:lumOff val="15000"/>
                  </a:schemeClr>
                </a:solidFill>
              </a:rPr>
            </a:br>
            <a:r>
              <a:rPr lang="en-US" sz="2400" b="1" dirty="0">
                <a:solidFill>
                  <a:schemeClr val="tx1">
                    <a:lumMod val="85000"/>
                    <a:lumOff val="15000"/>
                  </a:schemeClr>
                </a:solidFill>
              </a:rPr>
              <a:t>Credit Score Prediction </a:t>
            </a:r>
            <a:endParaRPr lang="en-IN" sz="2400" b="1" dirty="0">
              <a:solidFill>
                <a:schemeClr val="tx1">
                  <a:lumMod val="85000"/>
                  <a:lumOff val="15000"/>
                </a:schemeClr>
              </a:solidFill>
            </a:endParaRPr>
          </a:p>
        </p:txBody>
      </p:sp>
      <p:sp>
        <p:nvSpPr>
          <p:cNvPr id="3" name="Subtitle 2">
            <a:extLst>
              <a:ext uri="{FF2B5EF4-FFF2-40B4-BE49-F238E27FC236}">
                <a16:creationId xmlns:a16="http://schemas.microsoft.com/office/drawing/2014/main" id="{67F34D0D-EA2C-F8CB-AB9B-72C49F8380FF}"/>
              </a:ext>
            </a:extLst>
          </p:cNvPr>
          <p:cNvSpPr>
            <a:spLocks noGrp="1"/>
          </p:cNvSpPr>
          <p:nvPr>
            <p:ph type="subTitle" idx="1"/>
          </p:nvPr>
        </p:nvSpPr>
        <p:spPr>
          <a:xfrm>
            <a:off x="749647" y="5407741"/>
            <a:ext cx="11157217" cy="1327355"/>
          </a:xfrm>
        </p:spPr>
        <p:txBody>
          <a:bodyPr>
            <a:normAutofit/>
          </a:bodyPr>
          <a:lstStyle/>
          <a:p>
            <a:pPr algn="ctr">
              <a:lnSpc>
                <a:spcPct val="115000"/>
              </a:lnSpc>
              <a:spcAft>
                <a:spcPts val="1000"/>
              </a:spcAft>
            </a:pPr>
            <a:r>
              <a:rPr lang="en-IN" sz="1800" b="1" u="sng" dirty="0">
                <a:effectLst/>
                <a:latin typeface="Calibri" panose="020F0502020204030204" pitchFamily="34" charset="0"/>
                <a:ea typeface="Calibri" panose="020F0502020204030204" pitchFamily="34" charset="0"/>
                <a:cs typeface="Calibri" panose="020F0502020204030204" pitchFamily="34" charset="0"/>
              </a:rPr>
              <a:t>SUBMITTED BY :-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Prem Chavan, Rupal Nikum, Atharva Shastri, Prakhar Choudhary, Ashish Bikkad, Chaitanya Thipse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l"/>
            <a:endParaRPr lang="en-IN" sz="1800" dirty="0">
              <a:solidFill>
                <a:schemeClr val="tx1">
                  <a:lumMod val="85000"/>
                  <a:lumOff val="15000"/>
                </a:schemeClr>
              </a:solidFill>
            </a:endParaRPr>
          </a:p>
        </p:txBody>
      </p:sp>
      <p:pic>
        <p:nvPicPr>
          <p:cNvPr id="4" name="Picture 3" descr="A picture containing text&#10;&#10;Description automatically generated">
            <a:extLst>
              <a:ext uri="{FF2B5EF4-FFF2-40B4-BE49-F238E27FC236}">
                <a16:creationId xmlns:a16="http://schemas.microsoft.com/office/drawing/2014/main" id="{70ABB814-C01C-3D9C-E9B4-1F4431F529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89973" y="1757050"/>
            <a:ext cx="3027384" cy="1344629"/>
          </a:xfrm>
          <a:prstGeom prst="rect">
            <a:avLst/>
          </a:prstGeom>
          <a:noFill/>
        </p:spPr>
      </p:pic>
      <p:pic>
        <p:nvPicPr>
          <p:cNvPr id="5" name="Picture 2" descr="page1image31359184">
            <a:extLst>
              <a:ext uri="{FF2B5EF4-FFF2-40B4-BE49-F238E27FC236}">
                <a16:creationId xmlns:a16="http://schemas.microsoft.com/office/drawing/2014/main" id="{777A19D7-0BD9-DAC9-A6FA-6908496593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706274" y="1007472"/>
            <a:ext cx="2843784" cy="28437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14ABB44-5F18-0FD7-1CA0-61A9EB2AC3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4886" y="1691005"/>
            <a:ext cx="3026664" cy="1476719"/>
          </a:xfrm>
          <a:prstGeom prst="rect">
            <a:avLst/>
          </a:prstGeom>
        </p:spPr>
      </p:pic>
    </p:spTree>
    <p:extLst>
      <p:ext uri="{BB962C8B-B14F-4D97-AF65-F5344CB8AC3E}">
        <p14:creationId xmlns:p14="http://schemas.microsoft.com/office/powerpoint/2010/main" val="94155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785" y="919852"/>
            <a:ext cx="11205713" cy="5832205"/>
          </a:xfrm>
        </p:spPr>
        <p:txBody>
          <a:bodyPr vert="horz" lIns="91440" tIns="45720" rIns="91440" bIns="45720" rtlCol="0" anchor="t">
            <a:normAutofit/>
          </a:bodyPr>
          <a:lstStyle/>
          <a:p>
            <a:r>
              <a:rPr lang="en-US" sz="2400" b="1" dirty="0">
                <a:latin typeface="Times New Roman"/>
                <a:cs typeface="Calibri"/>
              </a:rPr>
              <a:t>Step 1:</a:t>
            </a:r>
            <a:r>
              <a:rPr lang="en-US" sz="2400" b="1" dirty="0">
                <a:latin typeface="Times New Roman"/>
                <a:ea typeface="+mn-lt"/>
                <a:cs typeface="+mn-lt"/>
              </a:rPr>
              <a:t>Understand the business problem</a:t>
            </a:r>
            <a:endParaRPr lang="en-US" sz="2400" b="1" dirty="0">
              <a:latin typeface="Times New Roman"/>
            </a:endParaRPr>
          </a:p>
          <a:p>
            <a:pPr marL="0" indent="0">
              <a:buNone/>
            </a:pPr>
            <a:r>
              <a:rPr lang="en-US" sz="1800" dirty="0">
                <a:latin typeface="Times New Roman"/>
                <a:cs typeface="Calibri"/>
              </a:rPr>
              <a:t>To</a:t>
            </a:r>
            <a:r>
              <a:rPr lang="en-US" sz="1800" dirty="0">
                <a:latin typeface="Times New Roman"/>
                <a:ea typeface="+mn-lt"/>
                <a:cs typeface="+mn-lt"/>
              </a:rPr>
              <a:t> identify the pattern that causes the person to have a good or bad or standard type credit score and build a machine learning model that should be able to predict or classify the credit score type. </a:t>
            </a:r>
            <a:endParaRPr lang="en-US" sz="1800" b="1">
              <a:latin typeface="Times New Roman"/>
              <a:cs typeface="Calibri"/>
            </a:endParaRPr>
          </a:p>
          <a:p>
            <a:pPr marL="0" indent="0">
              <a:buNone/>
            </a:pPr>
            <a:endParaRPr lang="en-US" dirty="0">
              <a:cs typeface="Calibri"/>
            </a:endParaRPr>
          </a:p>
          <a:p>
            <a:pPr marL="0" indent="0">
              <a:buNone/>
            </a:pPr>
            <a:r>
              <a:rPr lang="en-US" b="1" dirty="0">
                <a:ea typeface="+mn-lt"/>
                <a:cs typeface="+mn-lt"/>
              </a:rPr>
              <a:t>Step 2: Import all the libraries and set up all the requirements that you will be needed</a:t>
            </a:r>
            <a:endParaRPr lang="en-US" b="1" dirty="0"/>
          </a:p>
          <a:p>
            <a:pPr marL="0" indent="0">
              <a:buNone/>
            </a:pPr>
            <a:endParaRPr lang="en-US" b="1" dirty="0">
              <a:cs typeface="Calibri"/>
            </a:endParaRPr>
          </a:p>
          <a:p>
            <a:pPr marL="0" indent="0">
              <a:buNone/>
            </a:pPr>
            <a:endParaRPr lang="en-US" b="1" dirty="0">
              <a:cs typeface="Calibri"/>
            </a:endParaRPr>
          </a:p>
          <a:p>
            <a:endParaRPr lang="en-US" b="1" dirty="0">
              <a:cs typeface="Calibri"/>
            </a:endParaRPr>
          </a:p>
          <a:p>
            <a:endParaRPr lang="en-US" b="1" dirty="0">
              <a:cs typeface="Calibri"/>
            </a:endParaRPr>
          </a:p>
          <a:p>
            <a:endParaRPr lang="en-US" sz="1800" dirty="0"/>
          </a:p>
          <a:p>
            <a:pPr marL="0" indent="0">
              <a:buNone/>
            </a:pPr>
            <a:r>
              <a:rPr lang="en-US" sz="1800" dirty="0"/>
              <a:t>      </a:t>
            </a:r>
            <a:endParaRPr lang="en-US" dirty="0"/>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95969"/>
            <a:ext cx="2614172" cy="1163929"/>
          </a:xfrm>
          <a:prstGeom prst="rect">
            <a:avLst/>
          </a:prstGeom>
          <a:noFill/>
          <a:ln>
            <a:noFill/>
          </a:ln>
        </p:spPr>
      </p:pic>
      <p:pic>
        <p:nvPicPr>
          <p:cNvPr id="8" name="Picture 8" descr="Text, letter&#10;&#10;Description automatically generated">
            <a:extLst>
              <a:ext uri="{FF2B5EF4-FFF2-40B4-BE49-F238E27FC236}">
                <a16:creationId xmlns:a16="http://schemas.microsoft.com/office/drawing/2014/main" id="{162F745C-0A5D-C600-DF02-0C74805DC38C}"/>
              </a:ext>
            </a:extLst>
          </p:cNvPr>
          <p:cNvPicPr>
            <a:picLocks noChangeAspect="1"/>
          </p:cNvPicPr>
          <p:nvPr/>
        </p:nvPicPr>
        <p:blipFill>
          <a:blip r:embed="rId3"/>
          <a:stretch>
            <a:fillRect/>
          </a:stretch>
        </p:blipFill>
        <p:spPr>
          <a:xfrm>
            <a:off x="698740" y="3695903"/>
            <a:ext cx="9184256" cy="3060533"/>
          </a:xfrm>
          <a:prstGeom prst="rect">
            <a:avLst/>
          </a:prstGeom>
        </p:spPr>
      </p:pic>
    </p:spTree>
    <p:extLst>
      <p:ext uri="{BB962C8B-B14F-4D97-AF65-F5344CB8AC3E}">
        <p14:creationId xmlns:p14="http://schemas.microsoft.com/office/powerpoint/2010/main" val="164209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30803"/>
            <a:ext cx="2614172" cy="1163929"/>
          </a:xfrm>
          <a:prstGeom prst="rect">
            <a:avLst/>
          </a:prstGeom>
          <a:noFill/>
          <a:ln>
            <a:noFill/>
          </a:ln>
        </p:spPr>
      </p:pic>
      <p:sp>
        <p:nvSpPr>
          <p:cNvPr id="11" name="Rectangle 10"/>
          <p:cNvSpPr/>
          <p:nvPr/>
        </p:nvSpPr>
        <p:spPr>
          <a:xfrm>
            <a:off x="1065700" y="874668"/>
            <a:ext cx="8443499" cy="830997"/>
          </a:xfrm>
          <a:prstGeom prst="rect">
            <a:avLst/>
          </a:prstGeom>
        </p:spPr>
        <p:txBody>
          <a:bodyPr wrap="square" lIns="91440" tIns="45720" rIns="91440" bIns="45720" anchor="t">
            <a:spAutoFit/>
          </a:bodyPr>
          <a:lstStyle/>
          <a:p>
            <a:r>
              <a:rPr lang="en-US" sz="2400" b="1" dirty="0">
                <a:ea typeface="+mn-lt"/>
                <a:cs typeface="+mn-lt"/>
              </a:rPr>
              <a:t>Step 3: Read </a:t>
            </a:r>
            <a:r>
              <a:rPr lang="en-US" sz="2400" b="1" i="0" dirty="0">
                <a:effectLst/>
                <a:ea typeface="+mn-lt"/>
                <a:cs typeface="+mn-lt"/>
              </a:rPr>
              <a:t>the </a:t>
            </a:r>
            <a:r>
              <a:rPr lang="en-US" sz="2400" b="1" dirty="0">
                <a:ea typeface="+mn-lt"/>
                <a:cs typeface="+mn-lt"/>
              </a:rPr>
              <a:t>train and test data sets</a:t>
            </a:r>
            <a:r>
              <a:rPr lang="en-US" sz="2400" b="1" i="0" dirty="0">
                <a:effectLst/>
                <a:ea typeface="+mn-lt"/>
                <a:cs typeface="+mn-lt"/>
              </a:rPr>
              <a:t>, and </a:t>
            </a:r>
            <a:r>
              <a:rPr lang="en-US" sz="2400" b="1" dirty="0">
                <a:ea typeface="+mn-lt"/>
                <a:cs typeface="+mn-lt"/>
              </a:rPr>
              <a:t>check for </a:t>
            </a:r>
            <a:r>
              <a:rPr lang="en-US" sz="2400" b="1" i="0" dirty="0">
                <a:effectLst/>
                <a:ea typeface="+mn-lt"/>
                <a:cs typeface="+mn-lt"/>
              </a:rPr>
              <a:t>the </a:t>
            </a:r>
            <a:r>
              <a:rPr lang="en-US" sz="2400" b="1" dirty="0">
                <a:ea typeface="+mn-lt"/>
                <a:cs typeface="+mn-lt"/>
              </a:rPr>
              <a:t>datatype</a:t>
            </a:r>
          </a:p>
        </p:txBody>
      </p:sp>
      <p:pic>
        <p:nvPicPr>
          <p:cNvPr id="2" name="Picture 6" descr="Graphical user interface, text&#10;&#10;Description automatically generated">
            <a:extLst>
              <a:ext uri="{FF2B5EF4-FFF2-40B4-BE49-F238E27FC236}">
                <a16:creationId xmlns:a16="http://schemas.microsoft.com/office/drawing/2014/main" id="{5FC9CC21-5368-5723-0453-788E5A284CBB}"/>
              </a:ext>
            </a:extLst>
          </p:cNvPr>
          <p:cNvPicPr>
            <a:picLocks noChangeAspect="1"/>
          </p:cNvPicPr>
          <p:nvPr/>
        </p:nvPicPr>
        <p:blipFill>
          <a:blip r:embed="rId3"/>
          <a:stretch>
            <a:fillRect/>
          </a:stretch>
        </p:blipFill>
        <p:spPr>
          <a:xfrm>
            <a:off x="1072551" y="1849024"/>
            <a:ext cx="6883879" cy="4827726"/>
          </a:xfrm>
          <a:prstGeom prst="rect">
            <a:avLst/>
          </a:prstGeom>
        </p:spPr>
      </p:pic>
    </p:spTree>
    <p:extLst>
      <p:ext uri="{BB962C8B-B14F-4D97-AF65-F5344CB8AC3E}">
        <p14:creationId xmlns:p14="http://schemas.microsoft.com/office/powerpoint/2010/main" val="311645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0ED2-4794-4DCA-DB48-0D7F4F725B0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95CC55C-C4E9-9C3E-C25B-EA8C0A0F959C}"/>
              </a:ext>
            </a:extLst>
          </p:cNvPr>
          <p:cNvPicPr>
            <a:picLocks noGrp="1" noChangeAspect="1"/>
          </p:cNvPicPr>
          <p:nvPr>
            <p:ph idx="1"/>
          </p:nvPr>
        </p:nvPicPr>
        <p:blipFill>
          <a:blip r:embed="rId2"/>
          <a:stretch>
            <a:fillRect/>
          </a:stretch>
        </p:blipFill>
        <p:spPr>
          <a:xfrm>
            <a:off x="839092" y="600982"/>
            <a:ext cx="6378783" cy="5745941"/>
          </a:xfrm>
        </p:spPr>
      </p:pic>
      <p:pic>
        <p:nvPicPr>
          <p:cNvPr id="6" name="Picture 5" descr="A picture containing text&#10;&#10;Description automatically generated">
            <a:extLst>
              <a:ext uri="{FF2B5EF4-FFF2-40B4-BE49-F238E27FC236}">
                <a16:creationId xmlns:a16="http://schemas.microsoft.com/office/drawing/2014/main" id="{5E759F11-CFF1-7096-1F9D-BA336BA538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4">
            <a:extLst>
              <a:ext uri="{FF2B5EF4-FFF2-40B4-BE49-F238E27FC236}">
                <a16:creationId xmlns:a16="http://schemas.microsoft.com/office/drawing/2014/main" id="{A197D0CE-ED21-21C4-2B9C-7DC615594F99}"/>
              </a:ext>
            </a:extLst>
          </p:cNvPr>
          <p:cNvSpPr/>
          <p:nvPr/>
        </p:nvSpPr>
        <p:spPr>
          <a:xfrm>
            <a:off x="0" y="2266748"/>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 name="Round Diagonal Corner Rectangle 3">
            <a:extLst>
              <a:ext uri="{FF2B5EF4-FFF2-40B4-BE49-F238E27FC236}">
                <a16:creationId xmlns:a16="http://schemas.microsoft.com/office/drawing/2014/main" id="{49DD2AAD-E516-485B-F442-7052FFE7C91A}"/>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0258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4411"/>
            <a:ext cx="10515600" cy="1325563"/>
          </a:xfrm>
        </p:spPr>
        <p:txBody>
          <a:bodyPr>
            <a:normAutofit fontScale="90000"/>
          </a:bodyPr>
          <a:lstStyle/>
          <a:p>
            <a:r>
              <a:rPr lang="en-US" sz="2400" dirty="0">
                <a:latin typeface="Times New Roman"/>
                <a:ea typeface="+mj-lt"/>
                <a:cs typeface="+mj-lt"/>
              </a:rPr>
              <a:t>Step 4: Fix the problem that the features have been wrongly identified. Note: One way to clean the training and testing data is to combine both train and test datasets. Then do the cleaning. </a:t>
            </a:r>
            <a:r>
              <a:rPr lang="en-US" sz="2400" dirty="0" err="1">
                <a:latin typeface="Times New Roman"/>
                <a:ea typeface="+mj-lt"/>
                <a:cs typeface="+mj-lt"/>
              </a:rPr>
              <a:t>i</a:t>
            </a:r>
            <a:r>
              <a:rPr lang="en-US" sz="2400" dirty="0">
                <a:latin typeface="Times New Roman"/>
                <a:ea typeface="+mj-lt"/>
                <a:cs typeface="+mj-lt"/>
              </a:rPr>
              <a:t>) Clean the anomalies in the categorical variables. A few anomalies have been mentioned here.</a:t>
            </a:r>
            <a:endParaRPr lang="en-US">
              <a:latin typeface="Times New Roman"/>
              <a:cs typeface="Times New Roman"/>
            </a:endParaRPr>
          </a:p>
          <a:p>
            <a:pPr marL="285750" indent="-285750">
              <a:buFont typeface="Arial"/>
              <a:buChar char="•"/>
            </a:pPr>
            <a:r>
              <a:rPr lang="en-US" sz="2400" dirty="0">
                <a:latin typeface="Times New Roman"/>
                <a:ea typeface="+mj-lt"/>
                <a:cs typeface="+mj-lt"/>
              </a:rPr>
              <a:t>Occupation - </a:t>
            </a:r>
            <a:r>
              <a:rPr lang="en-US" sz="2400" b="1" dirty="0">
                <a:latin typeface="Times New Roman"/>
                <a:ea typeface="+mj-lt"/>
                <a:cs typeface="+mj-lt"/>
              </a:rPr>
              <a:t>___</a:t>
            </a:r>
            <a:endParaRPr lang="en-US">
              <a:latin typeface="Times New Roman"/>
              <a:cs typeface="Times New Roman"/>
            </a:endParaRPr>
          </a:p>
          <a:p>
            <a:pPr marL="285750" indent="-285750">
              <a:buFont typeface="Arial"/>
              <a:buChar char="•"/>
            </a:pPr>
            <a:r>
              <a:rPr lang="en-US" sz="2400" dirty="0">
                <a:latin typeface="Times New Roman"/>
                <a:ea typeface="+mj-lt"/>
                <a:cs typeface="+mj-lt"/>
              </a:rPr>
              <a:t>SSN - #F%$D@*&amp;8</a:t>
            </a:r>
            <a:endParaRPr lang="en-US">
              <a:latin typeface="Times New Roman"/>
              <a:cs typeface="Times New Roman"/>
            </a:endParaRPr>
          </a:p>
          <a:p>
            <a:pPr marL="285750" indent="-285750">
              <a:buFont typeface="Arial"/>
              <a:buChar char="•"/>
            </a:pPr>
            <a:r>
              <a:rPr lang="en-US" sz="2400" dirty="0">
                <a:latin typeface="Times New Roman"/>
                <a:ea typeface="+mj-lt"/>
                <a:cs typeface="+mj-lt"/>
              </a:rPr>
              <a:t>Payment </a:t>
            </a:r>
            <a:r>
              <a:rPr lang="en-US" sz="2400" dirty="0" err="1">
                <a:latin typeface="Times New Roman"/>
                <a:ea typeface="+mj-lt"/>
                <a:cs typeface="+mj-lt"/>
              </a:rPr>
              <a:t>Behaviour</a:t>
            </a:r>
            <a:r>
              <a:rPr lang="en-US" sz="2400" dirty="0">
                <a:latin typeface="Times New Roman"/>
                <a:ea typeface="+mj-lt"/>
                <a:cs typeface="+mj-lt"/>
              </a:rPr>
              <a:t> - !@9#%8 Replace the above anomalies by replacing them with the mode of each customer. ii) Clean the anomalies for numerical variables. Ex:</a:t>
            </a:r>
            <a:endParaRPr lang="en-US">
              <a:latin typeface="Times New Roman"/>
              <a:cs typeface="Times New Roman"/>
            </a:endParaRPr>
          </a:p>
          <a:p>
            <a:pPr marL="285750" indent="-285750">
              <a:buFont typeface="Arial"/>
              <a:buChar char="•"/>
            </a:pPr>
            <a:r>
              <a:rPr lang="en-US" sz="2400" dirty="0">
                <a:latin typeface="Times New Roman"/>
                <a:ea typeface="+mj-lt"/>
                <a:cs typeface="+mj-lt"/>
              </a:rPr>
              <a:t>Age has above 8000 values therefore replace the values that are above 100 or 85 with median values. Note: I encourage you to replace the abnormal values with customer ID-wise median replacement for the customers who have above and below abnormal values. (customer-wise median means the median value for each customer. Example: customer </a:t>
            </a:r>
            <a:r>
              <a:rPr lang="en-US" sz="2400" dirty="0" err="1">
                <a:latin typeface="Times New Roman"/>
                <a:ea typeface="+mj-lt"/>
                <a:cs typeface="+mj-lt"/>
              </a:rPr>
              <a:t>aaa</a:t>
            </a:r>
            <a:r>
              <a:rPr lang="en-US" sz="2400" dirty="0">
                <a:latin typeface="Times New Roman"/>
                <a:ea typeface="+mj-lt"/>
                <a:cs typeface="+mj-lt"/>
              </a:rPr>
              <a:t> Annual Income has anomaly value in one row so replace that with customer </a:t>
            </a:r>
            <a:r>
              <a:rPr lang="en-US" sz="2400" dirty="0" err="1">
                <a:latin typeface="Times New Roman"/>
                <a:ea typeface="+mj-lt"/>
                <a:cs typeface="+mj-lt"/>
              </a:rPr>
              <a:t>aaa</a:t>
            </a:r>
            <a:r>
              <a:rPr lang="en-US" sz="2400" dirty="0">
                <a:latin typeface="Times New Roman"/>
                <a:ea typeface="+mj-lt"/>
                <a:cs typeface="+mj-lt"/>
              </a:rPr>
              <a:t> Annual Income median value. )</a:t>
            </a:r>
            <a:endParaRPr lang="en-US" dirty="0">
              <a:latin typeface="Times New Roman"/>
            </a:endParaRPr>
          </a:p>
          <a:p>
            <a:endParaRPr lang="en-US" sz="2400" b="1" dirty="0">
              <a:cs typeface="Calibri Light"/>
            </a:endParaRPr>
          </a:p>
        </p:txBody>
      </p:sp>
      <p:sp>
        <p:nvSpPr>
          <p:cNvPr id="4" name="Round Diagonal Corner Rectangle 3"/>
          <p:cNvSpPr/>
          <p:nvPr/>
        </p:nvSpPr>
        <p:spPr>
          <a:xfrm>
            <a:off x="26127" y="2301582"/>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3">
            <a:extLst>
              <a:ext uri="{FF2B5EF4-FFF2-40B4-BE49-F238E27FC236}">
                <a16:creationId xmlns:a16="http://schemas.microsoft.com/office/drawing/2014/main" id="{04124B0B-61A7-E1CF-7273-8B8B99BC34E3}"/>
              </a:ext>
            </a:extLst>
          </p:cNvPr>
          <p:cNvSpPr/>
          <p:nvPr/>
        </p:nvSpPr>
        <p:spPr>
          <a:xfrm>
            <a:off x="26127" y="27347"/>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Tree>
    <p:extLst>
      <p:ext uri="{BB962C8B-B14F-4D97-AF65-F5344CB8AC3E}">
        <p14:creationId xmlns:p14="http://schemas.microsoft.com/office/powerpoint/2010/main" val="146866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able&#10;&#10;Description automatically generated">
            <a:extLst>
              <a:ext uri="{FF2B5EF4-FFF2-40B4-BE49-F238E27FC236}">
                <a16:creationId xmlns:a16="http://schemas.microsoft.com/office/drawing/2014/main" id="{8E7FB1B1-6061-3504-DEED-3B7D9F304359}"/>
              </a:ext>
            </a:extLst>
          </p:cNvPr>
          <p:cNvPicPr>
            <a:picLocks noGrp="1" noChangeAspect="1"/>
          </p:cNvPicPr>
          <p:nvPr>
            <p:ph idx="1"/>
          </p:nvPr>
        </p:nvPicPr>
        <p:blipFill>
          <a:blip r:embed="rId2"/>
          <a:stretch>
            <a:fillRect/>
          </a:stretch>
        </p:blipFill>
        <p:spPr>
          <a:xfrm>
            <a:off x="771076" y="793435"/>
            <a:ext cx="7458075" cy="2505075"/>
          </a:xfrm>
        </p:spPr>
      </p:pic>
      <p:pic>
        <p:nvPicPr>
          <p:cNvPr id="6" name="Picture 6" descr="Text&#10;&#10;Description automatically generated">
            <a:extLst>
              <a:ext uri="{FF2B5EF4-FFF2-40B4-BE49-F238E27FC236}">
                <a16:creationId xmlns:a16="http://schemas.microsoft.com/office/drawing/2014/main" id="{8F238E4F-C8EB-C7A6-65D6-E3DA244B0534}"/>
              </a:ext>
            </a:extLst>
          </p:cNvPr>
          <p:cNvPicPr>
            <a:picLocks noChangeAspect="1"/>
          </p:cNvPicPr>
          <p:nvPr/>
        </p:nvPicPr>
        <p:blipFill>
          <a:blip r:embed="rId3"/>
          <a:stretch>
            <a:fillRect/>
          </a:stretch>
        </p:blipFill>
        <p:spPr>
          <a:xfrm>
            <a:off x="770627" y="3514279"/>
            <a:ext cx="7358332" cy="3049972"/>
          </a:xfrm>
          <a:prstGeom prst="rect">
            <a:avLst/>
          </a:prstGeom>
        </p:spPr>
      </p:pic>
      <p:pic>
        <p:nvPicPr>
          <p:cNvPr id="8" name="Picture 7">
            <a:extLst>
              <a:ext uri="{FF2B5EF4-FFF2-40B4-BE49-F238E27FC236}">
                <a16:creationId xmlns:a16="http://schemas.microsoft.com/office/drawing/2014/main" id="{F35A10DF-19ED-3166-F69A-BBE38CFB029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7828" y="70479"/>
            <a:ext cx="2614172" cy="1163929"/>
          </a:xfrm>
          <a:prstGeom prst="rect">
            <a:avLst/>
          </a:prstGeom>
          <a:noFill/>
          <a:ln>
            <a:noFill/>
          </a:ln>
        </p:spPr>
      </p:pic>
      <p:sp>
        <p:nvSpPr>
          <p:cNvPr id="2" name="Round Diagonal Corner Rectangle 3">
            <a:extLst>
              <a:ext uri="{FF2B5EF4-FFF2-40B4-BE49-F238E27FC236}">
                <a16:creationId xmlns:a16="http://schemas.microsoft.com/office/drawing/2014/main" id="{1408389F-68F0-FE61-E85A-AA109B33978D}"/>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Round Diagonal Corner Rectangle 4">
            <a:extLst>
              <a:ext uri="{FF2B5EF4-FFF2-40B4-BE49-F238E27FC236}">
                <a16:creationId xmlns:a16="http://schemas.microsoft.com/office/drawing/2014/main" id="{713165D5-D673-430E-CCB1-F2927B235811}"/>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94335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6DD3-A769-6B57-6B83-69958251343F}"/>
              </a:ext>
            </a:extLst>
          </p:cNvPr>
          <p:cNvSpPr>
            <a:spLocks noGrp="1"/>
          </p:cNvSpPr>
          <p:nvPr>
            <p:ph type="title"/>
          </p:nvPr>
        </p:nvSpPr>
        <p:spPr/>
        <p:txBody>
          <a:bodyPr/>
          <a:lstStyle/>
          <a:p>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ABABE4A4-7150-7400-0E7D-B3D85EDC7485}"/>
              </a:ext>
            </a:extLst>
          </p:cNvPr>
          <p:cNvPicPr>
            <a:picLocks noGrp="1" noChangeAspect="1"/>
          </p:cNvPicPr>
          <p:nvPr>
            <p:ph idx="1"/>
          </p:nvPr>
        </p:nvPicPr>
        <p:blipFill>
          <a:blip r:embed="rId2"/>
          <a:stretch>
            <a:fillRect/>
          </a:stretch>
        </p:blipFill>
        <p:spPr>
          <a:xfrm>
            <a:off x="893241" y="359134"/>
            <a:ext cx="7285631" cy="5170847"/>
          </a:xfrm>
        </p:spPr>
      </p:pic>
      <p:pic>
        <p:nvPicPr>
          <p:cNvPr id="6" name="Picture 5">
            <a:extLst>
              <a:ext uri="{FF2B5EF4-FFF2-40B4-BE49-F238E27FC236}">
                <a16:creationId xmlns:a16="http://schemas.microsoft.com/office/drawing/2014/main" id="{870BA8C1-9C9F-B4CC-6138-EB6171C1E56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1FDFF746-AA5A-22FD-5350-9C6175CF34F5}"/>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526CA3A5-BC58-23D0-E839-6B39D68A4F44}"/>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83969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98300-EA82-9DD0-A688-EB8EC975DDF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8EBF83F-0A01-8C5C-D726-50FC930E7C28}"/>
              </a:ext>
            </a:extLst>
          </p:cNvPr>
          <p:cNvPicPr>
            <a:picLocks noGrp="1" noChangeAspect="1"/>
          </p:cNvPicPr>
          <p:nvPr>
            <p:ph idx="1"/>
          </p:nvPr>
        </p:nvPicPr>
        <p:blipFill>
          <a:blip r:embed="rId2"/>
          <a:stretch>
            <a:fillRect/>
          </a:stretch>
        </p:blipFill>
        <p:spPr>
          <a:xfrm>
            <a:off x="842058" y="359134"/>
            <a:ext cx="7963092" cy="5156470"/>
          </a:xfrm>
        </p:spPr>
      </p:pic>
      <p:sp>
        <p:nvSpPr>
          <p:cNvPr id="5" name="TextBox 4">
            <a:extLst>
              <a:ext uri="{FF2B5EF4-FFF2-40B4-BE49-F238E27FC236}">
                <a16:creationId xmlns:a16="http://schemas.microsoft.com/office/drawing/2014/main" id="{2759F20F-4C05-1EE6-2822-501064D07F93}"/>
              </a:ext>
            </a:extLst>
          </p:cNvPr>
          <p:cNvSpPr txBox="1"/>
          <p:nvPr/>
        </p:nvSpPr>
        <p:spPr>
          <a:xfrm>
            <a:off x="842513" y="5716438"/>
            <a:ext cx="101475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In </a:t>
            </a:r>
            <a:r>
              <a:rPr lang="en-US" dirty="0" err="1">
                <a:latin typeface="Times New Roman"/>
                <a:cs typeface="Times New Roman"/>
              </a:rPr>
              <a:t>payment_Behaviour</a:t>
            </a:r>
            <a:r>
              <a:rPr lang="en-US" dirty="0">
                <a:latin typeface="Times New Roman"/>
                <a:cs typeface="Times New Roman"/>
              </a:rPr>
              <a:t> variable even after replacing </a:t>
            </a:r>
            <a:r>
              <a:rPr lang="en-US" dirty="0" err="1">
                <a:latin typeface="Times New Roman"/>
                <a:cs typeface="Times New Roman"/>
              </a:rPr>
              <a:t>anomolies</a:t>
            </a:r>
            <a:r>
              <a:rPr lang="en-US" dirty="0">
                <a:latin typeface="Times New Roman"/>
                <a:cs typeface="Times New Roman"/>
              </a:rPr>
              <a:t> with mode it is still showing the </a:t>
            </a:r>
            <a:r>
              <a:rPr lang="en-US" dirty="0" err="1">
                <a:latin typeface="Times New Roman"/>
                <a:cs typeface="Times New Roman"/>
              </a:rPr>
              <a:t>anomolies</a:t>
            </a:r>
            <a:r>
              <a:rPr lang="en-US" dirty="0">
                <a:latin typeface="Times New Roman"/>
                <a:cs typeface="Times New Roman"/>
              </a:rPr>
              <a:t> in more </a:t>
            </a:r>
            <a:r>
              <a:rPr lang="en-US" dirty="0" err="1">
                <a:latin typeface="Times New Roman"/>
                <a:cs typeface="Times New Roman"/>
              </a:rPr>
              <a:t>then</a:t>
            </a:r>
            <a:r>
              <a:rPr lang="en-US" dirty="0">
                <a:latin typeface="Times New Roman"/>
                <a:cs typeface="Times New Roman"/>
              </a:rPr>
              <a:t> 1300 rows. as they have unique customer </a:t>
            </a:r>
            <a:r>
              <a:rPr lang="en-US" dirty="0" err="1">
                <a:latin typeface="Times New Roman"/>
                <a:cs typeface="Times New Roman"/>
              </a:rPr>
              <a:t>id.hence</a:t>
            </a:r>
            <a:r>
              <a:rPr lang="en-US" dirty="0">
                <a:latin typeface="Times New Roman"/>
                <a:cs typeface="Times New Roman"/>
              </a:rPr>
              <a:t> to treat them we will replace them with null values.</a:t>
            </a:r>
          </a:p>
        </p:txBody>
      </p:sp>
      <p:pic>
        <p:nvPicPr>
          <p:cNvPr id="7" name="Picture 6" descr="A picture containing text&#10;&#10;Description automatically generated">
            <a:extLst>
              <a:ext uri="{FF2B5EF4-FFF2-40B4-BE49-F238E27FC236}">
                <a16:creationId xmlns:a16="http://schemas.microsoft.com/office/drawing/2014/main" id="{8EA8C840-BD89-1106-C9A0-1CAFB78C0CD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D3079C71-9E19-F745-D6A0-10E9EAD0D620}"/>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FC3441FB-1A33-68B1-C1C7-4700CF9C3CAB}"/>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003702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0FA3-0674-EF94-2BCA-A009001F658A}"/>
              </a:ext>
            </a:extLst>
          </p:cNvPr>
          <p:cNvSpPr>
            <a:spLocks noGrp="1"/>
          </p:cNvSpPr>
          <p:nvPr>
            <p:ph type="title"/>
          </p:nvPr>
        </p:nvSpPr>
        <p:spPr/>
        <p:txBody>
          <a:bodyPr/>
          <a:lstStyle/>
          <a:p>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2450B127-589E-5427-A4C0-51C7F4DE63B4}"/>
              </a:ext>
            </a:extLst>
          </p:cNvPr>
          <p:cNvPicPr>
            <a:picLocks noGrp="1" noChangeAspect="1"/>
          </p:cNvPicPr>
          <p:nvPr>
            <p:ph idx="1"/>
          </p:nvPr>
        </p:nvPicPr>
        <p:blipFill>
          <a:blip r:embed="rId2"/>
          <a:stretch>
            <a:fillRect/>
          </a:stretch>
        </p:blipFill>
        <p:spPr>
          <a:xfrm>
            <a:off x="838829" y="370921"/>
            <a:ext cx="8458379" cy="5204783"/>
          </a:xfrm>
        </p:spPr>
      </p:pic>
      <p:pic>
        <p:nvPicPr>
          <p:cNvPr id="6" name="Picture 5" descr="A picture containing text&#10;&#10;Description automatically generated">
            <a:extLst>
              <a:ext uri="{FF2B5EF4-FFF2-40B4-BE49-F238E27FC236}">
                <a16:creationId xmlns:a16="http://schemas.microsoft.com/office/drawing/2014/main" id="{5299FF0C-2323-540A-D34E-20848F7407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0A561AC7-7420-59AE-7B99-0372F9EAC969}"/>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331F8DDC-8E2F-B915-2197-46E0C359E992}"/>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29550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54F5-587B-B171-BDC1-795E48DB774E}"/>
              </a:ext>
            </a:extLst>
          </p:cNvPr>
          <p:cNvSpPr>
            <a:spLocks noGrp="1"/>
          </p:cNvSpPr>
          <p:nvPr>
            <p:ph type="title"/>
          </p:nvPr>
        </p:nvSpPr>
        <p:spPr>
          <a:xfrm>
            <a:off x="838200" y="365125"/>
            <a:ext cx="9293525" cy="1915034"/>
          </a:xfrm>
        </p:spPr>
        <p:txBody>
          <a:bodyPr vert="horz" lIns="91440" tIns="45720" rIns="91440" bIns="45720" rtlCol="0" anchor="ctr">
            <a:noAutofit/>
          </a:bodyPr>
          <a:lstStyle/>
          <a:p>
            <a:r>
              <a:rPr lang="en-US" sz="1800" dirty="0">
                <a:latin typeface="Times New Roman"/>
                <a:ea typeface="+mj-lt"/>
                <a:cs typeface="+mj-lt"/>
              </a:rPr>
              <a:t>ii) Clean the anomalies for numerical variables. Ex: 1. Age has above 8000 values therefore replace the values that are above 100 or 85 with median values. Note: I encourage you to replace the abnormal values with customer ID-wise median replacement for the customers who have above and below abnormal values. (customer-wise median means the median value for each customer. Example: customer </a:t>
            </a:r>
            <a:r>
              <a:rPr lang="en-US" sz="1800" dirty="0" err="1">
                <a:latin typeface="Times New Roman"/>
                <a:ea typeface="+mj-lt"/>
                <a:cs typeface="+mj-lt"/>
              </a:rPr>
              <a:t>aaa</a:t>
            </a:r>
            <a:r>
              <a:rPr lang="en-US" sz="1800" dirty="0">
                <a:latin typeface="Times New Roman"/>
                <a:ea typeface="+mj-lt"/>
                <a:cs typeface="+mj-lt"/>
              </a:rPr>
              <a:t> Annual Income has anomaly value in one row so replace that with customer  Annual Income median value. )</a:t>
            </a:r>
            <a:endParaRPr lang="en-US" sz="1800" dirty="0">
              <a:latin typeface="Times New Roman"/>
            </a:endParaRPr>
          </a:p>
        </p:txBody>
      </p:sp>
      <p:pic>
        <p:nvPicPr>
          <p:cNvPr id="4" name="Picture 4" descr="Text&#10;&#10;Description automatically generated">
            <a:extLst>
              <a:ext uri="{FF2B5EF4-FFF2-40B4-BE49-F238E27FC236}">
                <a16:creationId xmlns:a16="http://schemas.microsoft.com/office/drawing/2014/main" id="{43851444-AD0C-DAC2-F86D-082A005C94B5}"/>
              </a:ext>
            </a:extLst>
          </p:cNvPr>
          <p:cNvPicPr>
            <a:picLocks noChangeAspect="1"/>
          </p:cNvPicPr>
          <p:nvPr/>
        </p:nvPicPr>
        <p:blipFill>
          <a:blip r:embed="rId2"/>
          <a:stretch>
            <a:fillRect/>
          </a:stretch>
        </p:blipFill>
        <p:spPr>
          <a:xfrm>
            <a:off x="1000664" y="2372059"/>
            <a:ext cx="6351916" cy="3896673"/>
          </a:xfrm>
          <a:prstGeom prst="rect">
            <a:avLst/>
          </a:prstGeom>
        </p:spPr>
      </p:pic>
      <p:sp>
        <p:nvSpPr>
          <p:cNvPr id="5" name="TextBox 4">
            <a:extLst>
              <a:ext uri="{FF2B5EF4-FFF2-40B4-BE49-F238E27FC236}">
                <a16:creationId xmlns:a16="http://schemas.microsoft.com/office/drawing/2014/main" id="{1004453F-D199-9B93-B333-B3E277FBFA0B}"/>
              </a:ext>
            </a:extLst>
          </p:cNvPr>
          <p:cNvSpPr txBox="1"/>
          <p:nvPr/>
        </p:nvSpPr>
        <p:spPr>
          <a:xfrm>
            <a:off x="7743646" y="2639683"/>
            <a:ext cx="416655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 Neue"/>
              </a:rPr>
              <a:t> </a:t>
            </a:r>
            <a:r>
              <a:rPr lang="en-US" dirty="0">
                <a:latin typeface="Times New Roman"/>
                <a:cs typeface="Times New Roman"/>
              </a:rPr>
              <a:t>There </a:t>
            </a:r>
            <a:r>
              <a:rPr lang="en-US" dirty="0" err="1">
                <a:latin typeface="Times New Roman"/>
                <a:cs typeface="Times New Roman"/>
              </a:rPr>
              <a:t>arre</a:t>
            </a:r>
            <a:r>
              <a:rPr lang="en-US" dirty="0">
                <a:latin typeface="Times New Roman"/>
                <a:cs typeface="Times New Roman"/>
              </a:rPr>
              <a:t> certain </a:t>
            </a:r>
            <a:r>
              <a:rPr lang="en-US" dirty="0" err="1">
                <a:latin typeface="Times New Roman"/>
                <a:cs typeface="Times New Roman"/>
              </a:rPr>
              <a:t>vairables</a:t>
            </a:r>
            <a:r>
              <a:rPr lang="en-US" dirty="0">
                <a:latin typeface="Times New Roman"/>
                <a:cs typeface="Times New Roman"/>
              </a:rPr>
              <a:t> which are numeric like "Age",'Annual_Income','</a:t>
            </a:r>
            <a:r>
              <a:rPr lang="en-US" dirty="0" err="1">
                <a:latin typeface="Times New Roman"/>
                <a:cs typeface="Times New Roman"/>
              </a:rPr>
              <a:t>Num_of_Loan</a:t>
            </a:r>
            <a:r>
              <a:rPr lang="en-US" dirty="0">
                <a:latin typeface="Times New Roman"/>
                <a:cs typeface="Times New Roman"/>
              </a:rPr>
              <a:t>', Amount_invested_monthly,'Monthly_Balance',Delay_from_due_date,'Num_of_Delayed_Payment','Changed_Credit_Limit', this all are the numerical variables but due to presence of string it has </a:t>
            </a:r>
            <a:r>
              <a:rPr lang="en-US" dirty="0" err="1">
                <a:latin typeface="Times New Roman"/>
                <a:cs typeface="Times New Roman"/>
              </a:rPr>
              <a:t>misleaded</a:t>
            </a:r>
            <a:r>
              <a:rPr lang="en-US" dirty="0">
                <a:latin typeface="Times New Roman"/>
                <a:cs typeface="Times New Roman"/>
              </a:rPr>
              <a:t> data types.</a:t>
            </a:r>
            <a:endParaRPr lang="en-US" dirty="0">
              <a:cs typeface="Calibri"/>
            </a:endParaRPr>
          </a:p>
        </p:txBody>
      </p:sp>
      <p:pic>
        <p:nvPicPr>
          <p:cNvPr id="7" name="Picture 6" descr="A picture containing text&#10;&#10;Description automatically generated">
            <a:extLst>
              <a:ext uri="{FF2B5EF4-FFF2-40B4-BE49-F238E27FC236}">
                <a16:creationId xmlns:a16="http://schemas.microsoft.com/office/drawing/2014/main" id="{38208DF3-14F7-2666-4761-44D4D28E6E9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8B69E19E-2F13-0A68-5C17-50D91801D185}"/>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E3E871DB-9DE9-4D0E-BB30-03F6E7B030C7}"/>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5240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591B-0DC7-BAC0-3ACC-683D245EDD79}"/>
              </a:ext>
            </a:extLst>
          </p:cNvPr>
          <p:cNvSpPr>
            <a:spLocks noGrp="1"/>
          </p:cNvSpPr>
          <p:nvPr>
            <p:ph type="title"/>
          </p:nvPr>
        </p:nvSpPr>
        <p:spPr/>
        <p:txBody>
          <a:bodyPr/>
          <a:lstStyle/>
          <a:p>
            <a:r>
              <a:rPr lang="en-US" dirty="0">
                <a:cs typeface="Calibri Light"/>
              </a:rPr>
              <a:t>Age</a:t>
            </a:r>
            <a:br>
              <a:rPr lang="en-US" dirty="0">
                <a:cs typeface="Calibri Light"/>
              </a:rPr>
            </a:b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17D8D252-082E-0D04-3972-993E7B91BDB7}"/>
              </a:ext>
            </a:extLst>
          </p:cNvPr>
          <p:cNvPicPr>
            <a:picLocks noGrp="1" noChangeAspect="1"/>
          </p:cNvPicPr>
          <p:nvPr>
            <p:ph idx="1"/>
          </p:nvPr>
        </p:nvPicPr>
        <p:blipFill>
          <a:blip r:embed="rId2"/>
          <a:stretch>
            <a:fillRect/>
          </a:stretch>
        </p:blipFill>
        <p:spPr>
          <a:xfrm>
            <a:off x="838110" y="1121419"/>
            <a:ext cx="8316043" cy="3545636"/>
          </a:xfrm>
        </p:spPr>
      </p:pic>
      <p:sp>
        <p:nvSpPr>
          <p:cNvPr id="5" name="TextBox 4">
            <a:extLst>
              <a:ext uri="{FF2B5EF4-FFF2-40B4-BE49-F238E27FC236}">
                <a16:creationId xmlns:a16="http://schemas.microsoft.com/office/drawing/2014/main" id="{68FDA00A-1D75-F02E-4BBF-F95071B78FE1}"/>
              </a:ext>
            </a:extLst>
          </p:cNvPr>
          <p:cNvSpPr txBox="1"/>
          <p:nvPr/>
        </p:nvSpPr>
        <p:spPr>
          <a:xfrm>
            <a:off x="842513" y="4896928"/>
            <a:ext cx="8034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 Here we have replace the abnormal values with median by each customer Id</a:t>
            </a:r>
          </a:p>
        </p:txBody>
      </p:sp>
      <p:pic>
        <p:nvPicPr>
          <p:cNvPr id="7" name="Picture 6" descr="A picture containing text&#10;&#10;Description automatically generated">
            <a:extLst>
              <a:ext uri="{FF2B5EF4-FFF2-40B4-BE49-F238E27FC236}">
                <a16:creationId xmlns:a16="http://schemas.microsoft.com/office/drawing/2014/main" id="{5E3D3E89-12A0-EB21-1839-3A696F54D58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08C74AAD-2BA8-EDF3-AD02-0072B869022D}"/>
              </a:ext>
            </a:extLst>
          </p:cNvPr>
          <p:cNvSpPr/>
          <p:nvPr/>
        </p:nvSpPr>
        <p:spPr>
          <a:xfrm>
            <a:off x="0" y="-15699"/>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75B4F5F8-3BF4-C70A-0427-8C0A8B9C0890}"/>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31365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45C0-BB8E-C14B-4CBA-90AB7FD13349}"/>
              </a:ext>
            </a:extLst>
          </p:cNvPr>
          <p:cNvSpPr>
            <a:spLocks noGrp="1"/>
          </p:cNvSpPr>
          <p:nvPr>
            <p:ph type="title"/>
          </p:nvPr>
        </p:nvSpPr>
        <p:spPr>
          <a:xfrm>
            <a:off x="995517" y="542106"/>
            <a:ext cx="4166419" cy="962231"/>
          </a:xfrm>
        </p:spPr>
        <p:txBody>
          <a:bodyPr/>
          <a:lstStyle/>
          <a:p>
            <a:r>
              <a:rPr lang="en-US" b="1" dirty="0"/>
              <a:t>About the Data:-</a:t>
            </a:r>
            <a:endParaRPr lang="en-IN" b="1" dirty="0"/>
          </a:p>
        </p:txBody>
      </p:sp>
      <p:sp>
        <p:nvSpPr>
          <p:cNvPr id="3" name="Content Placeholder 2">
            <a:extLst>
              <a:ext uri="{FF2B5EF4-FFF2-40B4-BE49-F238E27FC236}">
                <a16:creationId xmlns:a16="http://schemas.microsoft.com/office/drawing/2014/main" id="{7BE6C918-4630-DC18-B84B-37EF9BFA5F34}"/>
              </a:ext>
            </a:extLst>
          </p:cNvPr>
          <p:cNvSpPr>
            <a:spLocks noGrp="1"/>
          </p:cNvSpPr>
          <p:nvPr>
            <p:ph idx="1"/>
          </p:nvPr>
        </p:nvSpPr>
        <p:spPr>
          <a:xfrm>
            <a:off x="838200" y="1825625"/>
            <a:ext cx="10515600" cy="3739433"/>
          </a:xfrm>
        </p:spPr>
        <p:txBody>
          <a:bodyPr/>
          <a:lstStyle/>
          <a:p>
            <a:pPr marL="0" indent="0">
              <a:buNone/>
            </a:pPr>
            <a:r>
              <a:rPr lang="en-US" dirty="0"/>
              <a:t>1) The dataset consists of all the basic bank details of the customers,                      and the dataset has categorical and numerical variables.</a:t>
            </a:r>
          </a:p>
          <a:p>
            <a:pPr marL="0" indent="0">
              <a:buNone/>
            </a:pPr>
            <a:r>
              <a:rPr lang="en-US" dirty="0"/>
              <a:t>2) It has missing values and more anomalies. It consists of the       customer’s bank and professional details over the years so we can explore more of it. </a:t>
            </a:r>
          </a:p>
          <a:p>
            <a:pPr marL="0" indent="0">
              <a:buNone/>
            </a:pPr>
            <a:r>
              <a:rPr lang="en-US" dirty="0"/>
              <a:t>3) You have given the two data sets namely Train and Test datasets.</a:t>
            </a:r>
          </a:p>
          <a:p>
            <a:pPr marL="0" indent="0">
              <a:buNone/>
            </a:pPr>
            <a:r>
              <a:rPr lang="en-US" dirty="0"/>
              <a:t>4)  Kindly use the TRAIN dataset to build and test the model. And use the Test dataset to submit your results.</a:t>
            </a:r>
            <a:endParaRPr lang="en-IN" dirty="0"/>
          </a:p>
        </p:txBody>
      </p:sp>
      <p:sp>
        <p:nvSpPr>
          <p:cNvPr id="5" name="Round Diagonal Corner Rectangle 4">
            <a:extLst>
              <a:ext uri="{FF2B5EF4-FFF2-40B4-BE49-F238E27FC236}">
                <a16:creationId xmlns:a16="http://schemas.microsoft.com/office/drawing/2014/main" id="{0DB71A3B-C35E-20B7-1777-1C82D62C0285}"/>
              </a:ext>
            </a:extLst>
          </p:cNvPr>
          <p:cNvSpPr/>
          <p:nvPr/>
        </p:nvSpPr>
        <p:spPr>
          <a:xfrm>
            <a:off x="444305" y="2266748"/>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 name="Round Diagonal Corner Rectangle 3">
            <a:extLst>
              <a:ext uri="{FF2B5EF4-FFF2-40B4-BE49-F238E27FC236}">
                <a16:creationId xmlns:a16="http://schemas.microsoft.com/office/drawing/2014/main" id="{9966E9F8-3201-6130-93CB-6796AA33A8CF}"/>
              </a:ext>
            </a:extLst>
          </p:cNvPr>
          <p:cNvSpPr/>
          <p:nvPr/>
        </p:nvSpPr>
        <p:spPr>
          <a:xfrm>
            <a:off x="444305"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D8357249-8AA5-85B7-B602-F22BEB327404}"/>
              </a:ext>
            </a:extLst>
          </p:cNvPr>
          <p:cNvPicPr>
            <a:picLocks noChangeAspect="1"/>
          </p:cNvPicPr>
          <p:nvPr/>
        </p:nvPicPr>
        <p:blipFill>
          <a:blip r:embed="rId2"/>
          <a:stretch>
            <a:fillRect/>
          </a:stretch>
        </p:blipFill>
        <p:spPr>
          <a:xfrm>
            <a:off x="9414162" y="146795"/>
            <a:ext cx="2591025" cy="1146147"/>
          </a:xfrm>
          <a:prstGeom prst="rect">
            <a:avLst/>
          </a:prstGeom>
        </p:spPr>
      </p:pic>
    </p:spTree>
    <p:extLst>
      <p:ext uri="{BB962C8B-B14F-4D97-AF65-F5344CB8AC3E}">
        <p14:creationId xmlns:p14="http://schemas.microsoft.com/office/powerpoint/2010/main" val="1173199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2B1D-A4B1-D92F-4911-5A13F6D37FC8}"/>
              </a:ext>
            </a:extLst>
          </p:cNvPr>
          <p:cNvSpPr>
            <a:spLocks noGrp="1"/>
          </p:cNvSpPr>
          <p:nvPr>
            <p:ph type="title"/>
          </p:nvPr>
        </p:nvSpPr>
        <p:spPr>
          <a:xfrm>
            <a:off x="838200" y="5691"/>
            <a:ext cx="10515600" cy="1325563"/>
          </a:xfrm>
        </p:spPr>
        <p:txBody>
          <a:bodyPr>
            <a:normAutofit/>
          </a:bodyPr>
          <a:lstStyle/>
          <a:p>
            <a:r>
              <a:rPr lang="en-US" sz="2400" b="1" dirty="0">
                <a:latin typeface="Times New Roman"/>
                <a:cs typeface="Calibri Light"/>
              </a:rPr>
              <a:t>Annual Income</a:t>
            </a:r>
            <a:endParaRPr lang="en-US" sz="2400" b="1" dirty="0">
              <a:latin typeface="Times New Roman"/>
            </a:endParaRPr>
          </a:p>
        </p:txBody>
      </p:sp>
      <p:pic>
        <p:nvPicPr>
          <p:cNvPr id="4" name="Picture 4" descr="Text&#10;&#10;Description automatically generated">
            <a:extLst>
              <a:ext uri="{FF2B5EF4-FFF2-40B4-BE49-F238E27FC236}">
                <a16:creationId xmlns:a16="http://schemas.microsoft.com/office/drawing/2014/main" id="{79E024CE-5299-C2AE-119C-D5B2F1A8A585}"/>
              </a:ext>
            </a:extLst>
          </p:cNvPr>
          <p:cNvPicPr>
            <a:picLocks noGrp="1" noChangeAspect="1"/>
          </p:cNvPicPr>
          <p:nvPr>
            <p:ph idx="1"/>
          </p:nvPr>
        </p:nvPicPr>
        <p:blipFill>
          <a:blip r:embed="rId2"/>
          <a:stretch>
            <a:fillRect/>
          </a:stretch>
        </p:blipFill>
        <p:spPr>
          <a:xfrm>
            <a:off x="843861" y="955181"/>
            <a:ext cx="5917900" cy="758225"/>
          </a:xfrm>
        </p:spPr>
      </p:pic>
      <p:sp>
        <p:nvSpPr>
          <p:cNvPr id="5" name="TextBox 4">
            <a:extLst>
              <a:ext uri="{FF2B5EF4-FFF2-40B4-BE49-F238E27FC236}">
                <a16:creationId xmlns:a16="http://schemas.microsoft.com/office/drawing/2014/main" id="{991C48D3-0C5D-18C9-23CE-D0FCA5062044}"/>
              </a:ext>
            </a:extLst>
          </p:cNvPr>
          <p:cNvSpPr txBox="1"/>
          <p:nvPr/>
        </p:nvSpPr>
        <p:spPr>
          <a:xfrm>
            <a:off x="842513" y="1777042"/>
            <a:ext cx="97162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There are no negative values in </a:t>
            </a:r>
            <a:r>
              <a:rPr lang="en-US" dirty="0" err="1">
                <a:latin typeface="Times New Roman"/>
                <a:cs typeface="Times New Roman"/>
              </a:rPr>
              <a:t>Anuual_Income</a:t>
            </a:r>
            <a:r>
              <a:rPr lang="en-US" dirty="0">
                <a:latin typeface="Times New Roman"/>
                <a:cs typeface="Times New Roman"/>
              </a:rPr>
              <a:t> Hence there is no need to treat them</a:t>
            </a:r>
            <a:endParaRPr lang="en-US">
              <a:latin typeface="Times New Roman"/>
              <a:cs typeface="Times New Roman"/>
            </a:endParaRPr>
          </a:p>
        </p:txBody>
      </p:sp>
      <p:sp>
        <p:nvSpPr>
          <p:cNvPr id="6" name="TextBox 5">
            <a:extLst>
              <a:ext uri="{FF2B5EF4-FFF2-40B4-BE49-F238E27FC236}">
                <a16:creationId xmlns:a16="http://schemas.microsoft.com/office/drawing/2014/main" id="{2689FC8C-922A-C421-837B-850A9CB2EDD0}"/>
              </a:ext>
            </a:extLst>
          </p:cNvPr>
          <p:cNvSpPr txBox="1"/>
          <p:nvPr/>
        </p:nvSpPr>
        <p:spPr>
          <a:xfrm>
            <a:off x="684362" y="2567796"/>
            <a:ext cx="49573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err="1">
                <a:latin typeface="Times New Roman"/>
                <a:cs typeface="Times New Roman"/>
              </a:rPr>
              <a:t>Amount_invested_monthly</a:t>
            </a:r>
            <a:endParaRPr lang="en-US" sz="2400" b="1">
              <a:latin typeface="Times New Roman"/>
              <a:cs typeface="Times New Roman"/>
            </a:endParaRPr>
          </a:p>
        </p:txBody>
      </p:sp>
      <p:pic>
        <p:nvPicPr>
          <p:cNvPr id="7" name="Picture 7" descr="Graphical user interface, text, application&#10;&#10;Description automatically generated">
            <a:extLst>
              <a:ext uri="{FF2B5EF4-FFF2-40B4-BE49-F238E27FC236}">
                <a16:creationId xmlns:a16="http://schemas.microsoft.com/office/drawing/2014/main" id="{BB1D7741-ECA4-A8FD-98AB-5BDC206722AB}"/>
              </a:ext>
            </a:extLst>
          </p:cNvPr>
          <p:cNvPicPr>
            <a:picLocks noChangeAspect="1"/>
          </p:cNvPicPr>
          <p:nvPr/>
        </p:nvPicPr>
        <p:blipFill>
          <a:blip r:embed="rId3"/>
          <a:stretch>
            <a:fillRect/>
          </a:stretch>
        </p:blipFill>
        <p:spPr>
          <a:xfrm>
            <a:off x="842513" y="3126896"/>
            <a:ext cx="6452558" cy="963641"/>
          </a:xfrm>
          <a:prstGeom prst="rect">
            <a:avLst/>
          </a:prstGeom>
        </p:spPr>
      </p:pic>
      <p:sp>
        <p:nvSpPr>
          <p:cNvPr id="8" name="TextBox 7">
            <a:extLst>
              <a:ext uri="{FF2B5EF4-FFF2-40B4-BE49-F238E27FC236}">
                <a16:creationId xmlns:a16="http://schemas.microsoft.com/office/drawing/2014/main" id="{5ABD3929-3DEC-93FC-FE21-E97B1AA8C3F5}"/>
              </a:ext>
            </a:extLst>
          </p:cNvPr>
          <p:cNvSpPr txBox="1"/>
          <p:nvPr/>
        </p:nvSpPr>
        <p:spPr>
          <a:xfrm>
            <a:off x="684363" y="3976777"/>
            <a:ext cx="41809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There are no negative values </a:t>
            </a:r>
            <a:endParaRPr lang="en-US"/>
          </a:p>
        </p:txBody>
      </p:sp>
      <p:pic>
        <p:nvPicPr>
          <p:cNvPr id="9" name="Picture 9">
            <a:extLst>
              <a:ext uri="{FF2B5EF4-FFF2-40B4-BE49-F238E27FC236}">
                <a16:creationId xmlns:a16="http://schemas.microsoft.com/office/drawing/2014/main" id="{ACE4E546-C045-F8DB-DC84-8C51C145A558}"/>
              </a:ext>
            </a:extLst>
          </p:cNvPr>
          <p:cNvPicPr>
            <a:picLocks noChangeAspect="1"/>
          </p:cNvPicPr>
          <p:nvPr/>
        </p:nvPicPr>
        <p:blipFill>
          <a:blip r:embed="rId4"/>
          <a:stretch>
            <a:fillRect/>
          </a:stretch>
        </p:blipFill>
        <p:spPr>
          <a:xfrm>
            <a:off x="842513" y="5190967"/>
            <a:ext cx="3490822" cy="861160"/>
          </a:xfrm>
          <a:prstGeom prst="rect">
            <a:avLst/>
          </a:prstGeom>
        </p:spPr>
      </p:pic>
      <p:sp>
        <p:nvSpPr>
          <p:cNvPr id="10" name="TextBox 9">
            <a:extLst>
              <a:ext uri="{FF2B5EF4-FFF2-40B4-BE49-F238E27FC236}">
                <a16:creationId xmlns:a16="http://schemas.microsoft.com/office/drawing/2014/main" id="{50821EB2-D14F-A850-F83F-D81EE4B82940}"/>
              </a:ext>
            </a:extLst>
          </p:cNvPr>
          <p:cNvSpPr txBox="1"/>
          <p:nvPr/>
        </p:nvSpPr>
        <p:spPr>
          <a:xfrm>
            <a:off x="684362" y="4623758"/>
            <a:ext cx="38071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rPr>
              <a:t>Monthly_Balance</a:t>
            </a:r>
            <a:endParaRPr lang="en-US"/>
          </a:p>
        </p:txBody>
      </p:sp>
      <p:sp>
        <p:nvSpPr>
          <p:cNvPr id="11" name="TextBox 10">
            <a:extLst>
              <a:ext uri="{FF2B5EF4-FFF2-40B4-BE49-F238E27FC236}">
                <a16:creationId xmlns:a16="http://schemas.microsoft.com/office/drawing/2014/main" id="{FB6EAAC7-E522-ED35-CEA2-96EC64BC7AAA}"/>
              </a:ext>
            </a:extLst>
          </p:cNvPr>
          <p:cNvSpPr txBox="1"/>
          <p:nvPr/>
        </p:nvSpPr>
        <p:spPr>
          <a:xfrm>
            <a:off x="684362" y="6205268"/>
            <a:ext cx="47416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rPr>
              <a:t>There are no negative values </a:t>
            </a:r>
            <a:r>
              <a:rPr lang="en-US">
                <a:latin typeface="Times New Roman"/>
                <a:cs typeface="Times New Roman"/>
              </a:rPr>
              <a:t>​</a:t>
            </a:r>
            <a:endParaRPr lang="en-US"/>
          </a:p>
        </p:txBody>
      </p:sp>
      <p:pic>
        <p:nvPicPr>
          <p:cNvPr id="13" name="Picture 12" descr="A picture containing text&#10;&#10;Description automatically generated">
            <a:extLst>
              <a:ext uri="{FF2B5EF4-FFF2-40B4-BE49-F238E27FC236}">
                <a16:creationId xmlns:a16="http://schemas.microsoft.com/office/drawing/2014/main" id="{75F0B28A-4DA3-DCAC-3278-0926759DCE2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68FA768E-321F-76CE-E4B5-CEC72A730921}"/>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ound Diagonal Corner Rectangle 4">
            <a:extLst>
              <a:ext uri="{FF2B5EF4-FFF2-40B4-BE49-F238E27FC236}">
                <a16:creationId xmlns:a16="http://schemas.microsoft.com/office/drawing/2014/main" id="{BAA7AFF8-5460-B21E-34F3-6A43CDE2BCF1}"/>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80074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6BBE-E456-0859-ABF0-049D44A9CA10}"/>
              </a:ext>
            </a:extLst>
          </p:cNvPr>
          <p:cNvSpPr>
            <a:spLocks noGrp="1"/>
          </p:cNvSpPr>
          <p:nvPr>
            <p:ph type="title"/>
          </p:nvPr>
        </p:nvSpPr>
        <p:spPr/>
        <p:txBody>
          <a:bodyPr/>
          <a:lstStyle/>
          <a:p>
            <a:r>
              <a:rPr lang="en-US" sz="2400" b="1" dirty="0" err="1">
                <a:latin typeface="Times New Roman"/>
                <a:cs typeface="Times New Roman"/>
              </a:rPr>
              <a:t>Num_of_Delayed_Payment</a:t>
            </a:r>
            <a:endParaRPr lang="en-US" sz="2400" dirty="0" err="1">
              <a:latin typeface="Times New Roman"/>
              <a:cs typeface="Times New Roman"/>
            </a:endParaRPr>
          </a:p>
          <a:p>
            <a:endParaRPr lang="en-US" sz="2400" b="1" dirty="0">
              <a:latin typeface="Times New Roman"/>
              <a:cs typeface="Times New Roman"/>
            </a:endParaRPr>
          </a:p>
          <a:p>
            <a:endParaRPr lang="en-US" dirty="0">
              <a:cs typeface="Calibri Light"/>
            </a:endParaRPr>
          </a:p>
        </p:txBody>
      </p:sp>
      <p:pic>
        <p:nvPicPr>
          <p:cNvPr id="4" name="Picture 4">
            <a:extLst>
              <a:ext uri="{FF2B5EF4-FFF2-40B4-BE49-F238E27FC236}">
                <a16:creationId xmlns:a16="http://schemas.microsoft.com/office/drawing/2014/main" id="{22E915E1-D018-F65E-241B-A98F98166E3D}"/>
              </a:ext>
            </a:extLst>
          </p:cNvPr>
          <p:cNvPicPr>
            <a:picLocks noGrp="1" noChangeAspect="1"/>
          </p:cNvPicPr>
          <p:nvPr>
            <p:ph idx="1"/>
          </p:nvPr>
        </p:nvPicPr>
        <p:blipFill>
          <a:blip r:embed="rId2"/>
          <a:stretch>
            <a:fillRect/>
          </a:stretch>
        </p:blipFill>
        <p:spPr>
          <a:xfrm>
            <a:off x="909637" y="978723"/>
            <a:ext cx="6519592" cy="711140"/>
          </a:xfrm>
        </p:spPr>
      </p:pic>
      <p:sp>
        <p:nvSpPr>
          <p:cNvPr id="5" name="TextBox 4">
            <a:extLst>
              <a:ext uri="{FF2B5EF4-FFF2-40B4-BE49-F238E27FC236}">
                <a16:creationId xmlns:a16="http://schemas.microsoft.com/office/drawing/2014/main" id="{795086AD-B40D-8765-C744-D00704CD6A0A}"/>
              </a:ext>
            </a:extLst>
          </p:cNvPr>
          <p:cNvSpPr txBox="1"/>
          <p:nvPr/>
        </p:nvSpPr>
        <p:spPr>
          <a:xfrm>
            <a:off x="914400" y="2007080"/>
            <a:ext cx="107657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As the column has Nan value which is considered as Float-point and we cannot convert the variable type into Int hence we  replaced that nan with certain int value and then the column also contain string like ".1" we need to </a:t>
            </a:r>
            <a:r>
              <a:rPr lang="en-US" dirty="0" err="1">
                <a:latin typeface="Times New Roman"/>
                <a:cs typeface="Times New Roman"/>
              </a:rPr>
              <a:t>addresse</a:t>
            </a:r>
            <a:r>
              <a:rPr lang="en-US" dirty="0">
                <a:latin typeface="Times New Roman"/>
                <a:cs typeface="Times New Roman"/>
              </a:rPr>
              <a:t> it and then change the datatype</a:t>
            </a:r>
          </a:p>
        </p:txBody>
      </p:sp>
      <p:pic>
        <p:nvPicPr>
          <p:cNvPr id="6" name="Picture 6" descr="Text&#10;&#10;Description automatically generated">
            <a:extLst>
              <a:ext uri="{FF2B5EF4-FFF2-40B4-BE49-F238E27FC236}">
                <a16:creationId xmlns:a16="http://schemas.microsoft.com/office/drawing/2014/main" id="{24720837-D6CD-4839-2265-67F783F53DD5}"/>
              </a:ext>
            </a:extLst>
          </p:cNvPr>
          <p:cNvPicPr>
            <a:picLocks noChangeAspect="1"/>
          </p:cNvPicPr>
          <p:nvPr/>
        </p:nvPicPr>
        <p:blipFill>
          <a:blip r:embed="rId3"/>
          <a:stretch>
            <a:fillRect/>
          </a:stretch>
        </p:blipFill>
        <p:spPr>
          <a:xfrm>
            <a:off x="842513" y="3259067"/>
            <a:ext cx="10320067" cy="2553977"/>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71B54A34-50C1-E44C-47F8-C3EC14CE36C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9896C307-4C78-E537-1552-665FF2B55869}"/>
              </a:ext>
            </a:extLst>
          </p:cNvPr>
          <p:cNvSpPr/>
          <p:nvPr/>
        </p:nvSpPr>
        <p:spPr>
          <a:xfrm>
            <a:off x="0" y="-5058"/>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4">
            <a:extLst>
              <a:ext uri="{FF2B5EF4-FFF2-40B4-BE49-F238E27FC236}">
                <a16:creationId xmlns:a16="http://schemas.microsoft.com/office/drawing/2014/main" id="{37C3C71B-77E7-A943-8959-7FFB8CFCDA69}"/>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640807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A674-584D-93B7-3FBC-BD6BFB4F9BA2}"/>
              </a:ext>
            </a:extLst>
          </p:cNvPr>
          <p:cNvSpPr>
            <a:spLocks noGrp="1"/>
          </p:cNvSpPr>
          <p:nvPr>
            <p:ph type="title"/>
          </p:nvPr>
        </p:nvSpPr>
        <p:spPr>
          <a:xfrm>
            <a:off x="277483" y="508898"/>
            <a:ext cx="9394166" cy="4574846"/>
          </a:xfrm>
        </p:spPr>
        <p:txBody>
          <a:bodyPr>
            <a:normAutofit/>
          </a:bodyPr>
          <a:lstStyle/>
          <a:p>
            <a:r>
              <a:rPr lang="en-US" sz="2400" b="1" dirty="0">
                <a:latin typeface="Times New Roman"/>
                <a:ea typeface="+mj-lt"/>
                <a:cs typeface="+mj-lt"/>
              </a:rPr>
              <a:t>Step 6: Convert the </a:t>
            </a:r>
            <a:r>
              <a:rPr lang="en-US" sz="2400" b="1" dirty="0" err="1">
                <a:latin typeface="Times New Roman"/>
                <a:ea typeface="+mj-lt"/>
                <a:cs typeface="+mj-lt"/>
              </a:rPr>
              <a:t>Credit_History_Age</a:t>
            </a:r>
            <a:r>
              <a:rPr lang="en-US" sz="2400" b="1" dirty="0">
                <a:latin typeface="Times New Roman"/>
                <a:ea typeface="+mj-lt"/>
                <a:cs typeface="+mj-lt"/>
              </a:rPr>
              <a:t> datatype variable into float data types by taking only year and month. Example. 22 years and 1 month → 22.1. And the </a:t>
            </a:r>
            <a:r>
              <a:rPr lang="en-US" sz="2400" b="1" dirty="0" err="1">
                <a:latin typeface="Times New Roman"/>
                <a:ea typeface="+mj-lt"/>
                <a:cs typeface="+mj-lt"/>
              </a:rPr>
              <a:t>Payment_of_Min_Amount</a:t>
            </a:r>
            <a:r>
              <a:rPr lang="en-US" sz="2400" b="1" dirty="0">
                <a:latin typeface="Times New Roman"/>
                <a:ea typeface="+mj-lt"/>
                <a:cs typeface="+mj-lt"/>
              </a:rPr>
              <a:t> column you might find some other weird values apart from Yes and No. And If you have combined the train and test datasets, then change the month's names into its number </a:t>
            </a:r>
            <a:r>
              <a:rPr lang="en-US" sz="2800" b="1" dirty="0">
                <a:ea typeface="+mj-lt"/>
                <a:cs typeface="+mj-lt"/>
              </a:rPr>
              <a:t>                                     </a:t>
            </a:r>
            <a:br>
              <a:rPr lang="en-US" sz="2800" b="1" dirty="0">
                <a:ea typeface="+mj-lt"/>
                <a:cs typeface="+mj-lt"/>
              </a:rPr>
            </a:br>
            <a:br>
              <a:rPr lang="en-US" sz="2800" b="1" dirty="0">
                <a:ea typeface="+mj-lt"/>
                <a:cs typeface="+mj-lt"/>
              </a:rPr>
            </a:br>
            <a:br>
              <a:rPr lang="en-US" sz="2800" b="1" dirty="0">
                <a:ea typeface="+mj-lt"/>
                <a:cs typeface="+mj-lt"/>
              </a:rPr>
            </a:br>
            <a:br>
              <a:rPr lang="en-US" sz="2800" b="1" dirty="0">
                <a:ea typeface="+mj-lt"/>
                <a:cs typeface="+mj-lt"/>
              </a:rPr>
            </a:br>
            <a:br>
              <a:rPr lang="en-US" sz="2800" b="1" dirty="0">
                <a:ea typeface="+mj-lt"/>
                <a:cs typeface="+mj-lt"/>
              </a:rPr>
            </a:br>
            <a:br>
              <a:rPr lang="en-US" sz="2800" b="1" dirty="0">
                <a:ea typeface="+mj-lt"/>
                <a:cs typeface="+mj-lt"/>
              </a:rPr>
            </a:br>
            <a:endParaRPr lang="en-US" sz="1800">
              <a:ea typeface="+mj-lt"/>
              <a:cs typeface="+mj-lt"/>
            </a:endParaRPr>
          </a:p>
        </p:txBody>
      </p:sp>
      <p:pic>
        <p:nvPicPr>
          <p:cNvPr id="5" name="Picture 4" descr="A picture containing text&#10;&#10;Description automatically generated">
            <a:extLst>
              <a:ext uri="{FF2B5EF4-FFF2-40B4-BE49-F238E27FC236}">
                <a16:creationId xmlns:a16="http://schemas.microsoft.com/office/drawing/2014/main" id="{1AA8DFF1-41DA-F641-CC69-E2D7CCDF1B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130803"/>
            <a:ext cx="2614172" cy="1163929"/>
          </a:xfrm>
          <a:prstGeom prst="rect">
            <a:avLst/>
          </a:prstGeom>
          <a:noFill/>
          <a:ln>
            <a:noFill/>
          </a:ln>
        </p:spPr>
      </p:pic>
      <p:pic>
        <p:nvPicPr>
          <p:cNvPr id="3" name="Picture 3" descr="A picture containing text&#10;&#10;Description automatically generated">
            <a:extLst>
              <a:ext uri="{FF2B5EF4-FFF2-40B4-BE49-F238E27FC236}">
                <a16:creationId xmlns:a16="http://schemas.microsoft.com/office/drawing/2014/main" id="{A5796B49-DD0C-F721-E511-D7289D622E25}"/>
              </a:ext>
            </a:extLst>
          </p:cNvPr>
          <p:cNvPicPr>
            <a:picLocks noChangeAspect="1"/>
          </p:cNvPicPr>
          <p:nvPr/>
        </p:nvPicPr>
        <p:blipFill>
          <a:blip r:embed="rId3"/>
          <a:stretch>
            <a:fillRect/>
          </a:stretch>
        </p:blipFill>
        <p:spPr>
          <a:xfrm>
            <a:off x="324929" y="2808027"/>
            <a:ext cx="9543690" cy="1241947"/>
          </a:xfrm>
          <a:prstGeom prst="rect">
            <a:avLst/>
          </a:prstGeom>
        </p:spPr>
      </p:pic>
      <p:pic>
        <p:nvPicPr>
          <p:cNvPr id="4" name="Picture 6" descr="Graphical user interface, text, application, email&#10;&#10;Description automatically generated">
            <a:extLst>
              <a:ext uri="{FF2B5EF4-FFF2-40B4-BE49-F238E27FC236}">
                <a16:creationId xmlns:a16="http://schemas.microsoft.com/office/drawing/2014/main" id="{B0B5EAD6-4B6A-B290-4898-2089A3C93D13}"/>
              </a:ext>
            </a:extLst>
          </p:cNvPr>
          <p:cNvPicPr>
            <a:picLocks noChangeAspect="1"/>
          </p:cNvPicPr>
          <p:nvPr/>
        </p:nvPicPr>
        <p:blipFill>
          <a:blip r:embed="rId4"/>
          <a:stretch>
            <a:fillRect/>
          </a:stretch>
        </p:blipFill>
        <p:spPr>
          <a:xfrm>
            <a:off x="281796" y="4053314"/>
            <a:ext cx="7530860" cy="2618880"/>
          </a:xfrm>
          <a:prstGeom prst="rect">
            <a:avLst/>
          </a:prstGeom>
        </p:spPr>
      </p:pic>
      <p:sp>
        <p:nvSpPr>
          <p:cNvPr id="6" name="Round Diagonal Corner Rectangle 3">
            <a:extLst>
              <a:ext uri="{FF2B5EF4-FFF2-40B4-BE49-F238E27FC236}">
                <a16:creationId xmlns:a16="http://schemas.microsoft.com/office/drawing/2014/main" id="{21B20F4B-9ECA-AC08-FBD3-1AC2E5668098}"/>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4">
            <a:extLst>
              <a:ext uri="{FF2B5EF4-FFF2-40B4-BE49-F238E27FC236}">
                <a16:creationId xmlns:a16="http://schemas.microsoft.com/office/drawing/2014/main" id="{E7642C49-E966-3590-1F87-246F31E77C8A}"/>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412398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D94C-E666-A6A1-1899-81F11E17D229}"/>
              </a:ext>
            </a:extLst>
          </p:cNvPr>
          <p:cNvSpPr>
            <a:spLocks noGrp="1"/>
          </p:cNvSpPr>
          <p:nvPr>
            <p:ph type="title"/>
          </p:nvPr>
        </p:nvSpPr>
        <p:spPr/>
        <p:txBody>
          <a:bodyPr/>
          <a:lstStyle/>
          <a:p>
            <a:endParaRPr lang="en-US"/>
          </a:p>
        </p:txBody>
      </p:sp>
      <p:pic>
        <p:nvPicPr>
          <p:cNvPr id="3" name="Picture 3" descr="Table&#10;&#10;Description automatically generated">
            <a:extLst>
              <a:ext uri="{FF2B5EF4-FFF2-40B4-BE49-F238E27FC236}">
                <a16:creationId xmlns:a16="http://schemas.microsoft.com/office/drawing/2014/main" id="{CB98CB83-49CC-19AF-423A-15ABDAC08718}"/>
              </a:ext>
            </a:extLst>
          </p:cNvPr>
          <p:cNvPicPr>
            <a:picLocks noChangeAspect="1"/>
          </p:cNvPicPr>
          <p:nvPr/>
        </p:nvPicPr>
        <p:blipFill>
          <a:blip r:embed="rId2"/>
          <a:stretch>
            <a:fillRect/>
          </a:stretch>
        </p:blipFill>
        <p:spPr>
          <a:xfrm>
            <a:off x="842513" y="399344"/>
            <a:ext cx="8379124" cy="3040067"/>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50073E6C-45F6-5B9E-9CBA-9F484088249B}"/>
              </a:ext>
            </a:extLst>
          </p:cNvPr>
          <p:cNvPicPr>
            <a:picLocks noChangeAspect="1"/>
          </p:cNvPicPr>
          <p:nvPr/>
        </p:nvPicPr>
        <p:blipFill>
          <a:blip r:embed="rId3"/>
          <a:stretch>
            <a:fillRect/>
          </a:stretch>
        </p:blipFill>
        <p:spPr>
          <a:xfrm>
            <a:off x="842513" y="3486700"/>
            <a:ext cx="8278483" cy="3277657"/>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05593C47-C836-F289-DB90-07B3007F3FA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B174D2B5-CE86-3FFF-058B-72A573771DBF}"/>
              </a:ext>
            </a:extLst>
          </p:cNvPr>
          <p:cNvSpPr/>
          <p:nvPr/>
        </p:nvSpPr>
        <p:spPr>
          <a:xfrm>
            <a:off x="0" y="-4233"/>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4">
            <a:extLst>
              <a:ext uri="{FF2B5EF4-FFF2-40B4-BE49-F238E27FC236}">
                <a16:creationId xmlns:a16="http://schemas.microsoft.com/office/drawing/2014/main" id="{CE8A20BA-D45A-2104-5936-F52D78DB94DF}"/>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962967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08353-608B-044A-89AE-714105A44BD3}"/>
              </a:ext>
            </a:extLst>
          </p:cNvPr>
          <p:cNvSpPr>
            <a:spLocks noGrp="1"/>
          </p:cNvSpPr>
          <p:nvPr>
            <p:ph type="title"/>
          </p:nvPr>
        </p:nvSpPr>
        <p:spPr>
          <a:xfrm>
            <a:off x="550653" y="-224347"/>
            <a:ext cx="8847827" cy="2691411"/>
          </a:xfrm>
        </p:spPr>
        <p:txBody>
          <a:bodyPr>
            <a:normAutofit/>
          </a:bodyPr>
          <a:lstStyle/>
          <a:p>
            <a:r>
              <a:rPr lang="en-US" sz="2400" b="1" dirty="0">
                <a:latin typeface="Times New Roman"/>
                <a:ea typeface="+mj-lt"/>
                <a:cs typeface="+mj-lt"/>
              </a:rPr>
              <a:t>Step 7: Find out the missing values in the data frame and handle them in the best way possible. One way of solving this is by imputing the missing values with a customer-wise median.</a:t>
            </a:r>
            <a:endParaRPr lang="en-US" sz="2400" dirty="0">
              <a:latin typeface="Times New Roman"/>
              <a:cs typeface="Calibri Light"/>
            </a:endParaRPr>
          </a:p>
        </p:txBody>
      </p:sp>
      <p:pic>
        <p:nvPicPr>
          <p:cNvPr id="3" name="Picture 4" descr="Graphical user interface, text, application, email&#10;&#10;Description automatically generated">
            <a:extLst>
              <a:ext uri="{FF2B5EF4-FFF2-40B4-BE49-F238E27FC236}">
                <a16:creationId xmlns:a16="http://schemas.microsoft.com/office/drawing/2014/main" id="{AA27D083-E49D-CB4A-0662-67C33E0BA04E}"/>
              </a:ext>
            </a:extLst>
          </p:cNvPr>
          <p:cNvPicPr>
            <a:picLocks noChangeAspect="1"/>
          </p:cNvPicPr>
          <p:nvPr/>
        </p:nvPicPr>
        <p:blipFill>
          <a:blip r:embed="rId2"/>
          <a:stretch>
            <a:fillRect/>
          </a:stretch>
        </p:blipFill>
        <p:spPr>
          <a:xfrm>
            <a:off x="554966" y="2032713"/>
            <a:ext cx="7947802" cy="2620044"/>
          </a:xfrm>
          <a:prstGeom prst="rect">
            <a:avLst/>
          </a:prstGeom>
        </p:spPr>
      </p:pic>
      <p:sp>
        <p:nvSpPr>
          <p:cNvPr id="5" name="TextBox 4">
            <a:extLst>
              <a:ext uri="{FF2B5EF4-FFF2-40B4-BE49-F238E27FC236}">
                <a16:creationId xmlns:a16="http://schemas.microsoft.com/office/drawing/2014/main" id="{0EC0F7BD-6030-7DA6-252C-49B923B8229C}"/>
              </a:ext>
            </a:extLst>
          </p:cNvPr>
          <p:cNvSpPr txBox="1"/>
          <p:nvPr/>
        </p:nvSpPr>
        <p:spPr>
          <a:xfrm>
            <a:off x="554966" y="4908994"/>
            <a:ext cx="1053572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Times New Roman"/>
                <a:cs typeface="Times New Roman"/>
              </a:rPr>
              <a:t>Monthly_Inhand_Salary</a:t>
            </a:r>
            <a:r>
              <a:rPr lang="en-US" dirty="0">
                <a:latin typeface="Times New Roman"/>
                <a:cs typeface="Times New Roman"/>
              </a:rPr>
              <a:t> </a:t>
            </a:r>
            <a:r>
              <a:rPr lang="en-US" dirty="0" err="1">
                <a:latin typeface="Times New Roman"/>
                <a:cs typeface="Times New Roman"/>
              </a:rPr>
              <a:t>Type_of_Loan</a:t>
            </a:r>
            <a:r>
              <a:rPr lang="en-US" dirty="0">
                <a:latin typeface="Times New Roman"/>
                <a:cs typeface="Times New Roman"/>
              </a:rPr>
              <a:t> Name </a:t>
            </a:r>
            <a:r>
              <a:rPr lang="en-US" dirty="0" err="1">
                <a:latin typeface="Times New Roman"/>
                <a:cs typeface="Times New Roman"/>
              </a:rPr>
              <a:t>Credit_History_Age</a:t>
            </a:r>
            <a:r>
              <a:rPr lang="en-US" dirty="0">
                <a:latin typeface="Times New Roman"/>
                <a:cs typeface="Times New Roman"/>
              </a:rPr>
              <a:t> </a:t>
            </a:r>
            <a:r>
              <a:rPr lang="en-US" dirty="0" err="1">
                <a:latin typeface="Times New Roman"/>
                <a:cs typeface="Times New Roman"/>
              </a:rPr>
              <a:t>Amount_invested_monthly</a:t>
            </a:r>
            <a:r>
              <a:rPr lang="en-US" dirty="0">
                <a:latin typeface="Times New Roman"/>
                <a:cs typeface="Times New Roman"/>
              </a:rPr>
              <a:t> </a:t>
            </a:r>
            <a:r>
              <a:rPr lang="en-US" dirty="0" err="1">
                <a:latin typeface="Times New Roman"/>
                <a:cs typeface="Times New Roman"/>
              </a:rPr>
              <a:t>Monthly_Balance</a:t>
            </a:r>
            <a:r>
              <a:rPr lang="en-US" dirty="0">
                <a:latin typeface="Times New Roman"/>
                <a:cs typeface="Times New Roman"/>
              </a:rPr>
              <a:t> </a:t>
            </a:r>
            <a:r>
              <a:rPr lang="en-US" dirty="0" err="1">
                <a:latin typeface="Times New Roman"/>
                <a:cs typeface="Times New Roman"/>
              </a:rPr>
              <a:t>Changed_Credit_Limit</a:t>
            </a:r>
            <a:r>
              <a:rPr lang="en-US" dirty="0">
                <a:latin typeface="Times New Roman"/>
                <a:cs typeface="Times New Roman"/>
              </a:rPr>
              <a:t> </a:t>
            </a:r>
            <a:r>
              <a:rPr lang="en-US" dirty="0" err="1">
                <a:latin typeface="Times New Roman"/>
                <a:cs typeface="Times New Roman"/>
              </a:rPr>
              <a:t>Num_Credit_Inquiries</a:t>
            </a:r>
            <a:r>
              <a:rPr lang="en-US" dirty="0">
                <a:latin typeface="Times New Roman"/>
                <a:cs typeface="Times New Roman"/>
              </a:rPr>
              <a:t> </a:t>
            </a:r>
            <a:r>
              <a:rPr lang="en-US" dirty="0" err="1">
                <a:latin typeface="Times New Roman"/>
                <a:cs typeface="Times New Roman"/>
              </a:rPr>
              <a:t>Payment_Behaviour</a:t>
            </a:r>
            <a:r>
              <a:rPr lang="en-US" dirty="0">
                <a:latin typeface="Times New Roman"/>
                <a:cs typeface="Times New Roman"/>
              </a:rPr>
              <a:t> all this variables contain null values</a:t>
            </a:r>
          </a:p>
        </p:txBody>
      </p:sp>
      <p:pic>
        <p:nvPicPr>
          <p:cNvPr id="7" name="Picture 6" descr="A picture containing text&#10;&#10;Description automatically generated">
            <a:extLst>
              <a:ext uri="{FF2B5EF4-FFF2-40B4-BE49-F238E27FC236}">
                <a16:creationId xmlns:a16="http://schemas.microsoft.com/office/drawing/2014/main" id="{5D6C25E9-9AFD-A380-A5B9-FAAA587A2D6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4" name="Round Diagonal Corner Rectangle 3">
            <a:extLst>
              <a:ext uri="{FF2B5EF4-FFF2-40B4-BE49-F238E27FC236}">
                <a16:creationId xmlns:a16="http://schemas.microsoft.com/office/drawing/2014/main" id="{EBAD0311-1758-484E-3E22-138FE6468264}"/>
              </a:ext>
            </a:extLst>
          </p:cNvPr>
          <p:cNvSpPr/>
          <p:nvPr/>
        </p:nvSpPr>
        <p:spPr>
          <a:xfrm>
            <a:off x="0" y="-1576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89A287A1-91C6-85EA-059F-989D75995157}"/>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59344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F6D5EB13-6D46-D7D9-DEC1-9E92A1BF0473}"/>
              </a:ext>
            </a:extLst>
          </p:cNvPr>
          <p:cNvPicPr>
            <a:picLocks noGrp="1" noChangeAspect="1"/>
          </p:cNvPicPr>
          <p:nvPr>
            <p:ph idx="1"/>
          </p:nvPr>
        </p:nvPicPr>
        <p:blipFill>
          <a:blip r:embed="rId2"/>
          <a:stretch>
            <a:fillRect/>
          </a:stretch>
        </p:blipFill>
        <p:spPr>
          <a:xfrm>
            <a:off x="551641" y="255004"/>
            <a:ext cx="8687698" cy="2733675"/>
          </a:xfrm>
        </p:spPr>
      </p:pic>
      <p:sp>
        <p:nvSpPr>
          <p:cNvPr id="5" name="TextBox 4">
            <a:extLst>
              <a:ext uri="{FF2B5EF4-FFF2-40B4-BE49-F238E27FC236}">
                <a16:creationId xmlns:a16="http://schemas.microsoft.com/office/drawing/2014/main" id="{3FE5BDF2-509F-B19A-32D5-2E1CD1019361}"/>
              </a:ext>
            </a:extLst>
          </p:cNvPr>
          <p:cNvSpPr txBox="1"/>
          <p:nvPr/>
        </p:nvSpPr>
        <p:spPr>
          <a:xfrm>
            <a:off x="655608" y="3171645"/>
            <a:ext cx="57624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Helvetica Neue"/>
              </a:rPr>
              <a:t>Null value treatment for </a:t>
            </a:r>
            <a:r>
              <a:rPr lang="en-US" b="1">
                <a:latin typeface="Helvetica Neue"/>
              </a:rPr>
              <a:t>categorical</a:t>
            </a:r>
            <a:r>
              <a:rPr lang="en-US" b="1" dirty="0">
                <a:latin typeface="Helvetica Neue"/>
              </a:rPr>
              <a:t> columns</a:t>
            </a:r>
          </a:p>
        </p:txBody>
      </p:sp>
      <p:pic>
        <p:nvPicPr>
          <p:cNvPr id="6" name="Picture 6" descr="Table&#10;&#10;Description automatically generated">
            <a:extLst>
              <a:ext uri="{FF2B5EF4-FFF2-40B4-BE49-F238E27FC236}">
                <a16:creationId xmlns:a16="http://schemas.microsoft.com/office/drawing/2014/main" id="{957902BA-B0DE-111D-13BD-03B500AD4646}"/>
              </a:ext>
            </a:extLst>
          </p:cNvPr>
          <p:cNvPicPr>
            <a:picLocks noChangeAspect="1"/>
          </p:cNvPicPr>
          <p:nvPr/>
        </p:nvPicPr>
        <p:blipFill>
          <a:blip r:embed="rId3"/>
          <a:stretch>
            <a:fillRect/>
          </a:stretch>
        </p:blipFill>
        <p:spPr>
          <a:xfrm>
            <a:off x="842513" y="3737841"/>
            <a:ext cx="6668218" cy="2344053"/>
          </a:xfrm>
          <a:prstGeom prst="rect">
            <a:avLst/>
          </a:prstGeom>
        </p:spPr>
      </p:pic>
      <p:pic>
        <p:nvPicPr>
          <p:cNvPr id="8" name="Picture 8" descr="A picture containing text&#10;&#10;Description automatically generated">
            <a:extLst>
              <a:ext uri="{FF2B5EF4-FFF2-40B4-BE49-F238E27FC236}">
                <a16:creationId xmlns:a16="http://schemas.microsoft.com/office/drawing/2014/main" id="{EDBD35EC-BAD1-F02A-72A3-32C495A5A35D}"/>
              </a:ext>
            </a:extLst>
          </p:cNvPr>
          <p:cNvPicPr>
            <a:picLocks noChangeAspect="1"/>
          </p:cNvPicPr>
          <p:nvPr/>
        </p:nvPicPr>
        <p:blipFill>
          <a:blip r:embed="rId4"/>
          <a:stretch>
            <a:fillRect/>
          </a:stretch>
        </p:blipFill>
        <p:spPr>
          <a:xfrm>
            <a:off x="9387068" y="111515"/>
            <a:ext cx="2619375" cy="1171575"/>
          </a:xfrm>
          <a:prstGeom prst="rect">
            <a:avLst/>
          </a:prstGeom>
        </p:spPr>
      </p:pic>
      <p:sp>
        <p:nvSpPr>
          <p:cNvPr id="2" name="Round Diagonal Corner Rectangle 3">
            <a:extLst>
              <a:ext uri="{FF2B5EF4-FFF2-40B4-BE49-F238E27FC236}">
                <a16:creationId xmlns:a16="http://schemas.microsoft.com/office/drawing/2014/main" id="{A3BEA17D-F10F-2907-16AB-57A8CCF1FF0B}"/>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Round Diagonal Corner Rectangle 4">
            <a:extLst>
              <a:ext uri="{FF2B5EF4-FFF2-40B4-BE49-F238E27FC236}">
                <a16:creationId xmlns:a16="http://schemas.microsoft.com/office/drawing/2014/main" id="{95E5D79C-0C8B-554B-A064-09701385B6D0}"/>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473891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0481-A61E-029C-8022-57F9D5D8BCEB}"/>
              </a:ext>
            </a:extLst>
          </p:cNvPr>
          <p:cNvSpPr>
            <a:spLocks noGrp="1"/>
          </p:cNvSpPr>
          <p:nvPr>
            <p:ph type="title"/>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E7C4DDF6-1633-27CC-4D97-8892EAC75824}"/>
              </a:ext>
            </a:extLst>
          </p:cNvPr>
          <p:cNvPicPr>
            <a:picLocks noGrp="1" noChangeAspect="1"/>
          </p:cNvPicPr>
          <p:nvPr>
            <p:ph idx="1"/>
          </p:nvPr>
        </p:nvPicPr>
        <p:blipFill>
          <a:blip r:embed="rId2"/>
          <a:stretch>
            <a:fillRect/>
          </a:stretch>
        </p:blipFill>
        <p:spPr>
          <a:xfrm>
            <a:off x="838649" y="448379"/>
            <a:ext cx="7610475" cy="2505075"/>
          </a:xfrm>
        </p:spPr>
      </p:pic>
      <p:pic>
        <p:nvPicPr>
          <p:cNvPr id="6" name="Picture 6">
            <a:extLst>
              <a:ext uri="{FF2B5EF4-FFF2-40B4-BE49-F238E27FC236}">
                <a16:creationId xmlns:a16="http://schemas.microsoft.com/office/drawing/2014/main" id="{8C42E82A-0C82-A432-F2C1-64E7D60FD07A}"/>
              </a:ext>
            </a:extLst>
          </p:cNvPr>
          <p:cNvPicPr>
            <a:picLocks noChangeAspect="1"/>
          </p:cNvPicPr>
          <p:nvPr/>
        </p:nvPicPr>
        <p:blipFill>
          <a:blip r:embed="rId3"/>
          <a:stretch>
            <a:fillRect/>
          </a:stretch>
        </p:blipFill>
        <p:spPr>
          <a:xfrm>
            <a:off x="842513" y="3384608"/>
            <a:ext cx="7775275" cy="2964255"/>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6657A6A4-9A45-A324-2FB3-49B1177B8ED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5B1ED41D-01BC-86B6-0A21-B7046956FB02}"/>
              </a:ext>
            </a:extLst>
          </p:cNvPr>
          <p:cNvSpPr/>
          <p:nvPr/>
        </p:nvSpPr>
        <p:spPr>
          <a:xfrm>
            <a:off x="0"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61DE5940-A9EE-3911-4923-D8E73DE12A5C}"/>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098632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92B0-E130-38DA-D35A-A032758A2ACA}"/>
              </a:ext>
            </a:extLst>
          </p:cNvPr>
          <p:cNvSpPr>
            <a:spLocks noGrp="1"/>
          </p:cNvSpPr>
          <p:nvPr>
            <p:ph type="title"/>
          </p:nvPr>
        </p:nvSpPr>
        <p:spPr>
          <a:xfrm>
            <a:off x="838200" y="365125"/>
            <a:ext cx="8488393" cy="1339940"/>
          </a:xfrm>
        </p:spPr>
        <p:txBody>
          <a:bodyPr>
            <a:normAutofit/>
          </a:bodyPr>
          <a:lstStyle/>
          <a:p>
            <a:r>
              <a:rPr lang="en-US" sz="2400" b="1" dirty="0">
                <a:latin typeface="Times New Roman"/>
                <a:ea typeface="+mj-lt"/>
                <a:cs typeface="+mj-lt"/>
              </a:rPr>
              <a:t>Step 8: Perform Univariate, Bivariate, and Multivariate analyses to find the factors that  affect the Target variables.</a:t>
            </a:r>
            <a:endParaRPr lang="en-US" sz="2400" b="1" dirty="0">
              <a:latin typeface="Times New Roman"/>
              <a:cs typeface="Calibri Light"/>
            </a:endParaRPr>
          </a:p>
        </p:txBody>
      </p:sp>
      <p:sp>
        <p:nvSpPr>
          <p:cNvPr id="6" name="TextBox 5">
            <a:extLst>
              <a:ext uri="{FF2B5EF4-FFF2-40B4-BE49-F238E27FC236}">
                <a16:creationId xmlns:a16="http://schemas.microsoft.com/office/drawing/2014/main" id="{98AB4F9E-8B5E-4E85-DD8A-8CAF75DB446B}"/>
              </a:ext>
            </a:extLst>
          </p:cNvPr>
          <p:cNvSpPr txBox="1"/>
          <p:nvPr/>
        </p:nvSpPr>
        <p:spPr>
          <a:xfrm>
            <a:off x="842513" y="1719532"/>
            <a:ext cx="5863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Univariate Analysis for numerical variable</a:t>
            </a:r>
          </a:p>
        </p:txBody>
      </p:sp>
      <p:pic>
        <p:nvPicPr>
          <p:cNvPr id="7" name="Picture 7" descr="A picture containing graphical user interface&#10;&#10;Description automatically generated">
            <a:extLst>
              <a:ext uri="{FF2B5EF4-FFF2-40B4-BE49-F238E27FC236}">
                <a16:creationId xmlns:a16="http://schemas.microsoft.com/office/drawing/2014/main" id="{7BC818B6-2E37-E897-DE26-8BB54D1D8789}"/>
              </a:ext>
            </a:extLst>
          </p:cNvPr>
          <p:cNvPicPr>
            <a:picLocks noChangeAspect="1"/>
          </p:cNvPicPr>
          <p:nvPr/>
        </p:nvPicPr>
        <p:blipFill>
          <a:blip r:embed="rId2"/>
          <a:stretch>
            <a:fillRect/>
          </a:stretch>
        </p:blipFill>
        <p:spPr>
          <a:xfrm>
            <a:off x="828136" y="2259265"/>
            <a:ext cx="10535729" cy="1347431"/>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3EA199B3-77A7-42CE-61F3-20EF0AEE80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DB61F651-BCDB-59B1-316E-512B57CD8ADF}"/>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FDA180B4-A277-1846-E273-0A878CD9BAF8}"/>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312196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564DDDE-CCCA-E833-7139-3890E0C55E84}"/>
              </a:ext>
            </a:extLst>
          </p:cNvPr>
          <p:cNvPicPr>
            <a:picLocks noGrp="1" noChangeAspect="1"/>
          </p:cNvPicPr>
          <p:nvPr>
            <p:ph idx="1"/>
          </p:nvPr>
        </p:nvPicPr>
        <p:blipFill>
          <a:blip r:embed="rId2"/>
          <a:stretch>
            <a:fillRect/>
          </a:stretch>
        </p:blipFill>
        <p:spPr>
          <a:xfrm>
            <a:off x="264745" y="431022"/>
            <a:ext cx="8556999" cy="6062243"/>
          </a:xfrm>
        </p:spPr>
      </p:pic>
      <p:sp>
        <p:nvSpPr>
          <p:cNvPr id="9" name="TextBox 8">
            <a:extLst>
              <a:ext uri="{FF2B5EF4-FFF2-40B4-BE49-F238E27FC236}">
                <a16:creationId xmlns:a16="http://schemas.microsoft.com/office/drawing/2014/main" id="{F482F8D4-E4CA-DCC6-DD87-88F523FF27C2}"/>
              </a:ext>
            </a:extLst>
          </p:cNvPr>
          <p:cNvSpPr txBox="1"/>
          <p:nvPr/>
        </p:nvSpPr>
        <p:spPr>
          <a:xfrm>
            <a:off x="8879457" y="1503871"/>
            <a:ext cx="3318294"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imes New Roman"/>
                <a:cs typeface="Times New Roman"/>
              </a:rPr>
              <a:t>1) </a:t>
            </a:r>
            <a:r>
              <a:rPr lang="en-US" sz="1400" dirty="0" err="1">
                <a:latin typeface="Times New Roman"/>
                <a:cs typeface="Times New Roman"/>
              </a:rPr>
              <a:t>Annual_Income</a:t>
            </a:r>
            <a:r>
              <a:rPr lang="en-US" sz="1400" dirty="0">
                <a:latin typeface="Times New Roman"/>
                <a:cs typeface="Times New Roman"/>
              </a:rPr>
              <a:t>, </a:t>
            </a:r>
            <a:r>
              <a:rPr lang="en-US" sz="1400" dirty="0" err="1">
                <a:latin typeface="Times New Roman"/>
                <a:cs typeface="Times New Roman"/>
              </a:rPr>
              <a:t>Monthly_Inhand_Salary</a:t>
            </a:r>
            <a:r>
              <a:rPr lang="en-US" sz="1400" dirty="0">
                <a:latin typeface="Times New Roman"/>
                <a:cs typeface="Times New Roman"/>
              </a:rPr>
              <a:t>, </a:t>
            </a:r>
            <a:r>
              <a:rPr lang="en-US" sz="1400" dirty="0" err="1">
                <a:latin typeface="Times New Roman"/>
                <a:cs typeface="Times New Roman"/>
              </a:rPr>
              <a:t>Num_Bank_Accounts</a:t>
            </a:r>
            <a:r>
              <a:rPr lang="en-US" sz="1400" dirty="0">
                <a:latin typeface="Times New Roman"/>
                <a:cs typeface="Times New Roman"/>
              </a:rPr>
              <a:t>, </a:t>
            </a:r>
            <a:r>
              <a:rPr lang="en-US" sz="1400" dirty="0" err="1">
                <a:latin typeface="Times New Roman"/>
                <a:cs typeface="Times New Roman"/>
              </a:rPr>
              <a:t>Num_credit_card</a:t>
            </a:r>
            <a:r>
              <a:rPr lang="en-US" sz="1400" dirty="0">
                <a:latin typeface="Times New Roman"/>
                <a:cs typeface="Times New Roman"/>
              </a:rPr>
              <a:t>, </a:t>
            </a:r>
            <a:r>
              <a:rPr lang="en-US" sz="1400" dirty="0" err="1">
                <a:latin typeface="Times New Roman"/>
                <a:cs typeface="Times New Roman"/>
              </a:rPr>
              <a:t>Interest_Rate</a:t>
            </a:r>
            <a:r>
              <a:rPr lang="en-US" sz="1400" dirty="0">
                <a:latin typeface="Times New Roman"/>
                <a:cs typeface="Times New Roman"/>
              </a:rPr>
              <a:t>, </a:t>
            </a:r>
            <a:r>
              <a:rPr lang="en-US" sz="1400" dirty="0" err="1">
                <a:latin typeface="Times New Roman"/>
                <a:cs typeface="Times New Roman"/>
              </a:rPr>
              <a:t>Num_of_Loan</a:t>
            </a:r>
            <a:r>
              <a:rPr lang="en-US" sz="1400" dirty="0">
                <a:latin typeface="Times New Roman"/>
                <a:cs typeface="Times New Roman"/>
              </a:rPr>
              <a:t>, </a:t>
            </a:r>
            <a:r>
              <a:rPr lang="en-US" sz="1400" dirty="0" err="1">
                <a:latin typeface="Times New Roman"/>
                <a:cs typeface="Times New Roman"/>
              </a:rPr>
              <a:t>Delay_from_due_date</a:t>
            </a:r>
            <a:r>
              <a:rPr lang="en-US" sz="1400" dirty="0">
                <a:latin typeface="Times New Roman"/>
                <a:cs typeface="Times New Roman"/>
              </a:rPr>
              <a:t>, </a:t>
            </a:r>
            <a:r>
              <a:rPr lang="en-US" sz="1400" dirty="0" err="1">
                <a:latin typeface="Times New Roman"/>
                <a:cs typeface="Times New Roman"/>
              </a:rPr>
              <a:t>Num_of_Delayed_Payment</a:t>
            </a:r>
            <a:r>
              <a:rPr lang="en-US" sz="1400" dirty="0">
                <a:latin typeface="Times New Roman"/>
                <a:cs typeface="Times New Roman"/>
              </a:rPr>
              <a:t>, </a:t>
            </a:r>
            <a:r>
              <a:rPr lang="en-US" sz="1400" dirty="0" err="1">
                <a:latin typeface="Times New Roman"/>
                <a:cs typeface="Times New Roman"/>
              </a:rPr>
              <a:t>Changed_Credit_Limit</a:t>
            </a:r>
            <a:r>
              <a:rPr lang="en-US" sz="1400" dirty="0">
                <a:latin typeface="Times New Roman"/>
                <a:cs typeface="Times New Roman"/>
              </a:rPr>
              <a:t>, </a:t>
            </a:r>
            <a:r>
              <a:rPr lang="en-US" sz="1400" dirty="0" err="1">
                <a:latin typeface="Times New Roman"/>
                <a:cs typeface="Times New Roman"/>
              </a:rPr>
              <a:t>Num_Credit_Inquiries</a:t>
            </a:r>
            <a:r>
              <a:rPr lang="en-US" sz="1400" dirty="0">
                <a:latin typeface="Times New Roman"/>
                <a:cs typeface="Times New Roman"/>
              </a:rPr>
              <a:t>, </a:t>
            </a:r>
            <a:r>
              <a:rPr lang="en-US" sz="1400" dirty="0" err="1">
                <a:latin typeface="Times New Roman"/>
                <a:cs typeface="Times New Roman"/>
              </a:rPr>
              <a:t>Outstanding_Debt</a:t>
            </a:r>
            <a:r>
              <a:rPr lang="en-US" sz="1400" dirty="0">
                <a:latin typeface="Times New Roman"/>
                <a:cs typeface="Times New Roman"/>
              </a:rPr>
              <a:t>, </a:t>
            </a:r>
            <a:r>
              <a:rPr lang="en-US" sz="1400" dirty="0" err="1">
                <a:latin typeface="Times New Roman"/>
                <a:cs typeface="Times New Roman"/>
              </a:rPr>
              <a:t>Credit_Utilization_Rati</a:t>
            </a:r>
            <a:r>
              <a:rPr lang="en-US" sz="1400" dirty="0">
                <a:latin typeface="Times New Roman"/>
                <a:cs typeface="Times New Roman"/>
              </a:rPr>
              <a:t>, </a:t>
            </a:r>
            <a:r>
              <a:rPr lang="en-US" sz="1400" dirty="0" err="1">
                <a:latin typeface="Times New Roman"/>
                <a:cs typeface="Times New Roman"/>
              </a:rPr>
              <a:t>Total_EMI_per_month</a:t>
            </a:r>
            <a:r>
              <a:rPr lang="en-US" sz="1400" dirty="0">
                <a:latin typeface="Times New Roman"/>
                <a:cs typeface="Times New Roman"/>
              </a:rPr>
              <a:t>, </a:t>
            </a:r>
            <a:r>
              <a:rPr lang="en-US" sz="1400" dirty="0" err="1">
                <a:latin typeface="Times New Roman"/>
                <a:cs typeface="Times New Roman"/>
              </a:rPr>
              <a:t>Amount_invested_monthly</a:t>
            </a:r>
            <a:r>
              <a:rPr lang="en-US" sz="1400" dirty="0">
                <a:latin typeface="Times New Roman"/>
                <a:cs typeface="Times New Roman"/>
              </a:rPr>
              <a:t>, </a:t>
            </a:r>
            <a:r>
              <a:rPr lang="en-US" sz="1400" dirty="0" err="1">
                <a:latin typeface="Times New Roman"/>
                <a:cs typeface="Times New Roman"/>
              </a:rPr>
              <a:t>Monthly_Balance</a:t>
            </a:r>
            <a:r>
              <a:rPr lang="en-US" sz="1400" dirty="0">
                <a:latin typeface="Times New Roman"/>
                <a:cs typeface="Times New Roman"/>
              </a:rPr>
              <a:t> are Right Skew </a:t>
            </a:r>
            <a:r>
              <a:rPr lang="en-US" sz="1400" dirty="0" err="1">
                <a:latin typeface="Times New Roman"/>
                <a:cs typeface="Times New Roman"/>
              </a:rPr>
              <a:t>variabele</a:t>
            </a:r>
            <a:endParaRPr lang="en-US" sz="1400" dirty="0">
              <a:latin typeface="Times New Roman"/>
              <a:cs typeface="Times New Roman"/>
            </a:endParaRPr>
          </a:p>
          <a:p>
            <a:r>
              <a:rPr lang="en-US" sz="1400" dirty="0">
                <a:latin typeface="Times New Roman"/>
                <a:cs typeface="Times New Roman"/>
              </a:rPr>
              <a:t>2)</a:t>
            </a:r>
            <a:r>
              <a:rPr lang="en-US" sz="1400" dirty="0" err="1">
                <a:latin typeface="Times New Roman"/>
                <a:cs typeface="Times New Roman"/>
              </a:rPr>
              <a:t>Monthly_in_hand_Salary</a:t>
            </a:r>
            <a:r>
              <a:rPr lang="en-US" sz="1400" dirty="0">
                <a:latin typeface="Times New Roman"/>
                <a:cs typeface="Times New Roman"/>
              </a:rPr>
              <a:t> have 3 bins are observed which means </a:t>
            </a:r>
            <a:r>
              <a:rPr lang="en-US" sz="1400" dirty="0" err="1">
                <a:latin typeface="Times New Roman"/>
                <a:cs typeface="Times New Roman"/>
              </a:rPr>
              <a:t>their are</a:t>
            </a:r>
            <a:r>
              <a:rPr lang="en-US" sz="1400" dirty="0">
                <a:latin typeface="Times New Roman"/>
                <a:cs typeface="Times New Roman"/>
              </a:rPr>
              <a:t> 3 groups of salary brackets, as well as Right skew.</a:t>
            </a:r>
          </a:p>
          <a:p>
            <a:r>
              <a:rPr lang="en-US" sz="1400" dirty="0">
                <a:latin typeface="Times New Roman"/>
                <a:cs typeface="Times New Roman"/>
              </a:rPr>
              <a:t>3) </a:t>
            </a:r>
            <a:r>
              <a:rPr lang="en-US" sz="1400" dirty="0" err="1">
                <a:latin typeface="Times New Roman"/>
                <a:cs typeface="Times New Roman"/>
              </a:rPr>
              <a:t>Delay_from_due_date</a:t>
            </a:r>
            <a:r>
              <a:rPr lang="en-US" sz="1400" dirty="0">
                <a:latin typeface="Times New Roman"/>
                <a:cs typeface="Times New Roman"/>
              </a:rPr>
              <a:t> also have 3 bins are observed as well as right Skew.</a:t>
            </a:r>
          </a:p>
          <a:p>
            <a:r>
              <a:rPr lang="en-US" sz="1400" dirty="0">
                <a:latin typeface="Times New Roman"/>
                <a:cs typeface="Times New Roman"/>
              </a:rPr>
              <a:t>4) </a:t>
            </a:r>
            <a:r>
              <a:rPr lang="en-US" sz="1400" dirty="0" err="1">
                <a:latin typeface="Times New Roman"/>
                <a:cs typeface="Times New Roman"/>
              </a:rPr>
              <a:t>Credit_History_Age</a:t>
            </a:r>
            <a:r>
              <a:rPr lang="en-US" sz="1400" dirty="0">
                <a:latin typeface="Times New Roman"/>
                <a:cs typeface="Times New Roman"/>
              </a:rPr>
              <a:t> has 4 bins are observe</a:t>
            </a:r>
            <a:r>
              <a:rPr lang="en-US" sz="1400" dirty="0">
                <a:latin typeface="Helvetica Neue"/>
              </a:rPr>
              <a:t>d.</a:t>
            </a:r>
          </a:p>
        </p:txBody>
      </p:sp>
      <p:pic>
        <p:nvPicPr>
          <p:cNvPr id="11" name="Picture 10" descr="A picture containing text&#10;&#10;Description automatically generated">
            <a:extLst>
              <a:ext uri="{FF2B5EF4-FFF2-40B4-BE49-F238E27FC236}">
                <a16:creationId xmlns:a16="http://schemas.microsoft.com/office/drawing/2014/main" id="{57CF5562-759B-37E5-E261-7851B4810C3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2" name="Round Diagonal Corner Rectangle 3">
            <a:extLst>
              <a:ext uri="{FF2B5EF4-FFF2-40B4-BE49-F238E27FC236}">
                <a16:creationId xmlns:a16="http://schemas.microsoft.com/office/drawing/2014/main" id="{D05490F3-DECE-CF61-6AFD-5711C0C77A6C}"/>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Round Diagonal Corner Rectangle 4">
            <a:extLst>
              <a:ext uri="{FF2B5EF4-FFF2-40B4-BE49-F238E27FC236}">
                <a16:creationId xmlns:a16="http://schemas.microsoft.com/office/drawing/2014/main" id="{C4ECFCEB-4E37-8E47-4734-EA1223F2B4BD}"/>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855870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AE6B-C5B3-4680-EEBA-04C56BE95996}"/>
              </a:ext>
            </a:extLst>
          </p:cNvPr>
          <p:cNvSpPr>
            <a:spLocks noGrp="1"/>
          </p:cNvSpPr>
          <p:nvPr>
            <p:ph type="title"/>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DC2B45E2-2F59-2864-E29E-55FCBB850061}"/>
              </a:ext>
            </a:extLst>
          </p:cNvPr>
          <p:cNvPicPr>
            <a:picLocks noGrp="1" noChangeAspect="1"/>
          </p:cNvPicPr>
          <p:nvPr>
            <p:ph idx="1"/>
          </p:nvPr>
        </p:nvPicPr>
        <p:blipFill>
          <a:blip r:embed="rId2"/>
          <a:stretch>
            <a:fillRect/>
          </a:stretch>
        </p:blipFill>
        <p:spPr>
          <a:xfrm>
            <a:off x="639433" y="110602"/>
            <a:ext cx="8282078" cy="4057652"/>
          </a:xfrm>
        </p:spPr>
      </p:pic>
      <p:pic>
        <p:nvPicPr>
          <p:cNvPr id="5" name="Picture 5" descr="Chart, box and whisker chart&#10;&#10;Description automatically generated">
            <a:extLst>
              <a:ext uri="{FF2B5EF4-FFF2-40B4-BE49-F238E27FC236}">
                <a16:creationId xmlns:a16="http://schemas.microsoft.com/office/drawing/2014/main" id="{3B605E52-34DF-9049-F809-A13965DBC87E}"/>
              </a:ext>
            </a:extLst>
          </p:cNvPr>
          <p:cNvPicPr>
            <a:picLocks noChangeAspect="1"/>
          </p:cNvPicPr>
          <p:nvPr/>
        </p:nvPicPr>
        <p:blipFill>
          <a:blip r:embed="rId3"/>
          <a:stretch>
            <a:fillRect/>
          </a:stretch>
        </p:blipFill>
        <p:spPr>
          <a:xfrm>
            <a:off x="770626" y="4161358"/>
            <a:ext cx="8235351" cy="2618454"/>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B6DBC6A1-5771-26DB-30B4-26ABB3C5F8F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112B0B86-CA9B-D676-D346-47FC2713B24A}"/>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D33D28F9-A39B-696F-9105-4FA27D60F9A5}"/>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44163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45C0-BB8E-C14B-4CBA-90AB7FD13349}"/>
              </a:ext>
            </a:extLst>
          </p:cNvPr>
          <p:cNvSpPr>
            <a:spLocks noGrp="1"/>
          </p:cNvSpPr>
          <p:nvPr>
            <p:ph type="title"/>
          </p:nvPr>
        </p:nvSpPr>
        <p:spPr>
          <a:xfrm>
            <a:off x="971996" y="719868"/>
            <a:ext cx="8158315" cy="477551"/>
          </a:xfrm>
        </p:spPr>
        <p:txBody>
          <a:bodyPr>
            <a:normAutofit fontScale="90000"/>
          </a:bodyPr>
          <a:lstStyle/>
          <a:p>
            <a:r>
              <a:rPr lang="en-IN" b="0" i="0" dirty="0">
                <a:solidFill>
                  <a:srgbClr val="343541"/>
                </a:solidFill>
                <a:effectLst/>
                <a:latin typeface="Söhne"/>
              </a:rPr>
              <a:t>Industry Review :- Current practices</a:t>
            </a:r>
            <a:br>
              <a:rPr lang="en-IN" dirty="0"/>
            </a:br>
            <a:endParaRPr lang="en-IN" b="1" dirty="0"/>
          </a:p>
        </p:txBody>
      </p:sp>
      <p:sp>
        <p:nvSpPr>
          <p:cNvPr id="3" name="Content Placeholder 2">
            <a:extLst>
              <a:ext uri="{FF2B5EF4-FFF2-40B4-BE49-F238E27FC236}">
                <a16:creationId xmlns:a16="http://schemas.microsoft.com/office/drawing/2014/main" id="{7BE6C918-4630-DC18-B84B-37EF9BFA5F34}"/>
              </a:ext>
            </a:extLst>
          </p:cNvPr>
          <p:cNvSpPr>
            <a:spLocks noGrp="1"/>
          </p:cNvSpPr>
          <p:nvPr>
            <p:ph idx="1"/>
          </p:nvPr>
        </p:nvSpPr>
        <p:spPr>
          <a:xfrm>
            <a:off x="838200" y="1435510"/>
            <a:ext cx="10515600" cy="5201263"/>
          </a:xfrm>
        </p:spPr>
        <p:txBody>
          <a:bodyPr/>
          <a:lstStyle/>
          <a:p>
            <a:pPr marL="514350" indent="-514350">
              <a:buAutoNum type="arabicParenR"/>
            </a:pPr>
            <a:r>
              <a:rPr lang="en-US" b="0" i="0" dirty="0">
                <a:solidFill>
                  <a:srgbClr val="374151"/>
                </a:solidFill>
                <a:effectLst/>
                <a:latin typeface="Söhne"/>
              </a:rPr>
              <a:t>Credit cards are a ubiquitous part of modern society, with millions of people around the world using them for everyday transactions.</a:t>
            </a:r>
          </a:p>
          <a:p>
            <a:pPr marL="514350" indent="-514350">
              <a:buAutoNum type="arabicParenR"/>
            </a:pPr>
            <a:r>
              <a:rPr lang="en-US" b="0" i="0" dirty="0">
                <a:solidFill>
                  <a:srgbClr val="374151"/>
                </a:solidFill>
                <a:effectLst/>
                <a:latin typeface="Söhne"/>
              </a:rPr>
              <a:t> Credit cards are a type of payment card that allows consumers to borrow money from a financial institution in order to make purchases. </a:t>
            </a:r>
          </a:p>
          <a:p>
            <a:pPr marL="514350" indent="-514350">
              <a:buAutoNum type="arabicParenR"/>
            </a:pPr>
            <a:r>
              <a:rPr lang="en-US" b="0" i="0" dirty="0">
                <a:solidFill>
                  <a:srgbClr val="374151"/>
                </a:solidFill>
                <a:effectLst/>
                <a:latin typeface="Söhne"/>
              </a:rPr>
              <a:t>They offer many benefits, such as convenience, rewards, and fraud protection, but they also come with risks, such as high interest rates and fees.</a:t>
            </a:r>
          </a:p>
          <a:p>
            <a:pPr marL="514350" indent="-514350">
              <a:buAutoNum type="arabicParenR"/>
            </a:pPr>
            <a:r>
              <a:rPr lang="en-US" b="0" i="0" dirty="0">
                <a:solidFill>
                  <a:srgbClr val="374151"/>
                </a:solidFill>
                <a:effectLst/>
                <a:latin typeface="Söhne"/>
              </a:rPr>
              <a:t>One of the biggest challenges facing the credit card industry today is fraud. Credit card fraud is a serious problem, with criminals using a variety of tactics to steal card information and make unauthorized purchases. </a:t>
            </a:r>
            <a:endParaRPr lang="en-IN" dirty="0"/>
          </a:p>
        </p:txBody>
      </p:sp>
      <p:sp>
        <p:nvSpPr>
          <p:cNvPr id="5" name="Round Diagonal Corner Rectangle 4">
            <a:extLst>
              <a:ext uri="{FF2B5EF4-FFF2-40B4-BE49-F238E27FC236}">
                <a16:creationId xmlns:a16="http://schemas.microsoft.com/office/drawing/2014/main" id="{0DB71A3B-C35E-20B7-1777-1C82D62C0285}"/>
              </a:ext>
            </a:extLst>
          </p:cNvPr>
          <p:cNvSpPr/>
          <p:nvPr/>
        </p:nvSpPr>
        <p:spPr>
          <a:xfrm>
            <a:off x="444305" y="2266748"/>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 name="Round Diagonal Corner Rectangle 3">
            <a:extLst>
              <a:ext uri="{FF2B5EF4-FFF2-40B4-BE49-F238E27FC236}">
                <a16:creationId xmlns:a16="http://schemas.microsoft.com/office/drawing/2014/main" id="{9966E9F8-3201-6130-93CB-6796AA33A8CF}"/>
              </a:ext>
            </a:extLst>
          </p:cNvPr>
          <p:cNvSpPr/>
          <p:nvPr/>
        </p:nvSpPr>
        <p:spPr>
          <a:xfrm>
            <a:off x="444305"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D8357249-8AA5-85B7-B602-F22BEB327404}"/>
              </a:ext>
            </a:extLst>
          </p:cNvPr>
          <p:cNvPicPr>
            <a:picLocks noChangeAspect="1"/>
          </p:cNvPicPr>
          <p:nvPr/>
        </p:nvPicPr>
        <p:blipFill>
          <a:blip r:embed="rId2"/>
          <a:stretch>
            <a:fillRect/>
          </a:stretch>
        </p:blipFill>
        <p:spPr>
          <a:xfrm>
            <a:off x="9414162" y="146795"/>
            <a:ext cx="2591025" cy="1146147"/>
          </a:xfrm>
          <a:prstGeom prst="rect">
            <a:avLst/>
          </a:prstGeom>
        </p:spPr>
      </p:pic>
    </p:spTree>
    <p:extLst>
      <p:ext uri="{BB962C8B-B14F-4D97-AF65-F5344CB8AC3E}">
        <p14:creationId xmlns:p14="http://schemas.microsoft.com/office/powerpoint/2010/main" val="1103615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8E60-5408-7398-EC54-9C46435DDA26}"/>
              </a:ext>
            </a:extLst>
          </p:cNvPr>
          <p:cNvSpPr>
            <a:spLocks noGrp="1"/>
          </p:cNvSpPr>
          <p:nvPr>
            <p:ph type="title"/>
          </p:nvPr>
        </p:nvSpPr>
        <p:spPr>
          <a:xfrm>
            <a:off x="838200" y="365125"/>
            <a:ext cx="10515600" cy="1886279"/>
          </a:xfrm>
        </p:spPr>
        <p:txBody>
          <a:bodyPr/>
          <a:lstStyle/>
          <a:p>
            <a:r>
              <a:rPr lang="en-US" sz="2400" b="1" dirty="0">
                <a:latin typeface="Times New Roman"/>
                <a:cs typeface="Times New Roman"/>
              </a:rPr>
              <a:t>Univariate Analysis for categorical variable</a:t>
            </a:r>
            <a:endParaRPr lang="en-US" sz="2400" dirty="0">
              <a:latin typeface="Times New Roman"/>
              <a:cs typeface="Times New Roman"/>
            </a:endParaRPr>
          </a:p>
          <a:p>
            <a:pPr algn="r"/>
            <a:r>
              <a:rPr lang="en-US" sz="1100" dirty="0">
                <a:solidFill>
                  <a:srgbClr val="303F9F"/>
                </a:solidFill>
                <a:ea typeface="+mj-lt"/>
                <a:cs typeface="+mj-lt"/>
              </a:rPr>
              <a:t>In [ ]:</a:t>
            </a:r>
            <a:endParaRPr lang="en-US" dirty="0"/>
          </a:p>
          <a:p>
            <a:endParaRPr lang="en-US"/>
          </a:p>
          <a:p>
            <a:endParaRPr lang="en-US" dirty="0">
              <a:cs typeface="Calibri Light"/>
            </a:endParaRPr>
          </a:p>
        </p:txBody>
      </p:sp>
      <p:sp>
        <p:nvSpPr>
          <p:cNvPr id="3" name="Content Placeholder 2">
            <a:extLst>
              <a:ext uri="{FF2B5EF4-FFF2-40B4-BE49-F238E27FC236}">
                <a16:creationId xmlns:a16="http://schemas.microsoft.com/office/drawing/2014/main" id="{1FE2A23D-E178-1DC9-016B-720026011C4A}"/>
              </a:ext>
            </a:extLst>
          </p:cNvPr>
          <p:cNvSpPr>
            <a:spLocks noGrp="1"/>
          </p:cNvSpPr>
          <p:nvPr>
            <p:ph idx="1"/>
          </p:nvPr>
        </p:nvSpPr>
        <p:spPr>
          <a:xfrm>
            <a:off x="838200" y="1825625"/>
            <a:ext cx="6705600" cy="3359301"/>
          </a:xfrm>
        </p:spPr>
        <p:txBody>
          <a:bodyPr vert="horz" lIns="91440" tIns="45720" rIns="91440" bIns="45720" rtlCol="0" anchor="t">
            <a:normAutofit/>
          </a:bodyPr>
          <a:lstStyle/>
          <a:p>
            <a:endParaRPr lang="en-US" sz="1100" b="1" dirty="0">
              <a:cs typeface="Calibri"/>
            </a:endParaRPr>
          </a:p>
          <a:p>
            <a:pPr algn="r"/>
            <a:r>
              <a:rPr lang="en-US" sz="1100" dirty="0">
                <a:solidFill>
                  <a:srgbClr val="303F9F"/>
                </a:solidFill>
                <a:ea typeface="+mn-lt"/>
                <a:cs typeface="+mn-lt"/>
              </a:rPr>
              <a:t>In [</a:t>
            </a:r>
            <a:endParaRPr lang="en-US" dirty="0">
              <a:cs typeface="Calibri"/>
            </a:endParaRPr>
          </a:p>
        </p:txBody>
      </p:sp>
      <p:pic>
        <p:nvPicPr>
          <p:cNvPr id="4" name="Picture 4" descr="Chart, bar chart&#10;&#10;Description automatically generated">
            <a:extLst>
              <a:ext uri="{FF2B5EF4-FFF2-40B4-BE49-F238E27FC236}">
                <a16:creationId xmlns:a16="http://schemas.microsoft.com/office/drawing/2014/main" id="{24DEAF28-B033-0D3D-DA58-D9642645079B}"/>
              </a:ext>
            </a:extLst>
          </p:cNvPr>
          <p:cNvPicPr>
            <a:picLocks noChangeAspect="1"/>
          </p:cNvPicPr>
          <p:nvPr/>
        </p:nvPicPr>
        <p:blipFill>
          <a:blip r:embed="rId2"/>
          <a:stretch>
            <a:fillRect/>
          </a:stretch>
        </p:blipFill>
        <p:spPr>
          <a:xfrm>
            <a:off x="454325" y="1129767"/>
            <a:ext cx="7157049" cy="3491412"/>
          </a:xfrm>
          <a:prstGeom prst="rect">
            <a:avLst/>
          </a:prstGeom>
        </p:spPr>
      </p:pic>
      <p:sp>
        <p:nvSpPr>
          <p:cNvPr id="5" name="TextBox 4">
            <a:extLst>
              <a:ext uri="{FF2B5EF4-FFF2-40B4-BE49-F238E27FC236}">
                <a16:creationId xmlns:a16="http://schemas.microsoft.com/office/drawing/2014/main" id="{52E0FC17-1D23-59F8-4654-6744BE42FE3F}"/>
              </a:ext>
            </a:extLst>
          </p:cNvPr>
          <p:cNvSpPr txBox="1"/>
          <p:nvPr/>
        </p:nvSpPr>
        <p:spPr>
          <a:xfrm>
            <a:off x="583721" y="4609381"/>
            <a:ext cx="899734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Helvetica Neue"/>
              </a:rPr>
              <a:t>1) In </a:t>
            </a:r>
            <a:r>
              <a:rPr lang="en-US" sz="1400" dirty="0" err="1">
                <a:latin typeface="Helvetica Neue"/>
              </a:rPr>
              <a:t>Payment_of_min_Amount</a:t>
            </a:r>
            <a:r>
              <a:rPr lang="en-US" sz="1400" dirty="0">
                <a:latin typeface="Helvetica Neue"/>
              </a:rPr>
              <a:t> 3 unique categories are observed yes is the </a:t>
            </a:r>
            <a:r>
              <a:rPr lang="en-US" sz="1400" dirty="0" err="1">
                <a:latin typeface="Helvetica Neue"/>
              </a:rPr>
              <a:t>domainating</a:t>
            </a:r>
            <a:r>
              <a:rPr lang="en-US" sz="1400" dirty="0">
                <a:latin typeface="Helvetica Neue"/>
              </a:rPr>
              <a:t> class followed by No then NM. This is the minimum amount of money that must be paid in order to avoid late payment fees or negative impacts on the borrower's credit score.</a:t>
            </a:r>
          </a:p>
          <a:p>
            <a:r>
              <a:rPr lang="en-US" sz="1400" dirty="0">
                <a:latin typeface="Helvetica Neue"/>
              </a:rPr>
              <a:t>2) In '</a:t>
            </a:r>
            <a:r>
              <a:rPr lang="en-US" sz="1400" dirty="0" err="1">
                <a:latin typeface="Helvetica Neue"/>
              </a:rPr>
              <a:t>Payment_Behaviour</a:t>
            </a:r>
            <a:r>
              <a:rPr lang="en-US" sz="1400" dirty="0">
                <a:latin typeface="Helvetica Neue"/>
              </a:rPr>
              <a:t>' 6 unique categories are notice </a:t>
            </a:r>
            <a:r>
              <a:rPr lang="en-US" sz="1400" dirty="0" err="1">
                <a:latin typeface="Helvetica Neue"/>
              </a:rPr>
              <a:t>amont</a:t>
            </a:r>
            <a:r>
              <a:rPr lang="en-US" sz="1400" dirty="0">
                <a:latin typeface="Helvetica Neue"/>
              </a:rPr>
              <a:t> them </a:t>
            </a:r>
            <a:r>
              <a:rPr lang="en-US" sz="1400" dirty="0" err="1">
                <a:latin typeface="Helvetica Neue"/>
              </a:rPr>
              <a:t>Low_spent_Small_value_payments</a:t>
            </a:r>
            <a:r>
              <a:rPr lang="en-US" sz="1400" dirty="0">
                <a:latin typeface="Helvetica Neue"/>
              </a:rPr>
              <a:t> is the </a:t>
            </a:r>
            <a:r>
              <a:rPr lang="en-US" sz="1400" dirty="0" err="1">
                <a:latin typeface="Helvetica Neue"/>
              </a:rPr>
              <a:t>Domainating</a:t>
            </a:r>
            <a:r>
              <a:rPr lang="en-US" sz="1400" dirty="0">
                <a:latin typeface="Helvetica Neue"/>
              </a:rPr>
              <a:t> class.</a:t>
            </a:r>
          </a:p>
          <a:p>
            <a:r>
              <a:rPr lang="en-US" sz="1400" dirty="0">
                <a:latin typeface="Helvetica Neue"/>
              </a:rPr>
              <a:t>3) A score of 670 or higher is considered "Good" , A score between 580 and 669 is considered "Fair" or "Standard," , A score below 580 is considered "Poor" in our case standard credit score is </a:t>
            </a:r>
            <a:r>
              <a:rPr lang="en-US" sz="1400" dirty="0" err="1">
                <a:latin typeface="Helvetica Neue"/>
              </a:rPr>
              <a:t>domainating</a:t>
            </a:r>
            <a:r>
              <a:rPr lang="en-US" sz="1400" dirty="0">
                <a:latin typeface="Helvetica Neue"/>
              </a:rPr>
              <a:t> class followed by Poor </a:t>
            </a:r>
            <a:r>
              <a:rPr lang="en-US" sz="1400" dirty="0" err="1">
                <a:latin typeface="Helvetica Neue"/>
              </a:rPr>
              <a:t>credit_score</a:t>
            </a:r>
            <a:endParaRPr lang="en-US" sz="1400">
              <a:latin typeface="Helvetica Neue"/>
            </a:endParaRPr>
          </a:p>
          <a:p>
            <a:r>
              <a:rPr lang="en-US" sz="1400" dirty="0">
                <a:latin typeface="Helvetica Neue"/>
              </a:rPr>
              <a:t>4) In "</a:t>
            </a:r>
            <a:r>
              <a:rPr lang="en-US" sz="1400" dirty="0" err="1">
                <a:latin typeface="Helvetica Neue"/>
              </a:rPr>
              <a:t>Credit_Mix</a:t>
            </a:r>
            <a:r>
              <a:rPr lang="en-US" sz="1400" dirty="0">
                <a:latin typeface="Helvetica Neue"/>
              </a:rPr>
              <a:t>" Standard is highest </a:t>
            </a:r>
            <a:r>
              <a:rPr lang="en-US" sz="1400" dirty="0" err="1">
                <a:latin typeface="Helvetica Neue"/>
              </a:rPr>
              <a:t>occurance</a:t>
            </a:r>
            <a:r>
              <a:rPr lang="en-US" sz="1400" dirty="0">
                <a:latin typeface="Helvetica Neue"/>
              </a:rPr>
              <a:t> followed by Good </a:t>
            </a:r>
            <a:r>
              <a:rPr lang="en-US" sz="1400" dirty="0" err="1">
                <a:latin typeface="Helvetica Neue"/>
              </a:rPr>
              <a:t>then</a:t>
            </a:r>
            <a:r>
              <a:rPr lang="en-US" sz="1400" dirty="0">
                <a:latin typeface="Helvetica Neue"/>
              </a:rPr>
              <a:t> bad.</a:t>
            </a:r>
          </a:p>
          <a:p>
            <a:r>
              <a:rPr lang="en-US" sz="1400" dirty="0">
                <a:latin typeface="Helvetica Neue"/>
              </a:rPr>
              <a:t>5) In "Occupation" variable it is observe that Lawyer is the occupation where the maximum people are working</a:t>
            </a:r>
          </a:p>
        </p:txBody>
      </p:sp>
      <p:pic>
        <p:nvPicPr>
          <p:cNvPr id="7" name="Picture 6" descr="A picture containing text&#10;&#10;Description automatically generated">
            <a:extLst>
              <a:ext uri="{FF2B5EF4-FFF2-40B4-BE49-F238E27FC236}">
                <a16:creationId xmlns:a16="http://schemas.microsoft.com/office/drawing/2014/main" id="{6849571E-9801-5DC2-0972-D955A06E1A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6" name="Round Diagonal Corner Rectangle 3">
            <a:extLst>
              <a:ext uri="{FF2B5EF4-FFF2-40B4-BE49-F238E27FC236}">
                <a16:creationId xmlns:a16="http://schemas.microsoft.com/office/drawing/2014/main" id="{C1DAA29F-1D02-E3DF-D8AE-83447F93E2AA}"/>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5014774F-AE9C-EF4F-42EA-4A170446C186}"/>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629835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BF17-3195-4694-21AC-C3B4B2A05BA5}"/>
              </a:ext>
            </a:extLst>
          </p:cNvPr>
          <p:cNvSpPr>
            <a:spLocks noGrp="1"/>
          </p:cNvSpPr>
          <p:nvPr>
            <p:ph type="title"/>
          </p:nvPr>
        </p:nvSpPr>
        <p:spPr/>
        <p:txBody>
          <a:bodyPr/>
          <a:lstStyle/>
          <a:p>
            <a:r>
              <a:rPr lang="en-US" sz="2400" b="1" dirty="0">
                <a:latin typeface="Times New Roman"/>
                <a:cs typeface="Times New Roman"/>
              </a:rPr>
              <a:t>Bivariate analysis of Numeric Numerical </a:t>
            </a:r>
            <a:r>
              <a:rPr lang="en-US" sz="2400" b="1" dirty="0" err="1">
                <a:latin typeface="Times New Roman"/>
                <a:cs typeface="Times New Roman"/>
              </a:rPr>
              <a:t>vaiable</a:t>
            </a:r>
            <a:endParaRPr lang="en-US" sz="2400" dirty="0" err="1">
              <a:latin typeface="Times New Roman"/>
              <a:cs typeface="Times New Roman"/>
            </a:endParaRPr>
          </a:p>
          <a:p>
            <a:endParaRPr lang="en-US" dirty="0">
              <a:cs typeface="Calibri Light"/>
            </a:endParaRPr>
          </a:p>
        </p:txBody>
      </p:sp>
      <p:pic>
        <p:nvPicPr>
          <p:cNvPr id="4" name="Picture 4" descr="Calendar&#10;&#10;Description automatically generated">
            <a:extLst>
              <a:ext uri="{FF2B5EF4-FFF2-40B4-BE49-F238E27FC236}">
                <a16:creationId xmlns:a16="http://schemas.microsoft.com/office/drawing/2014/main" id="{4337D9C3-B4DC-F626-6687-8C04A0E204A5}"/>
              </a:ext>
            </a:extLst>
          </p:cNvPr>
          <p:cNvPicPr>
            <a:picLocks noGrp="1" noChangeAspect="1"/>
          </p:cNvPicPr>
          <p:nvPr>
            <p:ph idx="1"/>
          </p:nvPr>
        </p:nvPicPr>
        <p:blipFill>
          <a:blip r:embed="rId2"/>
          <a:stretch>
            <a:fillRect/>
          </a:stretch>
        </p:blipFill>
        <p:spPr>
          <a:xfrm>
            <a:off x="764965" y="1118543"/>
            <a:ext cx="7312144" cy="3925198"/>
          </a:xfrm>
        </p:spPr>
      </p:pic>
      <p:sp>
        <p:nvSpPr>
          <p:cNvPr id="5" name="TextBox 4">
            <a:extLst>
              <a:ext uri="{FF2B5EF4-FFF2-40B4-BE49-F238E27FC236}">
                <a16:creationId xmlns:a16="http://schemas.microsoft.com/office/drawing/2014/main" id="{D3FB6FF3-F360-3BB5-F14B-600B3D970516}"/>
              </a:ext>
            </a:extLst>
          </p:cNvPr>
          <p:cNvSpPr txBox="1"/>
          <p:nvPr/>
        </p:nvSpPr>
        <p:spPr>
          <a:xfrm>
            <a:off x="770626" y="5299494"/>
            <a:ext cx="1102455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1) </a:t>
            </a:r>
            <a:r>
              <a:rPr lang="en-US" dirty="0" err="1">
                <a:latin typeface="Times New Roman"/>
                <a:cs typeface="Times New Roman"/>
              </a:rPr>
              <a:t>Their</a:t>
            </a:r>
            <a:r>
              <a:rPr lang="en-US" dirty="0">
                <a:latin typeface="Times New Roman"/>
                <a:cs typeface="Times New Roman"/>
              </a:rPr>
              <a:t> is relation between </a:t>
            </a:r>
            <a:r>
              <a:rPr lang="en-US" dirty="0" err="1">
                <a:latin typeface="Times New Roman"/>
                <a:cs typeface="Times New Roman"/>
              </a:rPr>
              <a:t>Annual_Income</a:t>
            </a:r>
            <a:r>
              <a:rPr lang="en-US" dirty="0">
                <a:latin typeface="Times New Roman"/>
                <a:cs typeface="Times New Roman"/>
              </a:rPr>
              <a:t> and </a:t>
            </a:r>
            <a:r>
              <a:rPr lang="en-US" dirty="0" err="1">
                <a:latin typeface="Times New Roman"/>
                <a:cs typeface="Times New Roman"/>
              </a:rPr>
              <a:t>Num_credit_Card</a:t>
            </a:r>
            <a:r>
              <a:rPr lang="en-US" dirty="0">
                <a:latin typeface="Times New Roman"/>
                <a:cs typeface="Times New Roman"/>
              </a:rPr>
              <a:t>, </a:t>
            </a:r>
            <a:r>
              <a:rPr lang="en-US" dirty="0" err="1">
                <a:latin typeface="Times New Roman"/>
                <a:cs typeface="Times New Roman"/>
              </a:rPr>
              <a:t>Annual_Income</a:t>
            </a:r>
            <a:r>
              <a:rPr lang="en-US" dirty="0">
                <a:latin typeface="Times New Roman"/>
                <a:cs typeface="Times New Roman"/>
              </a:rPr>
              <a:t> and </a:t>
            </a:r>
            <a:r>
              <a:rPr lang="en-US" dirty="0" err="1">
                <a:latin typeface="Times New Roman"/>
                <a:cs typeface="Times New Roman"/>
              </a:rPr>
              <a:t>interest_Rate</a:t>
            </a:r>
            <a:r>
              <a:rPr lang="en-US" dirty="0">
                <a:latin typeface="Times New Roman"/>
                <a:cs typeface="Times New Roman"/>
              </a:rPr>
              <a:t> , </a:t>
            </a:r>
            <a:r>
              <a:rPr lang="en-US" dirty="0" err="1">
                <a:latin typeface="Times New Roman"/>
                <a:cs typeface="Times New Roman"/>
              </a:rPr>
              <a:t>annual_Income</a:t>
            </a:r>
            <a:r>
              <a:rPr lang="en-US" dirty="0">
                <a:latin typeface="Times New Roman"/>
                <a:cs typeface="Times New Roman"/>
              </a:rPr>
              <a:t> and </a:t>
            </a:r>
            <a:r>
              <a:rPr lang="en-US" dirty="0" err="1">
                <a:latin typeface="Times New Roman"/>
                <a:cs typeface="Times New Roman"/>
              </a:rPr>
              <a:t>Amount_Invested_Monthly</a:t>
            </a:r>
            <a:endParaRPr lang="en-US">
              <a:latin typeface="Times New Roman"/>
              <a:cs typeface="Times New Roman"/>
            </a:endParaRPr>
          </a:p>
          <a:p>
            <a:r>
              <a:rPr lang="en-US" dirty="0">
                <a:latin typeface="Times New Roman"/>
                <a:cs typeface="Times New Roman"/>
              </a:rPr>
              <a:t>2) </a:t>
            </a:r>
            <a:r>
              <a:rPr lang="en-US" dirty="0" err="1">
                <a:latin typeface="Times New Roman"/>
                <a:cs typeface="Times New Roman"/>
              </a:rPr>
              <a:t>Their</a:t>
            </a:r>
            <a:r>
              <a:rPr lang="en-US" dirty="0">
                <a:latin typeface="Times New Roman"/>
                <a:cs typeface="Times New Roman"/>
              </a:rPr>
              <a:t> is positive co-</a:t>
            </a:r>
            <a:r>
              <a:rPr lang="en-US" dirty="0" err="1">
                <a:latin typeface="Times New Roman"/>
                <a:cs typeface="Times New Roman"/>
              </a:rPr>
              <a:t>rrelation</a:t>
            </a:r>
            <a:r>
              <a:rPr lang="en-US" dirty="0">
                <a:latin typeface="Times New Roman"/>
                <a:cs typeface="Times New Roman"/>
              </a:rPr>
              <a:t> between </a:t>
            </a:r>
            <a:r>
              <a:rPr lang="en-US" dirty="0" err="1">
                <a:latin typeface="Times New Roman"/>
                <a:cs typeface="Times New Roman"/>
              </a:rPr>
              <a:t>Annual_Income</a:t>
            </a:r>
            <a:r>
              <a:rPr lang="en-US" dirty="0">
                <a:latin typeface="Times New Roman"/>
                <a:cs typeface="Times New Roman"/>
              </a:rPr>
              <a:t> vs </a:t>
            </a:r>
            <a:r>
              <a:rPr lang="en-US" dirty="0" err="1">
                <a:latin typeface="Times New Roman"/>
                <a:cs typeface="Times New Roman"/>
              </a:rPr>
              <a:t>Total_EMI_per_Month</a:t>
            </a:r>
            <a:r>
              <a:rPr lang="en-US" dirty="0">
                <a:latin typeface="Times New Roman"/>
                <a:cs typeface="Times New Roman"/>
              </a:rPr>
              <a:t>, </a:t>
            </a:r>
            <a:r>
              <a:rPr lang="en-US" dirty="0" err="1">
                <a:latin typeface="Times New Roman"/>
                <a:cs typeface="Times New Roman"/>
              </a:rPr>
              <a:t>Num_of_Loan</a:t>
            </a:r>
            <a:r>
              <a:rPr lang="en-US" dirty="0">
                <a:latin typeface="Times New Roman"/>
                <a:cs typeface="Times New Roman"/>
              </a:rPr>
              <a:t>, Num_of_Credit_card</a:t>
            </a:r>
          </a:p>
        </p:txBody>
      </p:sp>
      <p:pic>
        <p:nvPicPr>
          <p:cNvPr id="7" name="Picture 6" descr="A picture containing text&#10;&#10;Description automatically generated">
            <a:extLst>
              <a:ext uri="{FF2B5EF4-FFF2-40B4-BE49-F238E27FC236}">
                <a16:creationId xmlns:a16="http://schemas.microsoft.com/office/drawing/2014/main" id="{6669521E-429E-1FC2-204C-7CA963E0B93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F5FE3FE3-7EB1-B1F6-B9B1-809EC613969D}"/>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463972B-3CA5-9633-4538-658995289491}"/>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419839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044D53-E495-C23C-2497-7B65063F2DE4}"/>
              </a:ext>
            </a:extLst>
          </p:cNvPr>
          <p:cNvSpPr txBox="1"/>
          <p:nvPr/>
        </p:nvSpPr>
        <p:spPr>
          <a:xfrm>
            <a:off x="842513" y="554966"/>
            <a:ext cx="55611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Helvetica Neue"/>
              </a:rPr>
              <a:t>Bivariate analysis of Numeric Categorical vaiable</a:t>
            </a:r>
          </a:p>
        </p:txBody>
      </p:sp>
      <p:pic>
        <p:nvPicPr>
          <p:cNvPr id="5" name="Picture 5" descr="A picture containing shape&#10;&#10;Description automatically generated">
            <a:extLst>
              <a:ext uri="{FF2B5EF4-FFF2-40B4-BE49-F238E27FC236}">
                <a16:creationId xmlns:a16="http://schemas.microsoft.com/office/drawing/2014/main" id="{BA9EA495-25FF-4954-40DA-31891EAAFAA2}"/>
              </a:ext>
            </a:extLst>
          </p:cNvPr>
          <p:cNvPicPr>
            <a:picLocks noChangeAspect="1"/>
          </p:cNvPicPr>
          <p:nvPr/>
        </p:nvPicPr>
        <p:blipFill>
          <a:blip r:embed="rId2"/>
          <a:stretch>
            <a:fillRect/>
          </a:stretch>
        </p:blipFill>
        <p:spPr>
          <a:xfrm>
            <a:off x="727494" y="913971"/>
            <a:ext cx="7674634" cy="4167418"/>
          </a:xfrm>
          <a:prstGeom prst="rect">
            <a:avLst/>
          </a:prstGeom>
        </p:spPr>
      </p:pic>
      <p:sp>
        <p:nvSpPr>
          <p:cNvPr id="6" name="TextBox 5">
            <a:extLst>
              <a:ext uri="{FF2B5EF4-FFF2-40B4-BE49-F238E27FC236}">
                <a16:creationId xmlns:a16="http://schemas.microsoft.com/office/drawing/2014/main" id="{D741F975-B30B-30E8-D3D5-478BA9427DB7}"/>
              </a:ext>
            </a:extLst>
          </p:cNvPr>
          <p:cNvSpPr txBox="1"/>
          <p:nvPr/>
        </p:nvSpPr>
        <p:spPr>
          <a:xfrm>
            <a:off x="741872" y="5069456"/>
            <a:ext cx="1145587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cs typeface="Times New Roman"/>
              </a:rPr>
              <a:t>1) The People who have higher </a:t>
            </a:r>
            <a:r>
              <a:rPr lang="en-US" sz="1600" dirty="0" err="1">
                <a:latin typeface="Times New Roman"/>
                <a:cs typeface="Times New Roman"/>
              </a:rPr>
              <a:t>Annual_Income</a:t>
            </a:r>
            <a:r>
              <a:rPr lang="en-US" sz="1600" dirty="0">
                <a:latin typeface="Times New Roman"/>
                <a:cs typeface="Times New Roman"/>
              </a:rPr>
              <a:t> They have good </a:t>
            </a:r>
            <a:r>
              <a:rPr lang="en-US" sz="1600" dirty="0" err="1">
                <a:latin typeface="Times New Roman"/>
                <a:cs typeface="Times New Roman"/>
              </a:rPr>
              <a:t>credit_score</a:t>
            </a:r>
            <a:r>
              <a:rPr lang="en-US" sz="1600" dirty="0">
                <a:latin typeface="Times New Roman"/>
                <a:cs typeface="Times New Roman"/>
              </a:rPr>
              <a:t>, The People who have more </a:t>
            </a:r>
            <a:r>
              <a:rPr lang="en-US" sz="1600" dirty="0" err="1">
                <a:latin typeface="Times New Roman"/>
                <a:cs typeface="Times New Roman"/>
              </a:rPr>
              <a:t>No_of_Bank_Accouts</a:t>
            </a:r>
            <a:r>
              <a:rPr lang="en-US" sz="1600" dirty="0">
                <a:latin typeface="Times New Roman"/>
                <a:cs typeface="Times New Roman"/>
              </a:rPr>
              <a:t> Their </a:t>
            </a:r>
            <a:r>
              <a:rPr lang="en-US" sz="1600" dirty="0" err="1">
                <a:latin typeface="Times New Roman"/>
                <a:cs typeface="Times New Roman"/>
              </a:rPr>
              <a:t>credit_score</a:t>
            </a:r>
            <a:r>
              <a:rPr lang="en-US" sz="1600" dirty="0">
                <a:latin typeface="Times New Roman"/>
                <a:cs typeface="Times New Roman"/>
              </a:rPr>
              <a:t> is poor.</a:t>
            </a:r>
          </a:p>
          <a:p>
            <a:r>
              <a:rPr lang="en-US" sz="1600" dirty="0">
                <a:latin typeface="Times New Roman"/>
                <a:cs typeface="Times New Roman"/>
              </a:rPr>
              <a:t>2) The People who have more </a:t>
            </a:r>
            <a:r>
              <a:rPr lang="en-US" sz="1600" err="1">
                <a:latin typeface="Times New Roman"/>
                <a:cs typeface="Times New Roman"/>
              </a:rPr>
              <a:t>credit_card</a:t>
            </a:r>
            <a:r>
              <a:rPr lang="en-US" sz="1600" dirty="0">
                <a:latin typeface="Times New Roman"/>
                <a:cs typeface="Times New Roman"/>
              </a:rPr>
              <a:t> they have Poor </a:t>
            </a:r>
            <a:r>
              <a:rPr lang="en-US" sz="1600" err="1">
                <a:latin typeface="Times New Roman"/>
                <a:cs typeface="Times New Roman"/>
              </a:rPr>
              <a:t>Credit_score</a:t>
            </a:r>
            <a:r>
              <a:rPr lang="en-US" sz="1600" dirty="0">
                <a:latin typeface="Times New Roman"/>
                <a:cs typeface="Times New Roman"/>
              </a:rPr>
              <a:t>, The people who delay the </a:t>
            </a:r>
            <a:r>
              <a:rPr lang="en-US" sz="1600" err="1">
                <a:latin typeface="Times New Roman"/>
                <a:cs typeface="Times New Roman"/>
              </a:rPr>
              <a:t>Credit_card</a:t>
            </a:r>
            <a:r>
              <a:rPr lang="en-US" sz="1600" dirty="0">
                <a:latin typeface="Times New Roman"/>
                <a:cs typeface="Times New Roman"/>
              </a:rPr>
              <a:t> payment they have Poor </a:t>
            </a:r>
            <a:r>
              <a:rPr lang="en-US" sz="1600" err="1">
                <a:latin typeface="Times New Roman"/>
                <a:cs typeface="Times New Roman"/>
              </a:rPr>
              <a:t>Credit_score</a:t>
            </a:r>
            <a:r>
              <a:rPr lang="en-US" sz="1600" dirty="0">
                <a:latin typeface="Times New Roman"/>
                <a:cs typeface="Times New Roman"/>
              </a:rPr>
              <a:t>.</a:t>
            </a:r>
          </a:p>
          <a:p>
            <a:r>
              <a:rPr lang="en-US" sz="1600" dirty="0">
                <a:latin typeface="Times New Roman"/>
                <a:cs typeface="Times New Roman"/>
              </a:rPr>
              <a:t>3) The People who </a:t>
            </a:r>
            <a:r>
              <a:rPr lang="en-US" sz="1600" err="1">
                <a:latin typeface="Times New Roman"/>
                <a:cs typeface="Times New Roman"/>
              </a:rPr>
              <a:t>Amount_of_Invesment_monthly</a:t>
            </a:r>
            <a:r>
              <a:rPr lang="en-US" sz="1600" dirty="0">
                <a:latin typeface="Times New Roman"/>
                <a:cs typeface="Times New Roman"/>
              </a:rPr>
              <a:t> is </a:t>
            </a:r>
            <a:r>
              <a:rPr lang="en-US" sz="1600" err="1">
                <a:latin typeface="Times New Roman"/>
                <a:cs typeface="Times New Roman"/>
              </a:rPr>
              <a:t>hight</a:t>
            </a:r>
            <a:r>
              <a:rPr lang="en-US" sz="1600" dirty="0">
                <a:latin typeface="Times New Roman"/>
                <a:cs typeface="Times New Roman"/>
              </a:rPr>
              <a:t> as well as </a:t>
            </a:r>
            <a:r>
              <a:rPr lang="en-US" sz="1600" err="1">
                <a:latin typeface="Times New Roman"/>
                <a:cs typeface="Times New Roman"/>
              </a:rPr>
              <a:t>monthly_Balance</a:t>
            </a:r>
            <a:r>
              <a:rPr lang="en-US" sz="1600" dirty="0">
                <a:latin typeface="Times New Roman"/>
                <a:cs typeface="Times New Roman"/>
              </a:rPr>
              <a:t> is high their </a:t>
            </a:r>
            <a:r>
              <a:rPr lang="en-US" sz="1600" err="1">
                <a:latin typeface="Times New Roman"/>
                <a:cs typeface="Times New Roman"/>
              </a:rPr>
              <a:t>credit_Score</a:t>
            </a:r>
            <a:r>
              <a:rPr lang="en-US" sz="1600" dirty="0">
                <a:latin typeface="Times New Roman"/>
                <a:cs typeface="Times New Roman"/>
              </a:rPr>
              <a:t> is Good.</a:t>
            </a:r>
          </a:p>
        </p:txBody>
      </p:sp>
      <p:pic>
        <p:nvPicPr>
          <p:cNvPr id="8" name="Picture 7" descr="A picture containing text&#10;&#10;Description automatically generated">
            <a:extLst>
              <a:ext uri="{FF2B5EF4-FFF2-40B4-BE49-F238E27FC236}">
                <a16:creationId xmlns:a16="http://schemas.microsoft.com/office/drawing/2014/main" id="{827B8372-B395-1720-405A-5FCEB746422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2" name="Round Diagonal Corner Rectangle 3">
            <a:extLst>
              <a:ext uri="{FF2B5EF4-FFF2-40B4-BE49-F238E27FC236}">
                <a16:creationId xmlns:a16="http://schemas.microsoft.com/office/drawing/2014/main" id="{920E2C62-5199-ACA2-39E5-0E970374FF1A}"/>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Round Diagonal Corner Rectangle 4">
            <a:extLst>
              <a:ext uri="{FF2B5EF4-FFF2-40B4-BE49-F238E27FC236}">
                <a16:creationId xmlns:a16="http://schemas.microsoft.com/office/drawing/2014/main" id="{B1429763-8FE8-C6CD-E36D-E4424EFC0C94}"/>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986652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C1E9-AF77-B176-B808-9DCEF3FC6142}"/>
              </a:ext>
            </a:extLst>
          </p:cNvPr>
          <p:cNvSpPr>
            <a:spLocks noGrp="1"/>
          </p:cNvSpPr>
          <p:nvPr>
            <p:ph type="title"/>
          </p:nvPr>
        </p:nvSpPr>
        <p:spPr/>
        <p:txBody>
          <a:bodyPr/>
          <a:lstStyle/>
          <a:p>
            <a:r>
              <a:rPr lang="en-US" sz="2400" b="1" dirty="0">
                <a:latin typeface="Times New Roman"/>
                <a:cs typeface="Times New Roman"/>
              </a:rPr>
              <a:t>Multivariate analyses Numerical to Numerical</a:t>
            </a:r>
            <a:r>
              <a:rPr lang="en-US" sz="2400" b="1" dirty="0">
                <a:solidFill>
                  <a:srgbClr val="296EAA"/>
                </a:solidFill>
                <a:latin typeface="Times New Roman"/>
                <a:cs typeface="Times New Roman"/>
                <a:hlinkClick r:id="rId2"/>
              </a:rPr>
              <a:t>¶</a:t>
            </a:r>
            <a:endParaRPr lang="en-US" sz="2400">
              <a:latin typeface="Times New Roman"/>
              <a:cs typeface="Times New Roman"/>
            </a:endParaRPr>
          </a:p>
          <a:p>
            <a:endParaRPr lang="en-US" dirty="0">
              <a:cs typeface="Calibri Light"/>
            </a:endParaRPr>
          </a:p>
        </p:txBody>
      </p:sp>
      <p:pic>
        <p:nvPicPr>
          <p:cNvPr id="4" name="Picture 4" descr="Chart, histogram&#10;&#10;Description automatically generated">
            <a:extLst>
              <a:ext uri="{FF2B5EF4-FFF2-40B4-BE49-F238E27FC236}">
                <a16:creationId xmlns:a16="http://schemas.microsoft.com/office/drawing/2014/main" id="{F6A945D5-E6D0-62E9-A1DF-D21BC77C461B}"/>
              </a:ext>
            </a:extLst>
          </p:cNvPr>
          <p:cNvPicPr>
            <a:picLocks noGrp="1" noChangeAspect="1"/>
          </p:cNvPicPr>
          <p:nvPr>
            <p:ph idx="1"/>
          </p:nvPr>
        </p:nvPicPr>
        <p:blipFill>
          <a:blip r:embed="rId3"/>
          <a:stretch>
            <a:fillRect/>
          </a:stretch>
        </p:blipFill>
        <p:spPr>
          <a:xfrm>
            <a:off x="837297" y="1193022"/>
            <a:ext cx="8576461" cy="5257111"/>
          </a:xfrm>
        </p:spPr>
      </p:pic>
      <p:pic>
        <p:nvPicPr>
          <p:cNvPr id="6" name="Picture 5" descr="A picture containing text&#10;&#10;Description automatically generated">
            <a:extLst>
              <a:ext uri="{FF2B5EF4-FFF2-40B4-BE49-F238E27FC236}">
                <a16:creationId xmlns:a16="http://schemas.microsoft.com/office/drawing/2014/main" id="{7C95DBC7-6C97-037E-3F7C-DEFB7E3D9F7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514DC984-F1C8-EB35-45E6-18B1528A54F3}"/>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0D6E8AA4-A52B-BC90-5D1E-980838D46BE2}"/>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77861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1580-2E28-3EE1-F05B-B425700FECA8}"/>
              </a:ext>
            </a:extLst>
          </p:cNvPr>
          <p:cNvSpPr>
            <a:spLocks noGrp="1"/>
          </p:cNvSpPr>
          <p:nvPr>
            <p:ph type="title"/>
          </p:nvPr>
        </p:nvSpPr>
        <p:spPr>
          <a:xfrm>
            <a:off x="363747" y="940219"/>
            <a:ext cx="8847827" cy="2087563"/>
          </a:xfrm>
        </p:spPr>
        <p:txBody>
          <a:bodyPr vert="horz" lIns="91440" tIns="45720" rIns="91440" bIns="45720" rtlCol="0" anchor="ctr">
            <a:noAutofit/>
          </a:bodyPr>
          <a:lstStyle/>
          <a:p>
            <a:r>
              <a:rPr lang="en-US" sz="2000" b="1" dirty="0">
                <a:latin typeface="Times New Roman"/>
                <a:ea typeface="+mj-lt"/>
                <a:cs typeface="+mj-lt"/>
              </a:rPr>
              <a:t>Step 9: Separate your Train dataset and test data set if you combined them in the initial steps. (In this step only segregate train and test datasets based on the length of the train and test dataset) Note: Your given test dataset is only for validating and submitting the results. Only Use the Train dataset to perform the train test split in the coming steps. Do not use Test to build the model and test the model, Since there is no target variable in the test data set you </a:t>
            </a:r>
            <a:r>
              <a:rPr lang="en-US" sz="2000" b="1" dirty="0" err="1">
                <a:latin typeface="Times New Roman"/>
                <a:ea typeface="+mj-lt"/>
                <a:cs typeface="+mj-lt"/>
              </a:rPr>
              <a:t>can not</a:t>
            </a:r>
            <a:r>
              <a:rPr lang="en-US" sz="2000" b="1" dirty="0">
                <a:latin typeface="Times New Roman"/>
                <a:ea typeface="+mj-lt"/>
                <a:cs typeface="+mj-lt"/>
              </a:rPr>
              <a:t> test the model performance with the test data set. Thus we only consider the training dataset and split that into </a:t>
            </a:r>
            <a:r>
              <a:rPr lang="en-US" sz="2000" b="1" dirty="0" err="1">
                <a:latin typeface="Times New Roman"/>
                <a:ea typeface="+mj-lt"/>
                <a:cs typeface="+mj-lt"/>
              </a:rPr>
              <a:t>X_train</a:t>
            </a:r>
            <a:r>
              <a:rPr lang="en-US" sz="2000" b="1" dirty="0">
                <a:latin typeface="Times New Roman"/>
                <a:ea typeface="+mj-lt"/>
                <a:cs typeface="+mj-lt"/>
              </a:rPr>
              <a:t> and </a:t>
            </a:r>
            <a:r>
              <a:rPr lang="en-US" sz="2000" b="1" dirty="0" err="1">
                <a:latin typeface="Times New Roman"/>
                <a:ea typeface="+mj-lt"/>
                <a:cs typeface="+mj-lt"/>
              </a:rPr>
              <a:t>X_test</a:t>
            </a:r>
            <a:r>
              <a:rPr lang="en-US" sz="2000" b="1" dirty="0">
                <a:latin typeface="Times New Roman"/>
                <a:ea typeface="+mj-lt"/>
                <a:cs typeface="+mj-lt"/>
              </a:rPr>
              <a:t>.</a:t>
            </a:r>
            <a:br>
              <a:rPr lang="en-US" sz="2000" b="1" dirty="0">
                <a:ea typeface="+mj-lt"/>
                <a:cs typeface="+mj-lt"/>
              </a:rPr>
            </a:br>
            <a:br>
              <a:rPr lang="en-US" sz="2000" b="1" dirty="0">
                <a:ea typeface="+mj-lt"/>
                <a:cs typeface="+mj-lt"/>
              </a:rPr>
            </a:br>
            <a:endParaRPr lang="en-US" sz="2000">
              <a:cs typeface="Calibri Light"/>
            </a:endParaRPr>
          </a:p>
        </p:txBody>
      </p:sp>
      <p:pic>
        <p:nvPicPr>
          <p:cNvPr id="3" name="Picture 3" descr="Graphical user interface, text, application, email&#10;&#10;Description automatically generated">
            <a:extLst>
              <a:ext uri="{FF2B5EF4-FFF2-40B4-BE49-F238E27FC236}">
                <a16:creationId xmlns:a16="http://schemas.microsoft.com/office/drawing/2014/main" id="{F311E8C1-ACC4-0D38-5E83-DC72DE078624}"/>
              </a:ext>
            </a:extLst>
          </p:cNvPr>
          <p:cNvPicPr>
            <a:picLocks noChangeAspect="1"/>
          </p:cNvPicPr>
          <p:nvPr/>
        </p:nvPicPr>
        <p:blipFill>
          <a:blip r:embed="rId2"/>
          <a:stretch>
            <a:fillRect/>
          </a:stretch>
        </p:blipFill>
        <p:spPr>
          <a:xfrm>
            <a:off x="368060" y="3042033"/>
            <a:ext cx="8867954" cy="2297933"/>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EF285964-BFC8-783B-7152-C76F86BEF5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4" name="Round Diagonal Corner Rectangle 3">
            <a:extLst>
              <a:ext uri="{FF2B5EF4-FFF2-40B4-BE49-F238E27FC236}">
                <a16:creationId xmlns:a16="http://schemas.microsoft.com/office/drawing/2014/main" id="{CD7F1063-9B01-D2F3-E900-56B1C4E094B3}"/>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7DA289F-1A37-0810-60F2-C7009BC2D8E4}"/>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626602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DBDE-7F1B-4B20-4269-95F0C8B3085F}"/>
              </a:ext>
            </a:extLst>
          </p:cNvPr>
          <p:cNvSpPr>
            <a:spLocks noGrp="1"/>
          </p:cNvSpPr>
          <p:nvPr>
            <p:ph type="title"/>
          </p:nvPr>
        </p:nvSpPr>
        <p:spPr>
          <a:xfrm>
            <a:off x="478766" y="623918"/>
            <a:ext cx="9422920" cy="3036468"/>
          </a:xfrm>
        </p:spPr>
        <p:txBody>
          <a:bodyPr vert="horz" lIns="91440" tIns="45720" rIns="91440" bIns="45720" rtlCol="0" anchor="ctr">
            <a:noAutofit/>
          </a:bodyPr>
          <a:lstStyle/>
          <a:p>
            <a:r>
              <a:rPr lang="en-US" sz="1800" b="1" dirty="0">
                <a:latin typeface="Times New Roman"/>
                <a:ea typeface="+mj-lt"/>
                <a:cs typeface="+mj-lt"/>
              </a:rPr>
              <a:t>Step 11: Perform the Statistical analysis to prove where the independent variables have an effect on the Target variables. Example: Few statistical analyses:</a:t>
            </a:r>
            <a:endParaRPr lang="en-US" sz="1800" b="1" dirty="0">
              <a:latin typeface="Times New Roman"/>
              <a:cs typeface="Calibri Light"/>
            </a:endParaRPr>
          </a:p>
          <a:p>
            <a:pPr marL="285750" indent="-285750">
              <a:buFont typeface="Arial"/>
              <a:buChar char="•"/>
            </a:pPr>
            <a:r>
              <a:rPr lang="en-US" sz="1800" b="1" dirty="0">
                <a:latin typeface="Times New Roman"/>
                <a:ea typeface="+mj-lt"/>
                <a:cs typeface="+mj-lt"/>
              </a:rPr>
              <a:t>Check whether the Annual income across all the target variables is significantly the same. Let's fix the alpha is 0.05. Make sure the data is normal and the variance is equal. If not use a Non-parametric statistical test.</a:t>
            </a:r>
            <a:endParaRPr lang="en-US" sz="1800" b="1" dirty="0">
              <a:latin typeface="Times New Roman"/>
              <a:cs typeface="Calibri Light"/>
            </a:endParaRPr>
          </a:p>
          <a:p>
            <a:pPr marL="285750" indent="-285750">
              <a:buFont typeface="Arial"/>
              <a:buChar char="•"/>
            </a:pPr>
            <a:r>
              <a:rPr lang="en-US" sz="1800" b="1" dirty="0">
                <a:latin typeface="Times New Roman"/>
                <a:ea typeface="+mj-lt"/>
                <a:cs typeface="+mj-lt"/>
              </a:rPr>
              <a:t>Check if there is an independence of the Occupation and Credit Score. The significant level is 0.05.</a:t>
            </a:r>
            <a:endParaRPr lang="en-US" sz="1800" b="1" dirty="0">
              <a:latin typeface="Times New Roman"/>
              <a:cs typeface="Calibri Light"/>
            </a:endParaRPr>
          </a:p>
          <a:p>
            <a:pPr marL="285750" indent="-285750">
              <a:buFont typeface="Arial"/>
              <a:buChar char="•"/>
            </a:pPr>
            <a:r>
              <a:rPr lang="en-US" sz="1800" b="1" dirty="0">
                <a:latin typeface="Times New Roman"/>
                <a:ea typeface="+mj-lt"/>
                <a:cs typeface="+mj-lt"/>
              </a:rPr>
              <a:t>Check if there is a relationship between the Payment </a:t>
            </a:r>
            <a:r>
              <a:rPr lang="en-US" sz="1800" b="1" dirty="0" err="1">
                <a:latin typeface="Times New Roman"/>
                <a:ea typeface="+mj-lt"/>
                <a:cs typeface="+mj-lt"/>
              </a:rPr>
              <a:t>Behaviour</a:t>
            </a:r>
            <a:r>
              <a:rPr lang="en-US" sz="1800" b="1" dirty="0">
                <a:latin typeface="Times New Roman"/>
                <a:ea typeface="+mj-lt"/>
                <a:cs typeface="+mj-lt"/>
              </a:rPr>
              <a:t> and Credit Score.</a:t>
            </a:r>
            <a:endParaRPr lang="en-US" sz="1800" b="1" dirty="0">
              <a:latin typeface="Times New Roman"/>
              <a:cs typeface="Calibri Light"/>
            </a:endParaRPr>
          </a:p>
          <a:p>
            <a:pPr marL="285750" indent="-285750">
              <a:buFont typeface="Arial"/>
              <a:buChar char="•"/>
            </a:pPr>
            <a:r>
              <a:rPr lang="en-US" sz="1800" b="1" dirty="0">
                <a:latin typeface="Times New Roman"/>
                <a:ea typeface="+mj-lt"/>
                <a:cs typeface="+mj-lt"/>
              </a:rPr>
              <a:t>Check Statistically that the </a:t>
            </a:r>
            <a:r>
              <a:rPr lang="en-US" sz="1800" b="1" dirty="0" err="1">
                <a:latin typeface="Times New Roman"/>
                <a:ea typeface="+mj-lt"/>
                <a:cs typeface="+mj-lt"/>
              </a:rPr>
              <a:t>Credit_Utilization_Ratio</a:t>
            </a:r>
            <a:r>
              <a:rPr lang="en-US" sz="1800" b="1" dirty="0">
                <a:latin typeface="Times New Roman"/>
                <a:ea typeface="+mj-lt"/>
                <a:cs typeface="+mj-lt"/>
              </a:rPr>
              <a:t> median values  significantly not </a:t>
            </a:r>
            <a:br>
              <a:rPr lang="en-US" sz="1800" b="1" dirty="0">
                <a:latin typeface="Times New Roman"/>
              </a:rPr>
            </a:br>
            <a:r>
              <a:rPr lang="en-US" sz="1800" b="1" dirty="0">
                <a:latin typeface="Times New Roman"/>
                <a:cs typeface="Calibri Light"/>
              </a:rPr>
              <a:t>different across the target variable classes.</a:t>
            </a:r>
            <a:br>
              <a:rPr lang="en-US" sz="2200" dirty="0">
                <a:latin typeface="Times New Roman"/>
                <a:cs typeface="Calibri Light"/>
              </a:rPr>
            </a:br>
            <a:endParaRPr lang="en-US" sz="2000" dirty="0">
              <a:cs typeface="Calibri Light"/>
            </a:endParaRPr>
          </a:p>
          <a:p>
            <a:endParaRPr lang="en-US" dirty="0">
              <a:cs typeface="Calibri Light"/>
            </a:endParaRPr>
          </a:p>
        </p:txBody>
      </p:sp>
      <p:pic>
        <p:nvPicPr>
          <p:cNvPr id="3" name="Picture 3" descr="Text&#10;&#10;Description automatically generated">
            <a:extLst>
              <a:ext uri="{FF2B5EF4-FFF2-40B4-BE49-F238E27FC236}">
                <a16:creationId xmlns:a16="http://schemas.microsoft.com/office/drawing/2014/main" id="{3968BE7B-B578-834A-04A9-06853B93D4CA}"/>
              </a:ext>
            </a:extLst>
          </p:cNvPr>
          <p:cNvPicPr>
            <a:picLocks noChangeAspect="1"/>
          </p:cNvPicPr>
          <p:nvPr/>
        </p:nvPicPr>
        <p:blipFill>
          <a:blip r:embed="rId2"/>
          <a:stretch>
            <a:fillRect/>
          </a:stretch>
        </p:blipFill>
        <p:spPr>
          <a:xfrm>
            <a:off x="799381" y="3201031"/>
            <a:ext cx="5618671" cy="1519861"/>
          </a:xfrm>
          <a:prstGeom prst="rect">
            <a:avLst/>
          </a:prstGeom>
        </p:spPr>
      </p:pic>
      <p:sp>
        <p:nvSpPr>
          <p:cNvPr id="4" name="TextBox 3">
            <a:extLst>
              <a:ext uri="{FF2B5EF4-FFF2-40B4-BE49-F238E27FC236}">
                <a16:creationId xmlns:a16="http://schemas.microsoft.com/office/drawing/2014/main" id="{4AFE4CEB-65BB-AA4F-700B-390845869AF6}"/>
              </a:ext>
            </a:extLst>
          </p:cNvPr>
          <p:cNvSpPr txBox="1"/>
          <p:nvPr/>
        </p:nvSpPr>
        <p:spPr>
          <a:xfrm>
            <a:off x="799381" y="4853796"/>
            <a:ext cx="7171426" cy="1198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From the above result, we can see that the p-value is less than 0.05 then reject null hypothesis, thus we can say that the data is not normally distributed. to check independency of variable we are using chi-square test for the independence</a:t>
            </a:r>
          </a:p>
        </p:txBody>
      </p:sp>
      <p:pic>
        <p:nvPicPr>
          <p:cNvPr id="6" name="Picture 5" descr="A picture containing text&#10;&#10;Description automatically generated">
            <a:extLst>
              <a:ext uri="{FF2B5EF4-FFF2-40B4-BE49-F238E27FC236}">
                <a16:creationId xmlns:a16="http://schemas.microsoft.com/office/drawing/2014/main" id="{2E0283A0-4286-1B4D-2A5A-CB1FB74C5D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774CB35B-5C0C-DD93-192E-79DA64B09C3E}"/>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4">
            <a:extLst>
              <a:ext uri="{FF2B5EF4-FFF2-40B4-BE49-F238E27FC236}">
                <a16:creationId xmlns:a16="http://schemas.microsoft.com/office/drawing/2014/main" id="{2B7EE506-EE52-51FF-1AFA-45FC18D3CF25}"/>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867248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5DFD-FB3B-8057-4F3F-245F3F08FB81}"/>
              </a:ext>
            </a:extLst>
          </p:cNvPr>
          <p:cNvSpPr>
            <a:spLocks noGrp="1"/>
          </p:cNvSpPr>
          <p:nvPr>
            <p:ph type="title"/>
          </p:nvPr>
        </p:nvSpPr>
        <p:spPr/>
        <p:txBody>
          <a:bodyPr/>
          <a:lstStyle/>
          <a:p>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77F445EF-9934-1BEF-B17D-2536DE72E14E}"/>
              </a:ext>
            </a:extLst>
          </p:cNvPr>
          <p:cNvPicPr>
            <a:picLocks noGrp="1" noChangeAspect="1"/>
          </p:cNvPicPr>
          <p:nvPr>
            <p:ph idx="1"/>
          </p:nvPr>
        </p:nvPicPr>
        <p:blipFill>
          <a:blip r:embed="rId2"/>
          <a:stretch>
            <a:fillRect/>
          </a:stretch>
        </p:blipFill>
        <p:spPr>
          <a:xfrm>
            <a:off x="840266" y="432024"/>
            <a:ext cx="8642409" cy="2451519"/>
          </a:xfrm>
        </p:spPr>
      </p:pic>
      <p:sp>
        <p:nvSpPr>
          <p:cNvPr id="5" name="TextBox 4">
            <a:extLst>
              <a:ext uri="{FF2B5EF4-FFF2-40B4-BE49-F238E27FC236}">
                <a16:creationId xmlns:a16="http://schemas.microsoft.com/office/drawing/2014/main" id="{4D1ACBA5-BC29-A35F-4411-1931951140B3}"/>
              </a:ext>
            </a:extLst>
          </p:cNvPr>
          <p:cNvSpPr txBox="1"/>
          <p:nvPr/>
        </p:nvSpPr>
        <p:spPr>
          <a:xfrm>
            <a:off x="957532" y="3027872"/>
            <a:ext cx="100468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 Neue"/>
              </a:rPr>
              <a:t>As P value is less then 0.05 we will </a:t>
            </a:r>
            <a:r>
              <a:rPr lang="en-US" dirty="0" err="1">
                <a:latin typeface="Helvetica Neue"/>
              </a:rPr>
              <a:t>regect</a:t>
            </a:r>
            <a:r>
              <a:rPr lang="en-US" dirty="0">
                <a:latin typeface="Helvetica Neue"/>
              </a:rPr>
              <a:t> null hypothesis hence we can conclude there is significant difference between the medians of the group.</a:t>
            </a:r>
            <a:endParaRPr lang="en-US" dirty="0"/>
          </a:p>
        </p:txBody>
      </p:sp>
      <p:pic>
        <p:nvPicPr>
          <p:cNvPr id="7" name="Picture 6" descr="A picture containing text&#10;&#10;Description automatically generated">
            <a:extLst>
              <a:ext uri="{FF2B5EF4-FFF2-40B4-BE49-F238E27FC236}">
                <a16:creationId xmlns:a16="http://schemas.microsoft.com/office/drawing/2014/main" id="{7F0011D0-CB3C-C9C5-CF12-512765DCE2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79E1F9D2-C7F7-1A4F-FF93-01F0E0187E2D}"/>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E6B9DCEC-C0C8-8B09-9347-DFD03AF962B2}"/>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912942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7A26B-9117-AC1F-77C4-B4842CFD48ED}"/>
              </a:ext>
            </a:extLst>
          </p:cNvPr>
          <p:cNvSpPr>
            <a:spLocks noGrp="1"/>
          </p:cNvSpPr>
          <p:nvPr>
            <p:ph idx="1"/>
          </p:nvPr>
        </p:nvSpPr>
        <p:spPr>
          <a:xfrm>
            <a:off x="406879" y="560418"/>
            <a:ext cx="10515600" cy="4351338"/>
          </a:xfrm>
        </p:spPr>
        <p:txBody>
          <a:bodyPr vert="horz" lIns="91440" tIns="45720" rIns="91440" bIns="45720" rtlCol="0" anchor="t">
            <a:normAutofit/>
          </a:bodyPr>
          <a:lstStyle/>
          <a:p>
            <a:r>
              <a:rPr lang="en-US" sz="2200" b="1" dirty="0">
                <a:latin typeface="Times New Roman"/>
                <a:cs typeface="Times New Roman"/>
              </a:rPr>
              <a:t>Check if there is a relationship between the Payment </a:t>
            </a:r>
            <a:r>
              <a:rPr lang="en-US" sz="2200" b="1" dirty="0" err="1">
                <a:latin typeface="Times New Roman"/>
                <a:cs typeface="Times New Roman"/>
              </a:rPr>
              <a:t>Behaviour</a:t>
            </a:r>
            <a:r>
              <a:rPr lang="en-US" sz="2200" b="1" dirty="0">
                <a:latin typeface="Times New Roman"/>
                <a:cs typeface="Times New Roman"/>
              </a:rPr>
              <a:t> and Credit Score</a:t>
            </a:r>
            <a:endParaRPr lang="en-US" sz="2200" dirty="0">
              <a:latin typeface="Times New Roman"/>
              <a:cs typeface="Times New Roman"/>
            </a:endParaRPr>
          </a:p>
          <a:p>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D393EB58-F667-AB4C-E5C0-F6CA3374FA56}"/>
              </a:ext>
            </a:extLst>
          </p:cNvPr>
          <p:cNvPicPr>
            <a:picLocks noChangeAspect="1"/>
          </p:cNvPicPr>
          <p:nvPr/>
        </p:nvPicPr>
        <p:blipFill>
          <a:blip r:embed="rId2"/>
          <a:stretch>
            <a:fillRect/>
          </a:stretch>
        </p:blipFill>
        <p:spPr>
          <a:xfrm>
            <a:off x="411192" y="1306147"/>
            <a:ext cx="7530860" cy="3613100"/>
          </a:xfrm>
          <a:prstGeom prst="rect">
            <a:avLst/>
          </a:prstGeom>
        </p:spPr>
      </p:pic>
      <p:sp>
        <p:nvSpPr>
          <p:cNvPr id="5" name="TextBox 4">
            <a:extLst>
              <a:ext uri="{FF2B5EF4-FFF2-40B4-BE49-F238E27FC236}">
                <a16:creationId xmlns:a16="http://schemas.microsoft.com/office/drawing/2014/main" id="{FFC19CB7-566A-C830-CA06-A39A82E19037}"/>
              </a:ext>
            </a:extLst>
          </p:cNvPr>
          <p:cNvSpPr txBox="1"/>
          <p:nvPr/>
        </p:nvSpPr>
        <p:spPr>
          <a:xfrm>
            <a:off x="411193" y="5112589"/>
            <a:ext cx="62656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As the </a:t>
            </a:r>
            <a:r>
              <a:rPr lang="en-US" dirty="0" err="1">
                <a:latin typeface="Times New Roman"/>
                <a:cs typeface="Times New Roman"/>
              </a:rPr>
              <a:t>p_value</a:t>
            </a:r>
            <a:r>
              <a:rPr lang="en-US" dirty="0">
                <a:latin typeface="Times New Roman"/>
                <a:cs typeface="Times New Roman"/>
              </a:rPr>
              <a:t> is &lt; then 0.05 , reject null which means the </a:t>
            </a:r>
            <a:r>
              <a:rPr lang="en-US" dirty="0" err="1">
                <a:latin typeface="Times New Roman"/>
                <a:cs typeface="Times New Roman"/>
              </a:rPr>
              <a:t>varibles</a:t>
            </a:r>
            <a:r>
              <a:rPr lang="en-US" dirty="0">
                <a:latin typeface="Times New Roman"/>
                <a:cs typeface="Times New Roman"/>
              </a:rPr>
              <a:t> '</a:t>
            </a:r>
            <a:r>
              <a:rPr lang="en-US" dirty="0" err="1">
                <a:latin typeface="Times New Roman"/>
                <a:cs typeface="Times New Roman"/>
              </a:rPr>
              <a:t>Payment_Behaviour</a:t>
            </a:r>
            <a:r>
              <a:rPr lang="en-US" dirty="0">
                <a:latin typeface="Times New Roman"/>
                <a:cs typeface="Times New Roman"/>
              </a:rPr>
              <a:t>' and target </a:t>
            </a:r>
            <a:r>
              <a:rPr lang="en-US" dirty="0" err="1">
                <a:latin typeface="Times New Roman"/>
                <a:cs typeface="Times New Roman"/>
              </a:rPr>
              <a:t>varible</a:t>
            </a:r>
            <a:r>
              <a:rPr lang="en-US" dirty="0">
                <a:latin typeface="Times New Roman"/>
                <a:cs typeface="Times New Roman"/>
              </a:rPr>
              <a:t> are not independent</a:t>
            </a:r>
          </a:p>
        </p:txBody>
      </p:sp>
      <p:pic>
        <p:nvPicPr>
          <p:cNvPr id="7" name="Picture 6" descr="A picture containing text&#10;&#10;Description automatically generated">
            <a:extLst>
              <a:ext uri="{FF2B5EF4-FFF2-40B4-BE49-F238E27FC236}">
                <a16:creationId xmlns:a16="http://schemas.microsoft.com/office/drawing/2014/main" id="{7E70CDD7-9F18-B47F-CF54-24005AE39C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2" name="Round Diagonal Corner Rectangle 3">
            <a:extLst>
              <a:ext uri="{FF2B5EF4-FFF2-40B4-BE49-F238E27FC236}">
                <a16:creationId xmlns:a16="http://schemas.microsoft.com/office/drawing/2014/main" id="{E0625F47-F715-AD5E-11E4-BE43FE69A007}"/>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A60CEB1C-1D7E-5606-0292-DD7E7E95388D}"/>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909779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DA527622-504A-2BF9-CAC2-88F510D40BFA}"/>
              </a:ext>
            </a:extLst>
          </p:cNvPr>
          <p:cNvPicPr>
            <a:picLocks noGrp="1" noChangeAspect="1"/>
          </p:cNvPicPr>
          <p:nvPr>
            <p:ph idx="1"/>
          </p:nvPr>
        </p:nvPicPr>
        <p:blipFill>
          <a:blip r:embed="rId2"/>
          <a:stretch>
            <a:fillRect/>
          </a:stretch>
        </p:blipFill>
        <p:spPr>
          <a:xfrm>
            <a:off x="759394" y="1803804"/>
            <a:ext cx="7639589" cy="3244790"/>
          </a:xfrm>
        </p:spPr>
      </p:pic>
      <p:sp>
        <p:nvSpPr>
          <p:cNvPr id="4" name="TextBox 3">
            <a:extLst>
              <a:ext uri="{FF2B5EF4-FFF2-40B4-BE49-F238E27FC236}">
                <a16:creationId xmlns:a16="http://schemas.microsoft.com/office/drawing/2014/main" id="{43559675-9253-E79D-A427-92E5F7D0AEE7}"/>
              </a:ext>
            </a:extLst>
          </p:cNvPr>
          <p:cNvSpPr txBox="1"/>
          <p:nvPr/>
        </p:nvSpPr>
        <p:spPr>
          <a:xfrm>
            <a:off x="598098" y="598098"/>
            <a:ext cx="812033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Times New Roman"/>
                <a:cs typeface="Times New Roman"/>
              </a:rPr>
              <a:t>Check Statistically that the </a:t>
            </a:r>
            <a:r>
              <a:rPr lang="en-US" sz="2200" b="1" dirty="0" err="1">
                <a:latin typeface="Times New Roman"/>
                <a:cs typeface="Times New Roman"/>
              </a:rPr>
              <a:t>Credit_Utilization_Ratio</a:t>
            </a:r>
            <a:r>
              <a:rPr lang="en-US" sz="2200" b="1" dirty="0">
                <a:latin typeface="Times New Roman"/>
                <a:cs typeface="Times New Roman"/>
              </a:rPr>
              <a:t> median values are significantly not different across the target variable classes.</a:t>
            </a:r>
            <a:endParaRPr lang="en-US" dirty="0"/>
          </a:p>
        </p:txBody>
      </p:sp>
      <p:sp>
        <p:nvSpPr>
          <p:cNvPr id="6" name="TextBox 5">
            <a:extLst>
              <a:ext uri="{FF2B5EF4-FFF2-40B4-BE49-F238E27FC236}">
                <a16:creationId xmlns:a16="http://schemas.microsoft.com/office/drawing/2014/main" id="{EECE41D8-0E2E-E945-33DB-C7749352DF4B}"/>
              </a:ext>
            </a:extLst>
          </p:cNvPr>
          <p:cNvSpPr txBox="1"/>
          <p:nvPr/>
        </p:nvSpPr>
        <p:spPr>
          <a:xfrm>
            <a:off x="842514" y="5112588"/>
            <a:ext cx="66250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Helvetica Neue"/>
              </a:rPr>
              <a:t>As the p value is greater then 0.05 fail to reject null hence we can say that Credit_Utilization_Ratio median values are significantly not different across the target variable classes.</a:t>
            </a:r>
            <a:endParaRPr lang="en-US"/>
          </a:p>
        </p:txBody>
      </p:sp>
      <p:pic>
        <p:nvPicPr>
          <p:cNvPr id="8" name="Picture 7" descr="A picture containing text&#10;&#10;Description automatically generated">
            <a:extLst>
              <a:ext uri="{FF2B5EF4-FFF2-40B4-BE49-F238E27FC236}">
                <a16:creationId xmlns:a16="http://schemas.microsoft.com/office/drawing/2014/main" id="{64055B2E-E158-CE8C-A77D-B2124E6D9A4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7" name="Round Diagonal Corner Rectangle 3">
            <a:extLst>
              <a:ext uri="{FF2B5EF4-FFF2-40B4-BE49-F238E27FC236}">
                <a16:creationId xmlns:a16="http://schemas.microsoft.com/office/drawing/2014/main" id="{8C502FBE-FB0D-F50A-45AC-FCBC9C7130CD}"/>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4">
            <a:extLst>
              <a:ext uri="{FF2B5EF4-FFF2-40B4-BE49-F238E27FC236}">
                <a16:creationId xmlns:a16="http://schemas.microsoft.com/office/drawing/2014/main" id="{A9149189-A212-70C2-D633-BEA796CA1F47}"/>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4034780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table&#10;&#10;Description automatically generated">
            <a:extLst>
              <a:ext uri="{FF2B5EF4-FFF2-40B4-BE49-F238E27FC236}">
                <a16:creationId xmlns:a16="http://schemas.microsoft.com/office/drawing/2014/main" id="{23B4E092-A8A7-2C79-9043-414975D41BBF}"/>
              </a:ext>
            </a:extLst>
          </p:cNvPr>
          <p:cNvPicPr>
            <a:picLocks noGrp="1" noChangeAspect="1"/>
          </p:cNvPicPr>
          <p:nvPr>
            <p:ph idx="1"/>
          </p:nvPr>
        </p:nvPicPr>
        <p:blipFill>
          <a:blip r:embed="rId2"/>
          <a:stretch>
            <a:fillRect/>
          </a:stretch>
        </p:blipFill>
        <p:spPr>
          <a:xfrm>
            <a:off x="841884" y="1585988"/>
            <a:ext cx="9487439" cy="4097367"/>
          </a:xfrm>
        </p:spPr>
      </p:pic>
      <p:sp>
        <p:nvSpPr>
          <p:cNvPr id="4" name="TextBox 3">
            <a:extLst>
              <a:ext uri="{FF2B5EF4-FFF2-40B4-BE49-F238E27FC236}">
                <a16:creationId xmlns:a16="http://schemas.microsoft.com/office/drawing/2014/main" id="{6B8A56D8-3346-64F7-6437-C347DF90C492}"/>
              </a:ext>
            </a:extLst>
          </p:cNvPr>
          <p:cNvSpPr txBox="1"/>
          <p:nvPr/>
        </p:nvSpPr>
        <p:spPr>
          <a:xfrm>
            <a:off x="914400" y="655608"/>
            <a:ext cx="905486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Times New Roman"/>
                <a:cs typeface="Times New Roman"/>
              </a:rPr>
              <a:t>Step 12: Encode the categorical variables with related technologies. Change the target variable classes as (poor to 0, Standard to 1, Good to 2).</a:t>
            </a:r>
          </a:p>
        </p:txBody>
      </p:sp>
      <p:pic>
        <p:nvPicPr>
          <p:cNvPr id="7" name="Picture 6" descr="A picture containing text&#10;&#10;Description automatically generated">
            <a:extLst>
              <a:ext uri="{FF2B5EF4-FFF2-40B4-BE49-F238E27FC236}">
                <a16:creationId xmlns:a16="http://schemas.microsoft.com/office/drawing/2014/main" id="{CE98A1C0-B552-0CBD-D165-8A63A59FC8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37F10B30-CB9D-1577-E6B5-A0516EC6B805}"/>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58540697-EC4B-BF6C-16A1-8A7C0EAD6EFF}"/>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54830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45C0-BB8E-C14B-4CBA-90AB7FD13349}"/>
              </a:ext>
            </a:extLst>
          </p:cNvPr>
          <p:cNvSpPr>
            <a:spLocks noGrp="1"/>
          </p:cNvSpPr>
          <p:nvPr>
            <p:ph type="title"/>
          </p:nvPr>
        </p:nvSpPr>
        <p:spPr>
          <a:xfrm>
            <a:off x="971996" y="304800"/>
            <a:ext cx="8158315" cy="892619"/>
          </a:xfrm>
        </p:spPr>
        <p:txBody>
          <a:bodyPr>
            <a:normAutofit fontScale="90000"/>
          </a:bodyPr>
          <a:lstStyle/>
          <a:p>
            <a:br>
              <a:rPr lang="en-IN" dirty="0"/>
            </a:br>
            <a:endParaRPr lang="en-IN" b="1" dirty="0"/>
          </a:p>
        </p:txBody>
      </p:sp>
      <p:pic>
        <p:nvPicPr>
          <p:cNvPr id="4" name="Content Placeholder 3">
            <a:extLst>
              <a:ext uri="{FF2B5EF4-FFF2-40B4-BE49-F238E27FC236}">
                <a16:creationId xmlns:a16="http://schemas.microsoft.com/office/drawing/2014/main" id="{508EFB5E-8082-36E8-D15D-D1BF3497DB5C}"/>
              </a:ext>
            </a:extLst>
          </p:cNvPr>
          <p:cNvPicPr>
            <a:picLocks noGrp="1" noChangeAspect="1"/>
          </p:cNvPicPr>
          <p:nvPr>
            <p:ph idx="1"/>
          </p:nvPr>
        </p:nvPicPr>
        <p:blipFill>
          <a:blip r:embed="rId2"/>
          <a:stretch>
            <a:fillRect/>
          </a:stretch>
        </p:blipFill>
        <p:spPr>
          <a:xfrm>
            <a:off x="3134636" y="3814917"/>
            <a:ext cx="6279526" cy="2946310"/>
          </a:xfrm>
          <a:prstGeom prst="rect">
            <a:avLst/>
          </a:prstGeom>
        </p:spPr>
      </p:pic>
      <p:sp>
        <p:nvSpPr>
          <p:cNvPr id="5" name="Round Diagonal Corner Rectangle 4">
            <a:extLst>
              <a:ext uri="{FF2B5EF4-FFF2-40B4-BE49-F238E27FC236}">
                <a16:creationId xmlns:a16="http://schemas.microsoft.com/office/drawing/2014/main" id="{0DB71A3B-C35E-20B7-1777-1C82D62C0285}"/>
              </a:ext>
            </a:extLst>
          </p:cNvPr>
          <p:cNvSpPr/>
          <p:nvPr/>
        </p:nvSpPr>
        <p:spPr>
          <a:xfrm>
            <a:off x="444305" y="2266748"/>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 name="Round Diagonal Corner Rectangle 3">
            <a:extLst>
              <a:ext uri="{FF2B5EF4-FFF2-40B4-BE49-F238E27FC236}">
                <a16:creationId xmlns:a16="http://schemas.microsoft.com/office/drawing/2014/main" id="{9966E9F8-3201-6130-93CB-6796AA33A8CF}"/>
              </a:ext>
            </a:extLst>
          </p:cNvPr>
          <p:cNvSpPr/>
          <p:nvPr/>
        </p:nvSpPr>
        <p:spPr>
          <a:xfrm>
            <a:off x="444305"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D8357249-8AA5-85B7-B602-F22BEB327404}"/>
              </a:ext>
            </a:extLst>
          </p:cNvPr>
          <p:cNvPicPr>
            <a:picLocks noChangeAspect="1"/>
          </p:cNvPicPr>
          <p:nvPr/>
        </p:nvPicPr>
        <p:blipFill>
          <a:blip r:embed="rId3"/>
          <a:stretch>
            <a:fillRect/>
          </a:stretch>
        </p:blipFill>
        <p:spPr>
          <a:xfrm>
            <a:off x="9414162" y="146795"/>
            <a:ext cx="2591025" cy="1146147"/>
          </a:xfrm>
          <a:prstGeom prst="rect">
            <a:avLst/>
          </a:prstGeom>
        </p:spPr>
      </p:pic>
      <p:sp>
        <p:nvSpPr>
          <p:cNvPr id="8" name="TextBox 7">
            <a:extLst>
              <a:ext uri="{FF2B5EF4-FFF2-40B4-BE49-F238E27FC236}">
                <a16:creationId xmlns:a16="http://schemas.microsoft.com/office/drawing/2014/main" id="{887A7E60-E262-44C7-1C3D-6032824FD3DF}"/>
              </a:ext>
            </a:extLst>
          </p:cNvPr>
          <p:cNvSpPr txBox="1"/>
          <p:nvPr/>
        </p:nvSpPr>
        <p:spPr>
          <a:xfrm>
            <a:off x="971996" y="381332"/>
            <a:ext cx="7965527" cy="461665"/>
          </a:xfrm>
          <a:prstGeom prst="rect">
            <a:avLst/>
          </a:prstGeom>
          <a:noFill/>
        </p:spPr>
        <p:txBody>
          <a:bodyPr wrap="square">
            <a:spAutoFit/>
          </a:bodyPr>
          <a:lstStyle/>
          <a:p>
            <a:r>
              <a:rPr lang="en-US" sz="2400" b="1" dirty="0"/>
              <a:t>Literature Survey :-  </a:t>
            </a:r>
            <a:r>
              <a:rPr lang="en-US" sz="2400" dirty="0"/>
              <a:t>past/History and undergoing research</a:t>
            </a:r>
            <a:endParaRPr lang="en-IN" sz="2400" dirty="0"/>
          </a:p>
        </p:txBody>
      </p:sp>
      <p:sp>
        <p:nvSpPr>
          <p:cNvPr id="11" name="TextBox 10">
            <a:extLst>
              <a:ext uri="{FF2B5EF4-FFF2-40B4-BE49-F238E27FC236}">
                <a16:creationId xmlns:a16="http://schemas.microsoft.com/office/drawing/2014/main" id="{E6E96B04-F008-7550-0D0B-76E8FB7D4314}"/>
              </a:ext>
            </a:extLst>
          </p:cNvPr>
          <p:cNvSpPr txBox="1"/>
          <p:nvPr/>
        </p:nvSpPr>
        <p:spPr>
          <a:xfrm>
            <a:off x="898953" y="925041"/>
            <a:ext cx="10394094" cy="3139321"/>
          </a:xfrm>
          <a:prstGeom prst="rect">
            <a:avLst/>
          </a:prstGeom>
          <a:noFill/>
        </p:spPr>
        <p:txBody>
          <a:bodyPr wrap="square">
            <a:spAutoFit/>
          </a:bodyPr>
          <a:lstStyle/>
          <a:p>
            <a:pPr marL="342900" indent="-342900">
              <a:buAutoNum type="arabicParenR"/>
            </a:pPr>
            <a:r>
              <a:rPr lang="en-US" b="0" i="0" dirty="0">
                <a:solidFill>
                  <a:srgbClr val="374151"/>
                </a:solidFill>
                <a:effectLst/>
                <a:latin typeface="Söhne"/>
              </a:rPr>
              <a:t>The first true credit card, which could be used at multiple merchants, was the Diners Club card, </a:t>
            </a:r>
          </a:p>
          <a:p>
            <a:r>
              <a:rPr lang="en-US" dirty="0">
                <a:solidFill>
                  <a:srgbClr val="374151"/>
                </a:solidFill>
                <a:latin typeface="Söhne"/>
              </a:rPr>
              <a:t>       </a:t>
            </a:r>
            <a:r>
              <a:rPr lang="en-US" b="0" i="0" dirty="0">
                <a:solidFill>
                  <a:srgbClr val="374151"/>
                </a:solidFill>
                <a:effectLst/>
                <a:latin typeface="Söhne"/>
              </a:rPr>
              <a:t>introduced in 1950. </a:t>
            </a:r>
          </a:p>
          <a:p>
            <a:endParaRPr lang="en-US" b="0" i="0" dirty="0">
              <a:solidFill>
                <a:srgbClr val="374151"/>
              </a:solidFill>
              <a:effectLst/>
              <a:latin typeface="Söhne"/>
            </a:endParaRPr>
          </a:p>
          <a:p>
            <a:pPr marL="342900" indent="-342900">
              <a:buAutoNum type="arabicParenR" startAt="2"/>
            </a:pPr>
            <a:r>
              <a:rPr lang="en-US" b="0" i="0" dirty="0">
                <a:solidFill>
                  <a:srgbClr val="374151"/>
                </a:solidFill>
                <a:effectLst/>
                <a:latin typeface="Söhne"/>
              </a:rPr>
              <a:t>The Diners Club card was initially marketed to businessmen who needed to travel frequently and wanted </a:t>
            </a:r>
          </a:p>
          <a:p>
            <a:r>
              <a:rPr lang="en-US" b="0" i="0" dirty="0">
                <a:solidFill>
                  <a:srgbClr val="374151"/>
                </a:solidFill>
                <a:effectLst/>
                <a:latin typeface="Söhne"/>
              </a:rPr>
              <a:t>      a convenient way to pay for expenses.</a:t>
            </a:r>
          </a:p>
          <a:p>
            <a:endParaRPr lang="en-US" b="0" i="0" dirty="0">
              <a:solidFill>
                <a:srgbClr val="374151"/>
              </a:solidFill>
              <a:effectLst/>
              <a:latin typeface="Söhne"/>
            </a:endParaRPr>
          </a:p>
          <a:p>
            <a:pPr marL="342900" indent="-342900">
              <a:buAutoNum type="arabicParenR" startAt="3"/>
            </a:pPr>
            <a:r>
              <a:rPr lang="en-US" b="0" i="0" dirty="0">
                <a:solidFill>
                  <a:srgbClr val="374151"/>
                </a:solidFill>
                <a:effectLst/>
                <a:latin typeface="Söhne"/>
              </a:rPr>
              <a:t>The card was accepted at a variety of restaurants, hotels, and other merchants, and customers were </a:t>
            </a:r>
            <a:r>
              <a:rPr lang="en-US" dirty="0">
                <a:solidFill>
                  <a:srgbClr val="374151"/>
                </a:solidFill>
                <a:latin typeface="Söhne"/>
              </a:rPr>
              <a:t> </a:t>
            </a:r>
          </a:p>
          <a:p>
            <a:r>
              <a:rPr lang="en-US" b="0" i="0" dirty="0">
                <a:solidFill>
                  <a:srgbClr val="374151"/>
                </a:solidFill>
                <a:effectLst/>
                <a:latin typeface="Söhne"/>
              </a:rPr>
              <a:t>       billed for their charges each month.</a:t>
            </a:r>
          </a:p>
          <a:p>
            <a:endParaRPr lang="en-US" b="0" i="0" dirty="0">
              <a:solidFill>
                <a:srgbClr val="374151"/>
              </a:solidFill>
              <a:effectLst/>
              <a:latin typeface="Söhne"/>
            </a:endParaRPr>
          </a:p>
          <a:p>
            <a:r>
              <a:rPr lang="en-US" dirty="0">
                <a:solidFill>
                  <a:srgbClr val="374151"/>
                </a:solidFill>
                <a:latin typeface="Söhne"/>
              </a:rPr>
              <a:t>4) The companies who manufacture the credit cards are A] American Express   B] Discovery     C] Mastercard, </a:t>
            </a:r>
          </a:p>
          <a:p>
            <a:r>
              <a:rPr lang="en-US" dirty="0">
                <a:solidFill>
                  <a:srgbClr val="374151"/>
                </a:solidFill>
                <a:latin typeface="Söhne"/>
              </a:rPr>
              <a:t>     D]   Visa </a:t>
            </a:r>
            <a:endParaRPr lang="en-IN" dirty="0">
              <a:solidFill>
                <a:srgbClr val="374151"/>
              </a:solidFill>
              <a:latin typeface="Söhne"/>
            </a:endParaRPr>
          </a:p>
        </p:txBody>
      </p:sp>
      <p:sp>
        <p:nvSpPr>
          <p:cNvPr id="13" name="TextBox 12">
            <a:extLst>
              <a:ext uri="{FF2B5EF4-FFF2-40B4-BE49-F238E27FC236}">
                <a16:creationId xmlns:a16="http://schemas.microsoft.com/office/drawing/2014/main" id="{AE120FB5-221B-5F61-4780-7B31755FE834}"/>
              </a:ext>
            </a:extLst>
          </p:cNvPr>
          <p:cNvSpPr txBox="1"/>
          <p:nvPr/>
        </p:nvSpPr>
        <p:spPr>
          <a:xfrm>
            <a:off x="898953" y="5700252"/>
            <a:ext cx="6096000" cy="646331"/>
          </a:xfrm>
          <a:prstGeom prst="rect">
            <a:avLst/>
          </a:prstGeom>
          <a:noFill/>
        </p:spPr>
        <p:txBody>
          <a:bodyPr wrap="square">
            <a:spAutoFit/>
          </a:bodyPr>
          <a:lstStyle/>
          <a:p>
            <a:r>
              <a:rPr lang="en-US" b="0" i="0" dirty="0">
                <a:solidFill>
                  <a:srgbClr val="BDC1C6"/>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613651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able&#10;&#10;Description automatically generated">
            <a:extLst>
              <a:ext uri="{FF2B5EF4-FFF2-40B4-BE49-F238E27FC236}">
                <a16:creationId xmlns:a16="http://schemas.microsoft.com/office/drawing/2014/main" id="{4780DD75-5916-DC19-6CCF-0201160ED12D}"/>
              </a:ext>
            </a:extLst>
          </p:cNvPr>
          <p:cNvPicPr>
            <a:picLocks noGrp="1" noChangeAspect="1"/>
          </p:cNvPicPr>
          <p:nvPr>
            <p:ph idx="1"/>
          </p:nvPr>
        </p:nvPicPr>
        <p:blipFill>
          <a:blip r:embed="rId2"/>
          <a:stretch>
            <a:fillRect/>
          </a:stretch>
        </p:blipFill>
        <p:spPr>
          <a:xfrm>
            <a:off x="831999" y="1238774"/>
            <a:ext cx="9363434" cy="3181529"/>
          </a:xfrm>
        </p:spPr>
      </p:pic>
      <p:sp>
        <p:nvSpPr>
          <p:cNvPr id="4" name="TextBox 3">
            <a:extLst>
              <a:ext uri="{FF2B5EF4-FFF2-40B4-BE49-F238E27FC236}">
                <a16:creationId xmlns:a16="http://schemas.microsoft.com/office/drawing/2014/main" id="{C02CE119-8539-DD9E-C742-2BEB907C2EFB}"/>
              </a:ext>
            </a:extLst>
          </p:cNvPr>
          <p:cNvSpPr txBox="1"/>
          <p:nvPr/>
        </p:nvSpPr>
        <p:spPr>
          <a:xfrm>
            <a:off x="785004" y="483079"/>
            <a:ext cx="520172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Times New Roman"/>
                <a:cs typeface="Times New Roman"/>
              </a:rPr>
              <a:t>Step 13: Scale the numerical features</a:t>
            </a:r>
          </a:p>
        </p:txBody>
      </p:sp>
      <p:pic>
        <p:nvPicPr>
          <p:cNvPr id="7" name="Picture 6" descr="A picture containing text&#10;&#10;Description automatically generated">
            <a:extLst>
              <a:ext uri="{FF2B5EF4-FFF2-40B4-BE49-F238E27FC236}">
                <a16:creationId xmlns:a16="http://schemas.microsoft.com/office/drawing/2014/main" id="{C99B25B3-CA76-5535-0F91-D0ED7C331AE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51639" y="-1407"/>
            <a:ext cx="2240361" cy="1020155"/>
          </a:xfrm>
          <a:prstGeom prst="rect">
            <a:avLst/>
          </a:prstGeom>
          <a:noFill/>
          <a:ln>
            <a:noFill/>
          </a:ln>
        </p:spPr>
      </p:pic>
      <p:sp>
        <p:nvSpPr>
          <p:cNvPr id="2" name="Round Diagonal Corner Rectangle 3">
            <a:extLst>
              <a:ext uri="{FF2B5EF4-FFF2-40B4-BE49-F238E27FC236}">
                <a16:creationId xmlns:a16="http://schemas.microsoft.com/office/drawing/2014/main" id="{47DD753B-454A-4818-CEC6-8ADF07FF0742}"/>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Round Diagonal Corner Rectangle 4">
            <a:extLst>
              <a:ext uri="{FF2B5EF4-FFF2-40B4-BE49-F238E27FC236}">
                <a16:creationId xmlns:a16="http://schemas.microsoft.com/office/drawing/2014/main" id="{AF72D368-BB47-8421-D4BD-0E09C2408A9B}"/>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77426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E9BC-5D6B-2D34-3B9C-5069F1FDF42C}"/>
              </a:ext>
            </a:extLst>
          </p:cNvPr>
          <p:cNvSpPr>
            <a:spLocks noGrp="1"/>
          </p:cNvSpPr>
          <p:nvPr>
            <p:ph type="title"/>
          </p:nvPr>
        </p:nvSpPr>
        <p:spPr/>
        <p:txBody>
          <a:bodyPr>
            <a:normAutofit/>
          </a:bodyPr>
          <a:lstStyle/>
          <a:p>
            <a:r>
              <a:rPr lang="en-US" sz="2200" b="1" dirty="0">
                <a:latin typeface="Times New Roman"/>
                <a:ea typeface="+mj-lt"/>
                <a:cs typeface="+mj-lt"/>
              </a:rPr>
              <a:t>Step 14: Use a train test split on the dataset called a train.</a:t>
            </a:r>
            <a:endParaRPr lang="en-US" sz="2200" b="1" dirty="0">
              <a:latin typeface="Times New Roman"/>
            </a:endParaRPr>
          </a:p>
        </p:txBody>
      </p:sp>
      <p:pic>
        <p:nvPicPr>
          <p:cNvPr id="4" name="Picture 4" descr="Graphical user interface, text, application, email&#10;&#10;Description automatically generated">
            <a:extLst>
              <a:ext uri="{FF2B5EF4-FFF2-40B4-BE49-F238E27FC236}">
                <a16:creationId xmlns:a16="http://schemas.microsoft.com/office/drawing/2014/main" id="{A25EC929-43F0-1440-AD26-DCACA7F2A432}"/>
              </a:ext>
            </a:extLst>
          </p:cNvPr>
          <p:cNvPicPr>
            <a:picLocks noGrp="1" noChangeAspect="1"/>
          </p:cNvPicPr>
          <p:nvPr>
            <p:ph idx="1"/>
          </p:nvPr>
        </p:nvPicPr>
        <p:blipFill>
          <a:blip r:embed="rId2"/>
          <a:stretch>
            <a:fillRect/>
          </a:stretch>
        </p:blipFill>
        <p:spPr>
          <a:xfrm>
            <a:off x="840805" y="1481392"/>
            <a:ext cx="9633369" cy="3343275"/>
          </a:xfrm>
        </p:spPr>
      </p:pic>
      <p:pic>
        <p:nvPicPr>
          <p:cNvPr id="6" name="Picture 5" descr="A picture containing text&#10;&#10;Description automatically generated">
            <a:extLst>
              <a:ext uri="{FF2B5EF4-FFF2-40B4-BE49-F238E27FC236}">
                <a16:creationId xmlns:a16="http://schemas.microsoft.com/office/drawing/2014/main" id="{CAE8E4D0-6974-44EC-6CDA-31676E0D56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A3114C76-DE0F-826E-8EBE-322E0B8DC1BA}"/>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200F4A03-6ACB-B146-4367-FAEABF6DF367}"/>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636183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7B189-EFB0-F314-8B2E-D65F6C2B9593}"/>
              </a:ext>
            </a:extLst>
          </p:cNvPr>
          <p:cNvSpPr>
            <a:spLocks noGrp="1"/>
          </p:cNvSpPr>
          <p:nvPr>
            <p:ph idx="1"/>
          </p:nvPr>
        </p:nvSpPr>
        <p:spPr>
          <a:xfrm>
            <a:off x="823823" y="747323"/>
            <a:ext cx="10515600" cy="4351338"/>
          </a:xfrm>
        </p:spPr>
        <p:txBody>
          <a:bodyPr vert="horz" lIns="91440" tIns="45720" rIns="91440" bIns="45720" rtlCol="0" anchor="t">
            <a:normAutofit/>
          </a:bodyPr>
          <a:lstStyle/>
          <a:p>
            <a:r>
              <a:rPr lang="en-US" sz="2200" b="1" dirty="0">
                <a:latin typeface="Times New Roman"/>
                <a:ea typeface="+mn-lt"/>
                <a:cs typeface="+mn-lt"/>
              </a:rPr>
              <a:t>Step 15: Build the base model. Observe how the model is performing</a:t>
            </a:r>
            <a:endParaRPr lang="en-US" sz="2200" b="1" dirty="0">
              <a:latin typeface="Times New Roman"/>
            </a:endParaRPr>
          </a:p>
        </p:txBody>
      </p:sp>
      <p:pic>
        <p:nvPicPr>
          <p:cNvPr id="4" name="Picture 4" descr="Table&#10;&#10;Description automatically generated">
            <a:extLst>
              <a:ext uri="{FF2B5EF4-FFF2-40B4-BE49-F238E27FC236}">
                <a16:creationId xmlns:a16="http://schemas.microsoft.com/office/drawing/2014/main" id="{1508A072-5A99-C2AE-1446-4EEAC366F4C0}"/>
              </a:ext>
            </a:extLst>
          </p:cNvPr>
          <p:cNvPicPr>
            <a:picLocks noChangeAspect="1"/>
          </p:cNvPicPr>
          <p:nvPr/>
        </p:nvPicPr>
        <p:blipFill>
          <a:blip r:embed="rId2"/>
          <a:stretch>
            <a:fillRect/>
          </a:stretch>
        </p:blipFill>
        <p:spPr>
          <a:xfrm>
            <a:off x="842514" y="1342915"/>
            <a:ext cx="6481312" cy="4545981"/>
          </a:xfrm>
          <a:prstGeom prst="rect">
            <a:avLst/>
          </a:prstGeom>
        </p:spPr>
      </p:pic>
      <p:sp>
        <p:nvSpPr>
          <p:cNvPr id="5" name="TextBox 4">
            <a:extLst>
              <a:ext uri="{FF2B5EF4-FFF2-40B4-BE49-F238E27FC236}">
                <a16:creationId xmlns:a16="http://schemas.microsoft.com/office/drawing/2014/main" id="{947DE27C-685D-DA87-6A33-DBBD9B323835}"/>
              </a:ext>
            </a:extLst>
          </p:cNvPr>
          <p:cNvSpPr txBox="1"/>
          <p:nvPr/>
        </p:nvSpPr>
        <p:spPr>
          <a:xfrm>
            <a:off x="684362" y="6133381"/>
            <a:ext cx="6639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Helvetica Neue"/>
              </a:rPr>
              <a:t>The train data is getting overfit while test has accuracy 0.70</a:t>
            </a:r>
            <a:endParaRPr lang="en-US"/>
          </a:p>
        </p:txBody>
      </p:sp>
      <p:pic>
        <p:nvPicPr>
          <p:cNvPr id="7" name="Picture 6" descr="A picture containing text&#10;&#10;Description automatically generated">
            <a:extLst>
              <a:ext uri="{FF2B5EF4-FFF2-40B4-BE49-F238E27FC236}">
                <a16:creationId xmlns:a16="http://schemas.microsoft.com/office/drawing/2014/main" id="{014CDC05-7D69-2B6A-6BC7-F37A12110E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6" name="Round Diagonal Corner Rectangle 3">
            <a:extLst>
              <a:ext uri="{FF2B5EF4-FFF2-40B4-BE49-F238E27FC236}">
                <a16:creationId xmlns:a16="http://schemas.microsoft.com/office/drawing/2014/main" id="{E4D58E70-458C-2DEE-E276-13DC6F525F6F}"/>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CB316DF3-BA76-E237-7013-1F3B1162F1F8}"/>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127700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6176-1984-C82C-B729-5F5841D8C859}"/>
              </a:ext>
            </a:extLst>
          </p:cNvPr>
          <p:cNvSpPr>
            <a:spLocks noGrp="1"/>
          </p:cNvSpPr>
          <p:nvPr>
            <p:ph type="title"/>
          </p:nvPr>
        </p:nvSpPr>
        <p:spPr/>
        <p:txBody>
          <a:bodyPr/>
          <a:lstStyle/>
          <a:p>
            <a:r>
              <a:rPr lang="en-US" sz="2200" b="1" dirty="0">
                <a:latin typeface="Times New Roman"/>
                <a:cs typeface="Times New Roman"/>
              </a:rPr>
              <a:t>Checking </a:t>
            </a:r>
            <a:r>
              <a:rPr lang="en-US" sz="2200" b="1" dirty="0" err="1">
                <a:latin typeface="Times New Roman"/>
                <a:cs typeface="Times New Roman"/>
              </a:rPr>
              <a:t>imbalancing</a:t>
            </a:r>
            <a:r>
              <a:rPr lang="en-US" sz="2200" b="1" dirty="0">
                <a:latin typeface="Times New Roman"/>
                <a:cs typeface="Times New Roman"/>
              </a:rPr>
              <a:t> of data</a:t>
            </a:r>
            <a:endParaRPr lang="en-US" sz="2200">
              <a:latin typeface="Times New Roman"/>
              <a:cs typeface="Times New Roman"/>
            </a:endParaRPr>
          </a:p>
          <a:p>
            <a:endParaRPr lang="en-US" dirty="0">
              <a:cs typeface="Calibri Light"/>
            </a:endParaRPr>
          </a:p>
        </p:txBody>
      </p:sp>
      <p:pic>
        <p:nvPicPr>
          <p:cNvPr id="4" name="Picture 4" descr="Chart, bar chart&#10;&#10;Description automatically generated">
            <a:extLst>
              <a:ext uri="{FF2B5EF4-FFF2-40B4-BE49-F238E27FC236}">
                <a16:creationId xmlns:a16="http://schemas.microsoft.com/office/drawing/2014/main" id="{372828A2-C78A-C4C6-205C-07CD96310548}"/>
              </a:ext>
            </a:extLst>
          </p:cNvPr>
          <p:cNvPicPr>
            <a:picLocks noGrp="1" noChangeAspect="1"/>
          </p:cNvPicPr>
          <p:nvPr>
            <p:ph idx="1"/>
          </p:nvPr>
        </p:nvPicPr>
        <p:blipFill>
          <a:blip r:embed="rId2"/>
          <a:stretch>
            <a:fillRect/>
          </a:stretch>
        </p:blipFill>
        <p:spPr>
          <a:xfrm>
            <a:off x="920600" y="1237875"/>
            <a:ext cx="5333101" cy="4103477"/>
          </a:xfrm>
        </p:spPr>
      </p:pic>
      <p:sp>
        <p:nvSpPr>
          <p:cNvPr id="5" name="TextBox 4">
            <a:extLst>
              <a:ext uri="{FF2B5EF4-FFF2-40B4-BE49-F238E27FC236}">
                <a16:creationId xmlns:a16="http://schemas.microsoft.com/office/drawing/2014/main" id="{69E8211B-E4A4-EA45-1498-78E2492613D1}"/>
              </a:ext>
            </a:extLst>
          </p:cNvPr>
          <p:cNvSpPr txBox="1"/>
          <p:nvPr/>
        </p:nvSpPr>
        <p:spPr>
          <a:xfrm>
            <a:off x="914400" y="5457645"/>
            <a:ext cx="67976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 Neue"/>
              </a:rPr>
              <a:t>Data is imbalance hence we need to do SMOTE analysis to balance the data</a:t>
            </a:r>
            <a:endParaRPr lang="en-US" dirty="0"/>
          </a:p>
        </p:txBody>
      </p:sp>
      <p:pic>
        <p:nvPicPr>
          <p:cNvPr id="7" name="Picture 6" descr="A picture containing text&#10;&#10;Description automatically generated">
            <a:extLst>
              <a:ext uri="{FF2B5EF4-FFF2-40B4-BE49-F238E27FC236}">
                <a16:creationId xmlns:a16="http://schemas.microsoft.com/office/drawing/2014/main" id="{A28E558E-AB81-CADE-E228-C073B99C6EF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51334CED-C6A8-DEB4-B3D2-0CD8B94836B5}"/>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BFA9408B-9C9C-B2E8-CCEC-D6A0E76893DB}"/>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412276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4EA3-9EC9-88CF-66AA-ED105420D8E1}"/>
              </a:ext>
            </a:extLst>
          </p:cNvPr>
          <p:cNvSpPr>
            <a:spLocks noGrp="1"/>
          </p:cNvSpPr>
          <p:nvPr>
            <p:ph type="title"/>
          </p:nvPr>
        </p:nvSpPr>
        <p:spPr>
          <a:xfrm>
            <a:off x="408373" y="409513"/>
            <a:ext cx="10874406" cy="1325563"/>
          </a:xfrm>
        </p:spPr>
        <p:txBody>
          <a:bodyPr>
            <a:normAutofit/>
          </a:bodyPr>
          <a:lstStyle/>
          <a:p>
            <a:r>
              <a:rPr lang="en-US" sz="2400" b="1" dirty="0"/>
              <a:t>Step 16: Build other models and choose the model which gives the </a:t>
            </a:r>
            <a:br>
              <a:rPr lang="en-US" sz="2400" b="1" dirty="0"/>
            </a:br>
            <a:r>
              <a:rPr lang="en-US" sz="2400" b="1" dirty="0"/>
              <a:t>best results</a:t>
            </a:r>
          </a:p>
        </p:txBody>
      </p:sp>
      <p:pic>
        <p:nvPicPr>
          <p:cNvPr id="5" name="Picture 5" descr="Text&#10;&#10;Description automatically generated">
            <a:extLst>
              <a:ext uri="{FF2B5EF4-FFF2-40B4-BE49-F238E27FC236}">
                <a16:creationId xmlns:a16="http://schemas.microsoft.com/office/drawing/2014/main" id="{C0EF7652-AA7E-5399-889B-565205FD200E}"/>
              </a:ext>
            </a:extLst>
          </p:cNvPr>
          <p:cNvPicPr>
            <a:picLocks noChangeAspect="1"/>
          </p:cNvPicPr>
          <p:nvPr/>
        </p:nvPicPr>
        <p:blipFill>
          <a:blip r:embed="rId2"/>
          <a:stretch>
            <a:fillRect/>
          </a:stretch>
        </p:blipFill>
        <p:spPr>
          <a:xfrm>
            <a:off x="1437708" y="2028466"/>
            <a:ext cx="7559615" cy="4585596"/>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2E0C9514-BA16-AA71-E681-0F7A9848F6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6" name="Round Diagonal Corner Rectangle 3">
            <a:extLst>
              <a:ext uri="{FF2B5EF4-FFF2-40B4-BE49-F238E27FC236}">
                <a16:creationId xmlns:a16="http://schemas.microsoft.com/office/drawing/2014/main" id="{7CF5DF7E-6DEA-3840-A2B9-7C1B47BEACC3}"/>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B3CE6992-245E-B0A5-B58E-131D22877FB4}"/>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764836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4FFA-47FF-9EB2-3F31-504FC9AE4D53}"/>
              </a:ext>
            </a:extLst>
          </p:cNvPr>
          <p:cNvSpPr>
            <a:spLocks noGrp="1"/>
          </p:cNvSpPr>
          <p:nvPr>
            <p:ph type="title"/>
          </p:nvPr>
        </p:nvSpPr>
        <p:spPr/>
        <p:txBody>
          <a:bodyPr>
            <a:normAutofit/>
          </a:bodyPr>
          <a:lstStyle/>
          <a:p>
            <a:r>
              <a:rPr lang="en-US" sz="2200" b="1" dirty="0">
                <a:latin typeface="Times New Roman"/>
                <a:cs typeface="Calibri Light"/>
              </a:rPr>
              <a:t>Results</a:t>
            </a:r>
            <a:endParaRPr lang="en-US" sz="2200" b="1" dirty="0">
              <a:latin typeface="Calibri Light"/>
              <a:cs typeface="Calibri Light"/>
            </a:endParaRPr>
          </a:p>
        </p:txBody>
      </p:sp>
      <p:pic>
        <p:nvPicPr>
          <p:cNvPr id="4" name="Picture 4" descr="Text&#10;&#10;Description automatically generated">
            <a:extLst>
              <a:ext uri="{FF2B5EF4-FFF2-40B4-BE49-F238E27FC236}">
                <a16:creationId xmlns:a16="http://schemas.microsoft.com/office/drawing/2014/main" id="{F1D0FE52-9497-7A6F-D809-A8700EAF0C45}"/>
              </a:ext>
            </a:extLst>
          </p:cNvPr>
          <p:cNvPicPr>
            <a:picLocks noGrp="1" noChangeAspect="1"/>
          </p:cNvPicPr>
          <p:nvPr>
            <p:ph idx="1"/>
          </p:nvPr>
        </p:nvPicPr>
        <p:blipFill>
          <a:blip r:embed="rId2"/>
          <a:stretch>
            <a:fillRect/>
          </a:stretch>
        </p:blipFill>
        <p:spPr>
          <a:xfrm>
            <a:off x="831819" y="1440955"/>
            <a:ext cx="9133755" cy="3510411"/>
          </a:xfrm>
        </p:spPr>
      </p:pic>
      <p:sp>
        <p:nvSpPr>
          <p:cNvPr id="5" name="TextBox 4">
            <a:extLst>
              <a:ext uri="{FF2B5EF4-FFF2-40B4-BE49-F238E27FC236}">
                <a16:creationId xmlns:a16="http://schemas.microsoft.com/office/drawing/2014/main" id="{DB03D2DC-02C4-C695-8B17-772F5C9DFBFC}"/>
              </a:ext>
            </a:extLst>
          </p:cNvPr>
          <p:cNvSpPr txBox="1"/>
          <p:nvPr/>
        </p:nvSpPr>
        <p:spPr>
          <a:xfrm>
            <a:off x="713117" y="5011947"/>
            <a:ext cx="96155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After building several model and comparing it </a:t>
            </a:r>
            <a:r>
              <a:rPr lang="en-US" dirty="0" err="1">
                <a:latin typeface="Times New Roman"/>
                <a:cs typeface="Times New Roman"/>
              </a:rPr>
              <a:t>accuracy,precision</a:t>
            </a:r>
            <a:r>
              <a:rPr lang="en-US" dirty="0">
                <a:latin typeface="Times New Roman"/>
                <a:cs typeface="Times New Roman"/>
              </a:rPr>
              <a:t> and recall we can conclude that Random Forest is giving highest accuracy</a:t>
            </a:r>
          </a:p>
        </p:txBody>
      </p:sp>
      <p:pic>
        <p:nvPicPr>
          <p:cNvPr id="7" name="Picture 6" descr="A picture containing text&#10;&#10;Description automatically generated">
            <a:extLst>
              <a:ext uri="{FF2B5EF4-FFF2-40B4-BE49-F238E27FC236}">
                <a16:creationId xmlns:a16="http://schemas.microsoft.com/office/drawing/2014/main" id="{1EAD0302-92F0-BE45-5D73-94DD065B64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564B79AA-94C9-924A-CBFA-7C05AC201571}"/>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6839446F-C927-8902-D26B-3740E811089D}"/>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634741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295A-500F-C089-8CA9-9995C072470B}"/>
              </a:ext>
            </a:extLst>
          </p:cNvPr>
          <p:cNvSpPr>
            <a:spLocks noGrp="1"/>
          </p:cNvSpPr>
          <p:nvPr>
            <p:ph type="title"/>
          </p:nvPr>
        </p:nvSpPr>
        <p:spPr/>
        <p:txBody>
          <a:bodyPr>
            <a:normAutofit/>
          </a:bodyPr>
          <a:lstStyle/>
          <a:p>
            <a:r>
              <a:rPr lang="en-US" sz="2200" b="1" dirty="0">
                <a:latin typeface="Times New Roman"/>
                <a:ea typeface="+mj-lt"/>
                <a:cs typeface="+mj-lt"/>
              </a:rPr>
              <a:t>Step 17: Perform Feature selection using different feature selection </a:t>
            </a:r>
            <a:br>
              <a:rPr lang="en-US" sz="2200" b="1" dirty="0">
                <a:latin typeface="Times New Roman"/>
                <a:ea typeface="+mj-lt"/>
                <a:cs typeface="+mj-lt"/>
              </a:rPr>
            </a:br>
            <a:r>
              <a:rPr lang="en-US" sz="2200" b="1" dirty="0" err="1">
                <a:latin typeface="Times New Roman"/>
                <a:ea typeface="+mj-lt"/>
                <a:cs typeface="+mj-lt"/>
              </a:rPr>
              <a:t>methodods</a:t>
            </a:r>
            <a:r>
              <a:rPr lang="en-US" sz="2200" b="1" dirty="0">
                <a:latin typeface="Times New Roman"/>
                <a:ea typeface="+mj-lt"/>
                <a:cs typeface="+mj-lt"/>
              </a:rPr>
              <a:t>.</a:t>
            </a:r>
            <a:endParaRPr lang="en-US" sz="2200" b="1" dirty="0">
              <a:latin typeface="Times New Roman"/>
            </a:endParaRPr>
          </a:p>
        </p:txBody>
      </p:sp>
      <p:pic>
        <p:nvPicPr>
          <p:cNvPr id="4" name="Picture 4" descr="Chart, bar chart&#10;&#10;Description automatically generated">
            <a:extLst>
              <a:ext uri="{FF2B5EF4-FFF2-40B4-BE49-F238E27FC236}">
                <a16:creationId xmlns:a16="http://schemas.microsoft.com/office/drawing/2014/main" id="{22E8C14C-097A-9299-48AD-C7A19BCCA385}"/>
              </a:ext>
            </a:extLst>
          </p:cNvPr>
          <p:cNvPicPr>
            <a:picLocks noGrp="1" noChangeAspect="1"/>
          </p:cNvPicPr>
          <p:nvPr>
            <p:ph idx="1"/>
          </p:nvPr>
        </p:nvPicPr>
        <p:blipFill>
          <a:blip r:embed="rId2"/>
          <a:stretch>
            <a:fillRect/>
          </a:stretch>
        </p:blipFill>
        <p:spPr>
          <a:xfrm>
            <a:off x="1094027" y="1510147"/>
            <a:ext cx="8034247" cy="4148407"/>
          </a:xfrm>
        </p:spPr>
      </p:pic>
      <p:sp>
        <p:nvSpPr>
          <p:cNvPr id="5" name="TextBox 4">
            <a:extLst>
              <a:ext uri="{FF2B5EF4-FFF2-40B4-BE49-F238E27FC236}">
                <a16:creationId xmlns:a16="http://schemas.microsoft.com/office/drawing/2014/main" id="{B4C64C51-24DF-6A23-4C65-55D5057F6D8B}"/>
              </a:ext>
            </a:extLst>
          </p:cNvPr>
          <p:cNvSpPr txBox="1"/>
          <p:nvPr/>
        </p:nvSpPr>
        <p:spPr>
          <a:xfrm>
            <a:off x="483079" y="5658928"/>
            <a:ext cx="117146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 Neue"/>
              </a:rPr>
              <a:t> 'Outstanding_Debt','Num_of_Delayed_Payment','Num_Credit_Inquiries','Interest_Rate','Credit_Mix' 'Delay_from_due_date','Month_Number','Changed_Credit_Limit','Name','Num_Credit_Card' are consider as important features ,then we have </a:t>
            </a:r>
            <a:r>
              <a:rPr lang="en-US" dirty="0" err="1">
                <a:latin typeface="Helvetica Neue"/>
              </a:rPr>
              <a:t>builded</a:t>
            </a:r>
            <a:r>
              <a:rPr lang="en-US" dirty="0">
                <a:latin typeface="Helvetica Neue"/>
              </a:rPr>
              <a:t> a model this best features</a:t>
            </a:r>
            <a:endParaRPr lang="en-US" dirty="0"/>
          </a:p>
        </p:txBody>
      </p:sp>
      <p:pic>
        <p:nvPicPr>
          <p:cNvPr id="7" name="Picture 6" descr="A picture containing text&#10;&#10;Description automatically generated">
            <a:extLst>
              <a:ext uri="{FF2B5EF4-FFF2-40B4-BE49-F238E27FC236}">
                <a16:creationId xmlns:a16="http://schemas.microsoft.com/office/drawing/2014/main" id="{24F86B31-34E3-C345-B5E0-440F5BD241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3" name="Round Diagonal Corner Rectangle 3">
            <a:extLst>
              <a:ext uri="{FF2B5EF4-FFF2-40B4-BE49-F238E27FC236}">
                <a16:creationId xmlns:a16="http://schemas.microsoft.com/office/drawing/2014/main" id="{DD0DE8F3-E0FE-577E-C85A-2EBF66043C70}"/>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81679302-7C6B-601F-07EE-681E3DF0409B}"/>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733851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6366-3723-25A4-00A1-BE80A1D26A52}"/>
              </a:ext>
            </a:extLst>
          </p:cNvPr>
          <p:cNvSpPr>
            <a:spLocks noGrp="1"/>
          </p:cNvSpPr>
          <p:nvPr>
            <p:ph type="title"/>
          </p:nvPr>
        </p:nvSpPr>
        <p:spPr/>
        <p:txBody>
          <a:bodyPr>
            <a:normAutofit/>
          </a:bodyPr>
          <a:lstStyle/>
          <a:p>
            <a:r>
              <a:rPr lang="en-US" sz="2800" b="1" dirty="0"/>
              <a:t>Build model on best parameters</a:t>
            </a:r>
            <a:endParaRPr lang="en-IN" sz="2800" b="1" dirty="0"/>
          </a:p>
        </p:txBody>
      </p:sp>
      <p:pic>
        <p:nvPicPr>
          <p:cNvPr id="5" name="Content Placeholder 4">
            <a:extLst>
              <a:ext uri="{FF2B5EF4-FFF2-40B4-BE49-F238E27FC236}">
                <a16:creationId xmlns:a16="http://schemas.microsoft.com/office/drawing/2014/main" id="{782AEF32-48E2-758B-ACA0-D305B6513500}"/>
              </a:ext>
            </a:extLst>
          </p:cNvPr>
          <p:cNvPicPr>
            <a:picLocks noGrp="1" noChangeAspect="1"/>
          </p:cNvPicPr>
          <p:nvPr>
            <p:ph idx="1"/>
          </p:nvPr>
        </p:nvPicPr>
        <p:blipFill>
          <a:blip r:embed="rId2"/>
          <a:stretch>
            <a:fillRect/>
          </a:stretch>
        </p:blipFill>
        <p:spPr>
          <a:xfrm>
            <a:off x="456460" y="1387973"/>
            <a:ext cx="10515600" cy="2350278"/>
          </a:xfrm>
        </p:spPr>
      </p:pic>
      <p:pic>
        <p:nvPicPr>
          <p:cNvPr id="7" name="Picture 6">
            <a:extLst>
              <a:ext uri="{FF2B5EF4-FFF2-40B4-BE49-F238E27FC236}">
                <a16:creationId xmlns:a16="http://schemas.microsoft.com/office/drawing/2014/main" id="{F98599F5-0AE3-DBFC-773A-005C601C268C}"/>
              </a:ext>
            </a:extLst>
          </p:cNvPr>
          <p:cNvPicPr>
            <a:picLocks noChangeAspect="1"/>
          </p:cNvPicPr>
          <p:nvPr/>
        </p:nvPicPr>
        <p:blipFill>
          <a:blip r:embed="rId3"/>
          <a:stretch>
            <a:fillRect/>
          </a:stretch>
        </p:blipFill>
        <p:spPr>
          <a:xfrm>
            <a:off x="1280019" y="3826268"/>
            <a:ext cx="5814564" cy="3031731"/>
          </a:xfrm>
          <a:prstGeom prst="rect">
            <a:avLst/>
          </a:prstGeom>
        </p:spPr>
      </p:pic>
      <p:sp>
        <p:nvSpPr>
          <p:cNvPr id="8" name="Round Diagonal Corner Rectangle 3">
            <a:extLst>
              <a:ext uri="{FF2B5EF4-FFF2-40B4-BE49-F238E27FC236}">
                <a16:creationId xmlns:a16="http://schemas.microsoft.com/office/drawing/2014/main" id="{F66CF9CE-904A-5F93-F891-CEBD0EA08FDD}"/>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4">
            <a:extLst>
              <a:ext uri="{FF2B5EF4-FFF2-40B4-BE49-F238E27FC236}">
                <a16:creationId xmlns:a16="http://schemas.microsoft.com/office/drawing/2014/main" id="{67D9B1FA-B09B-E3B6-9E31-FDF380C19E92}"/>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032579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2190-18F8-F1DD-9C85-55B5ED7AC1EA}"/>
              </a:ext>
            </a:extLst>
          </p:cNvPr>
          <p:cNvSpPr>
            <a:spLocks noGrp="1"/>
          </p:cNvSpPr>
          <p:nvPr>
            <p:ph type="title"/>
          </p:nvPr>
        </p:nvSpPr>
        <p:spPr>
          <a:xfrm>
            <a:off x="838200" y="365125"/>
            <a:ext cx="8927237" cy="1325563"/>
          </a:xfrm>
        </p:spPr>
        <p:txBody>
          <a:bodyPr>
            <a:normAutofit/>
          </a:bodyPr>
          <a:lstStyle/>
          <a:p>
            <a:r>
              <a:rPr lang="en-US" sz="2800" b="1" dirty="0"/>
              <a:t>Step 18: Tune the final model using Grid search CV or Randomized CV or any other methods.</a:t>
            </a:r>
          </a:p>
        </p:txBody>
      </p:sp>
      <p:pic>
        <p:nvPicPr>
          <p:cNvPr id="5" name="Content Placeholder 4">
            <a:extLst>
              <a:ext uri="{FF2B5EF4-FFF2-40B4-BE49-F238E27FC236}">
                <a16:creationId xmlns:a16="http://schemas.microsoft.com/office/drawing/2014/main" id="{88D131B1-8E13-C5C1-692C-A671D1ED4745}"/>
              </a:ext>
            </a:extLst>
          </p:cNvPr>
          <p:cNvPicPr>
            <a:picLocks noGrp="1" noChangeAspect="1"/>
          </p:cNvPicPr>
          <p:nvPr>
            <p:ph idx="1"/>
          </p:nvPr>
        </p:nvPicPr>
        <p:blipFill>
          <a:blip r:embed="rId2"/>
          <a:stretch>
            <a:fillRect/>
          </a:stretch>
        </p:blipFill>
        <p:spPr>
          <a:xfrm>
            <a:off x="705035" y="1595563"/>
            <a:ext cx="10515600" cy="3526853"/>
          </a:xfrm>
        </p:spPr>
      </p:pic>
      <p:pic>
        <p:nvPicPr>
          <p:cNvPr id="10" name="Picture 9">
            <a:extLst>
              <a:ext uri="{FF2B5EF4-FFF2-40B4-BE49-F238E27FC236}">
                <a16:creationId xmlns:a16="http://schemas.microsoft.com/office/drawing/2014/main" id="{266470C4-739C-0892-B5DE-D07881E8EB91}"/>
              </a:ext>
            </a:extLst>
          </p:cNvPr>
          <p:cNvPicPr>
            <a:picLocks noChangeAspect="1"/>
          </p:cNvPicPr>
          <p:nvPr/>
        </p:nvPicPr>
        <p:blipFill>
          <a:blip r:embed="rId3"/>
          <a:stretch>
            <a:fillRect/>
          </a:stretch>
        </p:blipFill>
        <p:spPr>
          <a:xfrm>
            <a:off x="1029810" y="5351251"/>
            <a:ext cx="9552373" cy="541067"/>
          </a:xfrm>
          <a:prstGeom prst="rect">
            <a:avLst/>
          </a:prstGeom>
        </p:spPr>
      </p:pic>
      <p:sp>
        <p:nvSpPr>
          <p:cNvPr id="11" name="TextBox 10">
            <a:extLst>
              <a:ext uri="{FF2B5EF4-FFF2-40B4-BE49-F238E27FC236}">
                <a16:creationId xmlns:a16="http://schemas.microsoft.com/office/drawing/2014/main" id="{34400CB4-C87B-DC58-CC4E-9A0E10F56A14}"/>
              </a:ext>
            </a:extLst>
          </p:cNvPr>
          <p:cNvSpPr txBox="1"/>
          <p:nvPr/>
        </p:nvSpPr>
        <p:spPr>
          <a:xfrm>
            <a:off x="976544" y="6125592"/>
            <a:ext cx="10515600" cy="369332"/>
          </a:xfrm>
          <a:prstGeom prst="rect">
            <a:avLst/>
          </a:prstGeom>
          <a:noFill/>
        </p:spPr>
        <p:txBody>
          <a:bodyPr wrap="square" rtlCol="0">
            <a:spAutoFit/>
          </a:bodyPr>
          <a:lstStyle/>
          <a:p>
            <a:r>
              <a:rPr lang="en-US" dirty="0"/>
              <a:t>This are the best parameters obtain by </a:t>
            </a:r>
            <a:r>
              <a:rPr lang="en-US" dirty="0" err="1"/>
              <a:t>GridSrach</a:t>
            </a:r>
            <a:r>
              <a:rPr lang="en-US" dirty="0"/>
              <a:t> </a:t>
            </a:r>
            <a:r>
              <a:rPr lang="en-US" dirty="0" err="1"/>
              <a:t>Cv</a:t>
            </a:r>
            <a:r>
              <a:rPr lang="en-US" dirty="0"/>
              <a:t> Now build model using this best parameters</a:t>
            </a:r>
            <a:endParaRPr lang="en-IN" dirty="0"/>
          </a:p>
        </p:txBody>
      </p:sp>
      <p:pic>
        <p:nvPicPr>
          <p:cNvPr id="12" name="Picture 11" descr="A picture containing text&#10;&#10;Description automatically generated">
            <a:extLst>
              <a:ext uri="{FF2B5EF4-FFF2-40B4-BE49-F238E27FC236}">
                <a16:creationId xmlns:a16="http://schemas.microsoft.com/office/drawing/2014/main" id="{F6A524F7-4A9F-8762-AA31-AFE8188834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13" name="Round Diagonal Corner Rectangle 3">
            <a:extLst>
              <a:ext uri="{FF2B5EF4-FFF2-40B4-BE49-F238E27FC236}">
                <a16:creationId xmlns:a16="http://schemas.microsoft.com/office/drawing/2014/main" id="{98C85C1B-C780-0F7F-F883-724093906CC7}"/>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ound Diagonal Corner Rectangle 4">
            <a:extLst>
              <a:ext uri="{FF2B5EF4-FFF2-40B4-BE49-F238E27FC236}">
                <a16:creationId xmlns:a16="http://schemas.microsoft.com/office/drawing/2014/main" id="{636CEBB2-4300-CE94-E8F0-E1CA14811BD3}"/>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65009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40FB-2EED-EC96-B63D-9BCE136F2C33}"/>
              </a:ext>
            </a:extLst>
          </p:cNvPr>
          <p:cNvSpPr>
            <a:spLocks noGrp="1"/>
          </p:cNvSpPr>
          <p:nvPr>
            <p:ph type="title"/>
          </p:nvPr>
        </p:nvSpPr>
        <p:spPr>
          <a:xfrm>
            <a:off x="838200" y="365125"/>
            <a:ext cx="8847338" cy="1325563"/>
          </a:xfrm>
        </p:spPr>
        <p:txBody>
          <a:bodyPr>
            <a:normAutofit/>
          </a:bodyPr>
          <a:lstStyle/>
          <a:p>
            <a:r>
              <a:rPr lang="en-US" sz="2800" dirty="0"/>
              <a:t>Step 20: Perform Cross-validation for the final model by setting the best parameters</a:t>
            </a:r>
            <a:endParaRPr lang="en-IN" sz="2800" dirty="0"/>
          </a:p>
        </p:txBody>
      </p:sp>
      <p:pic>
        <p:nvPicPr>
          <p:cNvPr id="5" name="Content Placeholder 4">
            <a:extLst>
              <a:ext uri="{FF2B5EF4-FFF2-40B4-BE49-F238E27FC236}">
                <a16:creationId xmlns:a16="http://schemas.microsoft.com/office/drawing/2014/main" id="{1AEBC65E-6742-C225-1D7D-E14CBA53B303}"/>
              </a:ext>
            </a:extLst>
          </p:cNvPr>
          <p:cNvPicPr>
            <a:picLocks noGrp="1" noChangeAspect="1"/>
          </p:cNvPicPr>
          <p:nvPr>
            <p:ph idx="1"/>
          </p:nvPr>
        </p:nvPicPr>
        <p:blipFill>
          <a:blip r:embed="rId2"/>
          <a:stretch>
            <a:fillRect/>
          </a:stretch>
        </p:blipFill>
        <p:spPr>
          <a:xfrm>
            <a:off x="838200" y="1702357"/>
            <a:ext cx="10515600" cy="2334826"/>
          </a:xfrm>
        </p:spPr>
      </p:pic>
      <p:pic>
        <p:nvPicPr>
          <p:cNvPr id="6" name="Picture 5" descr="A picture containing text&#10;&#10;Description automatically generated">
            <a:extLst>
              <a:ext uri="{FF2B5EF4-FFF2-40B4-BE49-F238E27FC236}">
                <a16:creationId xmlns:a16="http://schemas.microsoft.com/office/drawing/2014/main" id="{5DCCCEC3-ECC0-8389-ADA8-CACAF01070E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pic>
        <p:nvPicPr>
          <p:cNvPr id="8" name="Picture 7">
            <a:extLst>
              <a:ext uri="{FF2B5EF4-FFF2-40B4-BE49-F238E27FC236}">
                <a16:creationId xmlns:a16="http://schemas.microsoft.com/office/drawing/2014/main" id="{5C73461E-D6AA-A4DD-A41E-F51FC8F0A8E9}"/>
              </a:ext>
            </a:extLst>
          </p:cNvPr>
          <p:cNvPicPr>
            <a:picLocks noChangeAspect="1"/>
          </p:cNvPicPr>
          <p:nvPr/>
        </p:nvPicPr>
        <p:blipFill>
          <a:blip r:embed="rId4"/>
          <a:stretch>
            <a:fillRect/>
          </a:stretch>
        </p:blipFill>
        <p:spPr>
          <a:xfrm>
            <a:off x="1751909" y="4195440"/>
            <a:ext cx="7392041" cy="1920406"/>
          </a:xfrm>
          <a:prstGeom prst="rect">
            <a:avLst/>
          </a:prstGeom>
        </p:spPr>
      </p:pic>
      <p:sp>
        <p:nvSpPr>
          <p:cNvPr id="9" name="Round Diagonal Corner Rectangle 3">
            <a:extLst>
              <a:ext uri="{FF2B5EF4-FFF2-40B4-BE49-F238E27FC236}">
                <a16:creationId xmlns:a16="http://schemas.microsoft.com/office/drawing/2014/main" id="{50E8EA43-4F76-2DD5-2330-1ED74BE7446A}"/>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ound Diagonal Corner Rectangle 4">
            <a:extLst>
              <a:ext uri="{FF2B5EF4-FFF2-40B4-BE49-F238E27FC236}">
                <a16:creationId xmlns:a16="http://schemas.microsoft.com/office/drawing/2014/main" id="{5BA65906-9F54-4E3F-DC62-44B040BFEBC0}"/>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06502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45C0-BB8E-C14B-4CBA-90AB7FD13349}"/>
              </a:ext>
            </a:extLst>
          </p:cNvPr>
          <p:cNvSpPr>
            <a:spLocks noGrp="1"/>
          </p:cNvSpPr>
          <p:nvPr>
            <p:ph type="title"/>
          </p:nvPr>
        </p:nvSpPr>
        <p:spPr>
          <a:xfrm>
            <a:off x="995517" y="146796"/>
            <a:ext cx="8118986" cy="659449"/>
          </a:xfrm>
        </p:spPr>
        <p:txBody>
          <a:bodyPr>
            <a:normAutofit fontScale="90000"/>
          </a:bodyPr>
          <a:lstStyle/>
          <a:p>
            <a:r>
              <a:rPr lang="en-US" b="1" dirty="0"/>
              <a:t>Attributes:-</a:t>
            </a:r>
            <a:endParaRPr lang="en-IN" b="1" dirty="0"/>
          </a:p>
        </p:txBody>
      </p:sp>
      <p:sp>
        <p:nvSpPr>
          <p:cNvPr id="3" name="Content Placeholder 2">
            <a:extLst>
              <a:ext uri="{FF2B5EF4-FFF2-40B4-BE49-F238E27FC236}">
                <a16:creationId xmlns:a16="http://schemas.microsoft.com/office/drawing/2014/main" id="{7BE6C918-4630-DC18-B84B-37EF9BFA5F34}"/>
              </a:ext>
            </a:extLst>
          </p:cNvPr>
          <p:cNvSpPr>
            <a:spLocks noGrp="1"/>
          </p:cNvSpPr>
          <p:nvPr>
            <p:ph idx="1"/>
          </p:nvPr>
        </p:nvSpPr>
        <p:spPr>
          <a:xfrm>
            <a:off x="838199" y="884903"/>
            <a:ext cx="10909495" cy="5826301"/>
          </a:xfrm>
        </p:spPr>
        <p:txBody>
          <a:bodyPr>
            <a:normAutofit fontScale="70000" lnSpcReduction="20000"/>
          </a:bodyPr>
          <a:lstStyle/>
          <a:p>
            <a:pPr marL="0" indent="0">
              <a:buNone/>
            </a:pPr>
            <a:r>
              <a:rPr lang="en-US" dirty="0"/>
              <a:t>1)    </a:t>
            </a:r>
            <a:r>
              <a:rPr lang="en-US" b="1" dirty="0"/>
              <a:t>ID - </a:t>
            </a:r>
            <a:r>
              <a:rPr lang="en-US" dirty="0"/>
              <a:t>Represents a unique identification of an entry.</a:t>
            </a:r>
          </a:p>
          <a:p>
            <a:pPr marL="0" indent="0">
              <a:buNone/>
            </a:pPr>
            <a:r>
              <a:rPr lang="en-US" dirty="0"/>
              <a:t>2)    </a:t>
            </a:r>
            <a:r>
              <a:rPr lang="en-US" b="1" dirty="0"/>
              <a:t>CUSTOMER ID - </a:t>
            </a:r>
            <a:r>
              <a:rPr lang="en-US" dirty="0"/>
              <a:t>This represents the unique identification of a person. </a:t>
            </a:r>
          </a:p>
          <a:p>
            <a:pPr marL="0" indent="0">
              <a:buNone/>
            </a:pPr>
            <a:r>
              <a:rPr lang="en-US" dirty="0"/>
              <a:t>3)    </a:t>
            </a:r>
            <a:r>
              <a:rPr lang="en-US" b="1" dirty="0"/>
              <a:t>MONTH - </a:t>
            </a:r>
            <a:r>
              <a:rPr lang="en-US" dirty="0"/>
              <a:t>Represents the month of the year. </a:t>
            </a:r>
          </a:p>
          <a:p>
            <a:pPr marL="0" indent="0">
              <a:buNone/>
            </a:pPr>
            <a:r>
              <a:rPr lang="en-US" dirty="0"/>
              <a:t>4)    </a:t>
            </a:r>
            <a:r>
              <a:rPr lang="en-US" b="1" dirty="0"/>
              <a:t>NAME - </a:t>
            </a:r>
            <a:r>
              <a:rPr lang="en-US" dirty="0"/>
              <a:t>Represents the name of a person. </a:t>
            </a:r>
          </a:p>
          <a:p>
            <a:pPr marL="0" indent="0">
              <a:buNone/>
            </a:pPr>
            <a:r>
              <a:rPr lang="en-US" dirty="0"/>
              <a:t>5)    </a:t>
            </a:r>
            <a:r>
              <a:rPr lang="en-US" b="1" dirty="0"/>
              <a:t>AGE - </a:t>
            </a:r>
            <a:r>
              <a:rPr lang="en-US" dirty="0"/>
              <a:t>Represents the age of the person. </a:t>
            </a:r>
          </a:p>
          <a:p>
            <a:pPr marL="0" indent="0">
              <a:buNone/>
            </a:pPr>
            <a:r>
              <a:rPr lang="en-US" dirty="0"/>
              <a:t>6)    </a:t>
            </a:r>
            <a:r>
              <a:rPr lang="en-US" b="1" dirty="0"/>
              <a:t>SSN - </a:t>
            </a:r>
            <a:r>
              <a:rPr lang="en-US" dirty="0"/>
              <a:t>Represents the social security number of the person. </a:t>
            </a:r>
          </a:p>
          <a:p>
            <a:pPr marL="0" indent="0">
              <a:buNone/>
            </a:pPr>
            <a:r>
              <a:rPr lang="en-US" dirty="0"/>
              <a:t>7)    </a:t>
            </a:r>
            <a:r>
              <a:rPr lang="en-US" b="1" dirty="0"/>
              <a:t>OCCUPATION - </a:t>
            </a:r>
            <a:r>
              <a:rPr lang="en-US" dirty="0"/>
              <a:t>Represents the occupation of the person.</a:t>
            </a:r>
          </a:p>
          <a:p>
            <a:pPr marL="0" indent="0">
              <a:buNone/>
            </a:pPr>
            <a:r>
              <a:rPr lang="en-US" dirty="0"/>
              <a:t>8)    </a:t>
            </a:r>
            <a:r>
              <a:rPr lang="en-US" b="1" dirty="0"/>
              <a:t>ANNUAL INCOME - </a:t>
            </a:r>
            <a:r>
              <a:rPr lang="en-US" dirty="0"/>
              <a:t>Represents the yearly income of the person. </a:t>
            </a:r>
          </a:p>
          <a:p>
            <a:pPr marL="0" indent="0">
              <a:buNone/>
            </a:pPr>
            <a:r>
              <a:rPr lang="en-US" dirty="0"/>
              <a:t>9)    </a:t>
            </a:r>
            <a:r>
              <a:rPr lang="en-US" b="1" dirty="0"/>
              <a:t>MONTHLY IN-HAND SALARY - </a:t>
            </a:r>
            <a:r>
              <a:rPr lang="en-US" dirty="0"/>
              <a:t>Represents the monthly base salary of a person. </a:t>
            </a:r>
          </a:p>
          <a:p>
            <a:pPr marL="0" indent="0">
              <a:buNone/>
            </a:pPr>
            <a:r>
              <a:rPr lang="en-US" dirty="0"/>
              <a:t>10)  </a:t>
            </a:r>
            <a:r>
              <a:rPr lang="en-US" b="1" dirty="0"/>
              <a:t>NUM BANK ACCOUNTS - </a:t>
            </a:r>
            <a:r>
              <a:rPr lang="en-US" dirty="0"/>
              <a:t>This represents the number of bank accounts a person holds. </a:t>
            </a:r>
          </a:p>
          <a:p>
            <a:pPr marL="0" indent="0">
              <a:buNone/>
            </a:pPr>
            <a:r>
              <a:rPr lang="en-US" dirty="0"/>
              <a:t>11)  </a:t>
            </a:r>
            <a:r>
              <a:rPr lang="en-US" b="1" dirty="0"/>
              <a:t>NUM CREDIT CARD - </a:t>
            </a:r>
            <a:r>
              <a:rPr lang="en-US" dirty="0"/>
              <a:t>This represents the number of other credit cards held by the person. </a:t>
            </a:r>
          </a:p>
          <a:p>
            <a:pPr marL="0" indent="0">
              <a:buNone/>
            </a:pPr>
            <a:r>
              <a:rPr lang="en-US" dirty="0"/>
              <a:t>12)  </a:t>
            </a:r>
            <a:r>
              <a:rPr lang="en-US" b="1" dirty="0"/>
              <a:t>INTEREST Rate - </a:t>
            </a:r>
            <a:r>
              <a:rPr lang="en-US" dirty="0"/>
              <a:t>This represents the interest rate on a credit card. </a:t>
            </a:r>
          </a:p>
          <a:p>
            <a:pPr marL="0" indent="0">
              <a:buNone/>
            </a:pPr>
            <a:r>
              <a:rPr lang="en-US" dirty="0"/>
              <a:t>13)  </a:t>
            </a:r>
            <a:r>
              <a:rPr lang="en-US" b="1" dirty="0"/>
              <a:t>NUM OF LOAN - </a:t>
            </a:r>
            <a:r>
              <a:rPr lang="en-US" dirty="0"/>
              <a:t>Represents the number of loans taken from the bank. </a:t>
            </a:r>
          </a:p>
          <a:p>
            <a:pPr marL="0" indent="0">
              <a:buNone/>
            </a:pPr>
            <a:r>
              <a:rPr lang="en-US" dirty="0"/>
              <a:t>14)  </a:t>
            </a:r>
            <a:r>
              <a:rPr lang="en-US" b="1" dirty="0"/>
              <a:t>TYPE OF LOAN - </a:t>
            </a:r>
            <a:r>
              <a:rPr lang="en-US" dirty="0"/>
              <a:t>Represents the type of loan taken by the person. </a:t>
            </a:r>
          </a:p>
          <a:p>
            <a:pPr marL="0" indent="0">
              <a:buNone/>
            </a:pPr>
            <a:r>
              <a:rPr lang="en-US" dirty="0"/>
              <a:t>15)  </a:t>
            </a:r>
            <a:r>
              <a:rPr lang="en-US" b="1" dirty="0"/>
              <a:t>DELAY FROM DUE DATE - </a:t>
            </a:r>
            <a:r>
              <a:rPr lang="en-US" dirty="0"/>
              <a:t>Represents the average number of days delayed from the payment date. </a:t>
            </a:r>
          </a:p>
          <a:p>
            <a:pPr marL="0" indent="0">
              <a:buNone/>
            </a:pPr>
            <a:r>
              <a:rPr lang="en-US" dirty="0"/>
              <a:t>16)  </a:t>
            </a:r>
            <a:r>
              <a:rPr lang="en-US" b="1" dirty="0"/>
              <a:t>NUM OF DELAYED PAYMENT - </a:t>
            </a:r>
            <a:r>
              <a:rPr lang="en-US" dirty="0"/>
              <a:t>Represents the average number of payments delayed by a person. </a:t>
            </a:r>
            <a:endParaRPr lang="en-IN" dirty="0"/>
          </a:p>
        </p:txBody>
      </p:sp>
      <p:sp>
        <p:nvSpPr>
          <p:cNvPr id="5" name="Round Diagonal Corner Rectangle 4">
            <a:extLst>
              <a:ext uri="{FF2B5EF4-FFF2-40B4-BE49-F238E27FC236}">
                <a16:creationId xmlns:a16="http://schemas.microsoft.com/office/drawing/2014/main" id="{0DB71A3B-C35E-20B7-1777-1C82D62C0285}"/>
              </a:ext>
            </a:extLst>
          </p:cNvPr>
          <p:cNvSpPr/>
          <p:nvPr/>
        </p:nvSpPr>
        <p:spPr>
          <a:xfrm>
            <a:off x="444305" y="2266748"/>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 name="Round Diagonal Corner Rectangle 3">
            <a:extLst>
              <a:ext uri="{FF2B5EF4-FFF2-40B4-BE49-F238E27FC236}">
                <a16:creationId xmlns:a16="http://schemas.microsoft.com/office/drawing/2014/main" id="{9966E9F8-3201-6130-93CB-6796AA33A8CF}"/>
              </a:ext>
            </a:extLst>
          </p:cNvPr>
          <p:cNvSpPr/>
          <p:nvPr/>
        </p:nvSpPr>
        <p:spPr>
          <a:xfrm>
            <a:off x="444305"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D8357249-8AA5-85B7-B602-F22BEB327404}"/>
              </a:ext>
            </a:extLst>
          </p:cNvPr>
          <p:cNvPicPr>
            <a:picLocks noChangeAspect="1"/>
          </p:cNvPicPr>
          <p:nvPr/>
        </p:nvPicPr>
        <p:blipFill>
          <a:blip r:embed="rId2"/>
          <a:stretch>
            <a:fillRect/>
          </a:stretch>
        </p:blipFill>
        <p:spPr>
          <a:xfrm>
            <a:off x="9414162" y="146795"/>
            <a:ext cx="2591025" cy="1146147"/>
          </a:xfrm>
          <a:prstGeom prst="rect">
            <a:avLst/>
          </a:prstGeom>
        </p:spPr>
      </p:pic>
    </p:spTree>
    <p:extLst>
      <p:ext uri="{BB962C8B-B14F-4D97-AF65-F5344CB8AC3E}">
        <p14:creationId xmlns:p14="http://schemas.microsoft.com/office/powerpoint/2010/main" val="3997346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4989-AC83-1087-3292-E2A0AB54CF59}"/>
              </a:ext>
            </a:extLst>
          </p:cNvPr>
          <p:cNvSpPr>
            <a:spLocks noGrp="1"/>
          </p:cNvSpPr>
          <p:nvPr>
            <p:ph type="title"/>
          </p:nvPr>
        </p:nvSpPr>
        <p:spPr>
          <a:xfrm>
            <a:off x="607379" y="4314548"/>
            <a:ext cx="10515600" cy="1325563"/>
          </a:xfrm>
        </p:spPr>
        <p:txBody>
          <a:bodyPr>
            <a:normAutofit/>
          </a:bodyPr>
          <a:lstStyle/>
          <a:p>
            <a:r>
              <a:rPr lang="en-US" sz="2000" b="1" dirty="0"/>
              <a:t>Inference</a:t>
            </a:r>
            <a:r>
              <a:rPr lang="en-US" sz="2000" dirty="0"/>
              <a:t> – the model is giving accuracy for train data is 1.0 which is highly overfit while test having accuracy 0.86 hence we can say that the train model is getting overfit with respect to test data.</a:t>
            </a:r>
            <a:endParaRPr lang="en-IN" sz="2000" dirty="0"/>
          </a:p>
        </p:txBody>
      </p:sp>
      <p:pic>
        <p:nvPicPr>
          <p:cNvPr id="5" name="Content Placeholder 4">
            <a:extLst>
              <a:ext uri="{FF2B5EF4-FFF2-40B4-BE49-F238E27FC236}">
                <a16:creationId xmlns:a16="http://schemas.microsoft.com/office/drawing/2014/main" id="{7BBE6A21-8807-6BB0-A1A4-203C241F042B}"/>
              </a:ext>
            </a:extLst>
          </p:cNvPr>
          <p:cNvPicPr>
            <a:picLocks noGrp="1" noChangeAspect="1"/>
          </p:cNvPicPr>
          <p:nvPr>
            <p:ph idx="1"/>
          </p:nvPr>
        </p:nvPicPr>
        <p:blipFill>
          <a:blip r:embed="rId2"/>
          <a:stretch>
            <a:fillRect/>
          </a:stretch>
        </p:blipFill>
        <p:spPr>
          <a:xfrm>
            <a:off x="1166650" y="506028"/>
            <a:ext cx="8207451" cy="3258104"/>
          </a:xfrm>
        </p:spPr>
      </p:pic>
      <p:pic>
        <p:nvPicPr>
          <p:cNvPr id="6" name="Picture 5" descr="A picture containing text&#10;&#10;Description automatically generated">
            <a:extLst>
              <a:ext uri="{FF2B5EF4-FFF2-40B4-BE49-F238E27FC236}">
                <a16:creationId xmlns:a16="http://schemas.microsoft.com/office/drawing/2014/main" id="{DE66B1C7-6883-5827-704D-77792E9500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7" name="Round Diagonal Corner Rectangle 3">
            <a:extLst>
              <a:ext uri="{FF2B5EF4-FFF2-40B4-BE49-F238E27FC236}">
                <a16:creationId xmlns:a16="http://schemas.microsoft.com/office/drawing/2014/main" id="{6D28E7DD-F5AC-0CF9-78D5-FEDF57FD9E96}"/>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 Diagonal Corner Rectangle 4">
            <a:extLst>
              <a:ext uri="{FF2B5EF4-FFF2-40B4-BE49-F238E27FC236}">
                <a16:creationId xmlns:a16="http://schemas.microsoft.com/office/drawing/2014/main" id="{0FB3FB11-0DB3-D95A-0B4C-AC35AFAF183D}"/>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72846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12AB-51DD-4A2D-15FA-3719D95D3EFD}"/>
              </a:ext>
            </a:extLst>
          </p:cNvPr>
          <p:cNvSpPr>
            <a:spLocks noGrp="1"/>
          </p:cNvSpPr>
          <p:nvPr>
            <p:ph type="title"/>
          </p:nvPr>
        </p:nvSpPr>
        <p:spPr>
          <a:xfrm>
            <a:off x="838200" y="365126"/>
            <a:ext cx="10515600" cy="842238"/>
          </a:xfrm>
        </p:spPr>
        <p:txBody>
          <a:bodyPr>
            <a:normAutofit/>
          </a:bodyPr>
          <a:lstStyle/>
          <a:p>
            <a:r>
              <a:rPr lang="en-US" sz="3200" b="1" dirty="0"/>
              <a:t>Building </a:t>
            </a:r>
            <a:r>
              <a:rPr lang="en-US" sz="3200" b="1" dirty="0" err="1"/>
              <a:t>catBoost</a:t>
            </a:r>
            <a:r>
              <a:rPr lang="en-US" sz="3200" b="1" dirty="0"/>
              <a:t> model</a:t>
            </a:r>
            <a:endParaRPr lang="en-IN" sz="3200" b="1" dirty="0"/>
          </a:p>
        </p:txBody>
      </p:sp>
      <p:pic>
        <p:nvPicPr>
          <p:cNvPr id="5" name="Content Placeholder 4">
            <a:extLst>
              <a:ext uri="{FF2B5EF4-FFF2-40B4-BE49-F238E27FC236}">
                <a16:creationId xmlns:a16="http://schemas.microsoft.com/office/drawing/2014/main" id="{F47FCF97-0E35-B4D1-0AA9-C1E075857298}"/>
              </a:ext>
            </a:extLst>
          </p:cNvPr>
          <p:cNvPicPr>
            <a:picLocks noGrp="1" noChangeAspect="1"/>
          </p:cNvPicPr>
          <p:nvPr>
            <p:ph idx="1"/>
          </p:nvPr>
        </p:nvPicPr>
        <p:blipFill>
          <a:blip r:embed="rId2"/>
          <a:stretch>
            <a:fillRect/>
          </a:stretch>
        </p:blipFill>
        <p:spPr>
          <a:xfrm>
            <a:off x="838200" y="1142044"/>
            <a:ext cx="8868791" cy="3962616"/>
          </a:xfrm>
        </p:spPr>
      </p:pic>
      <p:pic>
        <p:nvPicPr>
          <p:cNvPr id="6" name="Picture 5" descr="A picture containing text&#10;&#10;Description automatically generated">
            <a:extLst>
              <a:ext uri="{FF2B5EF4-FFF2-40B4-BE49-F238E27FC236}">
                <a16:creationId xmlns:a16="http://schemas.microsoft.com/office/drawing/2014/main" id="{5D0084A2-1C73-1DF2-FAF6-EFA4612D65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7" name="TextBox 6">
            <a:extLst>
              <a:ext uri="{FF2B5EF4-FFF2-40B4-BE49-F238E27FC236}">
                <a16:creationId xmlns:a16="http://schemas.microsoft.com/office/drawing/2014/main" id="{CB3159F6-4A06-2115-3864-7F3F8A5A28B7}"/>
              </a:ext>
            </a:extLst>
          </p:cNvPr>
          <p:cNvSpPr txBox="1"/>
          <p:nvPr/>
        </p:nvSpPr>
        <p:spPr>
          <a:xfrm>
            <a:off x="905522" y="5264458"/>
            <a:ext cx="9037468" cy="646331"/>
          </a:xfrm>
          <a:prstGeom prst="rect">
            <a:avLst/>
          </a:prstGeom>
          <a:noFill/>
        </p:spPr>
        <p:txBody>
          <a:bodyPr wrap="square" rtlCol="0">
            <a:spAutoFit/>
          </a:bodyPr>
          <a:lstStyle/>
          <a:p>
            <a:r>
              <a:rPr lang="en-US" b="1" dirty="0"/>
              <a:t>Inference – </a:t>
            </a:r>
            <a:r>
              <a:rPr lang="en-US" dirty="0" err="1"/>
              <a:t>Cataboost</a:t>
            </a:r>
            <a:r>
              <a:rPr lang="en-US" dirty="0"/>
              <a:t> model giving accuracy for train set 0.84 and for test set it is 0.81 which means </a:t>
            </a:r>
            <a:r>
              <a:rPr lang="en-US" dirty="0" err="1"/>
              <a:t>catboost</a:t>
            </a:r>
            <a:r>
              <a:rPr lang="en-US" dirty="0"/>
              <a:t> model is performing quit good comparing to Random Forest</a:t>
            </a:r>
            <a:endParaRPr lang="en-IN" dirty="0"/>
          </a:p>
        </p:txBody>
      </p:sp>
      <p:sp>
        <p:nvSpPr>
          <p:cNvPr id="8" name="Round Diagonal Corner Rectangle 3">
            <a:extLst>
              <a:ext uri="{FF2B5EF4-FFF2-40B4-BE49-F238E27FC236}">
                <a16:creationId xmlns:a16="http://schemas.microsoft.com/office/drawing/2014/main" id="{2DEB99A5-1662-7CC4-A004-C5CCCFE078E6}"/>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4">
            <a:extLst>
              <a:ext uri="{FF2B5EF4-FFF2-40B4-BE49-F238E27FC236}">
                <a16:creationId xmlns:a16="http://schemas.microsoft.com/office/drawing/2014/main" id="{18D2F1AD-79D2-AD8B-2220-75F75DE44CA3}"/>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485574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A14C-2BF8-7AAE-2F50-23CD3080027F}"/>
              </a:ext>
            </a:extLst>
          </p:cNvPr>
          <p:cNvSpPr>
            <a:spLocks noGrp="1"/>
          </p:cNvSpPr>
          <p:nvPr>
            <p:ph type="title"/>
          </p:nvPr>
        </p:nvSpPr>
        <p:spPr>
          <a:xfrm>
            <a:off x="536359" y="986562"/>
            <a:ext cx="10515600" cy="1325563"/>
          </a:xfrm>
        </p:spPr>
        <p:txBody>
          <a:bodyPr>
            <a:normAutofit/>
          </a:bodyPr>
          <a:lstStyle/>
          <a:p>
            <a:r>
              <a:rPr lang="en-US" sz="2400" b="1" dirty="0"/>
              <a:t>Tune the final model using Grid search CV  any other methods.</a:t>
            </a:r>
            <a:endParaRPr lang="en-IN" sz="2400" dirty="0"/>
          </a:p>
        </p:txBody>
      </p:sp>
      <p:pic>
        <p:nvPicPr>
          <p:cNvPr id="5" name="Content Placeholder 4">
            <a:extLst>
              <a:ext uri="{FF2B5EF4-FFF2-40B4-BE49-F238E27FC236}">
                <a16:creationId xmlns:a16="http://schemas.microsoft.com/office/drawing/2014/main" id="{0583091A-724A-279E-4B0C-4F0D0DCAAEC5}"/>
              </a:ext>
            </a:extLst>
          </p:cNvPr>
          <p:cNvPicPr>
            <a:picLocks noGrp="1" noChangeAspect="1"/>
          </p:cNvPicPr>
          <p:nvPr>
            <p:ph idx="1"/>
          </p:nvPr>
        </p:nvPicPr>
        <p:blipFill>
          <a:blip r:embed="rId2"/>
          <a:stretch>
            <a:fillRect/>
          </a:stretch>
        </p:blipFill>
        <p:spPr>
          <a:xfrm>
            <a:off x="838200" y="2379216"/>
            <a:ext cx="10515600" cy="1855433"/>
          </a:xfrm>
        </p:spPr>
      </p:pic>
      <p:sp>
        <p:nvSpPr>
          <p:cNvPr id="6" name="Rectangle 1">
            <a:extLst>
              <a:ext uri="{FF2B5EF4-FFF2-40B4-BE49-F238E27FC236}">
                <a16:creationId xmlns:a16="http://schemas.microsoft.com/office/drawing/2014/main" id="{D6323DA7-1283-7537-042D-B40AB8C595E8}"/>
              </a:ext>
            </a:extLst>
          </p:cNvPr>
          <p:cNvSpPr>
            <a:spLocks noChangeArrowheads="1"/>
          </p:cNvSpPr>
          <p:nvPr/>
        </p:nvSpPr>
        <p:spPr bwMode="auto">
          <a:xfrm>
            <a:off x="772356" y="4877050"/>
            <a:ext cx="10901779"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best parameters across All searched params:/n {'depth': 9, 'iterations': 500, '</a:t>
            </a:r>
            <a:r>
              <a:rPr kumimoji="0" lang="en-US" altLang="en-US" sz="1000" b="0" i="0" u="none" strike="noStrike" cap="none" normalizeH="0" baseline="0" dirty="0" err="1">
                <a:ln>
                  <a:noFill/>
                </a:ln>
                <a:solidFill>
                  <a:srgbClr val="000000"/>
                </a:solidFill>
                <a:effectLst/>
                <a:latin typeface="Courier New" panose="02070309020205020404" pitchFamily="49" charset="0"/>
              </a:rPr>
              <a:t>learning_rate</a:t>
            </a:r>
            <a:r>
              <a:rPr kumimoji="0" lang="en-US" altLang="en-US" sz="1000" b="0" i="0" u="none" strike="noStrike" cap="none" normalizeH="0" baseline="0" dirty="0">
                <a:ln>
                  <a:noFill/>
                </a:ln>
                <a:solidFill>
                  <a:srgbClr val="000000"/>
                </a:solidFill>
                <a:effectLst/>
                <a:latin typeface="Courier New" panose="02070309020205020404" pitchFamily="49" charset="0"/>
              </a:rPr>
              <a:t>': 0.1}</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picture containing text&#10;&#10;Description automatically generated">
            <a:extLst>
              <a:ext uri="{FF2B5EF4-FFF2-40B4-BE49-F238E27FC236}">
                <a16:creationId xmlns:a16="http://schemas.microsoft.com/office/drawing/2014/main" id="{58DBD544-BB8E-CDFD-28F9-06F2A71C69C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27347"/>
            <a:ext cx="2614172" cy="1163929"/>
          </a:xfrm>
          <a:prstGeom prst="rect">
            <a:avLst/>
          </a:prstGeom>
          <a:noFill/>
          <a:ln>
            <a:noFill/>
          </a:ln>
        </p:spPr>
      </p:pic>
      <p:sp>
        <p:nvSpPr>
          <p:cNvPr id="8" name="Round Diagonal Corner Rectangle 3">
            <a:extLst>
              <a:ext uri="{FF2B5EF4-FFF2-40B4-BE49-F238E27FC236}">
                <a16:creationId xmlns:a16="http://schemas.microsoft.com/office/drawing/2014/main" id="{FD56E254-3FF7-D091-56A2-D57981D0AB1B}"/>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4">
            <a:extLst>
              <a:ext uri="{FF2B5EF4-FFF2-40B4-BE49-F238E27FC236}">
                <a16:creationId xmlns:a16="http://schemas.microsoft.com/office/drawing/2014/main" id="{603B4D46-DAD8-2DAB-AD8B-485050849843}"/>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013520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3625-250D-BA72-25F3-D593F423366B}"/>
              </a:ext>
            </a:extLst>
          </p:cNvPr>
          <p:cNvSpPr>
            <a:spLocks noGrp="1"/>
          </p:cNvSpPr>
          <p:nvPr>
            <p:ph type="title"/>
          </p:nvPr>
        </p:nvSpPr>
        <p:spPr>
          <a:xfrm>
            <a:off x="838200" y="365126"/>
            <a:ext cx="10515600" cy="620296"/>
          </a:xfrm>
        </p:spPr>
        <p:txBody>
          <a:bodyPr>
            <a:normAutofit/>
          </a:bodyPr>
          <a:lstStyle/>
          <a:p>
            <a:r>
              <a:rPr lang="en-US" sz="2800" b="1" dirty="0"/>
              <a:t>Build the model using Best parameters</a:t>
            </a:r>
            <a:endParaRPr lang="en-IN" sz="2800" b="1" dirty="0"/>
          </a:p>
        </p:txBody>
      </p:sp>
      <p:pic>
        <p:nvPicPr>
          <p:cNvPr id="5" name="Content Placeholder 4">
            <a:extLst>
              <a:ext uri="{FF2B5EF4-FFF2-40B4-BE49-F238E27FC236}">
                <a16:creationId xmlns:a16="http://schemas.microsoft.com/office/drawing/2014/main" id="{A7910A91-C1D3-0CB9-7E02-5C68E6B8BC34}"/>
              </a:ext>
            </a:extLst>
          </p:cNvPr>
          <p:cNvPicPr>
            <a:picLocks noGrp="1" noChangeAspect="1"/>
          </p:cNvPicPr>
          <p:nvPr>
            <p:ph idx="1"/>
          </p:nvPr>
        </p:nvPicPr>
        <p:blipFill>
          <a:blip r:embed="rId2"/>
          <a:stretch>
            <a:fillRect/>
          </a:stretch>
        </p:blipFill>
        <p:spPr>
          <a:xfrm>
            <a:off x="838200" y="985422"/>
            <a:ext cx="9303798" cy="2033672"/>
          </a:xfrm>
        </p:spPr>
      </p:pic>
      <p:pic>
        <p:nvPicPr>
          <p:cNvPr id="6" name="Picture 5" descr="A picture containing text&#10;&#10;Description automatically generated">
            <a:extLst>
              <a:ext uri="{FF2B5EF4-FFF2-40B4-BE49-F238E27FC236}">
                <a16:creationId xmlns:a16="http://schemas.microsoft.com/office/drawing/2014/main" id="{A8E30FD1-19F2-4758-1A09-088C9F6BB9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44389"/>
            <a:ext cx="2614172" cy="1163929"/>
          </a:xfrm>
          <a:prstGeom prst="rect">
            <a:avLst/>
          </a:prstGeom>
          <a:noFill/>
          <a:ln>
            <a:noFill/>
          </a:ln>
        </p:spPr>
      </p:pic>
      <p:pic>
        <p:nvPicPr>
          <p:cNvPr id="8" name="Picture 7">
            <a:extLst>
              <a:ext uri="{FF2B5EF4-FFF2-40B4-BE49-F238E27FC236}">
                <a16:creationId xmlns:a16="http://schemas.microsoft.com/office/drawing/2014/main" id="{922C7581-E644-30EF-F866-5CA208845686}"/>
              </a:ext>
            </a:extLst>
          </p:cNvPr>
          <p:cNvPicPr>
            <a:picLocks noChangeAspect="1"/>
          </p:cNvPicPr>
          <p:nvPr/>
        </p:nvPicPr>
        <p:blipFill>
          <a:blip r:embed="rId4"/>
          <a:stretch>
            <a:fillRect/>
          </a:stretch>
        </p:blipFill>
        <p:spPr>
          <a:xfrm>
            <a:off x="71910" y="3429000"/>
            <a:ext cx="5105842" cy="1767993"/>
          </a:xfrm>
          <a:prstGeom prst="rect">
            <a:avLst/>
          </a:prstGeom>
        </p:spPr>
      </p:pic>
      <p:pic>
        <p:nvPicPr>
          <p:cNvPr id="10" name="Picture 9">
            <a:extLst>
              <a:ext uri="{FF2B5EF4-FFF2-40B4-BE49-F238E27FC236}">
                <a16:creationId xmlns:a16="http://schemas.microsoft.com/office/drawing/2014/main" id="{F1E0E6FE-0245-3BE1-034F-6C0E0F83651D}"/>
              </a:ext>
            </a:extLst>
          </p:cNvPr>
          <p:cNvPicPr>
            <a:picLocks noChangeAspect="1"/>
          </p:cNvPicPr>
          <p:nvPr/>
        </p:nvPicPr>
        <p:blipFill>
          <a:blip r:embed="rId5"/>
          <a:stretch>
            <a:fillRect/>
          </a:stretch>
        </p:blipFill>
        <p:spPr>
          <a:xfrm>
            <a:off x="5694656" y="3326238"/>
            <a:ext cx="5951736" cy="1752752"/>
          </a:xfrm>
          <a:prstGeom prst="rect">
            <a:avLst/>
          </a:prstGeom>
        </p:spPr>
      </p:pic>
      <p:sp>
        <p:nvSpPr>
          <p:cNvPr id="13" name="TextBox 12">
            <a:extLst>
              <a:ext uri="{FF2B5EF4-FFF2-40B4-BE49-F238E27FC236}">
                <a16:creationId xmlns:a16="http://schemas.microsoft.com/office/drawing/2014/main" id="{DD226419-F2B9-B063-82E3-BCC70A6896AF}"/>
              </a:ext>
            </a:extLst>
          </p:cNvPr>
          <p:cNvSpPr txBox="1"/>
          <p:nvPr/>
        </p:nvSpPr>
        <p:spPr>
          <a:xfrm>
            <a:off x="923278" y="5477522"/>
            <a:ext cx="9685538" cy="646331"/>
          </a:xfrm>
          <a:prstGeom prst="rect">
            <a:avLst/>
          </a:prstGeom>
          <a:noFill/>
        </p:spPr>
        <p:txBody>
          <a:bodyPr wrap="square" rtlCol="0">
            <a:spAutoFit/>
          </a:bodyPr>
          <a:lstStyle/>
          <a:p>
            <a:r>
              <a:rPr lang="en-US" dirty="0"/>
              <a:t>Inference – After using Best Parameters the model is giving accuracy 0.84 for train data and </a:t>
            </a:r>
            <a:r>
              <a:rPr lang="en-US" dirty="0" err="1"/>
              <a:t>and</a:t>
            </a:r>
            <a:r>
              <a:rPr lang="en-US" dirty="0"/>
              <a:t> 0.81 for test data . Hence we can say that the model is performing quit good compare to Random Forest</a:t>
            </a:r>
            <a:endParaRPr lang="en-IN" dirty="0"/>
          </a:p>
        </p:txBody>
      </p:sp>
      <p:sp>
        <p:nvSpPr>
          <p:cNvPr id="14" name="Round Diagonal Corner Rectangle 3">
            <a:extLst>
              <a:ext uri="{FF2B5EF4-FFF2-40B4-BE49-F238E27FC236}">
                <a16:creationId xmlns:a16="http://schemas.microsoft.com/office/drawing/2014/main" id="{5FA5F91E-73A9-BBF2-E4EC-E6F91957AD1C}"/>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5" name="Round Diagonal Corner Rectangle 4">
            <a:extLst>
              <a:ext uri="{FF2B5EF4-FFF2-40B4-BE49-F238E27FC236}">
                <a16:creationId xmlns:a16="http://schemas.microsoft.com/office/drawing/2014/main" id="{6EE2661E-F522-7B77-DBFF-8119F49517ED}"/>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54571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0A8A-D374-DF34-6EC5-540CFEEA04D3}"/>
              </a:ext>
            </a:extLst>
          </p:cNvPr>
          <p:cNvSpPr>
            <a:spLocks noGrp="1"/>
          </p:cNvSpPr>
          <p:nvPr>
            <p:ph type="title"/>
          </p:nvPr>
        </p:nvSpPr>
        <p:spPr>
          <a:xfrm>
            <a:off x="1420427" y="427268"/>
            <a:ext cx="8362766" cy="1325563"/>
          </a:xfrm>
        </p:spPr>
        <p:txBody>
          <a:bodyPr>
            <a:normAutofit/>
          </a:bodyPr>
          <a:lstStyle/>
          <a:p>
            <a:r>
              <a:rPr lang="en-US" sz="2400" b="1" dirty="0"/>
              <a:t>Perform Cross validation on </a:t>
            </a:r>
            <a:r>
              <a:rPr lang="en-US" sz="2400" b="1" dirty="0" err="1"/>
              <a:t>Catboost</a:t>
            </a:r>
            <a:r>
              <a:rPr lang="en-US" sz="2400" b="1" dirty="0"/>
              <a:t> Model</a:t>
            </a:r>
            <a:endParaRPr lang="en-IN" sz="2400" b="1" dirty="0"/>
          </a:p>
        </p:txBody>
      </p:sp>
      <p:pic>
        <p:nvPicPr>
          <p:cNvPr id="8" name="Content Placeholder 4">
            <a:extLst>
              <a:ext uri="{FF2B5EF4-FFF2-40B4-BE49-F238E27FC236}">
                <a16:creationId xmlns:a16="http://schemas.microsoft.com/office/drawing/2014/main" id="{4626F9D6-585C-E4D9-9418-C4E2954FB987}"/>
              </a:ext>
            </a:extLst>
          </p:cNvPr>
          <p:cNvPicPr>
            <a:picLocks noGrp="1" noChangeAspect="1"/>
          </p:cNvPicPr>
          <p:nvPr>
            <p:ph idx="1"/>
          </p:nvPr>
        </p:nvPicPr>
        <p:blipFill>
          <a:blip r:embed="rId2"/>
          <a:stretch>
            <a:fillRect/>
          </a:stretch>
        </p:blipFill>
        <p:spPr>
          <a:xfrm>
            <a:off x="1420427" y="1420427"/>
            <a:ext cx="7254869" cy="2112886"/>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8EA11282-B8B7-8275-C711-A4D9F1B224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7828" y="44389"/>
            <a:ext cx="2614172" cy="1163929"/>
          </a:xfrm>
          <a:prstGeom prst="rect">
            <a:avLst/>
          </a:prstGeom>
          <a:noFill/>
          <a:ln>
            <a:noFill/>
          </a:ln>
        </p:spPr>
      </p:pic>
      <p:pic>
        <p:nvPicPr>
          <p:cNvPr id="11" name="Picture 10">
            <a:extLst>
              <a:ext uri="{FF2B5EF4-FFF2-40B4-BE49-F238E27FC236}">
                <a16:creationId xmlns:a16="http://schemas.microsoft.com/office/drawing/2014/main" id="{24B2E4FC-13D9-E026-108A-206D3267BE40}"/>
              </a:ext>
            </a:extLst>
          </p:cNvPr>
          <p:cNvPicPr>
            <a:picLocks noChangeAspect="1"/>
          </p:cNvPicPr>
          <p:nvPr/>
        </p:nvPicPr>
        <p:blipFill>
          <a:blip r:embed="rId4"/>
          <a:stretch>
            <a:fillRect/>
          </a:stretch>
        </p:blipFill>
        <p:spPr>
          <a:xfrm>
            <a:off x="1420427" y="4007030"/>
            <a:ext cx="8966447" cy="662624"/>
          </a:xfrm>
          <a:prstGeom prst="rect">
            <a:avLst/>
          </a:prstGeom>
        </p:spPr>
      </p:pic>
      <p:sp>
        <p:nvSpPr>
          <p:cNvPr id="12" name="TextBox 11">
            <a:extLst>
              <a:ext uri="{FF2B5EF4-FFF2-40B4-BE49-F238E27FC236}">
                <a16:creationId xmlns:a16="http://schemas.microsoft.com/office/drawing/2014/main" id="{8D6770C3-D5C7-6073-7C25-8021FD383310}"/>
              </a:ext>
            </a:extLst>
          </p:cNvPr>
          <p:cNvSpPr txBox="1"/>
          <p:nvPr/>
        </p:nvSpPr>
        <p:spPr>
          <a:xfrm>
            <a:off x="1420427" y="4971495"/>
            <a:ext cx="9303798" cy="923330"/>
          </a:xfrm>
          <a:prstGeom prst="rect">
            <a:avLst/>
          </a:prstGeom>
          <a:noFill/>
        </p:spPr>
        <p:txBody>
          <a:bodyPr wrap="square" rtlCol="0">
            <a:spAutoFit/>
          </a:bodyPr>
          <a:lstStyle/>
          <a:p>
            <a:r>
              <a:rPr lang="en-US" dirty="0"/>
              <a:t>Inference - As  the cross-validation score and the mean score are both 0.80, it means that the model consistent in its performance and is able to generalize well to new data. In some cases, an accuracy of 80% can be considered excellent.</a:t>
            </a:r>
            <a:endParaRPr lang="en-IN" dirty="0"/>
          </a:p>
        </p:txBody>
      </p:sp>
      <p:sp>
        <p:nvSpPr>
          <p:cNvPr id="13" name="Round Diagonal Corner Rectangle 3">
            <a:extLst>
              <a:ext uri="{FF2B5EF4-FFF2-40B4-BE49-F238E27FC236}">
                <a16:creationId xmlns:a16="http://schemas.microsoft.com/office/drawing/2014/main" id="{AA3B3815-ABCC-D729-0B33-C620E7681DDD}"/>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ound Diagonal Corner Rectangle 4">
            <a:extLst>
              <a:ext uri="{FF2B5EF4-FFF2-40B4-BE49-F238E27FC236}">
                <a16:creationId xmlns:a16="http://schemas.microsoft.com/office/drawing/2014/main" id="{A648DD19-6CE3-5DBA-19F2-C48115F87252}"/>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703349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CB90-D7E8-27AD-4BD2-A099E3610A60}"/>
              </a:ext>
            </a:extLst>
          </p:cNvPr>
          <p:cNvSpPr>
            <a:spLocks noGrp="1"/>
          </p:cNvSpPr>
          <p:nvPr>
            <p:ph type="title"/>
          </p:nvPr>
        </p:nvSpPr>
        <p:spPr/>
        <p:txBody>
          <a:bodyPr>
            <a:normAutofit/>
          </a:bodyPr>
          <a:lstStyle/>
          <a:p>
            <a:r>
              <a:rPr lang="en-US" sz="3200" b="1" dirty="0"/>
              <a:t>Business Insight</a:t>
            </a:r>
            <a:endParaRPr lang="en-IN" sz="3200" b="1" dirty="0"/>
          </a:p>
        </p:txBody>
      </p:sp>
      <p:sp>
        <p:nvSpPr>
          <p:cNvPr id="3" name="Content Placeholder 2">
            <a:extLst>
              <a:ext uri="{FF2B5EF4-FFF2-40B4-BE49-F238E27FC236}">
                <a16:creationId xmlns:a16="http://schemas.microsoft.com/office/drawing/2014/main" id="{CCD068BC-F117-BD46-69CE-F62321FB11AE}"/>
              </a:ext>
            </a:extLst>
          </p:cNvPr>
          <p:cNvSpPr>
            <a:spLocks noGrp="1"/>
          </p:cNvSpPr>
          <p:nvPr>
            <p:ph idx="1"/>
          </p:nvPr>
        </p:nvSpPr>
        <p:spPr/>
        <p:txBody>
          <a:bodyPr>
            <a:noAutofit/>
          </a:bodyPr>
          <a:lstStyle/>
          <a:p>
            <a:r>
              <a:rPr lang="en-US" sz="2400" dirty="0"/>
              <a:t>We saw that the accuracy of the Random Forest  model is 0.86. After selecting important features and applying the gradient boosting classifier the accuracy of the model was still same that is 0.86 for test data and 1.0 for train data  it could indicate that the model is overfitting the training data.</a:t>
            </a:r>
          </a:p>
          <a:p>
            <a:r>
              <a:rPr lang="en-US" sz="2400" dirty="0"/>
              <a:t>Then we have </a:t>
            </a:r>
            <a:r>
              <a:rPr lang="en-US" sz="2400" dirty="0" err="1"/>
              <a:t>builded</a:t>
            </a:r>
            <a:r>
              <a:rPr lang="en-US" sz="2400" dirty="0"/>
              <a:t> Cat Boost model with accuracy 0.84 for train data and 0.81 for test which was same even after applying best parameters.</a:t>
            </a:r>
          </a:p>
          <a:p>
            <a:r>
              <a:rPr lang="en-US" sz="2400" dirty="0"/>
              <a:t> After applying the k fold cross validation for 10 folds the accuracy which we got was 0.80.</a:t>
            </a:r>
          </a:p>
          <a:p>
            <a:r>
              <a:rPr lang="en-US" sz="2400" dirty="0"/>
              <a:t>It means that the model is able to correctly classify 80% of the samples in the dataset. which indicates that the model is performing fairly well in terms of generalization</a:t>
            </a:r>
          </a:p>
          <a:p>
            <a:r>
              <a:rPr lang="en-US" sz="2400" dirty="0"/>
              <a:t>That means it can predict well on new and unseen data.</a:t>
            </a:r>
            <a:endParaRPr lang="en-IN" sz="2400" dirty="0"/>
          </a:p>
        </p:txBody>
      </p:sp>
      <p:pic>
        <p:nvPicPr>
          <p:cNvPr id="4" name="Picture 3" descr="A picture containing text&#10;&#10;Description automatically generated">
            <a:extLst>
              <a:ext uri="{FF2B5EF4-FFF2-40B4-BE49-F238E27FC236}">
                <a16:creationId xmlns:a16="http://schemas.microsoft.com/office/drawing/2014/main" id="{460F211E-A5EA-589C-B02F-22900CAE9FB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7828" y="44389"/>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45B4F67A-F120-8228-B981-FA558C9638A2}"/>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4574029B-18ED-EDA9-16AA-C43444EB19BD}"/>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437518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2BADDA2-42CA-B59B-2B17-821784E2B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752" y="2192784"/>
            <a:ext cx="5406501" cy="2228296"/>
          </a:xfrm>
          <a:prstGeom prst="rect">
            <a:avLst/>
          </a:prstGeom>
        </p:spPr>
      </p:pic>
      <p:sp>
        <p:nvSpPr>
          <p:cNvPr id="15" name="Round Diagonal Corner Rectangle 3">
            <a:extLst>
              <a:ext uri="{FF2B5EF4-FFF2-40B4-BE49-F238E27FC236}">
                <a16:creationId xmlns:a16="http://schemas.microsoft.com/office/drawing/2014/main" id="{636DD4C7-A10E-04BD-E208-52B849E0D313}"/>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Round Diagonal Corner Rectangle 4">
            <a:extLst>
              <a:ext uri="{FF2B5EF4-FFF2-40B4-BE49-F238E27FC236}">
                <a16:creationId xmlns:a16="http://schemas.microsoft.com/office/drawing/2014/main" id="{69E92BFD-4C83-2F61-8F9B-4ECE37F41B4D}"/>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176327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45C0-BB8E-C14B-4CBA-90AB7FD13349}"/>
              </a:ext>
            </a:extLst>
          </p:cNvPr>
          <p:cNvSpPr>
            <a:spLocks noGrp="1"/>
          </p:cNvSpPr>
          <p:nvPr>
            <p:ph type="title"/>
          </p:nvPr>
        </p:nvSpPr>
        <p:spPr>
          <a:xfrm>
            <a:off x="995517" y="542106"/>
            <a:ext cx="8118986" cy="962231"/>
          </a:xfrm>
        </p:spPr>
        <p:txBody>
          <a:bodyPr/>
          <a:lstStyle/>
          <a:p>
            <a:r>
              <a:rPr lang="en-US" b="1" dirty="0"/>
              <a:t>Attributes:-</a:t>
            </a:r>
            <a:endParaRPr lang="en-IN" b="1" dirty="0"/>
          </a:p>
        </p:txBody>
      </p:sp>
      <p:sp>
        <p:nvSpPr>
          <p:cNvPr id="3" name="Content Placeholder 2">
            <a:extLst>
              <a:ext uri="{FF2B5EF4-FFF2-40B4-BE49-F238E27FC236}">
                <a16:creationId xmlns:a16="http://schemas.microsoft.com/office/drawing/2014/main" id="{7BE6C918-4630-DC18-B84B-37EF9BFA5F34}"/>
              </a:ext>
            </a:extLst>
          </p:cNvPr>
          <p:cNvSpPr>
            <a:spLocks noGrp="1"/>
          </p:cNvSpPr>
          <p:nvPr>
            <p:ph idx="1"/>
          </p:nvPr>
        </p:nvSpPr>
        <p:spPr>
          <a:xfrm>
            <a:off x="838200" y="1825625"/>
            <a:ext cx="10515600" cy="5032375"/>
          </a:xfrm>
        </p:spPr>
        <p:txBody>
          <a:bodyPr>
            <a:normAutofit fontScale="70000" lnSpcReduction="20000"/>
          </a:bodyPr>
          <a:lstStyle/>
          <a:p>
            <a:pPr marL="0" indent="0">
              <a:buNone/>
            </a:pPr>
            <a:r>
              <a:rPr lang="en-US" dirty="0"/>
              <a:t>17)  </a:t>
            </a:r>
            <a:r>
              <a:rPr lang="en-US" b="1" dirty="0"/>
              <a:t>CHANGED CREDIT LIMIT - </a:t>
            </a:r>
            <a:r>
              <a:rPr lang="en-US" dirty="0"/>
              <a:t>This represents the percentage change in </a:t>
            </a:r>
          </a:p>
          <a:p>
            <a:pPr marL="0" indent="0">
              <a:buNone/>
            </a:pPr>
            <a:r>
              <a:rPr lang="en-US" dirty="0"/>
              <a:t>       the credit card limit. </a:t>
            </a:r>
          </a:p>
          <a:p>
            <a:pPr marL="0" indent="0">
              <a:buNone/>
            </a:pPr>
            <a:r>
              <a:rPr lang="en-US" dirty="0"/>
              <a:t>18)  </a:t>
            </a:r>
            <a:r>
              <a:rPr lang="en-US" b="1" dirty="0"/>
              <a:t>NUM CREDIT INQUIRIES - </a:t>
            </a:r>
            <a:r>
              <a:rPr lang="en-US" dirty="0"/>
              <a:t>Represents the number of credit card inquiries.</a:t>
            </a:r>
          </a:p>
          <a:p>
            <a:pPr marL="0" indent="0">
              <a:buNone/>
            </a:pPr>
            <a:r>
              <a:rPr lang="en-US" dirty="0"/>
              <a:t>19)  </a:t>
            </a:r>
            <a:r>
              <a:rPr lang="en-US" b="1" dirty="0"/>
              <a:t>CREDIT MIX - </a:t>
            </a:r>
            <a:r>
              <a:rPr lang="en-US" dirty="0"/>
              <a:t>This represents the classification of the mix of credits. </a:t>
            </a:r>
          </a:p>
          <a:p>
            <a:pPr marL="0" indent="0">
              <a:buNone/>
            </a:pPr>
            <a:r>
              <a:rPr lang="en-US" dirty="0"/>
              <a:t>20)  </a:t>
            </a:r>
            <a:r>
              <a:rPr lang="en-US" b="1" dirty="0"/>
              <a:t>OUTSTANDING    DEBT - </a:t>
            </a:r>
            <a:r>
              <a:rPr lang="en-US" dirty="0"/>
              <a:t>This represents the remaining debt to be paid(in USD).</a:t>
            </a:r>
          </a:p>
          <a:p>
            <a:pPr marL="0" indent="0">
              <a:buNone/>
            </a:pPr>
            <a:r>
              <a:rPr lang="en-US" dirty="0"/>
              <a:t>21)  </a:t>
            </a:r>
            <a:r>
              <a:rPr lang="en-US" b="1" dirty="0"/>
              <a:t>CREDIT UTILIZATION RATIO - </a:t>
            </a:r>
            <a:r>
              <a:rPr lang="en-US" dirty="0"/>
              <a:t>This represents the utilization ratio of credit cards. </a:t>
            </a:r>
          </a:p>
          <a:p>
            <a:pPr marL="0" indent="0">
              <a:buNone/>
            </a:pPr>
            <a:r>
              <a:rPr lang="en-US" dirty="0"/>
              <a:t>22)  </a:t>
            </a:r>
            <a:r>
              <a:rPr lang="en-US" b="1" dirty="0"/>
              <a:t>CREDIT HISTORY AGE - </a:t>
            </a:r>
            <a:r>
              <a:rPr lang="en-US" dirty="0"/>
              <a:t>This represents the age of the credit history of the person. </a:t>
            </a:r>
          </a:p>
          <a:p>
            <a:pPr marL="0" indent="0">
              <a:buNone/>
            </a:pPr>
            <a:r>
              <a:rPr lang="en-US" dirty="0"/>
              <a:t>23)  </a:t>
            </a:r>
            <a:r>
              <a:rPr lang="en-US" b="1" dirty="0"/>
              <a:t>PAYMENT OF MIN AMOUNT - </a:t>
            </a:r>
            <a:r>
              <a:rPr lang="en-US" dirty="0"/>
              <a:t>Represents whether only the minimum amount was </a:t>
            </a:r>
          </a:p>
          <a:p>
            <a:pPr marL="0" indent="0">
              <a:buNone/>
            </a:pPr>
            <a:r>
              <a:rPr lang="en-US" dirty="0"/>
              <a:t>       paid by the person. </a:t>
            </a:r>
          </a:p>
          <a:p>
            <a:pPr marL="0" indent="0">
              <a:buNone/>
            </a:pPr>
            <a:r>
              <a:rPr lang="en-US" dirty="0"/>
              <a:t>24</a:t>
            </a:r>
            <a:r>
              <a:rPr lang="en-US" b="1" dirty="0"/>
              <a:t>)  TOTAL EMI PER MONTH - </a:t>
            </a:r>
            <a:r>
              <a:rPr lang="en-US" dirty="0"/>
              <a:t>Represents the monthly EMI payments(in USD). </a:t>
            </a:r>
          </a:p>
          <a:p>
            <a:pPr marL="514350" indent="-514350">
              <a:buAutoNum type="arabicParenR" startAt="25"/>
            </a:pPr>
            <a:r>
              <a:rPr lang="en-US" b="1" dirty="0"/>
              <a:t>AMOUNT INVESTED MONTHLY - </a:t>
            </a:r>
            <a:r>
              <a:rPr lang="en-US" dirty="0"/>
              <a:t>Represents the monthly amount invested by </a:t>
            </a:r>
          </a:p>
          <a:p>
            <a:pPr marL="0" indent="0">
              <a:buNone/>
            </a:pPr>
            <a:r>
              <a:rPr lang="en-US" dirty="0"/>
              <a:t>         the   customer(in USD) </a:t>
            </a:r>
          </a:p>
          <a:p>
            <a:pPr marL="0" indent="0">
              <a:buNone/>
            </a:pPr>
            <a:r>
              <a:rPr lang="en-US" dirty="0"/>
              <a:t>26)  </a:t>
            </a:r>
            <a:r>
              <a:rPr lang="en-US" b="1" dirty="0"/>
              <a:t>PAYMENT BEHAVIOUR - </a:t>
            </a:r>
            <a:r>
              <a:rPr lang="en-US" dirty="0"/>
              <a:t>Represents the payment behavior of the customer (in USD)</a:t>
            </a:r>
          </a:p>
          <a:p>
            <a:pPr marL="0" indent="0">
              <a:buNone/>
            </a:pPr>
            <a:r>
              <a:rPr lang="en-US" dirty="0"/>
              <a:t>27)  </a:t>
            </a:r>
            <a:r>
              <a:rPr lang="en-US" b="1" dirty="0"/>
              <a:t>MONTHLY BALANCE - </a:t>
            </a:r>
            <a:r>
              <a:rPr lang="en-US" dirty="0"/>
              <a:t>Represents the monthly amount of the customer (in USD).</a:t>
            </a:r>
            <a:endParaRPr lang="en-IN" dirty="0"/>
          </a:p>
        </p:txBody>
      </p:sp>
      <p:sp>
        <p:nvSpPr>
          <p:cNvPr id="5" name="Round Diagonal Corner Rectangle 4">
            <a:extLst>
              <a:ext uri="{FF2B5EF4-FFF2-40B4-BE49-F238E27FC236}">
                <a16:creationId xmlns:a16="http://schemas.microsoft.com/office/drawing/2014/main" id="{0DB71A3B-C35E-20B7-1777-1C82D62C0285}"/>
              </a:ext>
            </a:extLst>
          </p:cNvPr>
          <p:cNvSpPr/>
          <p:nvPr/>
        </p:nvSpPr>
        <p:spPr>
          <a:xfrm>
            <a:off x="444305" y="2266748"/>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 name="Round Diagonal Corner Rectangle 3">
            <a:extLst>
              <a:ext uri="{FF2B5EF4-FFF2-40B4-BE49-F238E27FC236}">
                <a16:creationId xmlns:a16="http://schemas.microsoft.com/office/drawing/2014/main" id="{9966E9F8-3201-6130-93CB-6796AA33A8CF}"/>
              </a:ext>
            </a:extLst>
          </p:cNvPr>
          <p:cNvSpPr/>
          <p:nvPr/>
        </p:nvSpPr>
        <p:spPr>
          <a:xfrm>
            <a:off x="444305"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D8357249-8AA5-85B7-B602-F22BEB327404}"/>
              </a:ext>
            </a:extLst>
          </p:cNvPr>
          <p:cNvPicPr>
            <a:picLocks noChangeAspect="1"/>
          </p:cNvPicPr>
          <p:nvPr/>
        </p:nvPicPr>
        <p:blipFill>
          <a:blip r:embed="rId2"/>
          <a:stretch>
            <a:fillRect/>
          </a:stretch>
        </p:blipFill>
        <p:spPr>
          <a:xfrm>
            <a:off x="9414162" y="146795"/>
            <a:ext cx="2591025" cy="1146147"/>
          </a:xfrm>
          <a:prstGeom prst="rect">
            <a:avLst/>
          </a:prstGeom>
        </p:spPr>
      </p:pic>
    </p:spTree>
    <p:extLst>
      <p:ext uri="{BB962C8B-B14F-4D97-AF65-F5344CB8AC3E}">
        <p14:creationId xmlns:p14="http://schemas.microsoft.com/office/powerpoint/2010/main" val="377767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45C0-BB8E-C14B-4CBA-90AB7FD13349}"/>
              </a:ext>
            </a:extLst>
          </p:cNvPr>
          <p:cNvSpPr>
            <a:spLocks noGrp="1"/>
          </p:cNvSpPr>
          <p:nvPr>
            <p:ph type="title"/>
          </p:nvPr>
        </p:nvSpPr>
        <p:spPr>
          <a:xfrm>
            <a:off x="991660" y="330711"/>
            <a:ext cx="8118986" cy="962231"/>
          </a:xfrm>
        </p:spPr>
        <p:txBody>
          <a:bodyPr/>
          <a:lstStyle/>
          <a:p>
            <a:r>
              <a:rPr lang="en-US" b="1" dirty="0"/>
              <a:t>Problem Statement :-</a:t>
            </a:r>
            <a:endParaRPr lang="en-IN" b="1" dirty="0"/>
          </a:p>
        </p:txBody>
      </p:sp>
      <p:sp>
        <p:nvSpPr>
          <p:cNvPr id="3" name="Content Placeholder 2">
            <a:extLst>
              <a:ext uri="{FF2B5EF4-FFF2-40B4-BE49-F238E27FC236}">
                <a16:creationId xmlns:a16="http://schemas.microsoft.com/office/drawing/2014/main" id="{7BE6C918-4630-DC18-B84B-37EF9BFA5F34}"/>
              </a:ext>
            </a:extLst>
          </p:cNvPr>
          <p:cNvSpPr>
            <a:spLocks noGrp="1"/>
          </p:cNvSpPr>
          <p:nvPr>
            <p:ph idx="1"/>
          </p:nvPr>
        </p:nvSpPr>
        <p:spPr>
          <a:xfrm>
            <a:off x="838200" y="1825625"/>
            <a:ext cx="10515600" cy="3739433"/>
          </a:xfrm>
        </p:spPr>
        <p:txBody>
          <a:bodyPr/>
          <a:lstStyle/>
          <a:p>
            <a:pPr marL="514350" indent="-514350">
              <a:buAutoNum type="arabicParenR"/>
            </a:pPr>
            <a:r>
              <a:rPr lang="en-US" dirty="0"/>
              <a:t>We are working as a data scientist in a global finance company.</a:t>
            </a:r>
          </a:p>
          <a:p>
            <a:pPr marL="514350" indent="-514350">
              <a:buAutoNum type="arabicParenR"/>
            </a:pPr>
            <a:r>
              <a:rPr lang="en-US" dirty="0"/>
              <a:t>Over the years, the company has collected basic bank details and gathered a lot of credit-related information.</a:t>
            </a:r>
          </a:p>
          <a:p>
            <a:pPr marL="0" indent="0">
              <a:buNone/>
            </a:pPr>
            <a:r>
              <a:rPr lang="en-US" dirty="0"/>
              <a:t>3)  The management wants to build an intelligent system to segregate </a:t>
            </a:r>
          </a:p>
          <a:p>
            <a:pPr marL="0" indent="0">
              <a:buNone/>
            </a:pPr>
            <a:r>
              <a:rPr lang="en-US" dirty="0"/>
              <a:t>     the people into credit score brackets to reduce manual efforts.</a:t>
            </a:r>
            <a:endParaRPr lang="en-IN" dirty="0"/>
          </a:p>
        </p:txBody>
      </p:sp>
      <p:sp>
        <p:nvSpPr>
          <p:cNvPr id="5" name="Round Diagonal Corner Rectangle 4">
            <a:extLst>
              <a:ext uri="{FF2B5EF4-FFF2-40B4-BE49-F238E27FC236}">
                <a16:creationId xmlns:a16="http://schemas.microsoft.com/office/drawing/2014/main" id="{0DB71A3B-C35E-20B7-1777-1C82D62C0285}"/>
              </a:ext>
            </a:extLst>
          </p:cNvPr>
          <p:cNvSpPr/>
          <p:nvPr/>
        </p:nvSpPr>
        <p:spPr>
          <a:xfrm>
            <a:off x="444305" y="2266748"/>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 name="Round Diagonal Corner Rectangle 3">
            <a:extLst>
              <a:ext uri="{FF2B5EF4-FFF2-40B4-BE49-F238E27FC236}">
                <a16:creationId xmlns:a16="http://schemas.microsoft.com/office/drawing/2014/main" id="{9966E9F8-3201-6130-93CB-6796AA33A8CF}"/>
              </a:ext>
            </a:extLst>
          </p:cNvPr>
          <p:cNvSpPr/>
          <p:nvPr/>
        </p:nvSpPr>
        <p:spPr>
          <a:xfrm>
            <a:off x="444305"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D8357249-8AA5-85B7-B602-F22BEB327404}"/>
              </a:ext>
            </a:extLst>
          </p:cNvPr>
          <p:cNvPicPr>
            <a:picLocks noChangeAspect="1"/>
          </p:cNvPicPr>
          <p:nvPr/>
        </p:nvPicPr>
        <p:blipFill>
          <a:blip r:embed="rId2"/>
          <a:stretch>
            <a:fillRect/>
          </a:stretch>
        </p:blipFill>
        <p:spPr>
          <a:xfrm>
            <a:off x="9414162" y="146795"/>
            <a:ext cx="2591025" cy="1146147"/>
          </a:xfrm>
          <a:prstGeom prst="rect">
            <a:avLst/>
          </a:prstGeom>
        </p:spPr>
      </p:pic>
    </p:spTree>
    <p:extLst>
      <p:ext uri="{BB962C8B-B14F-4D97-AF65-F5344CB8AC3E}">
        <p14:creationId xmlns:p14="http://schemas.microsoft.com/office/powerpoint/2010/main" val="13509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45C0-BB8E-C14B-4CBA-90AB7FD13349}"/>
              </a:ext>
            </a:extLst>
          </p:cNvPr>
          <p:cNvSpPr>
            <a:spLocks noGrp="1"/>
          </p:cNvSpPr>
          <p:nvPr>
            <p:ph type="title"/>
          </p:nvPr>
        </p:nvSpPr>
        <p:spPr>
          <a:xfrm>
            <a:off x="991660" y="537348"/>
            <a:ext cx="8118986" cy="599769"/>
          </a:xfrm>
        </p:spPr>
        <p:txBody>
          <a:bodyPr>
            <a:normAutofit fontScale="90000"/>
          </a:bodyPr>
          <a:lstStyle/>
          <a:p>
            <a:r>
              <a:rPr lang="en-US" b="1" dirty="0"/>
              <a:t>Objective:-</a:t>
            </a:r>
            <a:endParaRPr lang="en-IN" b="1" dirty="0"/>
          </a:p>
        </p:txBody>
      </p:sp>
      <p:sp>
        <p:nvSpPr>
          <p:cNvPr id="3" name="Content Placeholder 2">
            <a:extLst>
              <a:ext uri="{FF2B5EF4-FFF2-40B4-BE49-F238E27FC236}">
                <a16:creationId xmlns:a16="http://schemas.microsoft.com/office/drawing/2014/main" id="{7BE6C918-4630-DC18-B84B-37EF9BFA5F34}"/>
              </a:ext>
            </a:extLst>
          </p:cNvPr>
          <p:cNvSpPr>
            <a:spLocks noGrp="1"/>
          </p:cNvSpPr>
          <p:nvPr>
            <p:ph idx="1"/>
          </p:nvPr>
        </p:nvSpPr>
        <p:spPr>
          <a:xfrm>
            <a:off x="838200" y="2415561"/>
            <a:ext cx="10515600" cy="3739433"/>
          </a:xfrm>
        </p:spPr>
        <p:txBody>
          <a:bodyPr/>
          <a:lstStyle/>
          <a:p>
            <a:pPr marL="0" indent="0">
              <a:buNone/>
            </a:pPr>
            <a:r>
              <a:rPr lang="en-US" dirty="0"/>
              <a:t>The objective of this project is to explore the data to identify the pattern that causes the person to have a good or bad or standard type credit score and build a machine learning model that should be able to predict or classify the credit score type.</a:t>
            </a:r>
            <a:endParaRPr lang="en-IN" dirty="0"/>
          </a:p>
        </p:txBody>
      </p:sp>
      <p:sp>
        <p:nvSpPr>
          <p:cNvPr id="5" name="Round Diagonal Corner Rectangle 4">
            <a:extLst>
              <a:ext uri="{FF2B5EF4-FFF2-40B4-BE49-F238E27FC236}">
                <a16:creationId xmlns:a16="http://schemas.microsoft.com/office/drawing/2014/main" id="{0DB71A3B-C35E-20B7-1777-1C82D62C0285}"/>
              </a:ext>
            </a:extLst>
          </p:cNvPr>
          <p:cNvSpPr/>
          <p:nvPr/>
        </p:nvSpPr>
        <p:spPr>
          <a:xfrm>
            <a:off x="444305" y="2266748"/>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6" name="Round Diagonal Corner Rectangle 3">
            <a:extLst>
              <a:ext uri="{FF2B5EF4-FFF2-40B4-BE49-F238E27FC236}">
                <a16:creationId xmlns:a16="http://schemas.microsoft.com/office/drawing/2014/main" id="{9966E9F8-3201-6130-93CB-6796AA33A8CF}"/>
              </a:ext>
            </a:extLst>
          </p:cNvPr>
          <p:cNvSpPr/>
          <p:nvPr/>
        </p:nvSpPr>
        <p:spPr>
          <a:xfrm>
            <a:off x="444305" y="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pic>
        <p:nvPicPr>
          <p:cNvPr id="9" name="Picture 8">
            <a:extLst>
              <a:ext uri="{FF2B5EF4-FFF2-40B4-BE49-F238E27FC236}">
                <a16:creationId xmlns:a16="http://schemas.microsoft.com/office/drawing/2014/main" id="{D8357249-8AA5-85B7-B602-F22BEB327404}"/>
              </a:ext>
            </a:extLst>
          </p:cNvPr>
          <p:cNvPicPr>
            <a:picLocks noChangeAspect="1"/>
          </p:cNvPicPr>
          <p:nvPr/>
        </p:nvPicPr>
        <p:blipFill>
          <a:blip r:embed="rId2"/>
          <a:stretch>
            <a:fillRect/>
          </a:stretch>
        </p:blipFill>
        <p:spPr>
          <a:xfrm>
            <a:off x="9414162" y="146795"/>
            <a:ext cx="2591025" cy="1146147"/>
          </a:xfrm>
          <a:prstGeom prst="rect">
            <a:avLst/>
          </a:prstGeom>
        </p:spPr>
      </p:pic>
    </p:spTree>
    <p:extLst>
      <p:ext uri="{BB962C8B-B14F-4D97-AF65-F5344CB8AC3E}">
        <p14:creationId xmlns:p14="http://schemas.microsoft.com/office/powerpoint/2010/main" val="267689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12BC-D098-C86B-DB83-2551949E69D8}"/>
              </a:ext>
            </a:extLst>
          </p:cNvPr>
          <p:cNvSpPr>
            <a:spLocks noGrp="1"/>
          </p:cNvSpPr>
          <p:nvPr>
            <p:ph type="title"/>
          </p:nvPr>
        </p:nvSpPr>
        <p:spPr>
          <a:xfrm>
            <a:off x="838200" y="365126"/>
            <a:ext cx="10515600" cy="913068"/>
          </a:xfrm>
        </p:spPr>
        <p:txBody>
          <a:bodyPr/>
          <a:lstStyle/>
          <a:p>
            <a:r>
              <a:rPr lang="en-IN" b="0" i="0">
                <a:solidFill>
                  <a:srgbClr val="343541"/>
                </a:solidFill>
                <a:effectLst/>
                <a:latin typeface="Söhne"/>
              </a:rPr>
              <a:t>Business Importance:- </a:t>
            </a:r>
            <a:endParaRPr lang="en-IN" dirty="0"/>
          </a:p>
        </p:txBody>
      </p:sp>
      <p:sp>
        <p:nvSpPr>
          <p:cNvPr id="3" name="Content Placeholder 2">
            <a:extLst>
              <a:ext uri="{FF2B5EF4-FFF2-40B4-BE49-F238E27FC236}">
                <a16:creationId xmlns:a16="http://schemas.microsoft.com/office/drawing/2014/main" id="{17A2EBA4-0B5B-B5A3-8014-481ECC99BE89}"/>
              </a:ext>
            </a:extLst>
          </p:cNvPr>
          <p:cNvSpPr>
            <a:spLocks noGrp="1"/>
          </p:cNvSpPr>
          <p:nvPr>
            <p:ph idx="1"/>
          </p:nvPr>
        </p:nvSpPr>
        <p:spPr>
          <a:xfrm>
            <a:off x="838200" y="1278194"/>
            <a:ext cx="10515600" cy="2569394"/>
          </a:xfrm>
        </p:spPr>
        <p:txBody>
          <a:bodyPr>
            <a:normAutofit/>
          </a:bodyPr>
          <a:lstStyle/>
          <a:p>
            <a:pPr algn="l">
              <a:buFont typeface="+mj-lt"/>
              <a:buAutoNum type="arabicPeriod"/>
            </a:pPr>
            <a:r>
              <a:rPr lang="en-US" sz="2000" b="1" i="0">
                <a:solidFill>
                  <a:srgbClr val="374151"/>
                </a:solidFill>
                <a:effectLst/>
                <a:latin typeface="Söhne"/>
              </a:rPr>
              <a:t>Increased sales:- </a:t>
            </a:r>
            <a:r>
              <a:rPr lang="en-US" sz="2000" b="0" i="0">
                <a:solidFill>
                  <a:srgbClr val="374151"/>
                </a:solidFill>
                <a:effectLst/>
                <a:latin typeface="Söhne"/>
              </a:rPr>
              <a:t>By accepting credit cards, businesses can increase their sales by providing customers with a convenient way to pay for their purchases. which can lead to increased revenue for the business.</a:t>
            </a:r>
          </a:p>
          <a:p>
            <a:pPr algn="l">
              <a:buFont typeface="+mj-lt"/>
              <a:buAutoNum type="arabicPeriod"/>
            </a:pPr>
            <a:r>
              <a:rPr lang="en-US" sz="2000" b="1" i="0">
                <a:solidFill>
                  <a:srgbClr val="374151"/>
                </a:solidFill>
                <a:effectLst/>
                <a:latin typeface="Söhne"/>
              </a:rPr>
              <a:t>Improved cash flow:- </a:t>
            </a:r>
            <a:r>
              <a:rPr lang="en-US" sz="2000" b="0" i="0">
                <a:solidFill>
                  <a:srgbClr val="374151"/>
                </a:solidFill>
                <a:effectLst/>
                <a:latin typeface="Söhne"/>
              </a:rPr>
              <a:t>Credit card payments are typically processed faster than other forms of payment, such as checks, which can improve a business's cash flow. </a:t>
            </a:r>
          </a:p>
          <a:p>
            <a:pPr algn="l">
              <a:buFont typeface="+mj-lt"/>
              <a:buAutoNum type="arabicPeriod"/>
            </a:pPr>
            <a:r>
              <a:rPr lang="en-US" sz="2000" b="1" i="0">
                <a:solidFill>
                  <a:srgbClr val="374151"/>
                </a:solidFill>
                <a:effectLst/>
                <a:latin typeface="Söhne"/>
              </a:rPr>
              <a:t>Fraud protection:- </a:t>
            </a:r>
            <a:r>
              <a:rPr lang="en-US" sz="2000" b="0" i="0">
                <a:solidFill>
                  <a:srgbClr val="374151"/>
                </a:solidFill>
                <a:effectLst/>
                <a:latin typeface="Söhne"/>
              </a:rPr>
              <a:t>Credit card issuers typically offer fraud protection to their cardholders. If a fraudulent transaction occurs, the credit card issuer will typically cover the cost of the transaction, which can help to reduce losses for the business.</a:t>
            </a:r>
          </a:p>
          <a:p>
            <a:endParaRPr lang="en-IN" dirty="0"/>
          </a:p>
        </p:txBody>
      </p:sp>
      <p:pic>
        <p:nvPicPr>
          <p:cNvPr id="1026" name="Picture 2" descr="The features and benefits of the IndusInd Bank credit card - iBlogs">
            <a:extLst>
              <a:ext uri="{FF2B5EF4-FFF2-40B4-BE49-F238E27FC236}">
                <a16:creationId xmlns:a16="http://schemas.microsoft.com/office/drawing/2014/main" id="{1B1EC7F8-560A-EA0D-CBB0-2371F91E1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704" y="4018220"/>
            <a:ext cx="6735096" cy="2569394"/>
          </a:xfrm>
          <a:prstGeom prst="rect">
            <a:avLst/>
          </a:prstGeom>
          <a:noFill/>
          <a:extLst>
            <a:ext uri="{909E8E84-426E-40DD-AFC4-6F175D3DCCD1}">
              <a14:hiddenFill xmlns:a14="http://schemas.microsoft.com/office/drawing/2010/main">
                <a:solidFill>
                  <a:srgbClr val="FFFFFF"/>
                </a:solidFill>
              </a14:hiddenFill>
            </a:ext>
          </a:extLst>
        </p:spPr>
      </p:pic>
      <p:sp>
        <p:nvSpPr>
          <p:cNvPr id="4" name="Round Diagonal Corner Rectangle 3">
            <a:extLst>
              <a:ext uri="{FF2B5EF4-FFF2-40B4-BE49-F238E27FC236}">
                <a16:creationId xmlns:a16="http://schemas.microsoft.com/office/drawing/2014/main" id="{8D406B42-46AA-17EA-8221-F9005A722A4B}"/>
              </a:ext>
            </a:extLst>
          </p:cNvPr>
          <p:cNvSpPr/>
          <p:nvPr/>
        </p:nvSpPr>
        <p:spPr>
          <a:xfrm>
            <a:off x="0" y="-14970"/>
            <a:ext cx="243840" cy="2274235"/>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FD54C92C-C918-52E7-68F6-EE02DF926D3B}"/>
              </a:ext>
            </a:extLst>
          </p:cNvPr>
          <p:cNvSpPr/>
          <p:nvPr/>
        </p:nvSpPr>
        <p:spPr>
          <a:xfrm>
            <a:off x="0" y="2259265"/>
            <a:ext cx="243840" cy="4591252"/>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2829682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3329</Words>
  <Application>Microsoft Office PowerPoint</Application>
  <PresentationFormat>Widescreen</PresentationFormat>
  <Paragraphs>169</Paragraphs>
  <Slides>56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Arial</vt:lpstr>
      <vt:lpstr>Arial</vt:lpstr>
      <vt:lpstr>Calibri</vt:lpstr>
      <vt:lpstr>Calibri Light</vt:lpstr>
      <vt:lpstr>Courier New</vt:lpstr>
      <vt:lpstr>Helvetica Neue</vt:lpstr>
      <vt:lpstr>Söhne</vt:lpstr>
      <vt:lpstr>Times New Roman</vt:lpstr>
      <vt:lpstr>Office Theme</vt:lpstr>
      <vt:lpstr>Office Theme</vt:lpstr>
      <vt:lpstr>Machine Learning Project                                                          Group No :- 4  Credit Score Prediction </vt:lpstr>
      <vt:lpstr>About the Data:-</vt:lpstr>
      <vt:lpstr>Industry Review :- Current practices </vt:lpstr>
      <vt:lpstr> </vt:lpstr>
      <vt:lpstr>Attributes:-</vt:lpstr>
      <vt:lpstr>Attributes:-</vt:lpstr>
      <vt:lpstr>Problem Statement :-</vt:lpstr>
      <vt:lpstr>Objective:-</vt:lpstr>
      <vt:lpstr>Business Importance:- </vt:lpstr>
      <vt:lpstr>PowerPoint Presentation</vt:lpstr>
      <vt:lpstr>PowerPoint Presentation</vt:lpstr>
      <vt:lpstr>PowerPoint Presentation</vt:lpstr>
      <vt:lpstr>Step 4: Fix the problem that the features have been wrongly identified. Note: One way to clean the training and testing data is to combine both train and test datasets. Then do the cleaning. i) Clean the anomalies in the categorical variables. A few anomalies have been mentioned here. Occupation - ___ SSN - #F%$D@*&amp;8 Payment Behaviour - !@9#%8 Replace the above anomalies by replacing them with the mode of each customer. ii) Clean the anomalies for numerical variables. Ex: Age has above 8000 values therefore replace the values that are above 100 or 85 with median values. Note: I encourage you to replace the abnormal values with customer ID-wise median replacement for the customers who have above and below abnormal values. (customer-wise median means the median value for each customer. Example: customer aaa Annual Income has anomaly value in one row so replace that with customer aaa Annual Income median value. ) </vt:lpstr>
      <vt:lpstr>PowerPoint Presentation</vt:lpstr>
      <vt:lpstr>PowerPoint Presentation</vt:lpstr>
      <vt:lpstr>PowerPoint Presentation</vt:lpstr>
      <vt:lpstr>PowerPoint Presentation</vt:lpstr>
      <vt:lpstr>ii) Clean the anomalies for numerical variables. Ex: 1. Age has above 8000 values therefore replace the values that are above 100 or 85 with median values. Note: I encourage you to replace the abnormal values with customer ID-wise median replacement for the customers who have above and below abnormal values. (customer-wise median means the median value for each customer. Example: customer aaa Annual Income has anomaly value in one row so replace that with customer  Annual Income median value. )</vt:lpstr>
      <vt:lpstr>Age </vt:lpstr>
      <vt:lpstr>Annual Income</vt:lpstr>
      <vt:lpstr>Num_of_Delayed_Payment  </vt:lpstr>
      <vt:lpstr>Step 6: Convert the Credit_History_Age datatype variable into float data types by taking only year and month. Example. 22 years and 1 month → 22.1. And the Payment_of_Min_Amount column you might find some other weird values apart from Yes and No. And If you have combined the train and test datasets, then change the month's names into its number                                            </vt:lpstr>
      <vt:lpstr>PowerPoint Presentation</vt:lpstr>
      <vt:lpstr>Step 7: Find out the missing values in the data frame and handle them in the best way possible. One way of solving this is by imputing the missing values with a customer-wise median.</vt:lpstr>
      <vt:lpstr>PowerPoint Presentation</vt:lpstr>
      <vt:lpstr>PowerPoint Presentation</vt:lpstr>
      <vt:lpstr>Step 8: Perform Univariate, Bivariate, and Multivariate analyses to find the factors that  affect the Target variables.</vt:lpstr>
      <vt:lpstr>PowerPoint Presentation</vt:lpstr>
      <vt:lpstr>PowerPoint Presentation</vt:lpstr>
      <vt:lpstr>Univariate Analysis for categorical variable In [ ]:  </vt:lpstr>
      <vt:lpstr>Bivariate analysis of Numeric Numerical vaiable </vt:lpstr>
      <vt:lpstr>PowerPoint Presentation</vt:lpstr>
      <vt:lpstr>Multivariate analyses Numerical to Numerical¶ </vt:lpstr>
      <vt:lpstr>Step 9: Separate your Train dataset and test data set if you combined them in the initial steps. (In this step only segregate train and test datasets based on the length of the train and test dataset) Note: Your given test dataset is only for validating and submitting the results. Only Use the Train dataset to perform the train test split in the coming steps. Do not use Test to build the model and test the model, Since there is no target variable in the test data set you can not test the model performance with the test data set. Thus we only consider the training dataset and split that into X_train and X_test.  </vt:lpstr>
      <vt:lpstr>Step 11: Perform the Statistical analysis to prove where the independent variables have an effect on the Target variables. Example: Few statistical analyses: Check whether the Annual income across all the target variables is significantly the same. Let's fix the alpha is 0.05. Make sure the data is normal and the variance is equal. If not use a Non-parametric statistical test. Check if there is an independence of the Occupation and Credit Score. The significant level is 0.05. Check if there is a relationship between the Payment Behaviour and Credit Score. Check Statistically that the Credit_Utilization_Ratio median values  significantly not  different across the target variable classes.  </vt:lpstr>
      <vt:lpstr>PowerPoint Presentation</vt:lpstr>
      <vt:lpstr>PowerPoint Presentation</vt:lpstr>
      <vt:lpstr>PowerPoint Presentation</vt:lpstr>
      <vt:lpstr>PowerPoint Presentation</vt:lpstr>
      <vt:lpstr>PowerPoint Presentation</vt:lpstr>
      <vt:lpstr>Step 14: Use a train test split on the dataset called a train.</vt:lpstr>
      <vt:lpstr>PowerPoint Presentation</vt:lpstr>
      <vt:lpstr>Checking imbalancing of data </vt:lpstr>
      <vt:lpstr>Step 16: Build other models and choose the model which gives the  best results</vt:lpstr>
      <vt:lpstr>Results</vt:lpstr>
      <vt:lpstr>Step 17: Perform Feature selection using different feature selection  methodods.</vt:lpstr>
      <vt:lpstr>Build model on best parameters</vt:lpstr>
      <vt:lpstr>Step 18: Tune the final model using Grid search CV or Randomized CV or any other methods.</vt:lpstr>
      <vt:lpstr>Step 20: Perform Cross-validation for the final model by setting the best parameters</vt:lpstr>
      <vt:lpstr>Inference – the model is giving accuracy for train data is 1.0 which is highly overfit while test having accuracy 0.86 hence we can say that the train model is getting overfit with respect to test data.</vt:lpstr>
      <vt:lpstr>Building catBoost model</vt:lpstr>
      <vt:lpstr>Tune the final model using Grid search CV  any other methods.</vt:lpstr>
      <vt:lpstr>Build the model using Best parameters</vt:lpstr>
      <vt:lpstr>Perform Cross validation on Catboost Model</vt:lpstr>
      <vt:lpstr>Business Insight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group-2</dc:title>
  <dc:creator>sudar</dc:creator>
  <cp:lastModifiedBy>36-Rupal Sanjay</cp:lastModifiedBy>
  <cp:revision>1507</cp:revision>
  <dcterms:created xsi:type="dcterms:W3CDTF">2023-02-05T09:34:31Z</dcterms:created>
  <dcterms:modified xsi:type="dcterms:W3CDTF">2023-04-17T09:50:41Z</dcterms:modified>
</cp:coreProperties>
</file>