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74" r:id="rId5"/>
    <p:sldId id="375" r:id="rId6"/>
    <p:sldId id="334" r:id="rId7"/>
    <p:sldId id="337" r:id="rId8"/>
    <p:sldId id="356" r:id="rId9"/>
    <p:sldId id="357" r:id="rId10"/>
    <p:sldId id="359" r:id="rId11"/>
    <p:sldId id="358" r:id="rId12"/>
    <p:sldId id="360" r:id="rId13"/>
    <p:sldId id="361" r:id="rId14"/>
    <p:sldId id="362" r:id="rId15"/>
    <p:sldId id="363" r:id="rId16"/>
    <p:sldId id="364" r:id="rId17"/>
    <p:sldId id="365" r:id="rId18"/>
    <p:sldId id="366" r:id="rId19"/>
    <p:sldId id="367" r:id="rId20"/>
    <p:sldId id="368" r:id="rId21"/>
    <p:sldId id="369" r:id="rId22"/>
    <p:sldId id="341" r:id="rId23"/>
    <p:sldId id="372" r:id="rId24"/>
    <p:sldId id="371" r:id="rId25"/>
    <p:sldId id="373" r:id="rId26"/>
    <p:sldId id="370" r:id="rId27"/>
    <p:sldId id="352"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3343" autoAdjust="0"/>
  </p:normalViewPr>
  <p:slideViewPr>
    <p:cSldViewPr snapToGrid="0">
      <p:cViewPr varScale="1">
        <p:scale>
          <a:sx n="86" d="100"/>
          <a:sy n="86"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44790" y="1868559"/>
            <a:ext cx="7980269" cy="1261884"/>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:Loan Dataset</a:t>
            </a:r>
          </a:p>
          <a:p>
            <a:r>
              <a:rPr lang="en-US" sz="4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44790" y="3072348"/>
            <a:ext cx="5982643" cy="335476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Rohit </a:t>
            </a:r>
            <a:r>
              <a:rPr lang="en-US" sz="2800" dirty="0" err="1">
                <a:latin typeface="Times New Roman" panose="02020603050405020304" pitchFamily="18" charset="0"/>
                <a:cs typeface="Times New Roman" panose="02020603050405020304" pitchFamily="18" charset="0"/>
              </a:rPr>
              <a:t>Dudmal</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Shubham Rajput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Parul</a:t>
            </a:r>
            <a:r>
              <a:rPr lang="en-US" sz="2800" dirty="0">
                <a:latin typeface="Times New Roman" panose="02020603050405020304" pitchFamily="18" charset="0"/>
                <a:cs typeface="Times New Roman" panose="02020603050405020304" pitchFamily="18" charset="0"/>
              </a:rPr>
              <a:t> Bhaiya</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Shachi</a:t>
            </a:r>
            <a:r>
              <a:rPr lang="en-US" sz="2800" dirty="0">
                <a:latin typeface="Times New Roman" panose="02020603050405020304" pitchFamily="18" charset="0"/>
                <a:cs typeface="Times New Roman" panose="02020603050405020304" pitchFamily="18" charset="0"/>
              </a:rPr>
              <a:t> Vaidya</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Rupal</a:t>
            </a:r>
            <a:r>
              <a:rPr lang="en-US" sz="2800" dirty="0">
                <a:latin typeface="Times New Roman" panose="02020603050405020304" pitchFamily="18" charset="0"/>
                <a:cs typeface="Times New Roman" panose="02020603050405020304" pitchFamily="18" charset="0"/>
              </a:rPr>
              <a:t> Sanjay </a:t>
            </a:r>
            <a:r>
              <a:rPr lang="en-US" sz="2800" dirty="0" err="1">
                <a:latin typeface="Times New Roman" panose="02020603050405020304" pitchFamily="18" charset="0"/>
                <a:cs typeface="Times New Roman" panose="02020603050405020304" pitchFamily="18" charset="0"/>
              </a:rPr>
              <a:t>Nikum</a:t>
            </a:r>
            <a:endParaRPr lang="en-US" sz="28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981776" y="640844"/>
            <a:ext cx="5328125"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Python</a:t>
            </a:r>
          </a:p>
        </p:txBody>
      </p:sp>
      <p:pic>
        <p:nvPicPr>
          <p:cNvPr id="3" name="Picture 2">
            <a:extLst>
              <a:ext uri="{FF2B5EF4-FFF2-40B4-BE49-F238E27FC236}">
                <a16:creationId xmlns:a16="http://schemas.microsoft.com/office/drawing/2014/main" id="{FBF8C89A-C56D-8029-AC0A-2713B80009C7}"/>
              </a:ext>
            </a:extLst>
          </p:cNvPr>
          <p:cNvPicPr>
            <a:picLocks noChangeAspect="1"/>
          </p:cNvPicPr>
          <p:nvPr/>
        </p:nvPicPr>
        <p:blipFill>
          <a:blip r:embed="rId3"/>
          <a:stretch>
            <a:fillRect/>
          </a:stretch>
        </p:blipFill>
        <p:spPr>
          <a:xfrm>
            <a:off x="6702641" y="1589104"/>
            <a:ext cx="5358714" cy="4982224"/>
          </a:xfrm>
          <a:prstGeom prst="rect">
            <a:avLst/>
          </a:prstGeom>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4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lvl="0" indent="0">
              <a:lnSpc>
                <a:spcPct val="107000"/>
              </a:lnSpc>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4.Check the datatype of each column.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checking datatypes of each column we use</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data.dtypes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Code:</a:t>
            </a:r>
          </a:p>
          <a:p>
            <a:pPr marL="0" indent="0">
              <a:buNone/>
            </a:pPr>
            <a:endParaRPr lang="en-IN" dirty="0"/>
          </a:p>
          <a:p>
            <a:endParaRPr lang="en-IN" dirty="0"/>
          </a:p>
        </p:txBody>
      </p:sp>
      <p:pic>
        <p:nvPicPr>
          <p:cNvPr id="8" name="Picture 7">
            <a:extLst>
              <a:ext uri="{FF2B5EF4-FFF2-40B4-BE49-F238E27FC236}">
                <a16:creationId xmlns:a16="http://schemas.microsoft.com/office/drawing/2014/main" id="{EA2DEE06-1448-6466-8C76-3CF74CCEEDB2}"/>
              </a:ext>
            </a:extLst>
          </p:cNvPr>
          <p:cNvPicPr>
            <a:picLocks noChangeAspect="1"/>
          </p:cNvPicPr>
          <p:nvPr/>
        </p:nvPicPr>
        <p:blipFill>
          <a:blip r:embed="rId3"/>
          <a:stretch>
            <a:fillRect/>
          </a:stretch>
        </p:blipFill>
        <p:spPr>
          <a:xfrm>
            <a:off x="1949288" y="3311370"/>
            <a:ext cx="5871940" cy="3272817"/>
          </a:xfrm>
          <a:prstGeom prst="rect">
            <a:avLst/>
          </a:prstGeom>
        </p:spPr>
      </p:pic>
    </p:spTree>
    <p:extLst>
      <p:ext uri="{BB962C8B-B14F-4D97-AF65-F5344CB8AC3E}">
        <p14:creationId xmlns:p14="http://schemas.microsoft.com/office/powerpoint/2010/main" val="212515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5</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lvl="0" indent="0">
              <a:lnSpc>
                <a:spcPct val="107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5.Cleaning the dataset- Remove the columns having complete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value in the entire dataset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First we will check which columns contain all null values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Code:</a:t>
            </a:r>
          </a:p>
        </p:txBody>
      </p:sp>
      <p:pic>
        <p:nvPicPr>
          <p:cNvPr id="10" name="Picture 9">
            <a:extLst>
              <a:ext uri="{FF2B5EF4-FFF2-40B4-BE49-F238E27FC236}">
                <a16:creationId xmlns:a16="http://schemas.microsoft.com/office/drawing/2014/main" id="{5046759C-5CE6-1420-433E-D6494D065285}"/>
              </a:ext>
            </a:extLst>
          </p:cNvPr>
          <p:cNvPicPr>
            <a:picLocks noChangeAspect="1"/>
          </p:cNvPicPr>
          <p:nvPr/>
        </p:nvPicPr>
        <p:blipFill>
          <a:blip r:embed="rId3"/>
          <a:stretch>
            <a:fillRect/>
          </a:stretch>
        </p:blipFill>
        <p:spPr>
          <a:xfrm>
            <a:off x="881849" y="3970627"/>
            <a:ext cx="4985551" cy="1057275"/>
          </a:xfrm>
          <a:prstGeom prst="rect">
            <a:avLst/>
          </a:prstGeom>
        </p:spPr>
      </p:pic>
      <p:pic>
        <p:nvPicPr>
          <p:cNvPr id="12" name="Picture 11">
            <a:extLst>
              <a:ext uri="{FF2B5EF4-FFF2-40B4-BE49-F238E27FC236}">
                <a16:creationId xmlns:a16="http://schemas.microsoft.com/office/drawing/2014/main" id="{0AA4C483-5E15-27D2-458F-C1CECE78E06C}"/>
              </a:ext>
            </a:extLst>
          </p:cNvPr>
          <p:cNvPicPr>
            <a:picLocks noChangeAspect="1"/>
          </p:cNvPicPr>
          <p:nvPr/>
        </p:nvPicPr>
        <p:blipFill>
          <a:blip r:embed="rId4"/>
          <a:stretch>
            <a:fillRect/>
          </a:stretch>
        </p:blipFill>
        <p:spPr>
          <a:xfrm>
            <a:off x="6243963" y="3905250"/>
            <a:ext cx="5486400" cy="1866900"/>
          </a:xfrm>
          <a:prstGeom prst="rect">
            <a:avLst/>
          </a:prstGeom>
        </p:spPr>
      </p:pic>
    </p:spTree>
    <p:extLst>
      <p:ext uri="{BB962C8B-B14F-4D97-AF65-F5344CB8AC3E}">
        <p14:creationId xmlns:p14="http://schemas.microsoft.com/office/powerpoint/2010/main" val="139278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lnSpc>
                <a:spcPct val="107000"/>
              </a:lnSpc>
              <a:spcAft>
                <a:spcPts val="800"/>
              </a:spcAft>
              <a:buNone/>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Write the code to find the value counts of the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loan_status</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category.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column and filter only the ‘fully paid’   and ‘charged off’ categories.</a:t>
            </a:r>
          </a:p>
          <a:p>
            <a:pPr marL="342900" lvl="0" indent="-342900">
              <a:lnSpc>
                <a:spcPct val="107000"/>
              </a:lnSpc>
              <a:buFont typeface="Wingdings" panose="05000000000000000000" pitchFamily="2" charset="2"/>
              <a:buChar char=""/>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reading values counts from particular department we use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value_counts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return values of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Loan_status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give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Fully_paid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Charged_off</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count.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dirty="0">
                <a:latin typeface="Times New Roman" panose="02020603050405020304" pitchFamily="18" charset="0"/>
                <a:cs typeface="Times New Roman" panose="02020603050405020304" pitchFamily="18" charset="0"/>
              </a:rPr>
              <a:t>Code:</a:t>
            </a:r>
          </a:p>
          <a:p>
            <a:pPr marL="0" lvl="0" indent="0">
              <a:lnSpc>
                <a:spcPct val="107000"/>
              </a:lnSpc>
              <a:spcAft>
                <a:spcPts val="800"/>
              </a:spcAft>
              <a:buNone/>
            </a:pPr>
            <a:endParaRPr lang="en-IN" dirty="0"/>
          </a:p>
        </p:txBody>
      </p:sp>
      <p:pic>
        <p:nvPicPr>
          <p:cNvPr id="3" name="Picture 2">
            <a:extLst>
              <a:ext uri="{FF2B5EF4-FFF2-40B4-BE49-F238E27FC236}">
                <a16:creationId xmlns:a16="http://schemas.microsoft.com/office/drawing/2014/main" id="{DA508354-A146-EEB5-A5C3-E12D084AF209}"/>
              </a:ext>
            </a:extLst>
          </p:cNvPr>
          <p:cNvPicPr>
            <a:picLocks noChangeAspect="1"/>
          </p:cNvPicPr>
          <p:nvPr/>
        </p:nvPicPr>
        <p:blipFill rotWithShape="1">
          <a:blip r:embed="rId3"/>
          <a:srcRect t="6019"/>
          <a:stretch/>
        </p:blipFill>
        <p:spPr>
          <a:xfrm>
            <a:off x="1365933" y="4225771"/>
            <a:ext cx="9358291" cy="1802166"/>
          </a:xfrm>
          <a:prstGeom prst="rect">
            <a:avLst/>
          </a:prstGeom>
        </p:spPr>
      </p:pic>
    </p:spTree>
    <p:extLst>
      <p:ext uri="{BB962C8B-B14F-4D97-AF65-F5344CB8AC3E}">
        <p14:creationId xmlns:p14="http://schemas.microsoft.com/office/powerpoint/2010/main" val="290248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7</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lnSpc>
                <a:spcPct val="107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Filter the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 to extract the numerical value from the string.</a:t>
            </a:r>
          </a:p>
          <a:p>
            <a:pPr>
              <a:lnSpc>
                <a:spcPct val="107000"/>
              </a:lnSpc>
              <a:spcAft>
                <a:spcPts val="800"/>
              </a:spcAft>
              <a:buFont typeface="Wingdings" panose="05000000000000000000" pitchFamily="2" charset="2"/>
              <a:buChar char="v"/>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Here we use .replace function to replace .</a:t>
            </a:r>
            <a:r>
              <a:rPr lang="en-US" sz="2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years,year</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,+.&lt; .</a:t>
            </a:r>
          </a:p>
          <a:p>
            <a:pPr>
              <a:lnSpc>
                <a:spcPct val="107000"/>
              </a:lnSpc>
              <a:spcAft>
                <a:spcPts val="800"/>
              </a:spcAft>
              <a:buFont typeface="Wingdings" panose="05000000000000000000" pitchFamily="2" charset="2"/>
              <a:buChar char="v"/>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replacing this we ge</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 the numerical data from </a:t>
            </a:r>
            <a:r>
              <a:rPr lang="en-US" sz="2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column.</a:t>
            </a:r>
            <a:endPar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t>Code:</a:t>
            </a:r>
          </a:p>
          <a:p>
            <a:pPr marL="0" lvl="0" indent="0">
              <a:lnSpc>
                <a:spcPct val="107000"/>
              </a:lnSpc>
              <a:spcAft>
                <a:spcPts val="800"/>
              </a:spcAft>
              <a:buNone/>
            </a:pPr>
            <a:endParaRPr lang="en-IN" dirty="0"/>
          </a:p>
        </p:txBody>
      </p:sp>
      <p:pic>
        <p:nvPicPr>
          <p:cNvPr id="9" name="Picture 8">
            <a:extLst>
              <a:ext uri="{FF2B5EF4-FFF2-40B4-BE49-F238E27FC236}">
                <a16:creationId xmlns:a16="http://schemas.microsoft.com/office/drawing/2014/main" id="{5E9644CF-D41D-CEF7-26ED-72204EC1812C}"/>
              </a:ext>
            </a:extLst>
          </p:cNvPr>
          <p:cNvPicPr>
            <a:picLocks noChangeAspect="1"/>
          </p:cNvPicPr>
          <p:nvPr/>
        </p:nvPicPr>
        <p:blipFill>
          <a:blip r:embed="rId3"/>
          <a:stretch>
            <a:fillRect/>
          </a:stretch>
        </p:blipFill>
        <p:spPr>
          <a:xfrm>
            <a:off x="838200" y="4099542"/>
            <a:ext cx="10639425" cy="1428750"/>
          </a:xfrm>
          <a:prstGeom prst="rect">
            <a:avLst/>
          </a:prstGeom>
        </p:spPr>
      </p:pic>
    </p:spTree>
    <p:extLst>
      <p:ext uri="{BB962C8B-B14F-4D97-AF65-F5344CB8AC3E}">
        <p14:creationId xmlns:p14="http://schemas.microsoft.com/office/powerpoint/2010/main" val="146528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8</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lnSpc>
                <a:spcPct val="107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8.Using the Lambda function, remove the month from the ‘term’ column such that ‘36 months’, ‘60 months’ appear as 36 and 60 respectively.</a:t>
            </a:r>
          </a:p>
          <a:p>
            <a:pPr>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going to use replace along with lambda function to separate 36 from months.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latin typeface="Times New Roman" panose="02020603050405020304" pitchFamily="18" charset="0"/>
                <a:cs typeface="Times New Roman" panose="02020603050405020304" pitchFamily="18" charset="0"/>
              </a:rPr>
              <a:t>Code:</a:t>
            </a:r>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pic>
        <p:nvPicPr>
          <p:cNvPr id="3" name="Picture 2">
            <a:extLst>
              <a:ext uri="{FF2B5EF4-FFF2-40B4-BE49-F238E27FC236}">
                <a16:creationId xmlns:a16="http://schemas.microsoft.com/office/drawing/2014/main" id="{B1F763BC-3102-0013-2ED6-762BAC052629}"/>
              </a:ext>
            </a:extLst>
          </p:cNvPr>
          <p:cNvPicPr>
            <a:picLocks noChangeAspect="1"/>
          </p:cNvPicPr>
          <p:nvPr/>
        </p:nvPicPr>
        <p:blipFill>
          <a:blip r:embed="rId3"/>
          <a:stretch>
            <a:fillRect/>
          </a:stretch>
        </p:blipFill>
        <p:spPr>
          <a:xfrm>
            <a:off x="1419199" y="3689006"/>
            <a:ext cx="9127472" cy="2487957"/>
          </a:xfrm>
          <a:prstGeom prst="rect">
            <a:avLst/>
          </a:prstGeom>
        </p:spPr>
      </p:pic>
    </p:spTree>
    <p:extLst>
      <p:ext uri="{BB962C8B-B14F-4D97-AF65-F5344CB8AC3E}">
        <p14:creationId xmlns:p14="http://schemas.microsoft.com/office/powerpoint/2010/main" val="74040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9</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lnSpc>
                <a:spcPct val="107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Create a new column as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risky_loan_applicant</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comparing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loan_amnt</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funded_amnt</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 the following criteria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loan_amnt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less than equals to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funded_amnt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set it as ‘0’ else set it as‘1’.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latin typeface="Times New Roman" panose="02020603050405020304" pitchFamily="18" charset="0"/>
                <a:cs typeface="Times New Roman" panose="02020603050405020304" pitchFamily="18" charset="0"/>
              </a:rPr>
              <a:t>Code:</a:t>
            </a:r>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pic>
        <p:nvPicPr>
          <p:cNvPr id="3" name="Picture 2">
            <a:extLst>
              <a:ext uri="{FF2B5EF4-FFF2-40B4-BE49-F238E27FC236}">
                <a16:creationId xmlns:a16="http://schemas.microsoft.com/office/drawing/2014/main" id="{75004DA7-5979-BA8D-AACF-12C30CD96FCE}"/>
              </a:ext>
            </a:extLst>
          </p:cNvPr>
          <p:cNvPicPr>
            <a:picLocks noChangeAspect="1"/>
          </p:cNvPicPr>
          <p:nvPr/>
        </p:nvPicPr>
        <p:blipFill>
          <a:blip r:embed="rId3"/>
          <a:stretch>
            <a:fillRect/>
          </a:stretch>
        </p:blipFill>
        <p:spPr>
          <a:xfrm>
            <a:off x="957560" y="4341181"/>
            <a:ext cx="9207371" cy="1189607"/>
          </a:xfrm>
          <a:prstGeom prst="rect">
            <a:avLst/>
          </a:prstGeom>
        </p:spPr>
      </p:pic>
    </p:spTree>
    <p:extLst>
      <p:ext uri="{BB962C8B-B14F-4D97-AF65-F5344CB8AC3E}">
        <p14:creationId xmlns:p14="http://schemas.microsoft.com/office/powerpoint/2010/main" val="344942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10</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lnSpc>
                <a:spcPct val="107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Using the bar plot visualize the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loan_status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 against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categorical.column</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grade, term,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verification_status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Write the observation from each graph.</a:t>
            </a:r>
          </a:p>
          <a:p>
            <a:pPr marL="342900" lvl="0" indent="-342900">
              <a:lnSpc>
                <a:spcPct val="107000"/>
              </a:lnSpc>
              <a:buFont typeface="Wingdings" panose="05000000000000000000" pitchFamily="2" charset="2"/>
              <a:buChar char=""/>
            </a:pP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Loan_status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vs Grade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07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we group by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loan_status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grades columns to get count of people.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will apply bar chart to get categories in which max defaulter are 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latin typeface="Times New Roman" panose="02020603050405020304" pitchFamily="18" charset="0"/>
                <a:cs typeface="Times New Roman" panose="02020603050405020304" pitchFamily="18" charset="0"/>
              </a:rPr>
              <a:t>Code:</a:t>
            </a:r>
          </a:p>
          <a:p>
            <a:pPr marL="0" indent="0">
              <a:lnSpc>
                <a:spcPct val="107000"/>
              </a:lnSpc>
              <a:spcAft>
                <a:spcPts val="800"/>
              </a:spcAft>
              <a:buNone/>
            </a:pPr>
            <a:endParaRPr lang="en-IN" dirty="0"/>
          </a:p>
          <a:p>
            <a:pPr marL="0" indent="0">
              <a:lnSpc>
                <a:spcPct val="107000"/>
              </a:lnSpc>
              <a:spcAft>
                <a:spcPts val="800"/>
              </a:spcAft>
              <a:buNone/>
            </a:pPr>
            <a:endParaRPr lang="en-IN" dirty="0"/>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pic>
        <p:nvPicPr>
          <p:cNvPr id="8" name="Picture 7">
            <a:extLst>
              <a:ext uri="{FF2B5EF4-FFF2-40B4-BE49-F238E27FC236}">
                <a16:creationId xmlns:a16="http://schemas.microsoft.com/office/drawing/2014/main" id="{04302DDB-D717-E693-452F-FC5DB4F7859A}"/>
              </a:ext>
            </a:extLst>
          </p:cNvPr>
          <p:cNvPicPr>
            <a:picLocks noChangeAspect="1"/>
          </p:cNvPicPr>
          <p:nvPr/>
        </p:nvPicPr>
        <p:blipFill>
          <a:blip r:embed="rId3"/>
          <a:stretch>
            <a:fillRect/>
          </a:stretch>
        </p:blipFill>
        <p:spPr>
          <a:xfrm>
            <a:off x="838200" y="4598633"/>
            <a:ext cx="5949266" cy="1828171"/>
          </a:xfrm>
          <a:prstGeom prst="rect">
            <a:avLst/>
          </a:prstGeom>
        </p:spPr>
      </p:pic>
      <p:pic>
        <p:nvPicPr>
          <p:cNvPr id="9" name="Picture 8">
            <a:extLst>
              <a:ext uri="{FF2B5EF4-FFF2-40B4-BE49-F238E27FC236}">
                <a16:creationId xmlns:a16="http://schemas.microsoft.com/office/drawing/2014/main" id="{B7A9CF04-DD9E-822E-74ED-ED47D7FC1A9E}"/>
              </a:ext>
            </a:extLst>
          </p:cNvPr>
          <p:cNvPicPr>
            <a:picLocks noChangeAspect="1"/>
          </p:cNvPicPr>
          <p:nvPr/>
        </p:nvPicPr>
        <p:blipFill>
          <a:blip r:embed="rId4"/>
          <a:stretch>
            <a:fillRect/>
          </a:stretch>
        </p:blipFill>
        <p:spPr>
          <a:xfrm>
            <a:off x="7489680" y="4520012"/>
            <a:ext cx="4495680" cy="2228548"/>
          </a:xfrm>
          <a:prstGeom prst="rect">
            <a:avLst/>
          </a:prstGeom>
        </p:spPr>
      </p:pic>
    </p:spTree>
    <p:extLst>
      <p:ext uri="{BB962C8B-B14F-4D97-AF65-F5344CB8AC3E}">
        <p14:creationId xmlns:p14="http://schemas.microsoft.com/office/powerpoint/2010/main" val="370914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10</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lnSpc>
                <a:spcPct val="107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plot term vs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Loan_status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latin typeface="Times New Roman" panose="02020603050405020304" pitchFamily="18" charset="0"/>
                <a:cs typeface="Times New Roman" panose="02020603050405020304" pitchFamily="18" charset="0"/>
              </a:rPr>
              <a:t>Code:</a:t>
            </a:r>
          </a:p>
          <a:p>
            <a:pPr marL="0" indent="0">
              <a:lnSpc>
                <a:spcPct val="107000"/>
              </a:lnSpc>
              <a:spcAft>
                <a:spcPts val="800"/>
              </a:spcAft>
              <a:buNone/>
            </a:pPr>
            <a:endParaRPr lang="en-IN" dirty="0"/>
          </a:p>
          <a:p>
            <a:pPr marL="0" indent="0">
              <a:lnSpc>
                <a:spcPct val="107000"/>
              </a:lnSpc>
              <a:spcAft>
                <a:spcPts val="800"/>
              </a:spcAft>
              <a:buNone/>
            </a:pPr>
            <a:endParaRPr lang="en-IN" dirty="0"/>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pic>
        <p:nvPicPr>
          <p:cNvPr id="8" name="Picture 7">
            <a:extLst>
              <a:ext uri="{FF2B5EF4-FFF2-40B4-BE49-F238E27FC236}">
                <a16:creationId xmlns:a16="http://schemas.microsoft.com/office/drawing/2014/main" id="{6FECAE58-E674-3081-A889-E7FC05ED9551}"/>
              </a:ext>
            </a:extLst>
          </p:cNvPr>
          <p:cNvPicPr>
            <a:picLocks noChangeAspect="1"/>
          </p:cNvPicPr>
          <p:nvPr/>
        </p:nvPicPr>
        <p:blipFill>
          <a:blip r:embed="rId3"/>
          <a:stretch>
            <a:fillRect/>
          </a:stretch>
        </p:blipFill>
        <p:spPr>
          <a:xfrm>
            <a:off x="2055509" y="2379214"/>
            <a:ext cx="6804405" cy="3693111"/>
          </a:xfrm>
          <a:prstGeom prst="rect">
            <a:avLst/>
          </a:prstGeom>
        </p:spPr>
      </p:pic>
    </p:spTree>
    <p:extLst>
      <p:ext uri="{BB962C8B-B14F-4D97-AF65-F5344CB8AC3E}">
        <p14:creationId xmlns:p14="http://schemas.microsoft.com/office/powerpoint/2010/main" val="126649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10</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fontScale="55000" lnSpcReduction="20000"/>
          </a:bodyPr>
          <a:lstStyle/>
          <a:p>
            <a:pPr marL="0" indent="0">
              <a:lnSpc>
                <a:spcPct val="107000"/>
              </a:lnSpc>
              <a:spcAft>
                <a:spcPts val="800"/>
              </a:spcAft>
              <a:buNone/>
            </a:pPr>
            <a:r>
              <a:rPr lang="en-US"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3]Verification status vs </a:t>
            </a:r>
            <a:r>
              <a:rPr lang="en-US"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Loan_status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a:p>
            <a:pPr marL="0" indent="0">
              <a:lnSpc>
                <a:spcPct val="107000"/>
              </a:lnSpc>
              <a:spcAft>
                <a:spcPts val="800"/>
              </a:spcAft>
              <a:buNone/>
            </a:pPr>
            <a:r>
              <a:rPr lang="en-IN" dirty="0"/>
              <a:t>Code:</a:t>
            </a:r>
          </a:p>
          <a:p>
            <a:pPr marL="0" indent="0">
              <a:lnSpc>
                <a:spcPct val="107000"/>
              </a:lnSpc>
              <a:spcAft>
                <a:spcPts val="800"/>
              </a:spcAft>
              <a:buNone/>
            </a:pPr>
            <a:endParaRPr lang="en-IN" dirty="0"/>
          </a:p>
          <a:p>
            <a:pPr marL="0" indent="0">
              <a:lnSpc>
                <a:spcPct val="107000"/>
              </a:lnSpc>
              <a:spcAft>
                <a:spcPts val="800"/>
              </a:spcAft>
              <a:buNone/>
            </a:pPr>
            <a:endParaRPr lang="en-IN" dirty="0"/>
          </a:p>
          <a:p>
            <a:pPr marL="0" indent="0">
              <a:lnSpc>
                <a:spcPct val="107000"/>
              </a:lnSpc>
              <a:spcAft>
                <a:spcPts val="800"/>
              </a:spcAft>
              <a:buNone/>
            </a:pPr>
            <a:endParaRPr lang="en-IN" dirty="0"/>
          </a:p>
          <a:p>
            <a:pPr>
              <a:lnSpc>
                <a:spcPct val="107000"/>
              </a:lnSpc>
              <a:spcAft>
                <a:spcPts val="800"/>
              </a:spcAft>
            </a:pP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1.There are more number of people with grade B. Defaulter rate is high with the grade.</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given dataset, we are having more number of people with term 36 months than 60 </a:t>
            </a:r>
            <a:r>
              <a:rPr lang="en-US" sz="29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months.But</a:t>
            </a: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probability of loan getting defaulted is more for 60 months than 30 months.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given data ,There are more records for which the </a:t>
            </a:r>
            <a:r>
              <a:rPr lang="en-US" sz="29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ststus</a:t>
            </a: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non verified. and the defaulter rate is more for non-verified status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dirty="0"/>
          </a:p>
        </p:txBody>
      </p:sp>
      <p:pic>
        <p:nvPicPr>
          <p:cNvPr id="3" name="Picture 2">
            <a:extLst>
              <a:ext uri="{FF2B5EF4-FFF2-40B4-BE49-F238E27FC236}">
                <a16:creationId xmlns:a16="http://schemas.microsoft.com/office/drawing/2014/main" id="{FC8B171A-BA67-B1B9-F10E-115F606CDD73}"/>
              </a:ext>
            </a:extLst>
          </p:cNvPr>
          <p:cNvPicPr>
            <a:picLocks noChangeAspect="1"/>
          </p:cNvPicPr>
          <p:nvPr/>
        </p:nvPicPr>
        <p:blipFill>
          <a:blip r:embed="rId3"/>
          <a:stretch>
            <a:fillRect/>
          </a:stretch>
        </p:blipFill>
        <p:spPr>
          <a:xfrm>
            <a:off x="2094902" y="2306410"/>
            <a:ext cx="6800523" cy="2042423"/>
          </a:xfrm>
          <a:prstGeom prst="rect">
            <a:avLst/>
          </a:prstGeom>
        </p:spPr>
      </p:pic>
    </p:spTree>
    <p:extLst>
      <p:ext uri="{BB962C8B-B14F-4D97-AF65-F5344CB8AC3E}">
        <p14:creationId xmlns:p14="http://schemas.microsoft.com/office/powerpoint/2010/main" val="253620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a:bodyPr>
          <a:lstStyle/>
          <a:p>
            <a:pPr>
              <a:lnSpc>
                <a:spcPct val="107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11.Using a user defined function convert the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 into</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categorical column as follows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less than equals to 1 then recode as ‘fresher’.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greater than 1 and less than 3 then recode as ‘junior’.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greater than 3 and less than 7 then recode as ‘senior’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greater than 7 then recode as ‘expert’.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a:p>
            <a:pPr marL="0" indent="0">
              <a:lnSpc>
                <a:spcPct val="107000"/>
              </a:lnSpc>
              <a:spcAft>
                <a:spcPts val="800"/>
              </a:spcAft>
              <a:buNone/>
            </a:pPr>
            <a:endParaRPr lang="en-IN" dirty="0"/>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spTree>
    <p:extLst>
      <p:ext uri="{BB962C8B-B14F-4D97-AF65-F5344CB8AC3E}">
        <p14:creationId xmlns:p14="http://schemas.microsoft.com/office/powerpoint/2010/main" val="319639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a:xfrm>
            <a:off x="838200" y="338492"/>
            <a:ext cx="10515600" cy="1325563"/>
          </a:xfrm>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a:t>
            </a:r>
          </a:p>
          <a:p>
            <a:pPr algn="just"/>
            <a:r>
              <a:rPr lang="en-US" dirty="0">
                <a:latin typeface="Times New Roman" panose="02020603050405020304" pitchFamily="18" charset="0"/>
                <a:cs typeface="Times New Roman" panose="02020603050405020304" pitchFamily="18" charset="0"/>
              </a:rPr>
              <a:t>It contains the complete loan data for all loans issued through the time period 2007 to 2011. </a:t>
            </a:r>
          </a:p>
          <a:p>
            <a:pPr lvl="2" algn="just">
              <a:buFontTx/>
              <a:buChar char="-"/>
            </a:pPr>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p>
          <a:p>
            <a:pPr algn="just"/>
            <a:r>
              <a:rPr lang="en-US" dirty="0">
                <a:latin typeface="Times New Roman" panose="02020603050405020304" pitchFamily="18" charset="0"/>
                <a:cs typeface="Times New Roman" panose="02020603050405020304" pitchFamily="18" charset="0"/>
              </a:rPr>
              <a:t>Loans dataset aims to identify variables which indicate if a person is likely to default, which can be used for identifying the risky loan applicants to avoid any financial loss to the company</a:t>
            </a:r>
            <a:r>
              <a:rPr lang="en-US" dirty="0"/>
              <a:t>.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we use user defined function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Before that we have to separate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emp_len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numeric data using replace function.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a:p>
            <a:pPr marL="0" indent="0">
              <a:lnSpc>
                <a:spcPct val="107000"/>
              </a:lnSpc>
              <a:spcAft>
                <a:spcPts val="800"/>
              </a:spcAft>
              <a:buNone/>
            </a:pPr>
            <a:endParaRPr lang="en-IN" dirty="0"/>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pic>
        <p:nvPicPr>
          <p:cNvPr id="3" name="Picture 2">
            <a:extLst>
              <a:ext uri="{FF2B5EF4-FFF2-40B4-BE49-F238E27FC236}">
                <a16:creationId xmlns:a16="http://schemas.microsoft.com/office/drawing/2014/main" id="{E57E686B-EC92-E68C-FE5E-BD469B91F27E}"/>
              </a:ext>
            </a:extLst>
          </p:cNvPr>
          <p:cNvPicPr>
            <a:picLocks noChangeAspect="1"/>
          </p:cNvPicPr>
          <p:nvPr/>
        </p:nvPicPr>
        <p:blipFill>
          <a:blip r:embed="rId3"/>
          <a:stretch>
            <a:fillRect/>
          </a:stretch>
        </p:blipFill>
        <p:spPr>
          <a:xfrm>
            <a:off x="1357056" y="3258105"/>
            <a:ext cx="8710221" cy="2918858"/>
          </a:xfrm>
          <a:prstGeom prst="rect">
            <a:avLst/>
          </a:prstGeom>
        </p:spPr>
      </p:pic>
    </p:spTree>
    <p:extLst>
      <p:ext uri="{BB962C8B-B14F-4D97-AF65-F5344CB8AC3E}">
        <p14:creationId xmlns:p14="http://schemas.microsoft.com/office/powerpoint/2010/main" val="3122919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a:bodyPr>
          <a:lstStyle/>
          <a:p>
            <a:pPr marL="0" indent="0">
              <a:lnSpc>
                <a:spcPct val="107000"/>
              </a:lnSpc>
              <a:spcAft>
                <a:spcPts val="800"/>
              </a:spcAft>
              <a:buNone/>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12.Find the sum of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loan_amnt</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each grade and display the distribution of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loan_amnt</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using a pie plot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joining two columns use of group by is essential.</a:t>
            </a:r>
          </a:p>
          <a:p>
            <a:pPr>
              <a:lnSpc>
                <a:spcPct val="107000"/>
              </a:lnSpc>
              <a:spcAft>
                <a:spcPts val="800"/>
              </a:spcAft>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 apply pie plot to display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loan_amount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per each grade.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a:p>
            <a:pPr marL="0" indent="0">
              <a:lnSpc>
                <a:spcPct val="107000"/>
              </a:lnSpc>
              <a:spcAft>
                <a:spcPts val="800"/>
              </a:spcAft>
              <a:buNone/>
            </a:pPr>
            <a:endParaRPr lang="en-IN" dirty="0"/>
          </a:p>
          <a:p>
            <a:pPr marL="0" indent="0">
              <a:lnSpc>
                <a:spcPct val="107000"/>
              </a:lnSpc>
              <a:spcAft>
                <a:spcPts val="800"/>
              </a:spcAft>
              <a:buNone/>
            </a:pPr>
            <a:endParaRPr lang="en-IN" dirty="0"/>
          </a:p>
          <a:p>
            <a:pPr marL="0" lvl="0" indent="0">
              <a:lnSpc>
                <a:spcPct val="107000"/>
              </a:lnSpc>
              <a:spcAft>
                <a:spcPts val="800"/>
              </a:spcAft>
              <a:buNone/>
            </a:pPr>
            <a:endParaRPr lang="en-IN" dirty="0"/>
          </a:p>
        </p:txBody>
      </p:sp>
      <p:pic>
        <p:nvPicPr>
          <p:cNvPr id="8" name="Picture 7">
            <a:extLst>
              <a:ext uri="{FF2B5EF4-FFF2-40B4-BE49-F238E27FC236}">
                <a16:creationId xmlns:a16="http://schemas.microsoft.com/office/drawing/2014/main" id="{1BCBD4DA-F8C8-B0CB-BBCD-B579E1CBBA02}"/>
              </a:ext>
            </a:extLst>
          </p:cNvPr>
          <p:cNvPicPr>
            <a:picLocks noChangeAspect="1"/>
          </p:cNvPicPr>
          <p:nvPr/>
        </p:nvPicPr>
        <p:blipFill>
          <a:blip r:embed="rId3"/>
          <a:stretch>
            <a:fillRect/>
          </a:stretch>
        </p:blipFill>
        <p:spPr>
          <a:xfrm>
            <a:off x="838200" y="3738082"/>
            <a:ext cx="6033117" cy="2438881"/>
          </a:xfrm>
          <a:prstGeom prst="rect">
            <a:avLst/>
          </a:prstGeom>
        </p:spPr>
      </p:pic>
      <p:pic>
        <p:nvPicPr>
          <p:cNvPr id="9" name="Picture 8">
            <a:extLst>
              <a:ext uri="{FF2B5EF4-FFF2-40B4-BE49-F238E27FC236}">
                <a16:creationId xmlns:a16="http://schemas.microsoft.com/office/drawing/2014/main" id="{FAD6FFA6-A5B9-A276-7B9E-0ECE93C2E928}"/>
              </a:ext>
            </a:extLst>
          </p:cNvPr>
          <p:cNvPicPr>
            <a:picLocks noChangeAspect="1"/>
          </p:cNvPicPr>
          <p:nvPr/>
        </p:nvPicPr>
        <p:blipFill>
          <a:blip r:embed="rId4"/>
          <a:stretch>
            <a:fillRect/>
          </a:stretch>
        </p:blipFill>
        <p:spPr>
          <a:xfrm>
            <a:off x="7719235" y="3547032"/>
            <a:ext cx="3303905" cy="2202815"/>
          </a:xfrm>
          <a:prstGeom prst="rect">
            <a:avLst/>
          </a:prstGeom>
        </p:spPr>
      </p:pic>
    </p:spTree>
    <p:extLst>
      <p:ext uri="{BB962C8B-B14F-4D97-AF65-F5344CB8AC3E}">
        <p14:creationId xmlns:p14="http://schemas.microsoft.com/office/powerpoint/2010/main" val="232767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0" lvl="1" indent="0">
              <a:lnSpc>
                <a:spcPct val="107000"/>
              </a:lnSpc>
              <a:spcBef>
                <a:spcPts val="1000"/>
              </a:spcBef>
              <a:spcAft>
                <a:spcPts val="800"/>
              </a:spcAft>
              <a:buNone/>
            </a:pPr>
            <a:r>
              <a:rPr lang="en-US" sz="1800" b="1" dirty="0">
                <a:solidFill>
                  <a:srgbClr val="000000"/>
                </a:solidFill>
                <a:latin typeface="Times New Roman" panose="02020603050405020304" pitchFamily="18" charset="0"/>
                <a:cs typeface="Times New Roman" panose="02020603050405020304" pitchFamily="18" charset="0"/>
              </a:rPr>
              <a:t>1]Divide Loan amount into groups based on intervals and plot the graph against </a:t>
            </a:r>
            <a:r>
              <a:rPr lang="en-US" sz="1800" b="1" dirty="0" err="1">
                <a:solidFill>
                  <a:srgbClr val="000000"/>
                </a:solidFill>
                <a:latin typeface="Times New Roman" panose="02020603050405020304" pitchFamily="18" charset="0"/>
                <a:cs typeface="Times New Roman" panose="02020603050405020304" pitchFamily="18" charset="0"/>
              </a:rPr>
              <a:t>loan_status</a:t>
            </a:r>
            <a:r>
              <a:rPr lang="en-US" sz="1800" b="1" dirty="0">
                <a:solidFill>
                  <a:srgbClr val="000000"/>
                </a:solidFill>
                <a:latin typeface="Times New Roman" panose="02020603050405020304" pitchFamily="18" charset="0"/>
                <a:cs typeface="Times New Roman" panose="02020603050405020304" pitchFamily="18" charset="0"/>
              </a:rPr>
              <a:t>.</a:t>
            </a:r>
          </a:p>
          <a:p>
            <a:pPr marL="285750" lvl="1" indent="-285750">
              <a:lnSpc>
                <a:spcPct val="107000"/>
              </a:lnSpc>
              <a:spcBef>
                <a:spcPts val="1000"/>
              </a:spcBef>
              <a:spcAft>
                <a:spcPts val="800"/>
              </a:spcAft>
              <a:buFont typeface="Wingdings" panose="05000000000000000000" pitchFamily="2" charset="2"/>
              <a:buChar char="v"/>
            </a:pPr>
            <a:r>
              <a:rPr lang="en-US" sz="1800" dirty="0">
                <a:solidFill>
                  <a:srgbClr val="000000"/>
                </a:solidFill>
                <a:latin typeface="Times New Roman" panose="02020603050405020304" pitchFamily="18" charset="0"/>
                <a:cs typeface="Times New Roman" panose="02020603050405020304" pitchFamily="18" charset="0"/>
              </a:rPr>
              <a:t>In dataset </a:t>
            </a:r>
            <a:r>
              <a:rPr lang="en-US" sz="1800" dirty="0" err="1">
                <a:solidFill>
                  <a:srgbClr val="000000"/>
                </a:solidFill>
                <a:latin typeface="Times New Roman" panose="02020603050405020304" pitchFamily="18" charset="0"/>
                <a:cs typeface="Times New Roman" panose="02020603050405020304" pitchFamily="18" charset="0"/>
              </a:rPr>
              <a:t>loan_amount</a:t>
            </a:r>
            <a:r>
              <a:rPr lang="en-US" sz="1800" dirty="0">
                <a:solidFill>
                  <a:srgbClr val="000000"/>
                </a:solidFill>
                <a:latin typeface="Times New Roman" panose="02020603050405020304" pitchFamily="18" charset="0"/>
                <a:cs typeface="Times New Roman" panose="02020603050405020304" pitchFamily="18" charset="0"/>
              </a:rPr>
              <a:t> have various </a:t>
            </a:r>
            <a:r>
              <a:rPr lang="en-US" sz="1800" dirty="0" err="1">
                <a:solidFill>
                  <a:srgbClr val="000000"/>
                </a:solidFill>
                <a:latin typeface="Times New Roman" panose="02020603050405020304" pitchFamily="18" charset="0"/>
                <a:cs typeface="Times New Roman" panose="02020603050405020304" pitchFamily="18" charset="0"/>
              </a:rPr>
              <a:t>intevals</a:t>
            </a:r>
            <a:r>
              <a:rPr lang="en-US" sz="1800" dirty="0">
                <a:solidFill>
                  <a:srgbClr val="000000"/>
                </a:solidFill>
                <a:latin typeface="Times New Roman" panose="02020603050405020304" pitchFamily="18" charset="0"/>
                <a:cs typeface="Times New Roman" panose="02020603050405020304" pitchFamily="18" charset="0"/>
              </a:rPr>
              <a:t> .</a:t>
            </a:r>
          </a:p>
          <a:p>
            <a:pPr marL="285750" lvl="1" indent="-285750">
              <a:lnSpc>
                <a:spcPct val="107000"/>
              </a:lnSpc>
              <a:spcBef>
                <a:spcPts val="1000"/>
              </a:spcBef>
              <a:spcAft>
                <a:spcPts val="800"/>
              </a:spcAft>
              <a:buFont typeface="Wingdings" panose="05000000000000000000" pitchFamily="2" charset="2"/>
              <a:buChar char="v"/>
            </a:pPr>
            <a:r>
              <a:rPr lang="en-US" sz="1800" dirty="0">
                <a:solidFill>
                  <a:srgbClr val="000000"/>
                </a:solidFill>
                <a:latin typeface="Times New Roman" panose="02020603050405020304" pitchFamily="18" charset="0"/>
                <a:cs typeface="Times New Roman" panose="02020603050405020304" pitchFamily="18" charset="0"/>
              </a:rPr>
              <a:t>We applied function to convert that numerical data into categories . </a:t>
            </a:r>
          </a:p>
          <a:p>
            <a:pPr marL="285750" lvl="1" indent="-285750">
              <a:lnSpc>
                <a:spcPct val="107000"/>
              </a:lnSpc>
              <a:spcBef>
                <a:spcPts val="1000"/>
              </a:spcBef>
              <a:spcAft>
                <a:spcPts val="800"/>
              </a:spcAft>
              <a:buFont typeface="Wingdings" panose="05000000000000000000" pitchFamily="2" charset="2"/>
              <a:buChar char="v"/>
            </a:pPr>
            <a:r>
              <a:rPr lang="en-US" sz="1800" dirty="0">
                <a:solidFill>
                  <a:srgbClr val="000000"/>
                </a:solidFill>
                <a:latin typeface="Times New Roman" panose="02020603050405020304" pitchFamily="18" charset="0"/>
                <a:cs typeface="Times New Roman" panose="02020603050405020304" pitchFamily="18" charset="0"/>
              </a:rPr>
              <a:t>Plotted those 4 categories against the </a:t>
            </a:r>
            <a:r>
              <a:rPr lang="en-US" sz="1800" dirty="0" err="1">
                <a:solidFill>
                  <a:srgbClr val="000000"/>
                </a:solidFill>
                <a:latin typeface="Times New Roman" panose="02020603050405020304" pitchFamily="18" charset="0"/>
                <a:cs typeface="Times New Roman" panose="02020603050405020304" pitchFamily="18" charset="0"/>
              </a:rPr>
              <a:t>loan_status</a:t>
            </a:r>
            <a:r>
              <a:rPr lang="en-US" sz="1800" dirty="0">
                <a:solidFill>
                  <a:srgbClr val="000000"/>
                </a:solidFill>
                <a:latin typeface="Times New Roman" panose="02020603050405020304" pitchFamily="18" charset="0"/>
                <a:cs typeface="Times New Roman" panose="02020603050405020304" pitchFamily="18" charset="0"/>
              </a:rPr>
              <a:t> .</a:t>
            </a:r>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218678"/>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B2BE9B0F-DA2B-3230-A427-98637B38321D}"/>
              </a:ext>
            </a:extLst>
          </p:cNvPr>
          <p:cNvPicPr>
            <a:picLocks noChangeAspect="1"/>
          </p:cNvPicPr>
          <p:nvPr/>
        </p:nvPicPr>
        <p:blipFill>
          <a:blip r:embed="rId3"/>
          <a:stretch>
            <a:fillRect/>
          </a:stretch>
        </p:blipFill>
        <p:spPr>
          <a:xfrm>
            <a:off x="838200" y="3867542"/>
            <a:ext cx="4957624" cy="2548053"/>
          </a:xfrm>
          <a:prstGeom prst="rect">
            <a:avLst/>
          </a:prstGeom>
        </p:spPr>
      </p:pic>
      <p:pic>
        <p:nvPicPr>
          <p:cNvPr id="8" name="Picture 7">
            <a:extLst>
              <a:ext uri="{FF2B5EF4-FFF2-40B4-BE49-F238E27FC236}">
                <a16:creationId xmlns:a16="http://schemas.microsoft.com/office/drawing/2014/main" id="{DABD5D29-0B39-F29B-80DB-D7A35E28E521}"/>
              </a:ext>
            </a:extLst>
          </p:cNvPr>
          <p:cNvPicPr>
            <a:picLocks noChangeAspect="1"/>
          </p:cNvPicPr>
          <p:nvPr/>
        </p:nvPicPr>
        <p:blipFill>
          <a:blip r:embed="rId4"/>
          <a:stretch>
            <a:fillRect/>
          </a:stretch>
        </p:blipFill>
        <p:spPr>
          <a:xfrm>
            <a:off x="6789013" y="3559801"/>
            <a:ext cx="4564787" cy="3285936"/>
          </a:xfrm>
          <a:prstGeom prst="rect">
            <a:avLst/>
          </a:prstGeom>
        </p:spPr>
      </p:pic>
    </p:spTree>
    <p:extLst>
      <p:ext uri="{BB962C8B-B14F-4D97-AF65-F5344CB8AC3E}">
        <p14:creationId xmlns:p14="http://schemas.microsoft.com/office/powerpoint/2010/main" val="86472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2]Preparing a heatmap ,and finding out variables with highest and lowest correlations</a:t>
            </a:r>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218678"/>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2F5583FE-A83E-111C-DB68-64AD8BF823D7}"/>
              </a:ext>
            </a:extLst>
          </p:cNvPr>
          <p:cNvPicPr>
            <a:picLocks noChangeAspect="1"/>
          </p:cNvPicPr>
          <p:nvPr/>
        </p:nvPicPr>
        <p:blipFill>
          <a:blip r:embed="rId3"/>
          <a:stretch>
            <a:fillRect/>
          </a:stretch>
        </p:blipFill>
        <p:spPr>
          <a:xfrm>
            <a:off x="935855" y="4351491"/>
            <a:ext cx="5029200" cy="676275"/>
          </a:xfrm>
          <a:prstGeom prst="rect">
            <a:avLst/>
          </a:prstGeom>
        </p:spPr>
      </p:pic>
      <p:pic>
        <p:nvPicPr>
          <p:cNvPr id="12" name="Picture 11">
            <a:extLst>
              <a:ext uri="{FF2B5EF4-FFF2-40B4-BE49-F238E27FC236}">
                <a16:creationId xmlns:a16="http://schemas.microsoft.com/office/drawing/2014/main" id="{3C55F3F2-F9D8-322A-8C8C-09CCD768BB35}"/>
              </a:ext>
            </a:extLst>
          </p:cNvPr>
          <p:cNvPicPr>
            <a:picLocks noChangeAspect="1"/>
          </p:cNvPicPr>
          <p:nvPr/>
        </p:nvPicPr>
        <p:blipFill>
          <a:blip r:embed="rId4"/>
          <a:stretch>
            <a:fillRect/>
          </a:stretch>
        </p:blipFill>
        <p:spPr>
          <a:xfrm>
            <a:off x="6466523" y="2501790"/>
            <a:ext cx="4642236" cy="3550607"/>
          </a:xfrm>
          <a:prstGeom prst="rect">
            <a:avLst/>
          </a:prstGeom>
        </p:spPr>
      </p:pic>
    </p:spTree>
    <p:extLst>
      <p:ext uri="{BB962C8B-B14F-4D97-AF65-F5344CB8AC3E}">
        <p14:creationId xmlns:p14="http://schemas.microsoft.com/office/powerpoint/2010/main" val="388638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b="1" i="0" dirty="0">
                <a:solidFill>
                  <a:srgbClr val="000000"/>
                </a:solidFill>
                <a:effectLst/>
                <a:latin typeface="Helvetica Neue"/>
              </a:rPr>
              <a:t>3]</a:t>
            </a:r>
            <a:r>
              <a:rPr lang="en-US" sz="2000" b="1" i="0" dirty="0">
                <a:solidFill>
                  <a:srgbClr val="000000"/>
                </a:solidFill>
                <a:effectLst/>
                <a:latin typeface="Times New Roman" panose="02020603050405020304" pitchFamily="18" charset="0"/>
                <a:cs typeface="Times New Roman" panose="02020603050405020304" pitchFamily="18" charset="0"/>
              </a:rPr>
              <a:t>Distribution of loan status values</a:t>
            </a:r>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218678"/>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9DE1CD8B-D716-7FC9-4BED-5FD2CDC3EEFE}"/>
              </a:ext>
            </a:extLst>
          </p:cNvPr>
          <p:cNvPicPr>
            <a:picLocks noChangeAspect="1"/>
          </p:cNvPicPr>
          <p:nvPr/>
        </p:nvPicPr>
        <p:blipFill>
          <a:blip r:embed="rId3"/>
          <a:stretch>
            <a:fillRect/>
          </a:stretch>
        </p:blipFill>
        <p:spPr>
          <a:xfrm>
            <a:off x="674933" y="3559801"/>
            <a:ext cx="5894543" cy="2257425"/>
          </a:xfrm>
          <a:prstGeom prst="rect">
            <a:avLst/>
          </a:prstGeom>
        </p:spPr>
      </p:pic>
      <p:pic>
        <p:nvPicPr>
          <p:cNvPr id="12" name="Picture 11">
            <a:extLst>
              <a:ext uri="{FF2B5EF4-FFF2-40B4-BE49-F238E27FC236}">
                <a16:creationId xmlns:a16="http://schemas.microsoft.com/office/drawing/2014/main" id="{24541025-EF23-EA9F-6C2A-1E00D9AAB46E}"/>
              </a:ext>
            </a:extLst>
          </p:cNvPr>
          <p:cNvPicPr>
            <a:picLocks noChangeAspect="1"/>
          </p:cNvPicPr>
          <p:nvPr/>
        </p:nvPicPr>
        <p:blipFill>
          <a:blip r:embed="rId4"/>
          <a:stretch>
            <a:fillRect/>
          </a:stretch>
        </p:blipFill>
        <p:spPr>
          <a:xfrm>
            <a:off x="6746405" y="2629339"/>
            <a:ext cx="5314950" cy="3547624"/>
          </a:xfrm>
          <a:prstGeom prst="rect">
            <a:avLst/>
          </a:prstGeom>
        </p:spPr>
      </p:pic>
    </p:spTree>
    <p:extLst>
      <p:ext uri="{BB962C8B-B14F-4D97-AF65-F5344CB8AC3E}">
        <p14:creationId xmlns:p14="http://schemas.microsoft.com/office/powerpoint/2010/main" val="1148932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4]Find out Purpose for which max amount is taken as Loan.</a:t>
            </a:r>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218678"/>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B2BF1282-E907-1320-C3D4-96D096BA5C31}"/>
              </a:ext>
            </a:extLst>
          </p:cNvPr>
          <p:cNvPicPr>
            <a:picLocks noChangeAspect="1"/>
          </p:cNvPicPr>
          <p:nvPr/>
        </p:nvPicPr>
        <p:blipFill>
          <a:blip r:embed="rId3"/>
          <a:stretch>
            <a:fillRect/>
          </a:stretch>
        </p:blipFill>
        <p:spPr>
          <a:xfrm>
            <a:off x="976545" y="2428478"/>
            <a:ext cx="9499106" cy="1117385"/>
          </a:xfrm>
          <a:prstGeom prst="rect">
            <a:avLst/>
          </a:prstGeom>
        </p:spPr>
      </p:pic>
      <p:pic>
        <p:nvPicPr>
          <p:cNvPr id="14" name="Picture 13">
            <a:extLst>
              <a:ext uri="{FF2B5EF4-FFF2-40B4-BE49-F238E27FC236}">
                <a16:creationId xmlns:a16="http://schemas.microsoft.com/office/drawing/2014/main" id="{DD8A2026-1FE3-1610-3F71-661747329778}"/>
              </a:ext>
            </a:extLst>
          </p:cNvPr>
          <p:cNvPicPr>
            <a:picLocks noChangeAspect="1"/>
          </p:cNvPicPr>
          <p:nvPr/>
        </p:nvPicPr>
        <p:blipFill>
          <a:blip r:embed="rId4"/>
          <a:stretch>
            <a:fillRect/>
          </a:stretch>
        </p:blipFill>
        <p:spPr>
          <a:xfrm>
            <a:off x="2595932" y="3732459"/>
            <a:ext cx="6467475" cy="2695575"/>
          </a:xfrm>
          <a:prstGeom prst="rect">
            <a:avLst/>
          </a:prstGeom>
        </p:spPr>
      </p:pic>
    </p:spTree>
    <p:extLst>
      <p:ext uri="{BB962C8B-B14F-4D97-AF65-F5344CB8AC3E}">
        <p14:creationId xmlns:p14="http://schemas.microsoft.com/office/powerpoint/2010/main" val="31987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lvl="1" algn="just"/>
            <a:r>
              <a:rPr lang="en-US" sz="2000" b="1" i="0" dirty="0">
                <a:solidFill>
                  <a:srgbClr val="000000"/>
                </a:solidFill>
                <a:effectLst/>
                <a:latin typeface="Times New Roman" panose="02020603050405020304" pitchFamily="18" charset="0"/>
                <a:cs typeface="Times New Roman" panose="02020603050405020304" pitchFamily="18" charset="0"/>
              </a:rPr>
              <a:t>Find the ids of safe </a:t>
            </a:r>
            <a:r>
              <a:rPr lang="en-US" sz="2000" b="1" i="0" dirty="0" err="1">
                <a:solidFill>
                  <a:srgbClr val="000000"/>
                </a:solidFill>
                <a:effectLst/>
                <a:latin typeface="Times New Roman" panose="02020603050405020304" pitchFamily="18" charset="0"/>
                <a:cs typeface="Times New Roman" panose="02020603050405020304" pitchFamily="18" charset="0"/>
              </a:rPr>
              <a:t>loan_applicant</a:t>
            </a:r>
            <a:r>
              <a:rPr lang="en-US" sz="2000" b="1" i="0" dirty="0">
                <a:solidFill>
                  <a:srgbClr val="000000"/>
                </a:solidFill>
                <a:effectLst/>
                <a:latin typeface="Times New Roman" panose="02020603050405020304" pitchFamily="18" charset="0"/>
                <a:cs typeface="Times New Roman" panose="02020603050405020304" pitchFamily="18" charset="0"/>
              </a:rPr>
              <a:t>.</a:t>
            </a:r>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95313"/>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192045"/>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64573975-27EE-CA44-B68F-62FD6CBFB329}"/>
              </a:ext>
            </a:extLst>
          </p:cNvPr>
          <p:cNvPicPr>
            <a:picLocks noChangeAspect="1"/>
          </p:cNvPicPr>
          <p:nvPr/>
        </p:nvPicPr>
        <p:blipFill>
          <a:blip r:embed="rId3"/>
          <a:stretch>
            <a:fillRect/>
          </a:stretch>
        </p:blipFill>
        <p:spPr>
          <a:xfrm>
            <a:off x="1480074" y="2558248"/>
            <a:ext cx="7562850" cy="1066800"/>
          </a:xfrm>
          <a:prstGeom prst="rect">
            <a:avLst/>
          </a:prstGeom>
        </p:spPr>
      </p:pic>
    </p:spTree>
    <p:extLst>
      <p:ext uri="{BB962C8B-B14F-4D97-AF65-F5344CB8AC3E}">
        <p14:creationId xmlns:p14="http://schemas.microsoft.com/office/powerpoint/2010/main" val="1675439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D98E3F0-5A2C-17CC-8724-F28762B2E792}"/>
              </a:ext>
            </a:extLst>
          </p:cNvPr>
          <p:cNvSpPr>
            <a:spLocks noGrp="1"/>
          </p:cNvSpPr>
          <p:nvPr>
            <p:ph idx="1"/>
          </p:nvPr>
        </p:nvSpPr>
        <p:spPr/>
        <p:txBody>
          <a:bodyPr>
            <a:normAutofit fontScale="70000" lnSpcReduction="20000"/>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Customer Bank Loan data, is a collection of values, wherein the complete data has been provided with reference to the bank data and specifically relates to loan dataset. Identification of risky loan applicants, and cutting down the amount of credit loss is the main aim of our project. </a:t>
            </a:r>
          </a:p>
          <a:p>
            <a:pPr algn="l"/>
            <a:r>
              <a:rPr lang="en-US" b="0" i="0" dirty="0">
                <a:solidFill>
                  <a:srgbClr val="222222"/>
                </a:solidFill>
                <a:effectLst/>
                <a:latin typeface="Times New Roman" panose="02020603050405020304" pitchFamily="18" charset="0"/>
                <a:cs typeface="Times New Roman" panose="02020603050405020304" pitchFamily="18" charset="0"/>
              </a:rPr>
              <a:t>Along with this, comparing data values with other numerical data types to effectively state the most likely features that will help us derive to a set of conclusions and provide inferences according to that is the aim. This way, the bank won’t lose potential customers and also at the same time derive conclusions on the risky loan applicants and take according measures to reduce financial barriers and credit risks for the bank.</a:t>
            </a:r>
          </a:p>
          <a:p>
            <a:pPr algn="l"/>
            <a:r>
              <a:rPr lang="en-US" b="0" i="0" dirty="0">
                <a:solidFill>
                  <a:srgbClr val="222222"/>
                </a:solidFill>
                <a:effectLst/>
                <a:latin typeface="Times New Roman" panose="02020603050405020304" pitchFamily="18" charset="0"/>
                <a:cs typeface="Times New Roman" panose="02020603050405020304" pitchFamily="18" charset="0"/>
              </a:rPr>
              <a:t>Being in the shoes of a Data Scientist, our aim was to provide with effective inferences and conclusions based on previous customer data and provide analysis on predicting conclusions on whether a customer is likely to default a loan or not. Here we used skills such as:</a:t>
            </a:r>
          </a:p>
          <a:p>
            <a:pPr algn="l"/>
            <a:r>
              <a:rPr lang="en-US" b="0" i="0" dirty="0">
                <a:solidFill>
                  <a:srgbClr val="222222"/>
                </a:solidFill>
                <a:effectLst/>
                <a:latin typeface="Times New Roman" panose="02020603050405020304" pitchFamily="18" charset="0"/>
                <a:cs typeface="Times New Roman" panose="02020603050405020304" pitchFamily="18" charset="0"/>
              </a:rPr>
              <a:t>  1.Numpy functions </a:t>
            </a:r>
          </a:p>
          <a:p>
            <a:pPr algn="l"/>
            <a:r>
              <a:rPr lang="en-US" b="0" i="0" dirty="0">
                <a:solidFill>
                  <a:srgbClr val="222222"/>
                </a:solidFill>
                <a:effectLst/>
                <a:latin typeface="Times New Roman" panose="02020603050405020304" pitchFamily="18" charset="0"/>
                <a:cs typeface="Times New Roman" panose="02020603050405020304" pitchFamily="18" charset="0"/>
              </a:rPr>
              <a:t>  2.Pandas functions</a:t>
            </a:r>
          </a:p>
          <a:p>
            <a:pPr algn="l"/>
            <a:r>
              <a:rPr lang="en-US" b="0" i="0" dirty="0">
                <a:solidFill>
                  <a:srgbClr val="222222"/>
                </a:solidFill>
                <a:effectLst/>
                <a:latin typeface="Times New Roman" panose="02020603050405020304" pitchFamily="18" charset="0"/>
                <a:cs typeface="Times New Roman" panose="02020603050405020304" pitchFamily="18" charset="0"/>
              </a:rPr>
              <a:t>  3. Visualization techniques such as : </a:t>
            </a:r>
            <a:r>
              <a:rPr lang="en-US" b="0" i="0" dirty="0" err="1">
                <a:solidFill>
                  <a:srgbClr val="222222"/>
                </a:solidFill>
                <a:effectLst/>
                <a:latin typeface="Times New Roman" panose="02020603050405020304" pitchFamily="18" charset="0"/>
                <a:cs typeface="Times New Roman" panose="02020603050405020304" pitchFamily="18" charset="0"/>
              </a:rPr>
              <a:t>Barplot</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pieplot</a:t>
            </a:r>
            <a:r>
              <a:rPr lang="en-US" b="0" i="0" dirty="0">
                <a:solidFill>
                  <a:srgbClr val="222222"/>
                </a:solidFill>
                <a:effectLst/>
                <a:latin typeface="Times New Roman" panose="02020603050405020304" pitchFamily="18" charset="0"/>
                <a:cs typeface="Times New Roman" panose="02020603050405020304" pitchFamily="18" charset="0"/>
              </a:rPr>
              <a:t> with all their attributes.</a:t>
            </a:r>
          </a:p>
          <a:p>
            <a:pPr algn="l"/>
            <a:r>
              <a:rPr lang="en-US" b="0" i="0" dirty="0">
                <a:solidFill>
                  <a:srgbClr val="222222"/>
                </a:solidFill>
                <a:effectLst/>
                <a:latin typeface="Times New Roman" panose="02020603050405020304" pitchFamily="18" charset="0"/>
                <a:cs typeface="Times New Roman" panose="02020603050405020304" pitchFamily="18" charset="0"/>
              </a:rPr>
              <a:t>  4. Various visualization libraries like matplotlib, seaborn and </a:t>
            </a:r>
            <a:r>
              <a:rPr lang="en-US" b="0" i="0" dirty="0" err="1">
                <a:solidFill>
                  <a:srgbClr val="222222"/>
                </a:solidFill>
                <a:effectLst/>
                <a:latin typeface="Times New Roman" panose="02020603050405020304" pitchFamily="18" charset="0"/>
                <a:cs typeface="Times New Roman" panose="02020603050405020304" pitchFamily="18" charset="0"/>
              </a:rPr>
              <a:t>plotly</a:t>
            </a:r>
            <a:r>
              <a:rPr lang="en-US" b="0" i="0" dirty="0">
                <a:solidFill>
                  <a:srgbClr val="222222"/>
                </a:solidFill>
                <a:effectLst/>
                <a:latin typeface="Times New Roman" panose="02020603050405020304" pitchFamily="18" charset="0"/>
                <a:cs typeface="Times New Roman" panose="02020603050405020304" pitchFamily="18" charset="0"/>
              </a:rPr>
              <a:t>.</a:t>
            </a:r>
          </a:p>
          <a:p>
            <a:endParaRPr lang="en-US" b="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396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816747"/>
            <a:ext cx="10515600" cy="4351338"/>
          </a:xfrm>
        </p:spPr>
        <p:txBody>
          <a:bodyPr>
            <a:normAutofit fontScale="92500" lnSpcReduction="10000"/>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1.annual_inc - The self-reported annual income provided by the borrower during registration.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2.dti - A ratio calculated using the borrower’s total monthly debt payments on the total debt obligations, excluding mortgage and the requested LC loan, divided by the borrower’s self-reported monthly income.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3.emp_length -Employment length in years. Possible values are     between 0 and 10 where 0 means less than one year and 10 means ten or more years.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4.funded_amnt - The total amount committed to that loan at that point in time.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5.funded_amnt_inv -The total amount committed by investors for that loan at that point in time.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6.grade - LC assigned loan grade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7.id - A unique LC assigned ID for the loan listing.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8.installment - The monthly payment owed by the borrower if the loan originates.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217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816747"/>
            <a:ext cx="10515600" cy="4351338"/>
          </a:xfrm>
        </p:spPr>
        <p:txBody>
          <a:bodyPr>
            <a:normAutofit lnSpcReduction="10000"/>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9.int_rate - Interest Rate on the loan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10.last_pymnt_amnt-Last total payment amount received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11.last_pymnt_d -Last month payment was received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12.loan_amnt -The listed amount of the loan applied for by the borrower. If at some point in time, the credit department reduces the loan amount, then it will be reflected in this value.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13.loan_status - Current status of the loan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14.member_id -A unique LC assigned Id for the borrower member.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15.purpose - A category provided by the borrower for the loan request.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16.term -The number of payments on the loan. Values are in months and can be either 36 or 60</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956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816747"/>
            <a:ext cx="10515600" cy="4351338"/>
          </a:xfrm>
        </p:spPr>
        <p:txBody>
          <a:bodyPr>
            <a:norm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17.total_acc -The total number of credit lines currently in the borrower's credit file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18.total_pymnt -Payments received to date for total amount funded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19.total_pymnt_inv -Payments received to date for portion of total amount funded by investors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20.total_rec_int -Interest received to date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819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lnSpcReduction="10000"/>
          </a:bodyPr>
          <a:lstStyle/>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LendingClub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largest online loan marketplace, facilitating personal loans, business loans, and financing of medical procedures. Borrowers can easily access lower interest rate loans through a fast online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one is able to identify these risky loan applicants, then such loans can be reduced thereby cutting down the amount of credit loss.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other words, the company wants to understand the driving factors (or driver variables) behind loan default, i.e. the variables which are strong indicators of default. The company can utilise this knowledge for its portfolio and risk assessment.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your understanding of the domain, you are advised to independently research a little about risk analytics (understanding the types of variables and their significance should be enough).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Import the dataset and understand it.</a:t>
            </a:r>
          </a:p>
          <a:p>
            <a:pPr marL="0" indent="0">
              <a:buNone/>
            </a:pPr>
            <a:r>
              <a:rPr lang="en-US" sz="2000" dirty="0">
                <a:latin typeface="Times New Roman" panose="02020603050405020304" pitchFamily="18" charset="0"/>
                <a:cs typeface="Times New Roman" panose="02020603050405020304" pitchFamily="18" charset="0"/>
              </a:rPr>
              <a:t>	To read the dataset we use pandas function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and provide the path for location where the file is stored.</a:t>
            </a:r>
          </a:p>
          <a:p>
            <a:r>
              <a:rPr lang="en-IN" dirty="0">
                <a:latin typeface="Times New Roman" panose="02020603050405020304" pitchFamily="18" charset="0"/>
                <a:cs typeface="Times New Roman" panose="02020603050405020304" pitchFamily="18" charset="0"/>
              </a:rPr>
              <a:t>Code :</a:t>
            </a:r>
          </a:p>
        </p:txBody>
      </p:sp>
      <p:pic>
        <p:nvPicPr>
          <p:cNvPr id="13" name="Picture 12">
            <a:extLst>
              <a:ext uri="{FF2B5EF4-FFF2-40B4-BE49-F238E27FC236}">
                <a16:creationId xmlns:a16="http://schemas.microsoft.com/office/drawing/2014/main" id="{C01E7A74-F73F-71BB-50ED-CA410B4725CF}"/>
              </a:ext>
            </a:extLst>
          </p:cNvPr>
          <p:cNvPicPr>
            <a:picLocks noChangeAspect="1"/>
          </p:cNvPicPr>
          <p:nvPr/>
        </p:nvPicPr>
        <p:blipFill>
          <a:blip r:embed="rId3"/>
          <a:stretch>
            <a:fillRect/>
          </a:stretch>
        </p:blipFill>
        <p:spPr>
          <a:xfrm>
            <a:off x="722791" y="3728621"/>
            <a:ext cx="11004612" cy="1961965"/>
          </a:xfrm>
          <a:prstGeom prst="rect">
            <a:avLst/>
          </a:prstGeom>
        </p:spPr>
      </p:pic>
    </p:spTree>
    <p:extLst>
      <p:ext uri="{BB962C8B-B14F-4D97-AF65-F5344CB8AC3E}">
        <p14:creationId xmlns:p14="http://schemas.microsoft.com/office/powerpoint/2010/main" val="175544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lvl="0" indent="0">
              <a:lnSpc>
                <a:spcPct val="107000"/>
              </a:lnSpc>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List down the number of rows and columns.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listing down rows and columns we use pandas function as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pd.shape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return values as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rows_no,columns_no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07000"/>
              </a:lnSpc>
              <a:spcAft>
                <a:spcPts val="800"/>
              </a:spcAft>
              <a:buNone/>
            </a:pPr>
            <a:r>
              <a:rPr lang="en-US" dirty="0">
                <a:latin typeface="Times New Roman" panose="02020603050405020304" pitchFamily="18" charset="0"/>
                <a:cs typeface="Times New Roman" panose="02020603050405020304" pitchFamily="18" charset="0"/>
              </a:rPr>
              <a:t>Code</a:t>
            </a: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E73CD352-BF51-7C8D-9C48-A2CE01B29DDE}"/>
              </a:ext>
            </a:extLst>
          </p:cNvPr>
          <p:cNvPicPr>
            <a:picLocks noChangeAspect="1"/>
          </p:cNvPicPr>
          <p:nvPr/>
        </p:nvPicPr>
        <p:blipFill>
          <a:blip r:embed="rId3"/>
          <a:stretch>
            <a:fillRect/>
          </a:stretch>
        </p:blipFill>
        <p:spPr>
          <a:xfrm>
            <a:off x="781236" y="3477126"/>
            <a:ext cx="10729404" cy="1855271"/>
          </a:xfrm>
          <a:prstGeom prst="rect">
            <a:avLst/>
          </a:prstGeom>
        </p:spPr>
      </p:pic>
      <p:cxnSp>
        <p:nvCxnSpPr>
          <p:cNvPr id="9" name="Straight Arrow Connector 8">
            <a:extLst>
              <a:ext uri="{FF2B5EF4-FFF2-40B4-BE49-F238E27FC236}">
                <a16:creationId xmlns:a16="http://schemas.microsoft.com/office/drawing/2014/main" id="{F0A34A3E-021D-D5BE-6E1C-28B746BCE70D}"/>
              </a:ext>
            </a:extLst>
          </p:cNvPr>
          <p:cNvCxnSpPr>
            <a:cxnSpLocks/>
          </p:cNvCxnSpPr>
          <p:nvPr/>
        </p:nvCxnSpPr>
        <p:spPr>
          <a:xfrm>
            <a:off x="1242874" y="5193437"/>
            <a:ext cx="0" cy="69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87331-C0A5-AA1B-2AA7-6CC4A7D0C6A3}"/>
              </a:ext>
            </a:extLst>
          </p:cNvPr>
          <p:cNvSpPr txBox="1"/>
          <p:nvPr/>
        </p:nvSpPr>
        <p:spPr>
          <a:xfrm>
            <a:off x="781236" y="5846893"/>
            <a:ext cx="1242872" cy="372863"/>
          </a:xfrm>
          <a:prstGeom prst="rect">
            <a:avLst/>
          </a:prstGeom>
          <a:noFill/>
        </p:spPr>
        <p:txBody>
          <a:bodyPr wrap="square" rtlCol="0">
            <a:spAutoFit/>
          </a:bodyPr>
          <a:lstStyle/>
          <a:p>
            <a:r>
              <a:rPr lang="en-IN" dirty="0"/>
              <a:t>Row count</a:t>
            </a:r>
          </a:p>
        </p:txBody>
      </p:sp>
      <p:cxnSp>
        <p:nvCxnSpPr>
          <p:cNvPr id="13" name="Straight Arrow Connector 12">
            <a:extLst>
              <a:ext uri="{FF2B5EF4-FFF2-40B4-BE49-F238E27FC236}">
                <a16:creationId xmlns:a16="http://schemas.microsoft.com/office/drawing/2014/main" id="{883DE46D-B188-F494-EEA8-323D50CDC97A}"/>
              </a:ext>
            </a:extLst>
          </p:cNvPr>
          <p:cNvCxnSpPr>
            <a:cxnSpLocks/>
          </p:cNvCxnSpPr>
          <p:nvPr/>
        </p:nvCxnSpPr>
        <p:spPr>
          <a:xfrm>
            <a:off x="1615736" y="5193437"/>
            <a:ext cx="630314" cy="61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3B4C32-8A4E-062A-7F4C-6F3506F937AD}"/>
              </a:ext>
            </a:extLst>
          </p:cNvPr>
          <p:cNvSpPr txBox="1"/>
          <p:nvPr/>
        </p:nvSpPr>
        <p:spPr>
          <a:xfrm>
            <a:off x="2130639" y="5678067"/>
            <a:ext cx="1358286" cy="646331"/>
          </a:xfrm>
          <a:prstGeom prst="rect">
            <a:avLst/>
          </a:prstGeom>
          <a:noFill/>
        </p:spPr>
        <p:txBody>
          <a:bodyPr wrap="square" rtlCol="0">
            <a:spAutoFit/>
          </a:bodyPr>
          <a:lstStyle/>
          <a:p>
            <a:r>
              <a:rPr lang="en-IN" dirty="0"/>
              <a:t>Column count</a:t>
            </a:r>
          </a:p>
        </p:txBody>
      </p:sp>
    </p:spTree>
    <p:extLst>
      <p:ext uri="{BB962C8B-B14F-4D97-AF65-F5344CB8AC3E}">
        <p14:creationId xmlns:p14="http://schemas.microsoft.com/office/powerpoint/2010/main" val="250685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3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Int_rate</a:t>
            </a:r>
            <a:r>
              <a:rPr lang="en-US" sz="2000" b="1" dirty="0">
                <a:latin typeface="Times New Roman" panose="02020603050405020304" pitchFamily="18" charset="0"/>
                <a:cs typeface="Times New Roman" panose="02020603050405020304" pitchFamily="18" charset="0"/>
              </a:rPr>
              <a:t>’ column is character type. With the help of lambda function. convert into  	float type.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First we check datatype of </a:t>
            </a:r>
            <a:r>
              <a:rPr lang="en-US" sz="1800" dirty="0" err="1">
                <a:latin typeface="Times New Roman" panose="02020603050405020304" pitchFamily="18" charset="0"/>
                <a:cs typeface="Times New Roman" panose="02020603050405020304" pitchFamily="18" charset="0"/>
              </a:rPr>
              <a:t>int_rate</a:t>
            </a:r>
            <a:r>
              <a:rPr lang="en-US" sz="1800" dirty="0">
                <a:latin typeface="Times New Roman" panose="02020603050405020304" pitchFamily="18" charset="0"/>
                <a:cs typeface="Times New Roman" panose="02020603050405020304" pitchFamily="18" charset="0"/>
              </a:rPr>
              <a:t> column using </a:t>
            </a:r>
            <a:r>
              <a:rPr lang="en-US" sz="1800" dirty="0" err="1">
                <a:latin typeface="Times New Roman" panose="02020603050405020304" pitchFamily="18" charset="0"/>
                <a:cs typeface="Times New Roman" panose="02020603050405020304" pitchFamily="18" charset="0"/>
              </a:rPr>
              <a:t>data.dtypes</a:t>
            </a: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So datatype of </a:t>
            </a:r>
            <a:r>
              <a:rPr lang="en-US" sz="1800" dirty="0" err="1">
                <a:latin typeface="Times New Roman" panose="02020603050405020304" pitchFamily="18" charset="0"/>
                <a:cs typeface="Times New Roman" panose="02020603050405020304" pitchFamily="18" charset="0"/>
              </a:rPr>
              <a:t>int_rate</a:t>
            </a:r>
            <a:r>
              <a:rPr lang="en-US" sz="1800" dirty="0">
                <a:latin typeface="Times New Roman" panose="02020603050405020304" pitchFamily="18" charset="0"/>
                <a:cs typeface="Times New Roman" panose="02020603050405020304" pitchFamily="18" charset="0"/>
              </a:rPr>
              <a:t> is ‘ Object’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int_rate</a:t>
            </a:r>
            <a:r>
              <a:rPr lang="en-US" sz="1800" dirty="0">
                <a:latin typeface="Times New Roman" panose="02020603050405020304" pitchFamily="18" charset="0"/>
                <a:cs typeface="Times New Roman" panose="02020603050405020304" pitchFamily="18" charset="0"/>
              </a:rPr>
              <a:t> column contains values with % sign .First we have to replace that ‘%’ sign with   	</a:t>
            </a:r>
            <a:r>
              <a:rPr lang="en-US" sz="1800" dirty="0" err="1">
                <a:latin typeface="Times New Roman" panose="02020603050405020304" pitchFamily="18" charset="0"/>
                <a:cs typeface="Times New Roman" panose="02020603050405020304" pitchFamily="18" charset="0"/>
              </a:rPr>
              <a:t>blank_space</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Then apply lambda function to change </a:t>
            </a:r>
            <a:r>
              <a:rPr lang="en-US" sz="1800" dirty="0" err="1">
                <a:latin typeface="Times New Roman" panose="02020603050405020304" pitchFamily="18" charset="0"/>
                <a:cs typeface="Times New Roman" panose="02020603050405020304" pitchFamily="18" charset="0"/>
              </a:rPr>
              <a:t>int_rate</a:t>
            </a:r>
            <a:r>
              <a:rPr lang="en-US" sz="1800" dirty="0">
                <a:latin typeface="Times New Roman" panose="02020603050405020304" pitchFamily="18" charset="0"/>
                <a:cs typeface="Times New Roman" panose="02020603050405020304" pitchFamily="18" charset="0"/>
              </a:rPr>
              <a:t> to float.</a:t>
            </a:r>
          </a:p>
          <a:p>
            <a:r>
              <a:rPr lang="en-IN" dirty="0">
                <a:latin typeface="Times New Roman" panose="02020603050405020304" pitchFamily="18" charset="0"/>
                <a:cs typeface="Times New Roman" panose="02020603050405020304" pitchFamily="18" charset="0"/>
              </a:rPr>
              <a:t>Code:</a:t>
            </a:r>
          </a:p>
          <a:p>
            <a:endParaRPr lang="en-IN" dirty="0"/>
          </a:p>
        </p:txBody>
      </p:sp>
      <p:pic>
        <p:nvPicPr>
          <p:cNvPr id="3" name="Picture 2">
            <a:extLst>
              <a:ext uri="{FF2B5EF4-FFF2-40B4-BE49-F238E27FC236}">
                <a16:creationId xmlns:a16="http://schemas.microsoft.com/office/drawing/2014/main" id="{51E6986B-B1EF-CCD0-F15F-03AB5F97F686}"/>
              </a:ext>
            </a:extLst>
          </p:cNvPr>
          <p:cNvPicPr>
            <a:picLocks noChangeAspect="1"/>
          </p:cNvPicPr>
          <p:nvPr/>
        </p:nvPicPr>
        <p:blipFill rotWithShape="1">
          <a:blip r:embed="rId3"/>
          <a:srcRect l="88" t="10471" r="2467"/>
          <a:stretch/>
        </p:blipFill>
        <p:spPr>
          <a:xfrm>
            <a:off x="735619" y="5264458"/>
            <a:ext cx="9819930" cy="1465392"/>
          </a:xfrm>
          <a:prstGeom prst="rect">
            <a:avLst/>
          </a:prstGeom>
        </p:spPr>
      </p:pic>
    </p:spTree>
    <p:extLst>
      <p:ext uri="{BB962C8B-B14F-4D97-AF65-F5344CB8AC3E}">
        <p14:creationId xmlns:p14="http://schemas.microsoft.com/office/powerpoint/2010/main" val="32602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TotalTime>
  <Words>1896</Words>
  <Application>Microsoft Office PowerPoint</Application>
  <PresentationFormat>Widescreen</PresentationFormat>
  <Paragraphs>158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Helvetica Neue</vt:lpstr>
      <vt:lpstr>Symbol</vt:lpstr>
      <vt:lpstr>Times New Roman</vt:lpstr>
      <vt:lpstr>Wingdings</vt:lpstr>
      <vt:lpstr>Office Theme</vt:lpstr>
      <vt:lpstr>PowerPoint Presentation</vt:lpstr>
      <vt:lpstr>Problem Definition</vt:lpstr>
      <vt:lpstr>Data Set Description</vt:lpstr>
      <vt:lpstr>Data Set Description</vt:lpstr>
      <vt:lpstr>Data Set Description</vt:lpstr>
      <vt:lpstr>Business Importance of Problem</vt:lpstr>
      <vt:lpstr>Project Flow – Question 1</vt:lpstr>
      <vt:lpstr>Project Flow – Question 2</vt:lpstr>
      <vt:lpstr>Project Flow – Question 3 </vt:lpstr>
      <vt:lpstr>Project Flow – Question 4 </vt:lpstr>
      <vt:lpstr>Project Flow – Question 5</vt:lpstr>
      <vt:lpstr>Project Flow – Question 6</vt:lpstr>
      <vt:lpstr>Project Flow – Question 7</vt:lpstr>
      <vt:lpstr>Project Flow – Question 8</vt:lpstr>
      <vt:lpstr>Project Flow – Question 9</vt:lpstr>
      <vt:lpstr>Project Flow – Question 10</vt:lpstr>
      <vt:lpstr>Project Flow – Question 10</vt:lpstr>
      <vt:lpstr>Project Flow – Question 10</vt:lpstr>
      <vt:lpstr>Project Flow – Question 11</vt:lpstr>
      <vt:lpstr>Project Flow – Question 11</vt:lpstr>
      <vt:lpstr>Project Flow – Question 12</vt:lpstr>
      <vt:lpstr>Major Challenge</vt:lpstr>
      <vt:lpstr>Major Challenge</vt:lpstr>
      <vt:lpstr>Major Challenge</vt:lpstr>
      <vt:lpstr>Major Challenge</vt:lpstr>
      <vt:lpstr>Major Challenge</vt:lpstr>
      <vt:lpstr>Conclusions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sachi.a.vaidya@outlook.com</cp:lastModifiedBy>
  <cp:revision>110</cp:revision>
  <dcterms:created xsi:type="dcterms:W3CDTF">2022-06-10T06:46:36Z</dcterms:created>
  <dcterms:modified xsi:type="dcterms:W3CDTF">2022-12-18T16:18:58Z</dcterms:modified>
</cp:coreProperties>
</file>