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4"/>
  </p:notesMasterIdLst>
  <p:sldIdLst>
    <p:sldId id="256" r:id="rId3"/>
    <p:sldId id="318" r:id="rId5"/>
    <p:sldId id="320" r:id="rId6"/>
    <p:sldId id="324" r:id="rId7"/>
    <p:sldId id="328" r:id="rId8"/>
    <p:sldId id="330" r:id="rId9"/>
    <p:sldId id="331" r:id="rId10"/>
    <p:sldId id="411" r:id="rId11"/>
    <p:sldId id="412" r:id="rId12"/>
    <p:sldId id="427" r:id="rId13"/>
    <p:sldId id="428" r:id="rId14"/>
    <p:sldId id="429" r:id="rId15"/>
    <p:sldId id="430" r:id="rId16"/>
    <p:sldId id="431" r:id="rId17"/>
    <p:sldId id="432" r:id="rId18"/>
    <p:sldId id="433" r:id="rId19"/>
    <p:sldId id="434" r:id="rId20"/>
    <p:sldId id="435" r:id="rId21"/>
    <p:sldId id="436" r:id="rId22"/>
    <p:sldId id="413" r:id="rId23"/>
    <p:sldId id="414" r:id="rId24"/>
    <p:sldId id="439" r:id="rId25"/>
    <p:sldId id="415" r:id="rId26"/>
    <p:sldId id="440" r:id="rId27"/>
    <p:sldId id="36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91" d="100"/>
          <a:sy n="91" d="100"/>
        </p:scale>
        <p:origin x="360"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EBAE59-7C0C-473A-8ABA-911470081A09}"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454703-B196-4CF8-832D-CBA86DCAE7A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454703-B196-4CF8-832D-CBA86DCAE7A5}"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808AF71-E873-4278-88E4-5DD2F3B8804D}" type="datetime1">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en-US"/>
              <a:t>FLIPROBO TECHNOLOGIES</a:t>
            </a:r>
            <a:endParaRPr lang="en-US"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30EA680-D336-4FF7-8B7A-9848BB0A1C32}" type="slidenum">
              <a:rPr lang="en-US" smtClean="0"/>
            </a:fld>
            <a:endParaRPr 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808AF71-E873-4278-88E4-5DD2F3B8804D}" type="datetime1">
              <a:rPr lang="en-US" smtClean="0"/>
            </a:fld>
            <a:endParaRPr lang="en-US"/>
          </a:p>
        </p:txBody>
      </p:sp>
      <p:sp>
        <p:nvSpPr>
          <p:cNvPr id="5" name="Footer Placeholder 4"/>
          <p:cNvSpPr>
            <a:spLocks noGrp="1"/>
          </p:cNvSpPr>
          <p:nvPr>
            <p:ph type="ftr" sz="quarter" idx="11"/>
          </p:nvPr>
        </p:nvSpPr>
        <p:spPr/>
        <p:txBody>
          <a:bodyPr/>
          <a:p>
            <a:r>
              <a:rPr lang="en-US"/>
              <a:t>FLIPROBO TECHNOLOGIES</a:t>
            </a:r>
            <a:endParaRPr lang="en-US" dirty="0"/>
          </a:p>
        </p:txBody>
      </p:sp>
      <p:sp>
        <p:nvSpPr>
          <p:cNvPr id="6" name="Slide Number Placeholder 5"/>
          <p:cNvSpPr>
            <a:spLocks noGrp="1"/>
          </p:cNvSpPr>
          <p:nvPr>
            <p:ph type="sldNum" sz="quarter" idx="12"/>
          </p:nvPr>
        </p:nvSpPr>
        <p:spPr/>
        <p:txBody>
          <a:bodyPr/>
          <a:p>
            <a:fld id="{330EA680-D336-4FF7-8B7A-9848BB0A1C32}" type="slidenum">
              <a:rPr lang="en-US" smtClean="0"/>
            </a:fld>
            <a:endParaRPr 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808AF71-E873-4278-88E4-5DD2F3B8804D}" type="datetime1">
              <a:rPr lang="en-US" smtClean="0"/>
            </a:fld>
            <a:endParaRPr lang="en-US"/>
          </a:p>
        </p:txBody>
      </p:sp>
      <p:sp>
        <p:nvSpPr>
          <p:cNvPr id="5" name="Footer Placeholder 4"/>
          <p:cNvSpPr>
            <a:spLocks noGrp="1"/>
          </p:cNvSpPr>
          <p:nvPr>
            <p:ph type="ftr" sz="quarter" idx="11"/>
          </p:nvPr>
        </p:nvSpPr>
        <p:spPr/>
        <p:txBody>
          <a:bodyPr/>
          <a:p>
            <a:r>
              <a:rPr lang="en-US"/>
              <a:t>FLIPROBO TECHNOLOGIES</a:t>
            </a:r>
            <a:endParaRPr lang="en-US" dirty="0"/>
          </a:p>
        </p:txBody>
      </p:sp>
      <p:sp>
        <p:nvSpPr>
          <p:cNvPr id="6" name="Slide Number Placeholder 5"/>
          <p:cNvSpPr>
            <a:spLocks noGrp="1"/>
          </p:cNvSpPr>
          <p:nvPr>
            <p:ph type="sldNum" sz="quarter" idx="12"/>
          </p:nvPr>
        </p:nvSpPr>
        <p:spPr/>
        <p:txBody>
          <a:bodyPr/>
          <a:p>
            <a:fld id="{330EA680-D336-4FF7-8B7A-9848BB0A1C32}" type="slidenum">
              <a:rPr lang="en-US" smtClean="0"/>
            </a:fld>
            <a:endParaRPr 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808AF71-E873-4278-88E4-5DD2F3B8804D}" type="datetime1">
              <a:rPr lang="en-US" smtClean="0"/>
            </a:fld>
            <a:endParaRPr lang="en-US"/>
          </a:p>
        </p:txBody>
      </p:sp>
      <p:sp>
        <p:nvSpPr>
          <p:cNvPr id="5" name="Footer Placeholder 4"/>
          <p:cNvSpPr>
            <a:spLocks noGrp="1"/>
          </p:cNvSpPr>
          <p:nvPr>
            <p:ph type="ftr" sz="quarter" idx="11"/>
          </p:nvPr>
        </p:nvSpPr>
        <p:spPr/>
        <p:txBody>
          <a:bodyPr/>
          <a:p>
            <a:r>
              <a:rPr lang="en-US"/>
              <a:t>FLIPROBO TECHNOLOGIES</a:t>
            </a:r>
            <a:endParaRPr lang="en-US" dirty="0"/>
          </a:p>
        </p:txBody>
      </p:sp>
      <p:sp>
        <p:nvSpPr>
          <p:cNvPr id="6" name="Slide Number Placeholder 5"/>
          <p:cNvSpPr>
            <a:spLocks noGrp="1"/>
          </p:cNvSpPr>
          <p:nvPr>
            <p:ph type="sldNum" sz="quarter" idx="12"/>
          </p:nvPr>
        </p:nvSpPr>
        <p:spPr/>
        <p:txBody>
          <a:bodyPr/>
          <a:p>
            <a:fld id="{330EA680-D336-4FF7-8B7A-9848BB0A1C32}" type="slidenum">
              <a:rPr lang="en-US" smtClean="0"/>
            </a:fld>
            <a:endParaRPr lang="en-US" dirty="0"/>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F871FD8-5BA9-4CDC-9047-6D1219B53022}" type="datetime1">
              <a:rPr lang="en-US" smtClean="0"/>
            </a:fld>
            <a:endParaRPr lang="en-US"/>
          </a:p>
        </p:txBody>
      </p:sp>
      <p:sp>
        <p:nvSpPr>
          <p:cNvPr id="5" name="Footer Placeholder 4"/>
          <p:cNvSpPr>
            <a:spLocks noGrp="1"/>
          </p:cNvSpPr>
          <p:nvPr>
            <p:ph type="ftr" sz="quarter" idx="11"/>
          </p:nvPr>
        </p:nvSpPr>
        <p:spPr/>
        <p:txBody>
          <a:bodyPr/>
          <a:p>
            <a:r>
              <a:rPr lang="en-US"/>
              <a:t>FLIPROBO TECHNOLOGIES</a:t>
            </a:r>
            <a:endParaRPr lang="en-US"/>
          </a:p>
        </p:txBody>
      </p:sp>
      <p:sp>
        <p:nvSpPr>
          <p:cNvPr id="6" name="Slide Number Placeholder 5"/>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3808AF71-E873-4278-88E4-5DD2F3B8804D}" type="datetime1">
              <a:rPr lang="en-US" smtClean="0"/>
            </a:fld>
            <a:endParaRPr lang="en-US"/>
          </a:p>
        </p:txBody>
      </p:sp>
      <p:sp>
        <p:nvSpPr>
          <p:cNvPr id="6" name="Footer Placeholder 5"/>
          <p:cNvSpPr>
            <a:spLocks noGrp="1"/>
          </p:cNvSpPr>
          <p:nvPr>
            <p:ph type="ftr" sz="quarter" idx="11"/>
          </p:nvPr>
        </p:nvSpPr>
        <p:spPr/>
        <p:txBody>
          <a:bodyPr/>
          <a:p>
            <a:r>
              <a:rPr lang="en-US"/>
              <a:t>FLIPROBO TECHNOLOGIES</a:t>
            </a:r>
            <a:endParaRPr lang="en-US" dirty="0"/>
          </a:p>
        </p:txBody>
      </p:sp>
      <p:sp>
        <p:nvSpPr>
          <p:cNvPr id="7" name="Slide Number Placeholder 6"/>
          <p:cNvSpPr>
            <a:spLocks noGrp="1"/>
          </p:cNvSpPr>
          <p:nvPr>
            <p:ph type="sldNum" sz="quarter" idx="12"/>
          </p:nvPr>
        </p:nvSpPr>
        <p:spPr/>
        <p:txBody>
          <a:bodyPr/>
          <a:p>
            <a:fld id="{330EA680-D336-4FF7-8B7A-9848BB0A1C32}" type="slidenum">
              <a:rPr lang="en-US" smtClean="0"/>
            </a:fld>
            <a:endParaRPr lang="en-US" dirty="0"/>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3808AF71-E873-4278-88E4-5DD2F3B8804D}" type="datetime1">
              <a:rPr lang="en-US" smtClean="0"/>
            </a:fld>
            <a:endParaRPr lang="en-US"/>
          </a:p>
        </p:txBody>
      </p:sp>
      <p:sp>
        <p:nvSpPr>
          <p:cNvPr id="8" name="Footer Placeholder 7"/>
          <p:cNvSpPr>
            <a:spLocks noGrp="1"/>
          </p:cNvSpPr>
          <p:nvPr>
            <p:ph type="ftr" sz="quarter" idx="11"/>
          </p:nvPr>
        </p:nvSpPr>
        <p:spPr/>
        <p:txBody>
          <a:bodyPr/>
          <a:p>
            <a:r>
              <a:rPr lang="en-US"/>
              <a:t>FLIPROBO TECHNOLOGIES</a:t>
            </a:r>
            <a:endParaRPr lang="en-US" dirty="0"/>
          </a:p>
        </p:txBody>
      </p:sp>
      <p:sp>
        <p:nvSpPr>
          <p:cNvPr id="9" name="Slide Number Placeholder 8"/>
          <p:cNvSpPr>
            <a:spLocks noGrp="1"/>
          </p:cNvSpPr>
          <p:nvPr>
            <p:ph type="sldNum" sz="quarter" idx="12"/>
          </p:nvPr>
        </p:nvSpPr>
        <p:spPr/>
        <p:txBody>
          <a:bodyPr/>
          <a:p>
            <a:fld id="{330EA680-D336-4FF7-8B7A-9848BB0A1C32}" type="slidenum">
              <a:rPr lang="en-US" smtClean="0"/>
            </a:fld>
            <a:endParaRPr lang="en-US" dirty="0"/>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94B43350-E0D8-4B8F-9695-513A9E1F493D}" type="datetime1">
              <a:rPr lang="en-US" smtClean="0"/>
            </a:fld>
            <a:endParaRPr lang="en-US"/>
          </a:p>
        </p:txBody>
      </p:sp>
      <p:sp>
        <p:nvSpPr>
          <p:cNvPr id="4" name="Footer Placeholder 3"/>
          <p:cNvSpPr>
            <a:spLocks noGrp="1"/>
          </p:cNvSpPr>
          <p:nvPr>
            <p:ph type="ftr" sz="quarter" idx="11"/>
          </p:nvPr>
        </p:nvSpPr>
        <p:spPr/>
        <p:txBody>
          <a:bodyPr/>
          <a:p>
            <a:r>
              <a:rPr lang="en-US"/>
              <a:t>FLIPROBO TECHNOLOGIES</a:t>
            </a:r>
            <a:endParaRPr lang="en-US"/>
          </a:p>
        </p:txBody>
      </p:sp>
      <p:sp>
        <p:nvSpPr>
          <p:cNvPr id="5" name="Slide Number Placeholder 4"/>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0D5733D8-BEF1-470B-8097-E0686587E1A4}" type="datetime1">
              <a:rPr lang="en-US" smtClean="0"/>
            </a:fld>
            <a:endParaRPr lang="en-US"/>
          </a:p>
        </p:txBody>
      </p:sp>
      <p:sp>
        <p:nvSpPr>
          <p:cNvPr id="3" name="Footer Placeholder 2"/>
          <p:cNvSpPr>
            <a:spLocks noGrp="1"/>
          </p:cNvSpPr>
          <p:nvPr>
            <p:ph type="ftr" sz="quarter" idx="11"/>
          </p:nvPr>
        </p:nvSpPr>
        <p:spPr/>
        <p:txBody>
          <a:bodyPr/>
          <a:p>
            <a:r>
              <a:rPr lang="en-US"/>
              <a:t>FLIPROBO TECHNOLOGIES</a:t>
            </a:r>
            <a:endParaRPr lang="en-US"/>
          </a:p>
        </p:txBody>
      </p:sp>
      <p:sp>
        <p:nvSpPr>
          <p:cNvPr id="4" name="Slide Number Placeholder 3"/>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3808AF71-E873-4278-88E4-5DD2F3B8804D}" type="datetime1">
              <a:rPr lang="en-US" smtClean="0"/>
            </a:fld>
            <a:endParaRPr lang="en-US"/>
          </a:p>
        </p:txBody>
      </p:sp>
      <p:sp>
        <p:nvSpPr>
          <p:cNvPr id="6" name="Footer Placeholder 5"/>
          <p:cNvSpPr>
            <a:spLocks noGrp="1"/>
          </p:cNvSpPr>
          <p:nvPr>
            <p:ph type="ftr" sz="quarter" idx="11"/>
          </p:nvPr>
        </p:nvSpPr>
        <p:spPr/>
        <p:txBody>
          <a:bodyPr/>
          <a:p>
            <a:r>
              <a:rPr lang="en-US"/>
              <a:t>FLIPROBO TECHNOLOGIES</a:t>
            </a:r>
            <a:endParaRPr lang="en-US" dirty="0"/>
          </a:p>
        </p:txBody>
      </p:sp>
      <p:sp>
        <p:nvSpPr>
          <p:cNvPr id="7" name="Slide Number Placeholder 6"/>
          <p:cNvSpPr>
            <a:spLocks noGrp="1"/>
          </p:cNvSpPr>
          <p:nvPr>
            <p:ph type="sldNum" sz="quarter" idx="12"/>
          </p:nvPr>
        </p:nvSpPr>
        <p:spPr/>
        <p:txBody>
          <a:bodyPr/>
          <a:p>
            <a:fld id="{330EA680-D336-4FF7-8B7A-9848BB0A1C32}" type="slidenum">
              <a:rPr lang="en-US" smtClean="0"/>
            </a:fld>
            <a:endParaRPr lang="en-US" dirty="0"/>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5E96CEF-8B4F-4361-92B5-2C83720DAB69}" type="datetime1">
              <a:rPr lang="en-US" smtClean="0"/>
            </a:fld>
            <a:endParaRPr lang="en-US"/>
          </a:p>
        </p:txBody>
      </p:sp>
      <p:sp>
        <p:nvSpPr>
          <p:cNvPr id="6" name="Footer Placeholder 5"/>
          <p:cNvSpPr>
            <a:spLocks noGrp="1"/>
          </p:cNvSpPr>
          <p:nvPr>
            <p:ph type="ftr" sz="quarter" idx="11"/>
          </p:nvPr>
        </p:nvSpPr>
        <p:spPr/>
        <p:txBody>
          <a:bodyPr/>
          <a:p>
            <a:r>
              <a:rPr lang="en-US"/>
              <a:t>FLIPROBO TECHNOLOGIES</a:t>
            </a:r>
            <a:endParaRPr lang="en-US"/>
          </a:p>
        </p:txBody>
      </p:sp>
      <p:sp>
        <p:nvSpPr>
          <p:cNvPr id="7" name="Slide Number Placeholder 6"/>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3808AF71-E873-4278-88E4-5DD2F3B8804D}" type="datetime1">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en-US"/>
              <a:t>FLIPROBO TECHNOLOGIES</a:t>
            </a:r>
            <a:endParaRPr lang="en-US"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30EA680-D336-4FF7-8B7A-9848BB0A1C32}"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1.png"/><Relationship Id="rId1"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2050" y="1466215"/>
            <a:ext cx="9414510" cy="1835785"/>
          </a:xfrm>
        </p:spPr>
        <p:txBody>
          <a:bodyPr>
            <a:noAutofit/>
          </a:bodyPr>
          <a:lstStyle/>
          <a:p>
            <a:pPr algn="ctr"/>
            <a:r>
              <a:rPr lang="en-US" sz="4800" b="1" dirty="0">
                <a:effectLst/>
                <a:latin typeface="Algerian" panose="04020705040A02060702" pitchFamily="82" charset="0"/>
                <a:cs typeface="Arial" panose="020B0604020202020204" pitchFamily="34" charset="0"/>
              </a:rPr>
              <a:t>FLIGHT PRICE PREDICTION</a:t>
            </a:r>
            <a:br>
              <a:rPr lang="en-US" sz="4800" b="1" dirty="0">
                <a:effectLst/>
                <a:latin typeface="Algerian" panose="04020705040A02060702" pitchFamily="82" charset="0"/>
                <a:cs typeface="Arial" panose="020B0604020202020204" pitchFamily="34" charset="0"/>
              </a:rPr>
            </a:br>
            <a:r>
              <a:rPr lang="en-US" sz="4800" b="1" dirty="0">
                <a:effectLst/>
                <a:latin typeface="Algerian" panose="04020705040A02060702" pitchFamily="82" charset="0"/>
                <a:cs typeface="Arial" panose="020B0604020202020204" pitchFamily="34" charset="0"/>
              </a:rPr>
              <a:t>PROJECT</a:t>
            </a:r>
            <a:endParaRPr lang="en-US" sz="4800" b="1" dirty="0">
              <a:effectLst/>
              <a:latin typeface="Algerian" panose="04020705040A02060702" pitchFamily="82" charset="0"/>
              <a:cs typeface="Arial" panose="020B0604020202020204" pitchFamily="34" charset="0"/>
            </a:endParaRPr>
          </a:p>
        </p:txBody>
      </p:sp>
      <p:sp>
        <p:nvSpPr>
          <p:cNvPr id="3" name="Subtitle 2"/>
          <p:cNvSpPr>
            <a:spLocks noGrp="1"/>
          </p:cNvSpPr>
          <p:nvPr>
            <p:ph type="subTitle" idx="1"/>
          </p:nvPr>
        </p:nvSpPr>
        <p:spPr>
          <a:xfrm>
            <a:off x="8175204" y="5362277"/>
            <a:ext cx="3767275" cy="882557"/>
          </a:xfrm>
        </p:spPr>
        <p:txBody>
          <a:bodyPr vert="horz" lIns="91440" tIns="45720" rIns="91440" bIns="45720" rtlCol="0" anchor="t">
            <a:noAutofit/>
          </a:bodyPr>
          <a:lstStyle/>
          <a:p>
            <a:pPr algn="l"/>
            <a:r>
              <a:rPr lang="en-US" sz="2400" b="1" dirty="0">
                <a:solidFill>
                  <a:schemeClr val="tx1"/>
                </a:solidFill>
                <a:latin typeface="Arial" panose="020B0604020202020204" pitchFamily="34" charset="0"/>
                <a:cs typeface="Arial" panose="020B0604020202020204" pitchFamily="34" charset="0"/>
              </a:rPr>
              <a:t>Submitted by </a:t>
            </a:r>
            <a:r>
              <a:rPr lang="en-US" sz="2400" b="1">
                <a:solidFill>
                  <a:schemeClr val="tx1"/>
                </a:solidFill>
                <a:latin typeface="Arial" panose="020B0604020202020204" pitchFamily="34" charset="0"/>
                <a:cs typeface="Arial" panose="020B0604020202020204" pitchFamily="34" charset="0"/>
              </a:rPr>
              <a:t>: </a:t>
            </a:r>
            <a:endParaRPr lang="en-US" sz="2400" b="1">
              <a:solidFill>
                <a:schemeClr val="tx1"/>
              </a:solidFill>
              <a:latin typeface="Arial" panose="020B0604020202020204" pitchFamily="34" charset="0"/>
              <a:cs typeface="Arial" panose="020B0604020202020204" pitchFamily="34" charset="0"/>
            </a:endParaRPr>
          </a:p>
          <a:p>
            <a:pPr algn="l"/>
            <a:r>
              <a:rPr lang="en-US" sz="2800" b="1">
                <a:latin typeface="Arial" panose="020B0604020202020204" pitchFamily="34" charset="0"/>
                <a:cs typeface="Arial" panose="020B0604020202020204" pitchFamily="34" charset="0"/>
              </a:rPr>
              <a:t>Rupali Bisen</a:t>
            </a:r>
            <a:endParaRPr lang="en-US" sz="2800" b="1" dirty="0">
              <a:solidFill>
                <a:schemeClr val="tx1"/>
              </a:solidFill>
              <a:latin typeface="Arial" panose="020B0604020202020204" pitchFamily="34" charset="0"/>
              <a:cs typeface="Arial" panose="020B0604020202020204" pitchFamily="34" charset="0"/>
            </a:endParaRPr>
          </a:p>
        </p:txBody>
      </p:sp>
      <p:sp>
        <p:nvSpPr>
          <p:cNvPr id="7" name="Footer Placeholder 6"/>
          <p:cNvSpPr>
            <a:spLocks noGrp="1"/>
          </p:cNvSpPr>
          <p:nvPr>
            <p:ph type="ftr" sz="quarter" idx="3"/>
          </p:nvPr>
        </p:nvSpPr>
        <p:spPr/>
        <p:txBody>
          <a:bodyPr anchor="b" anchorCtr="0"/>
          <a:lstStyle/>
          <a:p>
            <a:r>
              <a:rPr lang="en-US" dirty="0"/>
              <a:t>FLIPROBO TECHNOLOGIES</a:t>
            </a:r>
            <a:endParaRPr lang="en-US" dirty="0"/>
          </a:p>
        </p:txBody>
      </p:sp>
      <p:sp>
        <p:nvSpPr>
          <p:cNvPr id="6" name="Slide Number Placeholder 5"/>
          <p:cNvSpPr>
            <a:spLocks noGrp="1"/>
          </p:cNvSpPr>
          <p:nvPr>
            <p:ph type="sldNum" sz="quarter" idx="4"/>
          </p:nvPr>
        </p:nvSpPr>
        <p:spPr/>
        <p:txBody>
          <a:bodyPr/>
          <a:lstStyle/>
          <a:p>
            <a:fld id="{330EA680-D336-4FF7-8B7A-9848BB0A1C32}"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FLIPROBO TECHNOLOGIES</a:t>
            </a:r>
            <a:endParaRPr lang="en-US"/>
          </a:p>
        </p:txBody>
      </p:sp>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pic>
        <p:nvPicPr>
          <p:cNvPr id="102" name="Picture 101"/>
          <p:cNvPicPr/>
          <p:nvPr/>
        </p:nvPicPr>
        <p:blipFill>
          <a:blip r:embed="rId1"/>
          <a:stretch>
            <a:fillRect/>
          </a:stretch>
        </p:blipFill>
        <p:spPr>
          <a:xfrm>
            <a:off x="711200" y="715645"/>
            <a:ext cx="5271770" cy="4509770"/>
          </a:xfrm>
          <a:prstGeom prst="rect">
            <a:avLst/>
          </a:prstGeom>
          <a:noFill/>
          <a:ln w="9525">
            <a:noFill/>
          </a:ln>
        </p:spPr>
      </p:pic>
      <p:pic>
        <p:nvPicPr>
          <p:cNvPr id="103" name="Picture 102"/>
          <p:cNvPicPr/>
          <p:nvPr/>
        </p:nvPicPr>
        <p:blipFill>
          <a:blip r:embed="rId2"/>
          <a:stretch>
            <a:fillRect/>
          </a:stretch>
        </p:blipFill>
        <p:spPr>
          <a:xfrm>
            <a:off x="6580505" y="993140"/>
            <a:ext cx="5142865" cy="368173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FLIPROBO TECHNOLOGIES</a:t>
            </a:r>
            <a:endParaRPr lang="en-US"/>
          </a:p>
        </p:txBody>
      </p:sp>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pic>
        <p:nvPicPr>
          <p:cNvPr id="104" name="Picture 103"/>
          <p:cNvPicPr/>
          <p:nvPr/>
        </p:nvPicPr>
        <p:blipFill>
          <a:blip r:embed="rId1"/>
          <a:stretch>
            <a:fillRect/>
          </a:stretch>
        </p:blipFill>
        <p:spPr>
          <a:xfrm>
            <a:off x="537210" y="916940"/>
            <a:ext cx="5074285" cy="5024755"/>
          </a:xfrm>
          <a:prstGeom prst="rect">
            <a:avLst/>
          </a:prstGeom>
          <a:noFill/>
          <a:ln w="9525">
            <a:noFill/>
          </a:ln>
        </p:spPr>
      </p:pic>
      <p:pic>
        <p:nvPicPr>
          <p:cNvPr id="105" name="Picture 104"/>
          <p:cNvPicPr/>
          <p:nvPr/>
        </p:nvPicPr>
        <p:blipFill>
          <a:blip r:embed="rId2"/>
          <a:stretch>
            <a:fillRect/>
          </a:stretch>
        </p:blipFill>
        <p:spPr>
          <a:xfrm>
            <a:off x="6146800" y="916940"/>
            <a:ext cx="5758815" cy="400621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FLIPROBO TECHNOLOGIES</a:t>
            </a:r>
            <a:endParaRPr lang="en-US"/>
          </a:p>
        </p:txBody>
      </p:sp>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pic>
        <p:nvPicPr>
          <p:cNvPr id="4" name="Picture 3"/>
          <p:cNvPicPr>
            <a:picLocks noChangeAspect="1"/>
          </p:cNvPicPr>
          <p:nvPr/>
        </p:nvPicPr>
        <p:blipFill>
          <a:blip r:embed="rId1"/>
          <a:stretch>
            <a:fillRect/>
          </a:stretch>
        </p:blipFill>
        <p:spPr>
          <a:xfrm>
            <a:off x="2423160" y="3238500"/>
            <a:ext cx="5999480" cy="3364230"/>
          </a:xfrm>
          <a:prstGeom prst="rect">
            <a:avLst/>
          </a:prstGeom>
        </p:spPr>
      </p:pic>
      <p:pic>
        <p:nvPicPr>
          <p:cNvPr id="5" name="Picture 4"/>
          <p:cNvPicPr>
            <a:picLocks noChangeAspect="1"/>
          </p:cNvPicPr>
          <p:nvPr/>
        </p:nvPicPr>
        <p:blipFill>
          <a:blip r:embed="rId2"/>
          <a:stretch>
            <a:fillRect/>
          </a:stretch>
        </p:blipFill>
        <p:spPr>
          <a:xfrm>
            <a:off x="1765300" y="0"/>
            <a:ext cx="7315200" cy="31527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FLIPROBO TECHNOLOGIES</a:t>
            </a:r>
            <a:endParaRPr lang="en-US"/>
          </a:p>
        </p:txBody>
      </p:sp>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pic>
        <p:nvPicPr>
          <p:cNvPr id="4" name="Picture 3"/>
          <p:cNvPicPr>
            <a:picLocks noChangeAspect="1"/>
          </p:cNvPicPr>
          <p:nvPr/>
        </p:nvPicPr>
        <p:blipFill>
          <a:blip r:embed="rId1"/>
          <a:stretch>
            <a:fillRect/>
          </a:stretch>
        </p:blipFill>
        <p:spPr>
          <a:xfrm>
            <a:off x="2085340" y="0"/>
            <a:ext cx="7391400" cy="2228850"/>
          </a:xfrm>
          <a:prstGeom prst="rect">
            <a:avLst/>
          </a:prstGeom>
        </p:spPr>
      </p:pic>
      <p:pic>
        <p:nvPicPr>
          <p:cNvPr id="5" name="Picture 4"/>
          <p:cNvPicPr>
            <a:picLocks noChangeAspect="1"/>
          </p:cNvPicPr>
          <p:nvPr/>
        </p:nvPicPr>
        <p:blipFill>
          <a:blip r:embed="rId2"/>
          <a:stretch>
            <a:fillRect/>
          </a:stretch>
        </p:blipFill>
        <p:spPr>
          <a:xfrm>
            <a:off x="1471295" y="2701925"/>
            <a:ext cx="9248775" cy="35433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FLIPROBO TECHNOLOGIES</a:t>
            </a:r>
            <a:endParaRPr lang="en-US"/>
          </a:p>
        </p:txBody>
      </p:sp>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pic>
        <p:nvPicPr>
          <p:cNvPr id="4" name="Picture 3"/>
          <p:cNvPicPr>
            <a:picLocks noChangeAspect="1"/>
          </p:cNvPicPr>
          <p:nvPr/>
        </p:nvPicPr>
        <p:blipFill>
          <a:blip r:embed="rId1"/>
          <a:stretch>
            <a:fillRect/>
          </a:stretch>
        </p:blipFill>
        <p:spPr>
          <a:xfrm>
            <a:off x="1433195" y="3143250"/>
            <a:ext cx="9067800" cy="3714750"/>
          </a:xfrm>
          <a:prstGeom prst="rect">
            <a:avLst/>
          </a:prstGeom>
        </p:spPr>
      </p:pic>
      <p:pic>
        <p:nvPicPr>
          <p:cNvPr id="5" name="Picture 4"/>
          <p:cNvPicPr>
            <a:picLocks noChangeAspect="1"/>
          </p:cNvPicPr>
          <p:nvPr/>
        </p:nvPicPr>
        <p:blipFill>
          <a:blip r:embed="rId2"/>
          <a:stretch>
            <a:fillRect/>
          </a:stretch>
        </p:blipFill>
        <p:spPr>
          <a:xfrm>
            <a:off x="2171700" y="286385"/>
            <a:ext cx="7591425" cy="2362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FLIPROBO TECHNOLOGIES</a:t>
            </a:r>
            <a:endParaRPr lang="en-US"/>
          </a:p>
        </p:txBody>
      </p:sp>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pic>
        <p:nvPicPr>
          <p:cNvPr id="4" name="Picture 3"/>
          <p:cNvPicPr>
            <a:picLocks noChangeAspect="1"/>
          </p:cNvPicPr>
          <p:nvPr/>
        </p:nvPicPr>
        <p:blipFill>
          <a:blip r:embed="rId1"/>
          <a:stretch>
            <a:fillRect/>
          </a:stretch>
        </p:blipFill>
        <p:spPr>
          <a:xfrm>
            <a:off x="1271270" y="2955925"/>
            <a:ext cx="9277350" cy="3638550"/>
          </a:xfrm>
          <a:prstGeom prst="rect">
            <a:avLst/>
          </a:prstGeom>
        </p:spPr>
      </p:pic>
      <p:pic>
        <p:nvPicPr>
          <p:cNvPr id="5" name="Picture 4"/>
          <p:cNvPicPr>
            <a:picLocks noChangeAspect="1"/>
          </p:cNvPicPr>
          <p:nvPr/>
        </p:nvPicPr>
        <p:blipFill>
          <a:blip r:embed="rId2"/>
          <a:stretch>
            <a:fillRect/>
          </a:stretch>
        </p:blipFill>
        <p:spPr>
          <a:xfrm>
            <a:off x="2143125" y="262255"/>
            <a:ext cx="7905750" cy="24955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FLIPROBO TECHNOLOGIES</a:t>
            </a:r>
            <a:endParaRPr lang="en-US"/>
          </a:p>
        </p:txBody>
      </p:sp>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pic>
        <p:nvPicPr>
          <p:cNvPr id="4" name="Picture 3"/>
          <p:cNvPicPr>
            <a:picLocks noChangeAspect="1"/>
          </p:cNvPicPr>
          <p:nvPr/>
        </p:nvPicPr>
        <p:blipFill>
          <a:blip r:embed="rId1"/>
          <a:stretch>
            <a:fillRect/>
          </a:stretch>
        </p:blipFill>
        <p:spPr>
          <a:xfrm>
            <a:off x="5635625" y="1392555"/>
            <a:ext cx="6644640" cy="4427220"/>
          </a:xfrm>
          <a:prstGeom prst="rect">
            <a:avLst/>
          </a:prstGeom>
        </p:spPr>
      </p:pic>
      <p:pic>
        <p:nvPicPr>
          <p:cNvPr id="5" name="Picture 4"/>
          <p:cNvPicPr>
            <a:picLocks noChangeAspect="1"/>
          </p:cNvPicPr>
          <p:nvPr/>
        </p:nvPicPr>
        <p:blipFill>
          <a:blip r:embed="rId2"/>
          <a:stretch>
            <a:fillRect/>
          </a:stretch>
        </p:blipFill>
        <p:spPr>
          <a:xfrm>
            <a:off x="-125095" y="2305050"/>
            <a:ext cx="5760085" cy="29457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FLIPROBO TECHNOLOGIES</a:t>
            </a:r>
            <a:endParaRPr lang="en-US"/>
          </a:p>
        </p:txBody>
      </p:sp>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pic>
        <p:nvPicPr>
          <p:cNvPr id="4" name="Picture 3"/>
          <p:cNvPicPr>
            <a:picLocks noChangeAspect="1"/>
          </p:cNvPicPr>
          <p:nvPr/>
        </p:nvPicPr>
        <p:blipFill>
          <a:blip r:embed="rId1"/>
          <a:stretch>
            <a:fillRect/>
          </a:stretch>
        </p:blipFill>
        <p:spPr>
          <a:xfrm>
            <a:off x="1905000" y="1242695"/>
            <a:ext cx="8382000" cy="43719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FLIPROBO TECHNOLOGIES</a:t>
            </a:r>
            <a:endParaRPr lang="en-US"/>
          </a:p>
        </p:txBody>
      </p:sp>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pic>
        <p:nvPicPr>
          <p:cNvPr id="4" name="Picture 3"/>
          <p:cNvPicPr>
            <a:picLocks noChangeAspect="1"/>
          </p:cNvPicPr>
          <p:nvPr/>
        </p:nvPicPr>
        <p:blipFill>
          <a:blip r:embed="rId1"/>
          <a:stretch>
            <a:fillRect/>
          </a:stretch>
        </p:blipFill>
        <p:spPr>
          <a:xfrm>
            <a:off x="2058035" y="394335"/>
            <a:ext cx="7257415" cy="54540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FLIPROBO TECHNOLOGIES</a:t>
            </a:r>
            <a:endParaRPr lang="en-US"/>
          </a:p>
        </p:txBody>
      </p:sp>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pic>
        <p:nvPicPr>
          <p:cNvPr id="4" name="Picture 3"/>
          <p:cNvPicPr>
            <a:picLocks noChangeAspect="1"/>
          </p:cNvPicPr>
          <p:nvPr/>
        </p:nvPicPr>
        <p:blipFill>
          <a:blip r:embed="rId1"/>
          <a:stretch>
            <a:fillRect/>
          </a:stretch>
        </p:blipFill>
        <p:spPr>
          <a:xfrm>
            <a:off x="1948815" y="540385"/>
            <a:ext cx="6788785" cy="61810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i="1" dirty="0">
                <a:latin typeface="Arial" panose="020B0604020202020204" pitchFamily="34" charset="0"/>
                <a:cs typeface="Arial" panose="020B0604020202020204" pitchFamily="34" charset="0"/>
              </a:rPr>
              <a:t>MOTIVATION FOR THE PROBLEM UNDERTAKEN</a:t>
            </a:r>
            <a:endParaRPr lang="en-US" sz="3200" b="1" i="1" dirty="0">
              <a:latin typeface="Arial" panose="020B0604020202020204" pitchFamily="34" charset="0"/>
              <a:cs typeface="Arial" panose="020B0604020202020204" pitchFamily="34" charset="0"/>
            </a:endParaRPr>
          </a:p>
        </p:txBody>
      </p:sp>
      <p:sp>
        <p:nvSpPr>
          <p:cNvPr id="4" name="TextBox 3"/>
          <p:cNvSpPr txBox="1"/>
          <p:nvPr/>
        </p:nvSpPr>
        <p:spPr>
          <a:xfrm>
            <a:off x="337401" y="1570702"/>
            <a:ext cx="11705074" cy="34150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In this project,we have to make flight price valuation model using new machine learning models from new data. Because with the change in market due to covid 19 impact, our client is facing problems with their previous flight price valuation machine learning models. </a:t>
            </a:r>
            <a:endParaRPr lang="en-US"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It is a very large market and there are various companies working in the domain. </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Data science comes as a very important tool to solve problems in the domain to help the companies increase their overall revenue, profits, improving their marketing strategies and focusing on changing trends in car sales and purchases. </a:t>
            </a:r>
            <a:endParaRPr lang="en-US" sz="2400" dirty="0">
              <a:latin typeface="Arial" panose="020B0604020202020204" pitchFamily="34" charset="0"/>
              <a:cs typeface="Arial" panose="020B0604020202020204" pitchFamily="34" charset="0"/>
            </a:endParaRPr>
          </a:p>
        </p:txBody>
      </p:sp>
      <p:sp>
        <p:nvSpPr>
          <p:cNvPr id="7" name="Footer Placeholder 6"/>
          <p:cNvSpPr>
            <a:spLocks noGrp="1"/>
          </p:cNvSpPr>
          <p:nvPr>
            <p:ph type="ftr" sz="quarter" idx="11"/>
          </p:nvPr>
        </p:nvSpPr>
        <p:spPr/>
        <p:txBody>
          <a:bodyPr/>
          <a:lstStyle/>
          <a:p>
            <a:r>
              <a:rPr lang="en-US"/>
              <a:t>FLIPROBO TECHNOLOGIES</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FLIPROBO TECHNOLOGIES</a:t>
            </a:r>
            <a:endParaRPr lang="en-US"/>
          </a:p>
        </p:txBody>
      </p:sp>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sp>
        <p:nvSpPr>
          <p:cNvPr id="4" name="Text Box 3"/>
          <p:cNvSpPr txBox="1"/>
          <p:nvPr/>
        </p:nvSpPr>
        <p:spPr>
          <a:xfrm>
            <a:off x="387350" y="323850"/>
            <a:ext cx="2540000" cy="368300"/>
          </a:xfrm>
          <a:prstGeom prst="rect">
            <a:avLst/>
          </a:prstGeom>
          <a:noFill/>
        </p:spPr>
        <p:txBody>
          <a:bodyPr wrap="square" rtlCol="0" anchor="t">
            <a:spAutoFit/>
          </a:bodyPr>
          <a:p>
            <a:r>
              <a:rPr lang="en-US"/>
              <a:t>Checking for outliers</a:t>
            </a:r>
            <a:endParaRPr lang="en-US"/>
          </a:p>
        </p:txBody>
      </p:sp>
      <p:pic>
        <p:nvPicPr>
          <p:cNvPr id="6" name="Picture 5"/>
          <p:cNvPicPr>
            <a:picLocks noChangeAspect="1"/>
          </p:cNvPicPr>
          <p:nvPr/>
        </p:nvPicPr>
        <p:blipFill>
          <a:blip r:embed="rId1"/>
          <a:stretch>
            <a:fillRect/>
          </a:stretch>
        </p:blipFill>
        <p:spPr>
          <a:xfrm>
            <a:off x="1966595" y="823595"/>
            <a:ext cx="8258175" cy="52101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FLIPROBO TECHNOLOGIES</a:t>
            </a:r>
            <a:endParaRPr lang="en-US"/>
          </a:p>
        </p:txBody>
      </p:sp>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sp>
        <p:nvSpPr>
          <p:cNvPr id="4" name="Text Box 3"/>
          <p:cNvSpPr txBox="1"/>
          <p:nvPr/>
        </p:nvSpPr>
        <p:spPr>
          <a:xfrm>
            <a:off x="387350" y="323850"/>
            <a:ext cx="2540000" cy="368300"/>
          </a:xfrm>
          <a:prstGeom prst="rect">
            <a:avLst/>
          </a:prstGeom>
          <a:noFill/>
        </p:spPr>
        <p:txBody>
          <a:bodyPr wrap="square" rtlCol="0" anchor="t">
            <a:spAutoFit/>
          </a:bodyPr>
          <a:p>
            <a:r>
              <a:rPr lang="en-US"/>
              <a:t>Removing for outliers</a:t>
            </a:r>
            <a:endParaRPr lang="en-US"/>
          </a:p>
        </p:txBody>
      </p:sp>
      <p:pic>
        <p:nvPicPr>
          <p:cNvPr id="6" name="Picture 5"/>
          <p:cNvPicPr>
            <a:picLocks noChangeAspect="1"/>
          </p:cNvPicPr>
          <p:nvPr/>
        </p:nvPicPr>
        <p:blipFill>
          <a:blip r:embed="rId1"/>
          <a:stretch>
            <a:fillRect/>
          </a:stretch>
        </p:blipFill>
        <p:spPr>
          <a:xfrm>
            <a:off x="2861945" y="2209800"/>
            <a:ext cx="6467475" cy="24384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FLIPROBO TECHNOLOGIES</a:t>
            </a:r>
            <a:endParaRPr lang="en-US"/>
          </a:p>
        </p:txBody>
      </p:sp>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pic>
        <p:nvPicPr>
          <p:cNvPr id="4" name="Picture 3"/>
          <p:cNvPicPr>
            <a:picLocks noChangeAspect="1"/>
          </p:cNvPicPr>
          <p:nvPr/>
        </p:nvPicPr>
        <p:blipFill>
          <a:blip r:embed="rId1"/>
          <a:stretch>
            <a:fillRect/>
          </a:stretch>
        </p:blipFill>
        <p:spPr>
          <a:xfrm>
            <a:off x="1928495" y="1085850"/>
            <a:ext cx="8334375" cy="46863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FLIPROBO TECHNOLOGIES</a:t>
            </a:r>
            <a:endParaRPr lang="en-US"/>
          </a:p>
        </p:txBody>
      </p:sp>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sp>
        <p:nvSpPr>
          <p:cNvPr id="5" name="Text Box 4"/>
          <p:cNvSpPr txBox="1"/>
          <p:nvPr/>
        </p:nvSpPr>
        <p:spPr>
          <a:xfrm>
            <a:off x="674370" y="252730"/>
            <a:ext cx="2540000" cy="368300"/>
          </a:xfrm>
          <a:prstGeom prst="rect">
            <a:avLst/>
          </a:prstGeom>
          <a:noFill/>
        </p:spPr>
        <p:txBody>
          <a:bodyPr wrap="square" rtlCol="0" anchor="t">
            <a:spAutoFit/>
          </a:bodyPr>
          <a:p>
            <a:r>
              <a:rPr lang="en-US"/>
              <a:t>Model Preparation</a:t>
            </a:r>
            <a:endParaRPr lang="en-US"/>
          </a:p>
        </p:txBody>
      </p:sp>
      <p:pic>
        <p:nvPicPr>
          <p:cNvPr id="7" name="Picture 6"/>
          <p:cNvPicPr>
            <a:picLocks noChangeAspect="1"/>
          </p:cNvPicPr>
          <p:nvPr/>
        </p:nvPicPr>
        <p:blipFill>
          <a:blip r:embed="rId1"/>
          <a:stretch>
            <a:fillRect/>
          </a:stretch>
        </p:blipFill>
        <p:spPr>
          <a:xfrm>
            <a:off x="1184275" y="956310"/>
            <a:ext cx="3638550" cy="4400550"/>
          </a:xfrm>
          <a:prstGeom prst="rect">
            <a:avLst/>
          </a:prstGeom>
        </p:spPr>
      </p:pic>
      <p:pic>
        <p:nvPicPr>
          <p:cNvPr id="8" name="Picture 7"/>
          <p:cNvPicPr>
            <a:picLocks noChangeAspect="1"/>
          </p:cNvPicPr>
          <p:nvPr/>
        </p:nvPicPr>
        <p:blipFill>
          <a:blip r:embed="rId2"/>
          <a:stretch>
            <a:fillRect/>
          </a:stretch>
        </p:blipFill>
        <p:spPr>
          <a:xfrm>
            <a:off x="5171440" y="881380"/>
            <a:ext cx="5943600" cy="50958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FLIPROBO TECHNOLOGIES</a:t>
            </a:r>
            <a:endParaRPr lang="en-US"/>
          </a:p>
        </p:txBody>
      </p:sp>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pic>
        <p:nvPicPr>
          <p:cNvPr id="4" name="Picture 3"/>
          <p:cNvPicPr>
            <a:picLocks noChangeAspect="1"/>
          </p:cNvPicPr>
          <p:nvPr/>
        </p:nvPicPr>
        <p:blipFill>
          <a:blip r:embed="rId1"/>
          <a:stretch>
            <a:fillRect/>
          </a:stretch>
        </p:blipFill>
        <p:spPr>
          <a:xfrm>
            <a:off x="1443355" y="1228090"/>
            <a:ext cx="8402320" cy="440182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i="1" dirty="0">
                <a:latin typeface="Arial" panose="020B0604020202020204" pitchFamily="34" charset="0"/>
                <a:cs typeface="Arial" panose="020B0604020202020204" pitchFamily="34" charset="0"/>
              </a:rPr>
              <a:t>INTERPRETATION OF THE RESULTS</a:t>
            </a:r>
            <a:endParaRPr lang="en-US" sz="3200" b="1" i="1" dirty="0">
              <a:latin typeface="Arial" panose="020B0604020202020204" pitchFamily="34" charset="0"/>
              <a:cs typeface="Arial" panose="020B0604020202020204" pitchFamily="34" charset="0"/>
            </a:endParaRPr>
          </a:p>
        </p:txBody>
      </p:sp>
      <p:sp>
        <p:nvSpPr>
          <p:cNvPr id="2" name="Rectangle 1"/>
          <p:cNvSpPr/>
          <p:nvPr/>
        </p:nvSpPr>
        <p:spPr>
          <a:xfrm>
            <a:off x="236452" y="1552445"/>
            <a:ext cx="10267950" cy="3415030"/>
          </a:xfrm>
          <a:prstGeom prst="rect">
            <a:avLst/>
          </a:prstGeom>
        </p:spPr>
        <p:txBody>
          <a:bodyPr wrap="square">
            <a:spAutoFit/>
          </a:bodyPr>
          <a:lstStyle/>
          <a:p>
            <a:pPr marL="457200" indent="-457200">
              <a:lnSpc>
                <a:spcPct val="150000"/>
              </a:lnSpc>
              <a:buFont typeface="Arial" panose="020B0604020202020204" pitchFamily="34" charset="0"/>
              <a:buChar char="•"/>
            </a:pPr>
            <a:r>
              <a:rPr lang="en-IN" sz="2400">
                <a:latin typeface="Arial" panose="020B0604020202020204" pitchFamily="34" charset="0"/>
                <a:cs typeface="Arial" panose="020B0604020202020204" pitchFamily="34" charset="0"/>
              </a:rPr>
              <a:t>We will develop relevant programming abilities. We will demonstrate proficiency with statistical analysis of data. We will develop the ability to build and assess data-based models. We will execute statistical analysis with professional statistical software. The best algorithm for this project according to my work is LassoRegressor because the accuracy that I have achieved is quite satisfactory than the other model. </a:t>
            </a:r>
            <a:endParaRPr lang="en-IN" sz="2400">
              <a:latin typeface="Arial" panose="020B0604020202020204" pitchFamily="34" charset="0"/>
              <a:cs typeface="Arial" panose="020B0604020202020204" pitchFamily="34" charset="0"/>
            </a:endParaRPr>
          </a:p>
        </p:txBody>
      </p:sp>
      <p:sp>
        <p:nvSpPr>
          <p:cNvPr id="9" name="Footer Placeholder 8"/>
          <p:cNvSpPr>
            <a:spLocks noGrp="1"/>
          </p:cNvSpPr>
          <p:nvPr>
            <p:ph type="ftr" sz="quarter" idx="11"/>
          </p:nvPr>
        </p:nvSpPr>
        <p:spPr/>
        <p:txBody>
          <a:bodyPr/>
          <a:lstStyle/>
          <a:p>
            <a:r>
              <a:rPr lang="en-US"/>
              <a:t>FLIPROBO TECHNOLOGIES</a:t>
            </a:r>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7250" y="2118716"/>
            <a:ext cx="8637301" cy="1938992"/>
          </a:xfrm>
          <a:prstGeom prst="rect">
            <a:avLst/>
          </a:prstGeom>
        </p:spPr>
        <p:txBody>
          <a:bodyPr wrap="none">
            <a:spAutoFit/>
          </a:bodyPr>
          <a:lstStyle/>
          <a:p>
            <a:pPr algn="ctr"/>
            <a:r>
              <a:rPr lang="en-IN" sz="6000" b="1" dirty="0">
                <a:solidFill>
                  <a:schemeClr val="accent1"/>
                </a:solidFill>
                <a:latin typeface="Algerian" panose="04020705040A02060702" pitchFamily="82" charset="0"/>
                <a:cs typeface="Arial" panose="020B0604020202020204" pitchFamily="34" charset="0"/>
              </a:rPr>
              <a:t>ANALYTICAL PROBLEM </a:t>
            </a:r>
            <a:endParaRPr lang="en-IN" sz="6000" b="1" dirty="0">
              <a:solidFill>
                <a:schemeClr val="accent1"/>
              </a:solidFill>
              <a:latin typeface="Algerian" panose="04020705040A02060702" pitchFamily="82" charset="0"/>
              <a:cs typeface="Arial" panose="020B0604020202020204" pitchFamily="34" charset="0"/>
            </a:endParaRPr>
          </a:p>
          <a:p>
            <a:pPr algn="ctr"/>
            <a:r>
              <a:rPr lang="en-IN" sz="6000" b="1" dirty="0">
                <a:solidFill>
                  <a:schemeClr val="accent1"/>
                </a:solidFill>
                <a:latin typeface="Algerian" panose="04020705040A02060702" pitchFamily="82" charset="0"/>
                <a:cs typeface="Arial" panose="020B0604020202020204" pitchFamily="34" charset="0"/>
              </a:rPr>
              <a:t>FRAMING</a:t>
            </a:r>
            <a:endParaRPr lang="en-US" sz="6000" b="1" dirty="0">
              <a:solidFill>
                <a:schemeClr val="accent1"/>
              </a:solidFill>
              <a:latin typeface="Algerian" panose="04020705040A02060702" pitchFamily="82" charset="0"/>
              <a:cs typeface="Arial" panose="020B0604020202020204" pitchFamily="34" charset="0"/>
            </a:endParaRPr>
          </a:p>
        </p:txBody>
      </p:sp>
      <p:sp>
        <p:nvSpPr>
          <p:cNvPr id="6" name="Footer Placeholder 5"/>
          <p:cNvSpPr>
            <a:spLocks noGrp="1"/>
          </p:cNvSpPr>
          <p:nvPr>
            <p:ph type="ftr" sz="quarter" idx="11"/>
          </p:nvPr>
        </p:nvSpPr>
        <p:spPr/>
        <p:txBody>
          <a:bodyPr/>
          <a:lstStyle/>
          <a:p>
            <a:r>
              <a:rPr lang="en-US"/>
              <a:t>FLIPROBO TECHNOLOGIES</a:t>
            </a:r>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i="1" dirty="0">
                <a:latin typeface="Arial" panose="020B0604020202020204" pitchFamily="34" charset="0"/>
                <a:cs typeface="Arial" panose="020B0604020202020204" pitchFamily="34" charset="0"/>
              </a:rPr>
              <a:t>MATHEMATICAL/ ANALYTICAL MODELING OF THE PROBLEM</a:t>
            </a:r>
            <a:endParaRPr lang="en-US" sz="3200" b="1" i="1" dirty="0">
              <a:latin typeface="Arial" panose="020B0604020202020204" pitchFamily="34" charset="0"/>
              <a:cs typeface="Arial" panose="020B0604020202020204" pitchFamily="34" charset="0"/>
            </a:endParaRPr>
          </a:p>
        </p:txBody>
      </p:sp>
      <p:sp>
        <p:nvSpPr>
          <p:cNvPr id="4" name="TextBox 3"/>
          <p:cNvSpPr txBox="1"/>
          <p:nvPr/>
        </p:nvSpPr>
        <p:spPr>
          <a:xfrm>
            <a:off x="337401" y="1814542"/>
            <a:ext cx="1122594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2400" dirty="0">
                <a:latin typeface="Arial" panose="020B0604020202020204" pitchFamily="34" charset="0"/>
                <a:cs typeface="Arial" panose="020B0604020202020204" pitchFamily="34" charset="0"/>
              </a:rPr>
              <a:t>In this project we have performed various mathematical and statistical analysis such as we checked description or statistical summary of the data using describe, checked correlation using </a:t>
            </a:r>
            <a:r>
              <a:rPr lang="en-IN" sz="2400" dirty="0" err="1">
                <a:latin typeface="Arial" panose="020B0604020202020204" pitchFamily="34" charset="0"/>
                <a:cs typeface="Arial" panose="020B0604020202020204" pitchFamily="34" charset="0"/>
              </a:rPr>
              <a:t>corr</a:t>
            </a:r>
            <a:r>
              <a:rPr lang="en-IN" sz="2400" dirty="0">
                <a:latin typeface="Arial" panose="020B0604020202020204" pitchFamily="34" charset="0"/>
                <a:cs typeface="Arial" panose="020B0604020202020204" pitchFamily="34" charset="0"/>
              </a:rPr>
              <a:t> and also visualized it using </a:t>
            </a:r>
            <a:r>
              <a:rPr lang="en-IN" sz="2400" dirty="0" err="1">
                <a:latin typeface="Arial" panose="020B0604020202020204" pitchFamily="34" charset="0"/>
                <a:cs typeface="Arial" panose="020B0604020202020204" pitchFamily="34" charset="0"/>
              </a:rPr>
              <a:t>heatmap</a:t>
            </a:r>
            <a:r>
              <a:rPr lang="en-IN" sz="2400" dirty="0">
                <a:latin typeface="Arial" panose="020B0604020202020204" pitchFamily="34" charset="0"/>
                <a:cs typeface="Arial" panose="020B0604020202020204" pitchFamily="34" charset="0"/>
              </a:rPr>
              <a:t>. Then we have used Z-Score to plot outliers and remove them.</a:t>
            </a:r>
            <a:endParaRPr lang="en-US" sz="2400" dirty="0">
              <a:latin typeface="Arial" panose="020B0604020202020204" pitchFamily="34" charset="0"/>
              <a:cs typeface="Arial" panose="020B0604020202020204" pitchFamily="34" charset="0"/>
            </a:endParaRPr>
          </a:p>
        </p:txBody>
      </p:sp>
      <p:sp>
        <p:nvSpPr>
          <p:cNvPr id="8" name="Footer Placeholder 7"/>
          <p:cNvSpPr>
            <a:spLocks noGrp="1"/>
          </p:cNvSpPr>
          <p:nvPr>
            <p:ph type="ftr" sz="quarter" idx="11"/>
          </p:nvPr>
        </p:nvSpPr>
        <p:spPr/>
        <p:txBody>
          <a:bodyPr/>
          <a:lstStyle/>
          <a:p>
            <a:r>
              <a:rPr lang="en-US"/>
              <a:t>FLIPROBO TECHNOLOGIES</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pic>
        <p:nvPicPr>
          <p:cNvPr id="5" name="Picture 4"/>
          <p:cNvPicPr>
            <a:picLocks noChangeAspect="1"/>
          </p:cNvPicPr>
          <p:nvPr/>
        </p:nvPicPr>
        <p:blipFill>
          <a:blip r:embed="rId1"/>
          <a:stretch>
            <a:fillRect/>
          </a:stretch>
        </p:blipFill>
        <p:spPr>
          <a:xfrm>
            <a:off x="1476375" y="3581400"/>
            <a:ext cx="9239250" cy="3276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i="1" dirty="0">
                <a:latin typeface="Arial" panose="020B0604020202020204" pitchFamily="34" charset="0"/>
                <a:cs typeface="Arial" panose="020B0604020202020204" pitchFamily="34" charset="0"/>
              </a:rPr>
              <a:t>DATA SOURCES AND THEIR FORMATS</a:t>
            </a:r>
            <a:endParaRPr lang="en-US" sz="3200" b="1" i="1" dirty="0">
              <a:latin typeface="Arial" panose="020B0604020202020204" pitchFamily="34" charset="0"/>
              <a:cs typeface="Arial" panose="020B0604020202020204" pitchFamily="34" charset="0"/>
            </a:endParaRPr>
          </a:p>
        </p:txBody>
      </p:sp>
      <p:sp>
        <p:nvSpPr>
          <p:cNvPr id="9" name="Footer Placeholder 8"/>
          <p:cNvSpPr>
            <a:spLocks noGrp="1"/>
          </p:cNvSpPr>
          <p:nvPr>
            <p:ph type="ftr" sz="quarter" idx="11"/>
          </p:nvPr>
        </p:nvSpPr>
        <p:spPr/>
        <p:txBody>
          <a:bodyPr/>
          <a:lstStyle/>
          <a:p>
            <a:r>
              <a:rPr lang="en-US"/>
              <a:t>FLIPROBO TECHNOLOGIES</a:t>
            </a:r>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fld>
            <a:endParaRPr lang="en-US"/>
          </a:p>
        </p:txBody>
      </p:sp>
      <p:pic>
        <p:nvPicPr>
          <p:cNvPr id="2" name="Picture 1"/>
          <p:cNvPicPr>
            <a:picLocks noChangeAspect="1"/>
          </p:cNvPicPr>
          <p:nvPr/>
        </p:nvPicPr>
        <p:blipFill>
          <a:blip r:embed="rId1"/>
          <a:stretch>
            <a:fillRect/>
          </a:stretch>
        </p:blipFill>
        <p:spPr>
          <a:xfrm>
            <a:off x="2258695" y="1307465"/>
            <a:ext cx="5398770" cy="39693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435" y="456991"/>
            <a:ext cx="9651985" cy="5835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i="1" dirty="0">
                <a:latin typeface="Arial" panose="020B0604020202020204" pitchFamily="34" charset="0"/>
                <a:cs typeface="Arial" panose="020B0604020202020204" pitchFamily="34" charset="0"/>
              </a:rPr>
              <a:t>DATA PREPROCESSING </a:t>
            </a:r>
            <a:endParaRPr lang="en-US" sz="3200" b="1" i="1" dirty="0">
              <a:latin typeface="Arial" panose="020B0604020202020204" pitchFamily="34" charset="0"/>
              <a:cs typeface="Arial" panose="020B0604020202020204" pitchFamily="34" charset="0"/>
            </a:endParaRPr>
          </a:p>
        </p:txBody>
      </p:sp>
      <p:sp>
        <p:nvSpPr>
          <p:cNvPr id="11" name="Footer Placeholder 10"/>
          <p:cNvSpPr>
            <a:spLocks noGrp="1"/>
          </p:cNvSpPr>
          <p:nvPr>
            <p:ph type="ftr" sz="quarter" idx="11"/>
          </p:nvPr>
        </p:nvSpPr>
        <p:spPr/>
        <p:txBody>
          <a:bodyPr/>
          <a:lstStyle/>
          <a:p>
            <a:r>
              <a:rPr lang="en-US"/>
              <a:t>FLIPROBO TECHNOLOGIES</a:t>
            </a:r>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fld>
            <a:endParaRPr lang="en-US"/>
          </a:p>
        </p:txBody>
      </p:sp>
      <p:pic>
        <p:nvPicPr>
          <p:cNvPr id="4" name="Picture 3"/>
          <p:cNvPicPr>
            <a:picLocks noChangeAspect="1"/>
          </p:cNvPicPr>
          <p:nvPr/>
        </p:nvPicPr>
        <p:blipFill>
          <a:blip r:embed="rId1"/>
          <a:stretch>
            <a:fillRect/>
          </a:stretch>
        </p:blipFill>
        <p:spPr>
          <a:xfrm>
            <a:off x="544195" y="1014095"/>
            <a:ext cx="5286375" cy="4829175"/>
          </a:xfrm>
          <a:prstGeom prst="rect">
            <a:avLst/>
          </a:prstGeom>
        </p:spPr>
      </p:pic>
      <p:pic>
        <p:nvPicPr>
          <p:cNvPr id="5" name="Picture 4"/>
          <p:cNvPicPr>
            <a:picLocks noChangeAspect="1"/>
          </p:cNvPicPr>
          <p:nvPr/>
        </p:nvPicPr>
        <p:blipFill>
          <a:blip r:embed="rId2"/>
          <a:stretch>
            <a:fillRect/>
          </a:stretch>
        </p:blipFill>
        <p:spPr>
          <a:xfrm>
            <a:off x="6128385" y="1040765"/>
            <a:ext cx="4463415" cy="48018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435" y="456991"/>
            <a:ext cx="9651985" cy="5835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i="1" dirty="0">
                <a:latin typeface="Arial" panose="020B0604020202020204" pitchFamily="34" charset="0"/>
                <a:cs typeface="Arial" panose="020B0604020202020204" pitchFamily="34" charset="0"/>
              </a:rPr>
              <a:t>DATA PREPROCESSING </a:t>
            </a:r>
            <a:endParaRPr lang="en-US" sz="3200" b="1" i="1" dirty="0">
              <a:latin typeface="Arial" panose="020B0604020202020204" pitchFamily="34" charset="0"/>
              <a:cs typeface="Arial" panose="020B0604020202020204" pitchFamily="34" charset="0"/>
            </a:endParaRPr>
          </a:p>
        </p:txBody>
      </p:sp>
      <p:sp>
        <p:nvSpPr>
          <p:cNvPr id="2" name="Rectangle 1"/>
          <p:cNvSpPr/>
          <p:nvPr/>
        </p:nvSpPr>
        <p:spPr>
          <a:xfrm>
            <a:off x="442820" y="1543735"/>
            <a:ext cx="11311030" cy="2793842"/>
          </a:xfrm>
          <a:prstGeom prst="rect">
            <a:avLst/>
          </a:prstGeom>
        </p:spPr>
        <p:txBody>
          <a:bodyPr wrap="square">
            <a:spAutoFit/>
          </a:bodyPr>
          <a:lstStyle/>
          <a:p>
            <a:pPr marL="457200" indent="-4572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Feature Engineering has been used for cleaning of the data. </a:t>
            </a:r>
            <a:endParaRPr lang="en-IN" sz="2400" dirty="0">
              <a:latin typeface="Arial" panose="020B0604020202020204" pitchFamily="34" charset="0"/>
              <a:cs typeface="Arial" panose="020B0604020202020204" pitchFamily="34" charset="0"/>
            </a:endParaRPr>
          </a:p>
          <a:p>
            <a:pPr marL="457200" indent="-4572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Some unused columns have been deleted and even some columns have been bifurcated which was used in the prediction. </a:t>
            </a:r>
            <a:endParaRPr lang="en-IN" sz="2400" dirty="0">
              <a:latin typeface="Arial" panose="020B0604020202020204" pitchFamily="34" charset="0"/>
              <a:cs typeface="Arial" panose="020B0604020202020204" pitchFamily="34" charset="0"/>
            </a:endParaRPr>
          </a:p>
          <a:p>
            <a:pPr marL="457200" indent="-4572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We first done data cleaning. We first looked percentage of values missing in columns then we imputed missing values.</a:t>
            </a:r>
            <a:endParaRPr lang="en-US" sz="2400" dirty="0">
              <a:latin typeface="Arial" panose="020B0604020202020204" pitchFamily="34" charset="0"/>
              <a:cs typeface="Arial" panose="020B0604020202020204" pitchFamily="34" charset="0"/>
            </a:endParaRPr>
          </a:p>
        </p:txBody>
      </p:sp>
      <p:sp>
        <p:nvSpPr>
          <p:cNvPr id="8" name="Footer Placeholder 7"/>
          <p:cNvSpPr>
            <a:spLocks noGrp="1"/>
          </p:cNvSpPr>
          <p:nvPr>
            <p:ph type="ftr" sz="quarter" idx="11"/>
          </p:nvPr>
        </p:nvSpPr>
        <p:spPr/>
        <p:txBody>
          <a:bodyPr/>
          <a:lstStyle/>
          <a:p>
            <a:r>
              <a:rPr lang="en-US"/>
              <a:t>FLIPROBO TECHNOLOGIES</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FLIPROBO TECHNOLOGIES</a:t>
            </a:r>
            <a:endParaRPr lang="en-US"/>
          </a:p>
        </p:txBody>
      </p:sp>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pic>
        <p:nvPicPr>
          <p:cNvPr id="5" name="Picture 4"/>
          <p:cNvPicPr>
            <a:picLocks noChangeAspect="1"/>
          </p:cNvPicPr>
          <p:nvPr/>
        </p:nvPicPr>
        <p:blipFill>
          <a:blip r:embed="rId1"/>
          <a:stretch>
            <a:fillRect/>
          </a:stretch>
        </p:blipFill>
        <p:spPr>
          <a:xfrm>
            <a:off x="3206750" y="535305"/>
            <a:ext cx="7166610" cy="51130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FLIPROBO TECHNOLOGIES</a:t>
            </a:r>
            <a:endParaRPr lang="en-US"/>
          </a:p>
        </p:txBody>
      </p:sp>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pic>
        <p:nvPicPr>
          <p:cNvPr id="100" name="Picture 99"/>
          <p:cNvPicPr/>
          <p:nvPr/>
        </p:nvPicPr>
        <p:blipFill>
          <a:blip r:embed="rId1"/>
          <a:stretch>
            <a:fillRect/>
          </a:stretch>
        </p:blipFill>
        <p:spPr>
          <a:xfrm>
            <a:off x="481965" y="528320"/>
            <a:ext cx="4483100" cy="4799965"/>
          </a:xfrm>
          <a:prstGeom prst="rect">
            <a:avLst/>
          </a:prstGeom>
          <a:noFill/>
          <a:ln w="9525">
            <a:noFill/>
          </a:ln>
        </p:spPr>
      </p:pic>
      <p:pic>
        <p:nvPicPr>
          <p:cNvPr id="101" name="Picture 100"/>
          <p:cNvPicPr/>
          <p:nvPr/>
        </p:nvPicPr>
        <p:blipFill>
          <a:blip r:embed="rId2"/>
          <a:stretch>
            <a:fillRect/>
          </a:stretch>
        </p:blipFill>
        <p:spPr>
          <a:xfrm>
            <a:off x="5291455" y="650240"/>
            <a:ext cx="4843145" cy="4240530"/>
          </a:xfrm>
          <a:prstGeom prst="rect">
            <a:avLst/>
          </a:prstGeom>
          <a:noFill/>
          <a:ln w="9525">
            <a:noFill/>
          </a:ln>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2459</Words>
  <Application>WPS Presentation</Application>
  <PresentationFormat>Widescreen</PresentationFormat>
  <Paragraphs>139</Paragraphs>
  <Slides>25</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vt:lpstr>
      <vt:lpstr>SimSun</vt:lpstr>
      <vt:lpstr>Wingdings</vt:lpstr>
      <vt:lpstr>Algerian</vt:lpstr>
      <vt:lpstr>Microsoft YaHei</vt:lpstr>
      <vt:lpstr>Arial Unicode MS</vt:lpstr>
      <vt:lpstr>Calibri</vt:lpstr>
      <vt:lpstr>Gear Drives</vt:lpstr>
      <vt:lpstr>CAR PRICE PREDICTION PROJECT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dc:creator>
  <cp:lastModifiedBy>Csp</cp:lastModifiedBy>
  <cp:revision>1325</cp:revision>
  <dcterms:created xsi:type="dcterms:W3CDTF">2020-12-29T14:55:00Z</dcterms:created>
  <dcterms:modified xsi:type="dcterms:W3CDTF">2021-10-22T14:25:30Z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F55FA6EC033A4C5180A7AD29FFAAC828</vt:lpwstr>
  </property>
  <property fmtid="{D5CDD505-2E9C-101B-9397-08002B2CF9AE}" pid="3" name="KSOProductBuildVer">
    <vt:lpwstr>1033-11.2.0.10323</vt:lpwstr>
  </property>
</Properties>
</file>