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
  </p:notesMasterIdLst>
  <p:sldIdLst>
    <p:sldId id="256" r:id="rId3"/>
    <p:sldId id="318" r:id="rId5"/>
    <p:sldId id="319" r:id="rId6"/>
    <p:sldId id="320" r:id="rId7"/>
    <p:sldId id="324" r:id="rId8"/>
    <p:sldId id="325" r:id="rId9"/>
    <p:sldId id="326" r:id="rId10"/>
    <p:sldId id="327" r:id="rId11"/>
    <p:sldId id="328" r:id="rId12"/>
    <p:sldId id="329" r:id="rId13"/>
    <p:sldId id="330" r:id="rId14"/>
    <p:sldId id="331" r:id="rId15"/>
    <p:sldId id="333" r:id="rId16"/>
    <p:sldId id="334" r:id="rId17"/>
    <p:sldId id="335" r:id="rId18"/>
    <p:sldId id="338" r:id="rId19"/>
    <p:sldId id="342" r:id="rId20"/>
    <p:sldId id="346" r:id="rId21"/>
    <p:sldId id="347" r:id="rId22"/>
    <p:sldId id="349" r:id="rId23"/>
    <p:sldId id="350" r:id="rId24"/>
    <p:sldId id="408" r:id="rId25"/>
    <p:sldId id="409" r:id="rId26"/>
    <p:sldId id="36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91" d="100"/>
          <a:sy n="91" d="100"/>
        </p:scale>
        <p:origin x="36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BAE59-7C0C-473A-8ABA-911470081A09}"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454703-B196-4CF8-832D-CBA86DCAE7A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454703-B196-4CF8-832D-CBA86DCAE7A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808AF71-E873-4278-88E4-5DD2F3B8804D}"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FLIPROBO TECHNOLOGIES</a:t>
            </a:r>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30EA680-D336-4FF7-8B7A-9848BB0A1C32}" type="slidenum">
              <a:rPr lang="en-US" smtClean="0"/>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808AF71-E873-4278-88E4-5DD2F3B8804D}" type="datetime1">
              <a:rPr lang="en-US" smtClean="0"/>
            </a:fld>
            <a:endParaRPr lang="en-US"/>
          </a:p>
        </p:txBody>
      </p:sp>
      <p:sp>
        <p:nvSpPr>
          <p:cNvPr id="5" name="Footer Placeholder 4"/>
          <p:cNvSpPr>
            <a:spLocks noGrp="1"/>
          </p:cNvSpPr>
          <p:nvPr>
            <p:ph type="ftr" sz="quarter" idx="11"/>
          </p:nvPr>
        </p:nvSpPr>
        <p:spPr/>
        <p:txBody>
          <a:bodyPr/>
          <a:p>
            <a:r>
              <a:rPr lang="en-US"/>
              <a:t>FLIPROBO TECHNOLOGIES</a:t>
            </a:r>
            <a:endParaRPr lang="en-US" dirty="0"/>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808AF71-E873-4278-88E4-5DD2F3B8804D}" type="datetime1">
              <a:rPr lang="en-US" smtClean="0"/>
            </a:fld>
            <a:endParaRPr lang="en-US"/>
          </a:p>
        </p:txBody>
      </p:sp>
      <p:sp>
        <p:nvSpPr>
          <p:cNvPr id="5" name="Footer Placeholder 4"/>
          <p:cNvSpPr>
            <a:spLocks noGrp="1"/>
          </p:cNvSpPr>
          <p:nvPr>
            <p:ph type="ftr" sz="quarter" idx="11"/>
          </p:nvPr>
        </p:nvSpPr>
        <p:spPr/>
        <p:txBody>
          <a:bodyPr/>
          <a:p>
            <a:r>
              <a:rPr lang="en-US"/>
              <a:t>FLIPROBO TECHNOLOGIES</a:t>
            </a:r>
            <a:endParaRPr lang="en-US" dirty="0"/>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808AF71-E873-4278-88E4-5DD2F3B8804D}" type="datetime1">
              <a:rPr lang="en-US" smtClean="0"/>
            </a:fld>
            <a:endParaRPr lang="en-US"/>
          </a:p>
        </p:txBody>
      </p:sp>
      <p:sp>
        <p:nvSpPr>
          <p:cNvPr id="5" name="Footer Placeholder 4"/>
          <p:cNvSpPr>
            <a:spLocks noGrp="1"/>
          </p:cNvSpPr>
          <p:nvPr>
            <p:ph type="ftr" sz="quarter" idx="11"/>
          </p:nvPr>
        </p:nvSpPr>
        <p:spPr/>
        <p:txBody>
          <a:bodyPr/>
          <a:p>
            <a:r>
              <a:rPr lang="en-US"/>
              <a:t>FLIPROBO TECHNOLOGIES</a:t>
            </a:r>
            <a:endParaRPr lang="en-US" dirty="0"/>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F871FD8-5BA9-4CDC-9047-6D1219B53022}" type="datetime1">
              <a:rPr lang="en-US" smtClean="0"/>
            </a:fld>
            <a:endParaRPr lang="en-US"/>
          </a:p>
        </p:txBody>
      </p:sp>
      <p:sp>
        <p:nvSpPr>
          <p:cNvPr id="5" name="Footer Placeholder 4"/>
          <p:cNvSpPr>
            <a:spLocks noGrp="1"/>
          </p:cNvSpPr>
          <p:nvPr>
            <p:ph type="ftr" sz="quarter" idx="11"/>
          </p:nvPr>
        </p:nvSpPr>
        <p:spPr/>
        <p:txBody>
          <a:bodyPr/>
          <a:p>
            <a:r>
              <a:rPr lang="en-US"/>
              <a:t>FLIPROBO TECHNOLOGIES</a:t>
            </a:r>
            <a:endParaRPr lang="en-US"/>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3808AF71-E873-4278-88E4-5DD2F3B8804D}" type="datetime1">
              <a:rPr lang="en-US" smtClean="0"/>
            </a:fld>
            <a:endParaRPr lang="en-US"/>
          </a:p>
        </p:txBody>
      </p:sp>
      <p:sp>
        <p:nvSpPr>
          <p:cNvPr id="6" name="Footer Placeholder 5"/>
          <p:cNvSpPr>
            <a:spLocks noGrp="1"/>
          </p:cNvSpPr>
          <p:nvPr>
            <p:ph type="ftr" sz="quarter" idx="11"/>
          </p:nvPr>
        </p:nvSpPr>
        <p:spPr/>
        <p:txBody>
          <a:bodyPr/>
          <a:p>
            <a:r>
              <a:rPr lang="en-US"/>
              <a:t>FLIPROBO TECHNOLOGIES</a:t>
            </a:r>
            <a:endParaRPr lang="en-US" dirty="0"/>
          </a:p>
        </p:txBody>
      </p:sp>
      <p:sp>
        <p:nvSpPr>
          <p:cNvPr id="7" name="Slide Number Placeholder 6"/>
          <p:cNvSpPr>
            <a:spLocks noGrp="1"/>
          </p:cNvSpPr>
          <p:nvPr>
            <p:ph type="sldNum" sz="quarter" idx="12"/>
          </p:nvPr>
        </p:nvSpPr>
        <p:spPr/>
        <p:txBody>
          <a:bodyPr/>
          <a:p>
            <a:fld id="{330EA680-D336-4FF7-8B7A-9848BB0A1C32}" type="slidenum">
              <a:rPr lang="en-US" smtClean="0"/>
            </a:fld>
            <a:endParaRPr lang="en-US" dirty="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3808AF71-E873-4278-88E4-5DD2F3B8804D}" type="datetime1">
              <a:rPr lang="en-US" smtClean="0"/>
            </a:fld>
            <a:endParaRPr lang="en-US"/>
          </a:p>
        </p:txBody>
      </p:sp>
      <p:sp>
        <p:nvSpPr>
          <p:cNvPr id="8" name="Footer Placeholder 7"/>
          <p:cNvSpPr>
            <a:spLocks noGrp="1"/>
          </p:cNvSpPr>
          <p:nvPr>
            <p:ph type="ftr" sz="quarter" idx="11"/>
          </p:nvPr>
        </p:nvSpPr>
        <p:spPr/>
        <p:txBody>
          <a:bodyPr/>
          <a:p>
            <a:r>
              <a:rPr lang="en-US"/>
              <a:t>FLIPROBO TECHNOLOGIES</a:t>
            </a:r>
            <a:endParaRPr lang="en-US" dirty="0"/>
          </a:p>
        </p:txBody>
      </p:sp>
      <p:sp>
        <p:nvSpPr>
          <p:cNvPr id="9" name="Slide Number Placeholder 8"/>
          <p:cNvSpPr>
            <a:spLocks noGrp="1"/>
          </p:cNvSpPr>
          <p:nvPr>
            <p:ph type="sldNum" sz="quarter" idx="12"/>
          </p:nvPr>
        </p:nvSpPr>
        <p:spPr/>
        <p:txBody>
          <a:bodyPr/>
          <a:p>
            <a:fld id="{330EA680-D336-4FF7-8B7A-9848BB0A1C32}" type="slidenum">
              <a:rPr lang="en-US" smtClean="0"/>
            </a:fld>
            <a:endParaRPr lang="en-US" dirty="0"/>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94B43350-E0D8-4B8F-9695-513A9E1F493D}" type="datetime1">
              <a:rPr lang="en-US" smtClean="0"/>
            </a:fld>
            <a:endParaRPr lang="en-US"/>
          </a:p>
        </p:txBody>
      </p:sp>
      <p:sp>
        <p:nvSpPr>
          <p:cNvPr id="4" name="Footer Placeholder 3"/>
          <p:cNvSpPr>
            <a:spLocks noGrp="1"/>
          </p:cNvSpPr>
          <p:nvPr>
            <p:ph type="ftr" sz="quarter" idx="11"/>
          </p:nvPr>
        </p:nvSpPr>
        <p:spPr/>
        <p:txBody>
          <a:bodyPr/>
          <a:p>
            <a:r>
              <a:rPr lang="en-US"/>
              <a:t>FLIPROBO TECHNOLOGIES</a:t>
            </a:r>
            <a:endParaRPr lang="en-US"/>
          </a:p>
        </p:txBody>
      </p:sp>
      <p:sp>
        <p:nvSpPr>
          <p:cNvPr id="5" name="Slide Number Placeholder 4"/>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0D5733D8-BEF1-470B-8097-E0686587E1A4}" type="datetime1">
              <a:rPr lang="en-US" smtClean="0"/>
            </a:fld>
            <a:endParaRPr lang="en-US"/>
          </a:p>
        </p:txBody>
      </p:sp>
      <p:sp>
        <p:nvSpPr>
          <p:cNvPr id="3" name="Footer Placeholder 2"/>
          <p:cNvSpPr>
            <a:spLocks noGrp="1"/>
          </p:cNvSpPr>
          <p:nvPr>
            <p:ph type="ftr" sz="quarter" idx="11"/>
          </p:nvPr>
        </p:nvSpPr>
        <p:spPr/>
        <p:txBody>
          <a:bodyPr/>
          <a:p>
            <a:r>
              <a:rPr lang="en-US"/>
              <a:t>FLIPROBO TECHNOLOGIES</a:t>
            </a:r>
            <a:endParaRPr lang="en-US"/>
          </a:p>
        </p:txBody>
      </p:sp>
      <p:sp>
        <p:nvSpPr>
          <p:cNvPr id="4" name="Slide Number Placeholder 3"/>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808AF71-E873-4278-88E4-5DD2F3B8804D}" type="datetime1">
              <a:rPr lang="en-US" smtClean="0"/>
            </a:fld>
            <a:endParaRPr lang="en-US"/>
          </a:p>
        </p:txBody>
      </p:sp>
      <p:sp>
        <p:nvSpPr>
          <p:cNvPr id="6" name="Footer Placeholder 5"/>
          <p:cNvSpPr>
            <a:spLocks noGrp="1"/>
          </p:cNvSpPr>
          <p:nvPr>
            <p:ph type="ftr" sz="quarter" idx="11"/>
          </p:nvPr>
        </p:nvSpPr>
        <p:spPr/>
        <p:txBody>
          <a:bodyPr/>
          <a:p>
            <a:r>
              <a:rPr lang="en-US"/>
              <a:t>FLIPROBO TECHNOLOGIES</a:t>
            </a:r>
            <a:endParaRPr lang="en-US" dirty="0"/>
          </a:p>
        </p:txBody>
      </p:sp>
      <p:sp>
        <p:nvSpPr>
          <p:cNvPr id="7" name="Slide Number Placeholder 6"/>
          <p:cNvSpPr>
            <a:spLocks noGrp="1"/>
          </p:cNvSpPr>
          <p:nvPr>
            <p:ph type="sldNum" sz="quarter" idx="12"/>
          </p:nvPr>
        </p:nvSpPr>
        <p:spPr/>
        <p:txBody>
          <a:bodyPr/>
          <a:p>
            <a:fld id="{330EA680-D336-4FF7-8B7A-9848BB0A1C32}" type="slidenum">
              <a:rPr lang="en-US" smtClean="0"/>
            </a:fld>
            <a:endParaRPr lang="en-US" dirty="0"/>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5E96CEF-8B4F-4361-92B5-2C83720DAB69}" type="datetime1">
              <a:rPr lang="en-US" smtClean="0"/>
            </a:fld>
            <a:endParaRPr lang="en-US"/>
          </a:p>
        </p:txBody>
      </p:sp>
      <p:sp>
        <p:nvSpPr>
          <p:cNvPr id="6" name="Footer Placeholder 5"/>
          <p:cNvSpPr>
            <a:spLocks noGrp="1"/>
          </p:cNvSpPr>
          <p:nvPr>
            <p:ph type="ftr" sz="quarter" idx="11"/>
          </p:nvPr>
        </p:nvSpPr>
        <p:spPr/>
        <p:txBody>
          <a:bodyPr/>
          <a:p>
            <a:r>
              <a:rPr lang="en-US"/>
              <a:t>FLIPROBO TECHNOLOGIES</a:t>
            </a:r>
            <a:endParaRPr lang="en-US"/>
          </a:p>
        </p:txBody>
      </p:sp>
      <p:sp>
        <p:nvSpPr>
          <p:cNvPr id="7" name="Slide Number Placeholder 6"/>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3808AF71-E873-4278-88E4-5DD2F3B8804D}"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t>FLIPROBO TECHNOLOGIES</a:t>
            </a:r>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30EA680-D336-4FF7-8B7A-9848BB0A1C3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2050" y="1466215"/>
            <a:ext cx="9414510" cy="1835785"/>
          </a:xfrm>
        </p:spPr>
        <p:txBody>
          <a:bodyPr>
            <a:noAutofit/>
          </a:bodyPr>
          <a:lstStyle/>
          <a:p>
            <a:pPr algn="ctr"/>
            <a:r>
              <a:rPr lang="en-US" sz="4800" b="1" dirty="0">
                <a:effectLst/>
                <a:latin typeface="Algerian" panose="04020705040A02060702" pitchFamily="82" charset="0"/>
                <a:cs typeface="Arial" panose="020B0604020202020204" pitchFamily="34" charset="0"/>
              </a:rPr>
              <a:t>HOUSING PRICE PREDICTION</a:t>
            </a:r>
            <a:br>
              <a:rPr lang="en-US" sz="4800" b="1" dirty="0">
                <a:effectLst/>
                <a:latin typeface="Algerian" panose="04020705040A02060702" pitchFamily="82" charset="0"/>
                <a:cs typeface="Arial" panose="020B0604020202020204" pitchFamily="34" charset="0"/>
              </a:rPr>
            </a:br>
            <a:r>
              <a:rPr lang="en-US" sz="4800" b="1" dirty="0">
                <a:effectLst/>
                <a:latin typeface="Algerian" panose="04020705040A02060702" pitchFamily="82" charset="0"/>
                <a:cs typeface="Arial" panose="020B0604020202020204" pitchFamily="34" charset="0"/>
              </a:rPr>
              <a:t>PROJECT</a:t>
            </a:r>
            <a:endParaRPr lang="en-US" sz="4800" b="1" dirty="0">
              <a:effectLst/>
              <a:latin typeface="Algerian" panose="04020705040A02060702" pitchFamily="82" charset="0"/>
              <a:cs typeface="Arial" panose="020B0604020202020204" pitchFamily="34" charset="0"/>
            </a:endParaRPr>
          </a:p>
        </p:txBody>
      </p:sp>
      <p:sp>
        <p:nvSpPr>
          <p:cNvPr id="3" name="Subtitle 2"/>
          <p:cNvSpPr>
            <a:spLocks noGrp="1"/>
          </p:cNvSpPr>
          <p:nvPr>
            <p:ph type="subTitle" idx="1"/>
          </p:nvPr>
        </p:nvSpPr>
        <p:spPr>
          <a:xfrm>
            <a:off x="8175204" y="5362277"/>
            <a:ext cx="3767275" cy="882557"/>
          </a:xfrm>
        </p:spPr>
        <p:txBody>
          <a:bodyPr vert="horz" lIns="91440" tIns="45720" rIns="91440" bIns="45720" rtlCol="0" anchor="t">
            <a:noAutofit/>
          </a:bodyPr>
          <a:lstStyle/>
          <a:p>
            <a:pPr algn="l"/>
            <a:r>
              <a:rPr lang="en-US" sz="2400" b="1" dirty="0">
                <a:solidFill>
                  <a:schemeClr val="tx1"/>
                </a:solidFill>
                <a:latin typeface="Arial" panose="020B0604020202020204" pitchFamily="34" charset="0"/>
                <a:cs typeface="Arial" panose="020B0604020202020204" pitchFamily="34" charset="0"/>
              </a:rPr>
              <a:t>Submitted by </a:t>
            </a:r>
            <a:r>
              <a:rPr lang="en-US" sz="2400" b="1">
                <a:solidFill>
                  <a:schemeClr val="tx1"/>
                </a:solidFill>
                <a:latin typeface="Arial" panose="020B0604020202020204" pitchFamily="34" charset="0"/>
                <a:cs typeface="Arial" panose="020B0604020202020204" pitchFamily="34" charset="0"/>
              </a:rPr>
              <a:t>: </a:t>
            </a:r>
            <a:endParaRPr lang="en-US" sz="2400" b="1">
              <a:solidFill>
                <a:schemeClr val="tx1"/>
              </a:solidFill>
              <a:latin typeface="Arial" panose="020B0604020202020204" pitchFamily="34" charset="0"/>
              <a:cs typeface="Arial" panose="020B0604020202020204" pitchFamily="34" charset="0"/>
            </a:endParaRPr>
          </a:p>
          <a:p>
            <a:pPr algn="l"/>
            <a:r>
              <a:rPr lang="en-US" sz="2800" b="1">
                <a:latin typeface="Arial" panose="020B0604020202020204" pitchFamily="34" charset="0"/>
                <a:cs typeface="Arial" panose="020B0604020202020204" pitchFamily="34" charset="0"/>
              </a:rPr>
              <a:t>Rupali Bisen</a:t>
            </a:r>
            <a:endParaRPr lang="en-US" sz="2800" b="1" dirty="0">
              <a:solidFill>
                <a:schemeClr val="tx1"/>
              </a:solidFill>
              <a:latin typeface="Arial" panose="020B0604020202020204" pitchFamily="34" charset="0"/>
              <a:cs typeface="Arial" panose="020B0604020202020204" pitchFamily="34" charset="0"/>
            </a:endParaRPr>
          </a:p>
        </p:txBody>
      </p:sp>
      <p:sp>
        <p:nvSpPr>
          <p:cNvPr id="7" name="Footer Placeholder 6"/>
          <p:cNvSpPr>
            <a:spLocks noGrp="1"/>
          </p:cNvSpPr>
          <p:nvPr>
            <p:ph type="ftr" sz="quarter" idx="3"/>
          </p:nvPr>
        </p:nvSpPr>
        <p:spPr/>
        <p:txBody>
          <a:bodyPr anchor="b" anchorCtr="0"/>
          <a:lstStyle/>
          <a:p>
            <a:r>
              <a:rPr lang="en-US" dirty="0"/>
              <a:t>FLIPROBO TECHNOLOGIES</a:t>
            </a:r>
            <a:endParaRPr lang="en-US" dirty="0"/>
          </a:p>
        </p:txBody>
      </p:sp>
      <p:sp>
        <p:nvSpPr>
          <p:cNvPr id="6" name="Slide Number Placeholder 5"/>
          <p:cNvSpPr>
            <a:spLocks noGrp="1"/>
          </p:cNvSpPr>
          <p:nvPr>
            <p:ph type="sldNum" sz="quarter" idx="4"/>
          </p:nvPr>
        </p:nvSpPr>
        <p:spPr/>
        <p:txBody>
          <a:bodyPr/>
          <a:lstStyle/>
          <a:p>
            <a:fld id="{330EA680-D336-4FF7-8B7A-9848BB0A1C32}"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DATA SOURCES AND THEIR FORMATS</a:t>
            </a:r>
            <a:endParaRPr lang="en-US" sz="3200" b="1" i="1"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a:t>FLIPROBO TECHNOLOGIES</a:t>
            </a:r>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pic>
        <p:nvPicPr>
          <p:cNvPr id="2" name="Picture 1"/>
          <p:cNvPicPr>
            <a:picLocks noChangeAspect="1"/>
          </p:cNvPicPr>
          <p:nvPr/>
        </p:nvPicPr>
        <p:blipFill>
          <a:blip r:embed="rId1"/>
          <a:stretch>
            <a:fillRect/>
          </a:stretch>
        </p:blipFill>
        <p:spPr>
          <a:xfrm>
            <a:off x="925195" y="1290320"/>
            <a:ext cx="1981200" cy="4505325"/>
          </a:xfrm>
          <a:prstGeom prst="rect">
            <a:avLst/>
          </a:prstGeom>
        </p:spPr>
      </p:pic>
      <p:pic>
        <p:nvPicPr>
          <p:cNvPr id="4" name="Picture 3"/>
          <p:cNvPicPr>
            <a:picLocks noChangeAspect="1"/>
          </p:cNvPicPr>
          <p:nvPr/>
        </p:nvPicPr>
        <p:blipFill>
          <a:blip r:embed="rId2"/>
          <a:stretch>
            <a:fillRect/>
          </a:stretch>
        </p:blipFill>
        <p:spPr>
          <a:xfrm>
            <a:off x="4165600" y="1290320"/>
            <a:ext cx="1895475" cy="4895850"/>
          </a:xfrm>
          <a:prstGeom prst="rect">
            <a:avLst/>
          </a:prstGeom>
        </p:spPr>
      </p:pic>
      <p:pic>
        <p:nvPicPr>
          <p:cNvPr id="5" name="Picture 4"/>
          <p:cNvPicPr>
            <a:picLocks noChangeAspect="1"/>
          </p:cNvPicPr>
          <p:nvPr/>
        </p:nvPicPr>
        <p:blipFill>
          <a:blip r:embed="rId3"/>
          <a:stretch>
            <a:fillRect/>
          </a:stretch>
        </p:blipFill>
        <p:spPr>
          <a:xfrm>
            <a:off x="7067550" y="1276350"/>
            <a:ext cx="2752725" cy="4305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DATA PREPROCESSING </a:t>
            </a:r>
            <a:endParaRPr lang="en-US" sz="3200" b="1" i="1" dirty="0">
              <a:latin typeface="Arial" panose="020B0604020202020204" pitchFamily="34" charset="0"/>
              <a:cs typeface="Arial" panose="020B0604020202020204" pitchFamily="34" charset="0"/>
            </a:endParaRPr>
          </a:p>
        </p:txBody>
      </p:sp>
      <p:sp>
        <p:nvSpPr>
          <p:cNvPr id="11" name="Footer Placeholder 10"/>
          <p:cNvSpPr>
            <a:spLocks noGrp="1"/>
          </p:cNvSpPr>
          <p:nvPr>
            <p:ph type="ftr" sz="quarter" idx="11"/>
          </p:nvPr>
        </p:nvSpPr>
        <p:spPr/>
        <p:txBody>
          <a:bodyPr/>
          <a:lstStyle/>
          <a:p>
            <a:r>
              <a:rPr lang="en-US"/>
              <a:t>FLIPROBO TECHNOLOGIES</a:t>
            </a:r>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fld>
            <a:endParaRPr lang="en-US"/>
          </a:p>
        </p:txBody>
      </p:sp>
      <p:pic>
        <p:nvPicPr>
          <p:cNvPr id="4" name="Picture 3"/>
          <p:cNvPicPr>
            <a:picLocks noChangeAspect="1"/>
          </p:cNvPicPr>
          <p:nvPr/>
        </p:nvPicPr>
        <p:blipFill>
          <a:blip r:embed="rId1"/>
          <a:stretch>
            <a:fillRect/>
          </a:stretch>
        </p:blipFill>
        <p:spPr>
          <a:xfrm>
            <a:off x="103505" y="1302385"/>
            <a:ext cx="7658100" cy="2705100"/>
          </a:xfrm>
          <a:prstGeom prst="rect">
            <a:avLst/>
          </a:prstGeom>
        </p:spPr>
      </p:pic>
      <p:pic>
        <p:nvPicPr>
          <p:cNvPr id="5" name="Picture 4"/>
          <p:cNvPicPr>
            <a:picLocks noChangeAspect="1"/>
          </p:cNvPicPr>
          <p:nvPr/>
        </p:nvPicPr>
        <p:blipFill>
          <a:blip r:embed="rId2"/>
          <a:stretch>
            <a:fillRect/>
          </a:stretch>
        </p:blipFill>
        <p:spPr>
          <a:xfrm>
            <a:off x="7593330" y="1302385"/>
            <a:ext cx="3705225" cy="36671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DATA PREPROCESSING </a:t>
            </a:r>
            <a:endParaRPr lang="en-US" sz="3200" b="1" i="1" dirty="0">
              <a:latin typeface="Arial" panose="020B0604020202020204" pitchFamily="34" charset="0"/>
              <a:cs typeface="Arial" panose="020B0604020202020204" pitchFamily="34" charset="0"/>
            </a:endParaRPr>
          </a:p>
        </p:txBody>
      </p:sp>
      <p:sp>
        <p:nvSpPr>
          <p:cNvPr id="2" name="Rectangle 1"/>
          <p:cNvSpPr/>
          <p:nvPr/>
        </p:nvSpPr>
        <p:spPr>
          <a:xfrm>
            <a:off x="442820" y="1543735"/>
            <a:ext cx="11311030" cy="2793842"/>
          </a:xfrm>
          <a:prstGeom prst="rect">
            <a:avLst/>
          </a:prstGeom>
        </p:spPr>
        <p:txBody>
          <a:bodyPr wrap="square">
            <a:spAutoFit/>
          </a:bodyPr>
          <a:lstStyle/>
          <a:p>
            <a:pPr marL="457200" indent="-4572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Feature Engineering has been used for cleaning of the data. </a:t>
            </a:r>
            <a:endParaRPr lang="en-IN" sz="2400" dirty="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Some unused columns have been deleted and even some columns have been bifurcated which was used in the prediction. </a:t>
            </a:r>
            <a:endParaRPr lang="en-IN" sz="2400" dirty="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We first done data cleaning. We first looked percentage of values missing in columns then we imputed missing values.</a:t>
            </a:r>
            <a:endParaRPr lang="en-US" sz="2400"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a:t>FLIPROBO TECHNOLOGIES</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DATA PREPROCESSING DONE</a:t>
            </a:r>
            <a:endParaRPr lang="en-US" sz="3200" b="1" i="1"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a:t>FLIPROBO TECHNOLOGIES</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pic>
        <p:nvPicPr>
          <p:cNvPr id="2" name="Picture 1"/>
          <p:cNvPicPr>
            <a:picLocks noChangeAspect="1"/>
          </p:cNvPicPr>
          <p:nvPr/>
        </p:nvPicPr>
        <p:blipFill>
          <a:blip r:embed="rId1"/>
          <a:stretch>
            <a:fillRect/>
          </a:stretch>
        </p:blipFill>
        <p:spPr>
          <a:xfrm>
            <a:off x="702310" y="1042035"/>
            <a:ext cx="3657600" cy="876300"/>
          </a:xfrm>
          <a:prstGeom prst="rect">
            <a:avLst/>
          </a:prstGeom>
        </p:spPr>
      </p:pic>
      <p:pic>
        <p:nvPicPr>
          <p:cNvPr id="102" name="Picture 101"/>
          <p:cNvPicPr/>
          <p:nvPr/>
        </p:nvPicPr>
        <p:blipFill>
          <a:blip r:embed="rId2"/>
          <a:stretch>
            <a:fillRect/>
          </a:stretch>
        </p:blipFill>
        <p:spPr>
          <a:xfrm>
            <a:off x="4791075" y="1042035"/>
            <a:ext cx="5544820" cy="590232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DATA PREPROCESSING DONE</a:t>
            </a:r>
            <a:endParaRPr lang="en-US" sz="3200" b="1" i="1"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a:t>FLIPROBO TECHNOLOGIES</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pic>
        <p:nvPicPr>
          <p:cNvPr id="2" name="Picture 1"/>
          <p:cNvPicPr>
            <a:picLocks noChangeAspect="1"/>
          </p:cNvPicPr>
          <p:nvPr/>
        </p:nvPicPr>
        <p:blipFill>
          <a:blip r:embed="rId1"/>
          <a:stretch>
            <a:fillRect/>
          </a:stretch>
        </p:blipFill>
        <p:spPr>
          <a:xfrm>
            <a:off x="1514475" y="1633220"/>
            <a:ext cx="9163050" cy="35909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DATA PREPROCESSING DONE</a:t>
            </a:r>
            <a:endParaRPr lang="en-US" sz="3200" b="1" i="1"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a:t>FLIPROBO TECHNOLOGIES</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pic>
        <p:nvPicPr>
          <p:cNvPr id="2" name="Picture 1"/>
          <p:cNvPicPr>
            <a:picLocks noChangeAspect="1"/>
          </p:cNvPicPr>
          <p:nvPr/>
        </p:nvPicPr>
        <p:blipFill>
          <a:blip r:embed="rId1"/>
          <a:stretch>
            <a:fillRect/>
          </a:stretch>
        </p:blipFill>
        <p:spPr>
          <a:xfrm>
            <a:off x="778510" y="955040"/>
            <a:ext cx="4162425" cy="2286000"/>
          </a:xfrm>
          <a:prstGeom prst="rect">
            <a:avLst/>
          </a:prstGeom>
        </p:spPr>
      </p:pic>
      <p:pic>
        <p:nvPicPr>
          <p:cNvPr id="100" name="Picture 99"/>
          <p:cNvPicPr/>
          <p:nvPr/>
        </p:nvPicPr>
        <p:blipFill>
          <a:blip r:embed="rId2"/>
          <a:stretch>
            <a:fillRect/>
          </a:stretch>
        </p:blipFill>
        <p:spPr>
          <a:xfrm>
            <a:off x="6470015" y="2816225"/>
            <a:ext cx="4749800" cy="3429000"/>
          </a:xfrm>
          <a:prstGeom prst="rect">
            <a:avLst/>
          </a:prstGeom>
          <a:noFill/>
          <a:ln w="9525">
            <a:noFill/>
          </a:ln>
        </p:spPr>
      </p:pic>
      <p:pic>
        <p:nvPicPr>
          <p:cNvPr id="101" name="Picture 100"/>
          <p:cNvPicPr/>
          <p:nvPr/>
        </p:nvPicPr>
        <p:blipFill>
          <a:blip r:embed="rId3"/>
          <a:stretch>
            <a:fillRect/>
          </a:stretch>
        </p:blipFill>
        <p:spPr>
          <a:xfrm>
            <a:off x="544195" y="3419475"/>
            <a:ext cx="4978400" cy="33020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DATA PREPROCESSING </a:t>
            </a:r>
            <a:endParaRPr lang="en-US" sz="3200" b="1" i="1" dirty="0">
              <a:latin typeface="Arial" panose="020B0604020202020204" pitchFamily="34" charset="0"/>
              <a:cs typeface="Arial" panose="020B0604020202020204" pitchFamily="34" charset="0"/>
            </a:endParaRPr>
          </a:p>
        </p:txBody>
      </p:sp>
      <p:sp>
        <p:nvSpPr>
          <p:cNvPr id="2" name="Rectangle 1"/>
          <p:cNvSpPr/>
          <p:nvPr/>
        </p:nvSpPr>
        <p:spPr>
          <a:xfrm>
            <a:off x="544435" y="1094740"/>
            <a:ext cx="10352165" cy="489364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While checking the </a:t>
            </a:r>
            <a:r>
              <a:rPr lang="en-IN" sz="2400" dirty="0" err="1">
                <a:latin typeface="Arial" panose="020B0604020202020204" pitchFamily="34" charset="0"/>
                <a:cs typeface="Arial" panose="020B0604020202020204" pitchFamily="34" charset="0"/>
              </a:rPr>
              <a:t>heatmap</a:t>
            </a:r>
            <a:r>
              <a:rPr lang="en-IN" sz="2400" dirty="0">
                <a:latin typeface="Arial" panose="020B0604020202020204" pitchFamily="34" charset="0"/>
                <a:cs typeface="Arial" panose="020B0604020202020204" pitchFamily="34" charset="0"/>
              </a:rPr>
              <a:t> of correlation we observed that:</a:t>
            </a:r>
            <a:endParaRPr lang="en-US" sz="2400" dirty="0">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r>
              <a:rPr lang="en-IN" sz="2400" dirty="0" err="1">
                <a:latin typeface="Arial" panose="020B0604020202020204" pitchFamily="34" charset="0"/>
                <a:cs typeface="Arial" panose="020B0604020202020204" pitchFamily="34" charset="0"/>
              </a:rPr>
              <a:t>SalePrice</a:t>
            </a:r>
            <a:r>
              <a:rPr lang="en-IN" sz="2400" dirty="0">
                <a:latin typeface="Arial" panose="020B0604020202020204" pitchFamily="34" charset="0"/>
                <a:cs typeface="Arial" panose="020B0604020202020204" pitchFamily="34" charset="0"/>
              </a:rPr>
              <a:t> is highly positively correlated with the columns </a:t>
            </a:r>
            <a:r>
              <a:rPr lang="en-IN" sz="2400" dirty="0" err="1">
                <a:latin typeface="Arial" panose="020B0604020202020204" pitchFamily="34" charset="0"/>
                <a:cs typeface="Arial" panose="020B0604020202020204" pitchFamily="34" charset="0"/>
              </a:rPr>
              <a:t>OverallQual</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YearBuilt</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YearRemodAdd</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TotalBsmtSF</a:t>
            </a:r>
            <a:r>
              <a:rPr lang="en-IN" sz="2400" dirty="0">
                <a:latin typeface="Arial" panose="020B0604020202020204" pitchFamily="34" charset="0"/>
                <a:cs typeface="Arial" panose="020B0604020202020204" pitchFamily="34" charset="0"/>
              </a:rPr>
              <a:t>, 1stFlrSF, </a:t>
            </a:r>
            <a:r>
              <a:rPr lang="en-IN" sz="2400" dirty="0" err="1">
                <a:latin typeface="Arial" panose="020B0604020202020204" pitchFamily="34" charset="0"/>
                <a:cs typeface="Arial" panose="020B0604020202020204" pitchFamily="34" charset="0"/>
              </a:rPr>
              <a:t>GrLivArea</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FullBath</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TotRmsAbvGrd</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GarageCars</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GarageArea</a:t>
            </a:r>
            <a:r>
              <a:rPr lang="en-IN" sz="2400" dirty="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a:p>
            <a:pPr lvl="0"/>
            <a:endParaRPr lang="en-US" sz="2400" dirty="0">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r>
              <a:rPr lang="en-IN" sz="2400" dirty="0" err="1">
                <a:latin typeface="Arial" panose="020B0604020202020204" pitchFamily="34" charset="0"/>
                <a:cs typeface="Arial" panose="020B0604020202020204" pitchFamily="34" charset="0"/>
              </a:rPr>
              <a:t>SalePrice</a:t>
            </a:r>
            <a:r>
              <a:rPr lang="en-IN" sz="2400" dirty="0">
                <a:latin typeface="Arial" panose="020B0604020202020204" pitchFamily="34" charset="0"/>
                <a:cs typeface="Arial" panose="020B0604020202020204" pitchFamily="34" charset="0"/>
              </a:rPr>
              <a:t> is negatively correlated with </a:t>
            </a:r>
            <a:r>
              <a:rPr lang="en-IN" sz="2400" dirty="0" err="1">
                <a:latin typeface="Arial" panose="020B0604020202020204" pitchFamily="34" charset="0"/>
                <a:cs typeface="Arial" panose="020B0604020202020204" pitchFamily="34" charset="0"/>
              </a:rPr>
              <a:t>OverallCond</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KitchenAbvGr</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Encloseporch</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YrSold</a:t>
            </a:r>
            <a:r>
              <a:rPr lang="en-IN" sz="2400" dirty="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a:p>
            <a:pPr lvl="0"/>
            <a:endParaRPr lang="en-US" sz="2400" dirty="0">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r>
              <a:rPr lang="en-IN" sz="2400" dirty="0">
                <a:latin typeface="Arial" panose="020B0604020202020204" pitchFamily="34" charset="0"/>
                <a:cs typeface="Arial" panose="020B0604020202020204" pitchFamily="34" charset="0"/>
              </a:rPr>
              <a:t>We observe multicollinearity in between columns so we will be using Principal Component Analysis(PCA).</a:t>
            </a:r>
            <a:endParaRPr lang="en-IN" sz="2400" dirty="0">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400" dirty="0">
                <a:latin typeface="Arial" panose="020B0604020202020204" pitchFamily="34" charset="0"/>
                <a:cs typeface="Arial" panose="020B0604020202020204" pitchFamily="34" charset="0"/>
              </a:rPr>
              <a:t>No correlation has been observed between the column Id and other columns so we will be dropping this column.</a:t>
            </a:r>
            <a:endParaRPr lang="en-US" sz="2400" dirty="0">
              <a:latin typeface="Arial" panose="020B0604020202020204" pitchFamily="34" charset="0"/>
              <a:cs typeface="Arial" panose="020B0604020202020204" pitchFamily="34" charset="0"/>
            </a:endParaRPr>
          </a:p>
        </p:txBody>
      </p:sp>
      <p:sp>
        <p:nvSpPr>
          <p:cNvPr id="9" name="Footer Placeholder 8"/>
          <p:cNvSpPr>
            <a:spLocks noGrp="1"/>
          </p:cNvSpPr>
          <p:nvPr>
            <p:ph type="ftr" sz="quarter" idx="11"/>
          </p:nvPr>
        </p:nvSpPr>
        <p:spPr/>
        <p:txBody>
          <a:bodyPr/>
          <a:lstStyle/>
          <a:p>
            <a:r>
              <a:rPr lang="en-US"/>
              <a:t>FLIPROBO TECHNOLOGIES</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MODEL TRAINNING </a:t>
            </a:r>
            <a:endParaRPr lang="en-US" sz="3200"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a:t>FLIPROBO TECHNOLOGIES</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pic>
        <p:nvPicPr>
          <p:cNvPr id="2" name="Picture 1"/>
          <p:cNvPicPr>
            <a:picLocks noChangeAspect="1"/>
          </p:cNvPicPr>
          <p:nvPr/>
        </p:nvPicPr>
        <p:blipFill>
          <a:blip r:embed="rId1"/>
          <a:stretch>
            <a:fillRect/>
          </a:stretch>
        </p:blipFill>
        <p:spPr>
          <a:xfrm>
            <a:off x="2383790" y="1343660"/>
            <a:ext cx="5972175" cy="46005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IDENTIFICATION OF POSSIBLE PROBLEM-SOLVING APPROACHES (METHODS)</a:t>
            </a:r>
            <a:endParaRPr lang="en-US" sz="3200" b="1" i="1" dirty="0">
              <a:latin typeface="Arial" panose="020B0604020202020204" pitchFamily="34" charset="0"/>
              <a:cs typeface="Arial" panose="020B0604020202020204" pitchFamily="34" charset="0"/>
            </a:endParaRPr>
          </a:p>
        </p:txBody>
      </p:sp>
      <p:sp>
        <p:nvSpPr>
          <p:cNvPr id="2" name="Rectangle 1"/>
          <p:cNvSpPr/>
          <p:nvPr/>
        </p:nvSpPr>
        <p:spPr>
          <a:xfrm>
            <a:off x="544434" y="1791385"/>
            <a:ext cx="10352165" cy="3416320"/>
          </a:xfrm>
          <a:prstGeom prst="rect">
            <a:avLst/>
          </a:prstGeom>
        </p:spPr>
        <p:txBody>
          <a:bodyPr wrap="square">
            <a:spAutoFit/>
          </a:bodyPr>
          <a:lstStyle/>
          <a:p>
            <a:pPr marL="457200" indent="-457200">
              <a:buClr>
                <a:schemeClr val="accent1"/>
              </a:buClr>
              <a:buFont typeface="Arial" panose="020B0604020202020204" pitchFamily="34" charset="0"/>
              <a:buChar char="•"/>
            </a:pPr>
            <a:r>
              <a:rPr lang="en-IN" sz="2400" dirty="0">
                <a:latin typeface="Arial" panose="020B0604020202020204" pitchFamily="34" charset="0"/>
                <a:cs typeface="Arial" panose="020B0604020202020204" pitchFamily="34" charset="0"/>
              </a:rPr>
              <a:t>We first converted all our categorical variables to numeric variables with the help of dummy variables to checkout and dropped the columns which we felt were unnecessary.</a:t>
            </a:r>
            <a:endParaRPr lang="en-IN" sz="2400" dirty="0">
              <a:latin typeface="Arial" panose="020B0604020202020204" pitchFamily="34" charset="0"/>
              <a:cs typeface="Arial" panose="020B0604020202020204" pitchFamily="34" charset="0"/>
            </a:endParaRPr>
          </a:p>
          <a:p>
            <a:pPr marL="457200" indent="-457200">
              <a:buClr>
                <a:schemeClr val="accent1"/>
              </a:buClr>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457200" indent="-457200">
              <a:buClr>
                <a:schemeClr val="accent1"/>
              </a:buClr>
              <a:buFont typeface="Arial" panose="020B0604020202020204" pitchFamily="34" charset="0"/>
              <a:buChar char="•"/>
            </a:pPr>
            <a:r>
              <a:rPr lang="en-IN" sz="2400" dirty="0">
                <a:latin typeface="Arial" panose="020B0604020202020204" pitchFamily="34" charset="0"/>
                <a:cs typeface="Arial" panose="020B0604020202020204" pitchFamily="34" charset="0"/>
              </a:rPr>
              <a:t>We observed skewness in data so we tried to remove the skewness through treating outliers with </a:t>
            </a:r>
            <a:r>
              <a:rPr lang="en-IN" sz="2400" dirty="0" err="1">
                <a:latin typeface="Arial" panose="020B0604020202020204" pitchFamily="34" charset="0"/>
                <a:cs typeface="Arial" panose="020B0604020202020204" pitchFamily="34" charset="0"/>
              </a:rPr>
              <a:t>Winsorization</a:t>
            </a:r>
            <a:r>
              <a:rPr lang="en-IN" sz="2400" dirty="0">
                <a:latin typeface="Arial" panose="020B0604020202020204" pitchFamily="34" charset="0"/>
                <a:cs typeface="Arial" panose="020B0604020202020204" pitchFamily="34" charset="0"/>
              </a:rPr>
              <a:t> technique.</a:t>
            </a:r>
            <a:endParaRPr lang="en-IN" sz="2400" dirty="0">
              <a:latin typeface="Arial" panose="020B0604020202020204" pitchFamily="34" charset="0"/>
              <a:cs typeface="Arial" panose="020B0604020202020204" pitchFamily="34" charset="0"/>
            </a:endParaRPr>
          </a:p>
          <a:p>
            <a:pPr marL="457200" indent="-457200">
              <a:buClr>
                <a:schemeClr val="accent1"/>
              </a:buClr>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457200" indent="-457200">
              <a:buClr>
                <a:schemeClr val="accent1"/>
              </a:buClr>
              <a:buFont typeface="Arial" panose="020B0604020202020204" pitchFamily="34" charset="0"/>
              <a:buChar char="•"/>
            </a:pPr>
            <a:r>
              <a:rPr lang="en-IN" sz="2400" dirty="0">
                <a:latin typeface="Arial" panose="020B0604020202020204" pitchFamily="34" charset="0"/>
                <a:cs typeface="Arial" panose="020B0604020202020204" pitchFamily="34" charset="0"/>
              </a:rPr>
              <a:t>The data was improper scaled so we scaled the feature variables on a single scale using </a:t>
            </a:r>
            <a:r>
              <a:rPr lang="en-IN" sz="2400" dirty="0" err="1">
                <a:latin typeface="Arial" panose="020B0604020202020204" pitchFamily="34" charset="0"/>
                <a:cs typeface="Arial" panose="020B0604020202020204" pitchFamily="34" charset="0"/>
              </a:rPr>
              <a:t>sklearn’s</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StandardScaler</a:t>
            </a:r>
            <a:r>
              <a:rPr lang="en-IN" sz="2400" dirty="0">
                <a:latin typeface="Arial" panose="020B0604020202020204" pitchFamily="34" charset="0"/>
                <a:cs typeface="Arial" panose="020B0604020202020204" pitchFamily="34" charset="0"/>
              </a:rPr>
              <a:t> package.</a:t>
            </a:r>
            <a:endParaRPr lang="en-US" sz="2400" dirty="0">
              <a:latin typeface="Arial" panose="020B0604020202020204" pitchFamily="34" charset="0"/>
              <a:cs typeface="Arial" panose="020B0604020202020204" pitchFamily="34" charset="0"/>
            </a:endParaRPr>
          </a:p>
        </p:txBody>
      </p:sp>
      <p:sp>
        <p:nvSpPr>
          <p:cNvPr id="7" name="Footer Placeholder 6"/>
          <p:cNvSpPr>
            <a:spLocks noGrp="1"/>
          </p:cNvSpPr>
          <p:nvPr>
            <p:ph type="ftr" sz="quarter" idx="11"/>
          </p:nvPr>
        </p:nvSpPr>
        <p:spPr/>
        <p:txBody>
          <a:bodyPr/>
          <a:lstStyle/>
          <a:p>
            <a:r>
              <a:rPr lang="en-US"/>
              <a:t>FLIPROBO TECHNOLOGIES</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IDENTIFICATION OF POSSIBLE PROBLEM-SOLVING APPROACHES (METHODS)</a:t>
            </a:r>
            <a:endParaRPr lang="en-US" sz="3200" b="1" i="1" dirty="0">
              <a:latin typeface="Arial" panose="020B0604020202020204" pitchFamily="34" charset="0"/>
              <a:cs typeface="Arial" panose="020B0604020202020204" pitchFamily="34" charset="0"/>
            </a:endParaRPr>
          </a:p>
        </p:txBody>
      </p:sp>
      <p:sp>
        <p:nvSpPr>
          <p:cNvPr id="2" name="Rectangle 1"/>
          <p:cNvSpPr/>
          <p:nvPr/>
        </p:nvSpPr>
        <p:spPr>
          <a:xfrm>
            <a:off x="544434" y="1791385"/>
            <a:ext cx="10352165" cy="2000548"/>
          </a:xfrm>
          <a:prstGeom prst="rect">
            <a:avLst/>
          </a:prstGeom>
        </p:spPr>
        <p:txBody>
          <a:bodyPr wrap="square">
            <a:spAutoFit/>
          </a:bodyPr>
          <a:lstStyle/>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Clr>
                <a:schemeClr val="accent1"/>
              </a:buClr>
              <a:buFont typeface="Arial" panose="020B0604020202020204" pitchFamily="34" charset="0"/>
              <a:buChar char="•"/>
            </a:pPr>
            <a:r>
              <a:rPr lang="en-IN" sz="2400" dirty="0">
                <a:latin typeface="Arial" panose="020B0604020202020204" pitchFamily="34" charset="0"/>
                <a:cs typeface="Arial" panose="020B0604020202020204" pitchFamily="34" charset="0"/>
              </a:rPr>
              <a:t>There were too many (256) feature variables in the data so we reduced it to 100 with the help of Principal Component Analysis(PCA) by plotting Eigenvalues and taking the number of nodes as our number of feature variables.</a:t>
            </a:r>
            <a:endParaRPr lang="en-US" sz="2400" dirty="0">
              <a:latin typeface="Arial" panose="020B0604020202020204" pitchFamily="34" charset="0"/>
              <a:cs typeface="Arial" panose="020B0604020202020204" pitchFamily="34" charset="0"/>
            </a:endParaRPr>
          </a:p>
        </p:txBody>
      </p:sp>
      <p:sp>
        <p:nvSpPr>
          <p:cNvPr id="7" name="Footer Placeholder 6"/>
          <p:cNvSpPr>
            <a:spLocks noGrp="1"/>
          </p:cNvSpPr>
          <p:nvPr>
            <p:ph type="ftr" sz="quarter" idx="11"/>
          </p:nvPr>
        </p:nvSpPr>
        <p:spPr/>
        <p:txBody>
          <a:bodyPr/>
          <a:lstStyle/>
          <a:p>
            <a:r>
              <a:rPr lang="en-US"/>
              <a:t>FLIPROBO TECHNOLOGIES</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MOTIVATION FOR THE PROBLEM UNDERTAKEN</a:t>
            </a:r>
            <a:endParaRPr lang="en-US" sz="3200" b="1" i="1" dirty="0">
              <a:latin typeface="Arial" panose="020B0604020202020204" pitchFamily="34" charset="0"/>
              <a:cs typeface="Arial" panose="020B0604020202020204" pitchFamily="34" charset="0"/>
            </a:endParaRPr>
          </a:p>
        </p:txBody>
      </p:sp>
      <p:sp>
        <p:nvSpPr>
          <p:cNvPr id="4" name="TextBox 3"/>
          <p:cNvSpPr txBox="1"/>
          <p:nvPr/>
        </p:nvSpPr>
        <p:spPr>
          <a:xfrm>
            <a:off x="337401" y="1570702"/>
            <a:ext cx="11705074"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Houses are one of the necessary need of each and every person around the globe and therefore housing and real estate market is one of the markets which is one of the major contributors in the world’s economy. </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It is a very large market and there are various companies working in the domain. </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Data science comes as a very important tool to solve problems in the domain to help the companies increase their overall revenue, profits, improving their marketing strategies and focusing on changing trends in house sales and purchases. </a:t>
            </a:r>
            <a:endParaRPr lang="en-US" sz="2400" dirty="0">
              <a:latin typeface="Arial" panose="020B0604020202020204" pitchFamily="34" charset="0"/>
              <a:cs typeface="Arial" panose="020B0604020202020204" pitchFamily="34" charset="0"/>
            </a:endParaRPr>
          </a:p>
        </p:txBody>
      </p:sp>
      <p:sp>
        <p:nvSpPr>
          <p:cNvPr id="7" name="Footer Placeholder 6"/>
          <p:cNvSpPr>
            <a:spLocks noGrp="1"/>
          </p:cNvSpPr>
          <p:nvPr>
            <p:ph type="ftr" sz="quarter" idx="11"/>
          </p:nvPr>
        </p:nvSpPr>
        <p:spPr/>
        <p:txBody>
          <a:bodyPr/>
          <a:lstStyle/>
          <a:p>
            <a:r>
              <a:rPr lang="en-US"/>
              <a:t>FLIPROBO TECHNOLOGIES</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524936"/>
            <a:ext cx="9651985"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i="1" dirty="0">
                <a:latin typeface="Arial" panose="020B0604020202020204" pitchFamily="34" charset="0"/>
                <a:cs typeface="Arial" panose="020B0604020202020204" pitchFamily="34" charset="0"/>
              </a:rPr>
              <a:t>Decision Tree regressor</a:t>
            </a:r>
            <a:endParaRPr lang="en-US" sz="3200" b="1" i="1" dirty="0">
              <a:latin typeface="Arial" panose="020B0604020202020204" pitchFamily="34" charset="0"/>
              <a:cs typeface="Arial" panose="020B0604020202020204" pitchFamily="34" charset="0"/>
            </a:endParaRPr>
          </a:p>
        </p:txBody>
      </p:sp>
      <p:sp>
        <p:nvSpPr>
          <p:cNvPr id="9" name="Footer Placeholder 8"/>
          <p:cNvSpPr>
            <a:spLocks noGrp="1"/>
          </p:cNvSpPr>
          <p:nvPr>
            <p:ph type="ftr" sz="quarter" idx="11"/>
          </p:nvPr>
        </p:nvSpPr>
        <p:spPr/>
        <p:txBody>
          <a:bodyPr/>
          <a:lstStyle/>
          <a:p>
            <a:r>
              <a:rPr lang="en-US"/>
              <a:t>FLIPROBO TECHNOLOGIES</a:t>
            </a:r>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fld>
            <a:endParaRPr lang="en-US"/>
          </a:p>
        </p:txBody>
      </p:sp>
      <p:pic>
        <p:nvPicPr>
          <p:cNvPr id="2" name="Picture 1"/>
          <p:cNvPicPr>
            <a:picLocks noChangeAspect="1"/>
          </p:cNvPicPr>
          <p:nvPr/>
        </p:nvPicPr>
        <p:blipFill>
          <a:blip r:embed="rId1"/>
          <a:stretch>
            <a:fillRect/>
          </a:stretch>
        </p:blipFill>
        <p:spPr>
          <a:xfrm>
            <a:off x="544195" y="1108710"/>
            <a:ext cx="5153025" cy="4638675"/>
          </a:xfrm>
          <a:prstGeom prst="rect">
            <a:avLst/>
          </a:prstGeom>
        </p:spPr>
      </p:pic>
      <p:pic>
        <p:nvPicPr>
          <p:cNvPr id="5" name="Picture 4"/>
          <p:cNvPicPr>
            <a:picLocks noChangeAspect="1"/>
          </p:cNvPicPr>
          <p:nvPr/>
        </p:nvPicPr>
        <p:blipFill>
          <a:blip r:embed="rId2"/>
          <a:stretch>
            <a:fillRect/>
          </a:stretch>
        </p:blipFill>
        <p:spPr>
          <a:xfrm>
            <a:off x="5887720" y="1591310"/>
            <a:ext cx="6057900" cy="36766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p:cNvSpPr>
            <a:spLocks noGrp="1"/>
          </p:cNvSpPr>
          <p:nvPr>
            <p:ph type="ftr" sz="quarter" idx="11"/>
          </p:nvPr>
        </p:nvSpPr>
        <p:spPr/>
        <p:txBody>
          <a:bodyPr/>
          <a:lstStyle/>
          <a:p>
            <a:r>
              <a:rPr lang="en-US"/>
              <a:t>FLIPROBO TECHNOLOGIES</a:t>
            </a:r>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pic>
        <p:nvPicPr>
          <p:cNvPr id="103" name="Picture 102"/>
          <p:cNvPicPr/>
          <p:nvPr/>
        </p:nvPicPr>
        <p:blipFill>
          <a:blip r:embed="rId1"/>
          <a:stretch>
            <a:fillRect/>
          </a:stretch>
        </p:blipFill>
        <p:spPr>
          <a:xfrm>
            <a:off x="0" y="1452245"/>
            <a:ext cx="12192000" cy="3953510"/>
          </a:xfrm>
          <a:prstGeom prst="rect">
            <a:avLst/>
          </a:prstGeom>
          <a:noFill/>
          <a:ln w="9525">
            <a:noFill/>
          </a:ln>
        </p:spPr>
      </p:pic>
      <p:sp>
        <p:nvSpPr>
          <p:cNvPr id="2" name="TextBox 2"/>
          <p:cNvSpPr txBox="1"/>
          <p:nvPr/>
        </p:nvSpPr>
        <p:spPr>
          <a:xfrm>
            <a:off x="544435" y="524936"/>
            <a:ext cx="9651985"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p>
            <a:r>
              <a:rPr lang="en-US" sz="3200" b="1" i="1" dirty="0">
                <a:latin typeface="Arial" panose="020B0604020202020204" pitchFamily="34" charset="0"/>
                <a:cs typeface="Arial" panose="020B0604020202020204" pitchFamily="34" charset="0"/>
              </a:rPr>
              <a:t>Decision Tree regressor</a:t>
            </a:r>
            <a:endParaRPr lang="en-US" sz="3200" b="1" i="1" dirty="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sp>
        <p:nvSpPr>
          <p:cNvPr id="4" name="TextBox 2"/>
          <p:cNvSpPr txBox="1"/>
          <p:nvPr/>
        </p:nvSpPr>
        <p:spPr>
          <a:xfrm>
            <a:off x="558405" y="-209"/>
            <a:ext cx="9651985"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p>
            <a:r>
              <a:rPr lang="en-US" sz="3200" b="1" i="1" dirty="0">
                <a:latin typeface="Arial" panose="020B0604020202020204" pitchFamily="34" charset="0"/>
                <a:cs typeface="Arial" panose="020B0604020202020204" pitchFamily="34" charset="0"/>
              </a:rPr>
              <a:t>Random Forest regressor</a:t>
            </a:r>
            <a:endParaRPr lang="en-US" sz="3200" b="1" i="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1038225" y="583565"/>
            <a:ext cx="7926705" cy="2656205"/>
          </a:xfrm>
          <a:prstGeom prst="rect">
            <a:avLst/>
          </a:prstGeom>
        </p:spPr>
      </p:pic>
      <p:pic>
        <p:nvPicPr>
          <p:cNvPr id="104" name="Picture 103"/>
          <p:cNvPicPr/>
          <p:nvPr/>
        </p:nvPicPr>
        <p:blipFill>
          <a:blip r:embed="rId2"/>
          <a:stretch>
            <a:fillRect/>
          </a:stretch>
        </p:blipFill>
        <p:spPr>
          <a:xfrm>
            <a:off x="558165" y="3383915"/>
            <a:ext cx="11548110" cy="333756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en-US"/>
              <a:t>FLIPROBO TECHNOLOGIES</a:t>
            </a:r>
            <a:endParaRPr lang="en-US"/>
          </a:p>
        </p:txBody>
      </p:sp>
      <p:sp>
        <p:nvSpPr>
          <p:cNvPr id="3" name="Slide Number Placeholder 2"/>
          <p:cNvSpPr>
            <a:spLocks noGrp="1"/>
          </p:cNvSpPr>
          <p:nvPr>
            <p:ph type="sldNum" sz="quarter" idx="12"/>
          </p:nvPr>
        </p:nvSpPr>
        <p:spPr/>
        <p:txBody>
          <a:bodyPr/>
          <a:p>
            <a:fld id="{330EA680-D336-4FF7-8B7A-9848BB0A1C32}" type="slidenum">
              <a:rPr lang="en-US" smtClean="0"/>
            </a:fld>
            <a:endParaRPr lang="en-US"/>
          </a:p>
        </p:txBody>
      </p:sp>
      <p:sp>
        <p:nvSpPr>
          <p:cNvPr id="4" name="Text Box 3"/>
          <p:cNvSpPr txBox="1"/>
          <p:nvPr/>
        </p:nvSpPr>
        <p:spPr>
          <a:xfrm>
            <a:off x="330200" y="213995"/>
            <a:ext cx="9196705" cy="583565"/>
          </a:xfrm>
          <a:prstGeom prst="rect">
            <a:avLst/>
          </a:prstGeom>
          <a:noFill/>
        </p:spPr>
        <p:txBody>
          <a:bodyPr wrap="square" rtlCol="0" anchor="t">
            <a:spAutoFit/>
          </a:bodyPr>
          <a:p>
            <a:r>
              <a:rPr lang="en-US" sz="3200" b="1" i="1" dirty="0">
                <a:latin typeface="Arial" panose="020B0604020202020204" pitchFamily="34" charset="0"/>
                <a:cs typeface="Arial" panose="020B0604020202020204" pitchFamily="34" charset="0"/>
              </a:rPr>
              <a:t>Gradient Boosting Regressor</a:t>
            </a:r>
            <a:endParaRPr lang="en-US"/>
          </a:p>
        </p:txBody>
      </p:sp>
      <p:pic>
        <p:nvPicPr>
          <p:cNvPr id="5" name="Picture 4"/>
          <p:cNvPicPr>
            <a:picLocks noChangeAspect="1"/>
          </p:cNvPicPr>
          <p:nvPr/>
        </p:nvPicPr>
        <p:blipFill>
          <a:blip r:embed="rId1"/>
          <a:stretch>
            <a:fillRect/>
          </a:stretch>
        </p:blipFill>
        <p:spPr>
          <a:xfrm>
            <a:off x="3854450" y="797560"/>
            <a:ext cx="4597400" cy="2804795"/>
          </a:xfrm>
          <a:prstGeom prst="rect">
            <a:avLst/>
          </a:prstGeom>
        </p:spPr>
      </p:pic>
      <p:pic>
        <p:nvPicPr>
          <p:cNvPr id="105" name="Picture 104"/>
          <p:cNvPicPr/>
          <p:nvPr/>
        </p:nvPicPr>
        <p:blipFill>
          <a:blip r:embed="rId2"/>
          <a:stretch>
            <a:fillRect/>
          </a:stretch>
        </p:blipFill>
        <p:spPr>
          <a:xfrm>
            <a:off x="678180" y="3827145"/>
            <a:ext cx="10904220" cy="273685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INTERPRETATION OF THE RESULTS</a:t>
            </a:r>
            <a:endParaRPr lang="en-US" sz="3200" b="1" i="1" dirty="0">
              <a:latin typeface="Arial" panose="020B0604020202020204" pitchFamily="34" charset="0"/>
              <a:cs typeface="Arial" panose="020B0604020202020204" pitchFamily="34" charset="0"/>
            </a:endParaRPr>
          </a:p>
        </p:txBody>
      </p:sp>
      <p:sp>
        <p:nvSpPr>
          <p:cNvPr id="2" name="Rectangle 1"/>
          <p:cNvSpPr/>
          <p:nvPr/>
        </p:nvSpPr>
        <p:spPr>
          <a:xfrm>
            <a:off x="236452" y="1552445"/>
            <a:ext cx="10267950" cy="2239844"/>
          </a:xfrm>
          <a:prstGeom prst="rect">
            <a:avLst/>
          </a:prstGeom>
        </p:spPr>
        <p:txBody>
          <a:bodyPr wrap="square">
            <a:spAutoFit/>
          </a:bodyPr>
          <a:lstStyle/>
          <a:p>
            <a:pPr marL="457200" indent="-4572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the visualization we interpreted that the target variable </a:t>
            </a:r>
            <a:r>
              <a:rPr lang="en-IN" sz="2400" dirty="0" err="1">
                <a:latin typeface="Arial" panose="020B0604020202020204" pitchFamily="34" charset="0"/>
                <a:cs typeface="Arial" panose="020B0604020202020204" pitchFamily="34" charset="0"/>
              </a:rPr>
              <a:t>SalePrice</a:t>
            </a:r>
            <a:r>
              <a:rPr lang="en-IN" sz="2400" dirty="0">
                <a:latin typeface="Arial" panose="020B0604020202020204" pitchFamily="34" charset="0"/>
                <a:cs typeface="Arial" panose="020B0604020202020204" pitchFamily="34" charset="0"/>
              </a:rPr>
              <a:t> was highly positively correlated with the columns </a:t>
            </a:r>
            <a:r>
              <a:rPr lang="en-IN" sz="2400" dirty="0" err="1">
                <a:latin typeface="Arial" panose="020B0604020202020204" pitchFamily="34" charset="0"/>
                <a:cs typeface="Arial" panose="020B0604020202020204" pitchFamily="34" charset="0"/>
              </a:rPr>
              <a:t>GrLivArea</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YearBuilt</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OverallQual</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GarageCars</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GarageArea</a:t>
            </a:r>
            <a:r>
              <a:rPr lang="en-IN"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the </a:t>
            </a:r>
            <a:r>
              <a:rPr lang="en-IN" sz="2400" dirty="0" err="1">
                <a:latin typeface="Arial" panose="020B0604020202020204" pitchFamily="34" charset="0"/>
                <a:cs typeface="Arial" panose="020B0604020202020204" pitchFamily="34" charset="0"/>
              </a:rPr>
              <a:t>preprocessing</a:t>
            </a:r>
            <a:r>
              <a:rPr lang="en-IN" sz="2400" dirty="0">
                <a:latin typeface="Arial" panose="020B0604020202020204" pitchFamily="34" charset="0"/>
                <a:cs typeface="Arial" panose="020B0604020202020204" pitchFamily="34" charset="0"/>
              </a:rPr>
              <a:t> we interpreted that data was improper scaled.</a:t>
            </a:r>
            <a:endParaRPr lang="en-US" sz="2400" dirty="0">
              <a:latin typeface="Arial" panose="020B0604020202020204" pitchFamily="34" charset="0"/>
              <a:cs typeface="Arial" panose="020B0604020202020204" pitchFamily="34" charset="0"/>
            </a:endParaRPr>
          </a:p>
        </p:txBody>
      </p:sp>
      <p:sp>
        <p:nvSpPr>
          <p:cNvPr id="9" name="Footer Placeholder 8"/>
          <p:cNvSpPr>
            <a:spLocks noGrp="1"/>
          </p:cNvSpPr>
          <p:nvPr>
            <p:ph type="ftr" sz="quarter" idx="11"/>
          </p:nvPr>
        </p:nvSpPr>
        <p:spPr/>
        <p:txBody>
          <a:bodyPr/>
          <a:lstStyle/>
          <a:p>
            <a:r>
              <a:rPr lang="en-US"/>
              <a:t>FLIPROBO TECHNOLOGIES</a:t>
            </a:r>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MOTIVATION FOR THE PROBLEM UNDERTAKEN</a:t>
            </a:r>
            <a:endParaRPr lang="en-US" sz="3200" b="1" i="1" dirty="0">
              <a:latin typeface="Arial" panose="020B0604020202020204" pitchFamily="34" charset="0"/>
              <a:cs typeface="Arial" panose="020B0604020202020204" pitchFamily="34" charset="0"/>
            </a:endParaRPr>
          </a:p>
        </p:txBody>
      </p:sp>
      <p:sp>
        <p:nvSpPr>
          <p:cNvPr id="4" name="TextBox 3"/>
          <p:cNvSpPr txBox="1"/>
          <p:nvPr/>
        </p:nvSpPr>
        <p:spPr>
          <a:xfrm>
            <a:off x="337401" y="1570702"/>
            <a:ext cx="1170507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Predictive modelling, Market mix modelling, recommendation systems are some of the machine learning techniques used for achieving the business goals for housing companies. Our problem is related to one such housing company.</a:t>
            </a:r>
            <a:endParaRPr lang="en-US" sz="2400" dirty="0">
              <a:latin typeface="Arial" panose="020B0604020202020204" pitchFamily="34" charset="0"/>
              <a:cs typeface="Arial" panose="020B0604020202020204" pitchFamily="34" charset="0"/>
            </a:endParaRPr>
          </a:p>
        </p:txBody>
      </p:sp>
      <p:sp>
        <p:nvSpPr>
          <p:cNvPr id="7" name="Footer Placeholder 6"/>
          <p:cNvSpPr>
            <a:spLocks noGrp="1"/>
          </p:cNvSpPr>
          <p:nvPr>
            <p:ph type="ftr" sz="quarter" idx="11"/>
          </p:nvPr>
        </p:nvSpPr>
        <p:spPr/>
        <p:txBody>
          <a:bodyPr/>
          <a:lstStyle/>
          <a:p>
            <a:r>
              <a:rPr lang="en-US"/>
              <a:t>FLIPROBO TECHNOLOGIES</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7250" y="2118716"/>
            <a:ext cx="8637301" cy="1938992"/>
          </a:xfrm>
          <a:prstGeom prst="rect">
            <a:avLst/>
          </a:prstGeom>
        </p:spPr>
        <p:txBody>
          <a:bodyPr wrap="none">
            <a:spAutoFit/>
          </a:bodyPr>
          <a:lstStyle/>
          <a:p>
            <a:pPr algn="ctr"/>
            <a:r>
              <a:rPr lang="en-IN" sz="6000" b="1" dirty="0">
                <a:solidFill>
                  <a:schemeClr val="accent1"/>
                </a:solidFill>
                <a:latin typeface="Algerian" panose="04020705040A02060702" pitchFamily="82" charset="0"/>
                <a:cs typeface="Arial" panose="020B0604020202020204" pitchFamily="34" charset="0"/>
              </a:rPr>
              <a:t>ANALYTICAL PROBLEM </a:t>
            </a:r>
            <a:endParaRPr lang="en-IN" sz="6000" b="1" dirty="0">
              <a:solidFill>
                <a:schemeClr val="accent1"/>
              </a:solidFill>
              <a:latin typeface="Algerian" panose="04020705040A02060702" pitchFamily="82" charset="0"/>
              <a:cs typeface="Arial" panose="020B0604020202020204" pitchFamily="34" charset="0"/>
            </a:endParaRPr>
          </a:p>
          <a:p>
            <a:pPr algn="ctr"/>
            <a:r>
              <a:rPr lang="en-IN" sz="6000" b="1" dirty="0">
                <a:solidFill>
                  <a:schemeClr val="accent1"/>
                </a:solidFill>
                <a:latin typeface="Algerian" panose="04020705040A02060702" pitchFamily="82" charset="0"/>
                <a:cs typeface="Arial" panose="020B0604020202020204" pitchFamily="34" charset="0"/>
              </a:rPr>
              <a:t>FRAMING</a:t>
            </a:r>
            <a:endParaRPr lang="en-US" sz="6000" b="1" dirty="0">
              <a:solidFill>
                <a:schemeClr val="accent1"/>
              </a:solidFill>
              <a:latin typeface="Algerian" panose="04020705040A02060702" pitchFamily="82" charset="0"/>
              <a:cs typeface="Arial" panose="020B0604020202020204" pitchFamily="34" charset="0"/>
            </a:endParaRPr>
          </a:p>
        </p:txBody>
      </p:sp>
      <p:sp>
        <p:nvSpPr>
          <p:cNvPr id="6" name="Footer Placeholder 5"/>
          <p:cNvSpPr>
            <a:spLocks noGrp="1"/>
          </p:cNvSpPr>
          <p:nvPr>
            <p:ph type="ftr" sz="quarter" idx="11"/>
          </p:nvPr>
        </p:nvSpPr>
        <p:spPr/>
        <p:txBody>
          <a:bodyPr/>
          <a:lstStyle/>
          <a:p>
            <a:r>
              <a:rPr lang="en-US"/>
              <a:t>FLIPROBO TECHNOLOGIES</a:t>
            </a:r>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MATHEMATICAL/ ANALYTICAL MODELING OF THE PROBLEM</a:t>
            </a:r>
            <a:endParaRPr lang="en-US" sz="3200" b="1" i="1" dirty="0">
              <a:latin typeface="Arial" panose="020B0604020202020204" pitchFamily="34" charset="0"/>
              <a:cs typeface="Arial" panose="020B0604020202020204" pitchFamily="34" charset="0"/>
            </a:endParaRPr>
          </a:p>
        </p:txBody>
      </p:sp>
      <p:sp>
        <p:nvSpPr>
          <p:cNvPr id="4" name="TextBox 3"/>
          <p:cNvSpPr txBox="1"/>
          <p:nvPr/>
        </p:nvSpPr>
        <p:spPr>
          <a:xfrm>
            <a:off x="337401" y="1814542"/>
            <a:ext cx="1122594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400" dirty="0">
                <a:latin typeface="Arial" panose="020B0604020202020204" pitchFamily="34" charset="0"/>
                <a:cs typeface="Arial" panose="020B0604020202020204" pitchFamily="34" charset="0"/>
              </a:rPr>
              <a:t>In this project we have performed various mathematical and statistical analysis such as we checked description or statistical summary of the data using describe, checked correlation using </a:t>
            </a:r>
            <a:r>
              <a:rPr lang="en-IN" sz="2400" dirty="0" err="1">
                <a:latin typeface="Arial" panose="020B0604020202020204" pitchFamily="34" charset="0"/>
                <a:cs typeface="Arial" panose="020B0604020202020204" pitchFamily="34" charset="0"/>
              </a:rPr>
              <a:t>corr</a:t>
            </a:r>
            <a:r>
              <a:rPr lang="en-IN" sz="2400" dirty="0">
                <a:latin typeface="Arial" panose="020B0604020202020204" pitchFamily="34" charset="0"/>
                <a:cs typeface="Arial" panose="020B0604020202020204" pitchFamily="34" charset="0"/>
              </a:rPr>
              <a:t> and also visualized it using </a:t>
            </a:r>
            <a:r>
              <a:rPr lang="en-IN" sz="2400" dirty="0" err="1">
                <a:latin typeface="Arial" panose="020B0604020202020204" pitchFamily="34" charset="0"/>
                <a:cs typeface="Arial" panose="020B0604020202020204" pitchFamily="34" charset="0"/>
              </a:rPr>
              <a:t>heatmap</a:t>
            </a:r>
            <a:r>
              <a:rPr lang="en-IN" sz="2400" dirty="0">
                <a:latin typeface="Arial" panose="020B0604020202020204" pitchFamily="34" charset="0"/>
                <a:cs typeface="Arial" panose="020B0604020202020204" pitchFamily="34" charset="0"/>
              </a:rPr>
              <a:t>. Then we have used Z-Score to plot outliers and remove them.</a:t>
            </a:r>
            <a:endParaRPr lang="en-US" sz="2400" dirty="0">
              <a:latin typeface="Arial" panose="020B0604020202020204" pitchFamily="34" charset="0"/>
              <a:cs typeface="Arial" panose="020B0604020202020204" pitchFamily="34" charset="0"/>
            </a:endParaRPr>
          </a:p>
        </p:txBody>
      </p:sp>
      <p:pic>
        <p:nvPicPr>
          <p:cNvPr id="5" name="Picture 4"/>
          <p:cNvPicPr/>
          <p:nvPr/>
        </p:nvPicPr>
        <p:blipFill>
          <a:blip r:embed="rId1"/>
          <a:stretch>
            <a:fillRect/>
          </a:stretch>
        </p:blipFill>
        <p:spPr>
          <a:xfrm>
            <a:off x="2185987" y="3597087"/>
            <a:ext cx="7820025" cy="2231390"/>
          </a:xfrm>
          <a:prstGeom prst="rect">
            <a:avLst/>
          </a:prstGeom>
        </p:spPr>
      </p:pic>
      <p:sp>
        <p:nvSpPr>
          <p:cNvPr id="8" name="Footer Placeholder 7"/>
          <p:cNvSpPr>
            <a:spLocks noGrp="1"/>
          </p:cNvSpPr>
          <p:nvPr>
            <p:ph type="ftr" sz="quarter" idx="11"/>
          </p:nvPr>
        </p:nvSpPr>
        <p:spPr/>
        <p:txBody>
          <a:bodyPr/>
          <a:lstStyle/>
          <a:p>
            <a:r>
              <a:rPr lang="en-US"/>
              <a:t>FLIPROBO TECHNOLOGIES</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MATHEMATICAL/ ANALYTICAL MODELING OF THE PROBLEM</a:t>
            </a:r>
            <a:endParaRPr lang="en-US" sz="3200" b="1" i="1" dirty="0">
              <a:latin typeface="Arial" panose="020B0604020202020204" pitchFamily="34" charset="0"/>
              <a:cs typeface="Arial" panose="020B0604020202020204" pitchFamily="34" charset="0"/>
            </a:endParaRPr>
          </a:p>
        </p:txBody>
      </p:sp>
      <p:sp>
        <p:nvSpPr>
          <p:cNvPr id="4" name="TextBox 3"/>
          <p:cNvSpPr txBox="1"/>
          <p:nvPr/>
        </p:nvSpPr>
        <p:spPr>
          <a:xfrm>
            <a:off x="337401" y="1814542"/>
            <a:ext cx="1122594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buFont typeface="Arial" panose="020B0604020202020204" pitchFamily="34" charset="0"/>
              <a:buChar char="•"/>
            </a:pPr>
            <a:r>
              <a:rPr lang="en-IN" sz="2400" dirty="0">
                <a:latin typeface="Arial" panose="020B0604020202020204" pitchFamily="34" charset="0"/>
                <a:cs typeface="Arial" panose="020B0604020202020204" pitchFamily="34" charset="0"/>
              </a:rPr>
              <a:t>From this statistical analysis we make some of the interpretations that,</a:t>
            </a:r>
            <a:r>
              <a:rPr lang="en-US" sz="2400" dirty="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Maximum standard deviation of 8957.44 is observed in </a:t>
            </a:r>
            <a:r>
              <a:rPr lang="en-IN" sz="2400" dirty="0" err="1">
                <a:latin typeface="Arial" panose="020B0604020202020204" pitchFamily="34" charset="0"/>
                <a:cs typeface="Arial" panose="020B0604020202020204" pitchFamily="34" charset="0"/>
              </a:rPr>
              <a:t>LotArea</a:t>
            </a:r>
            <a:r>
              <a:rPr lang="en-IN" sz="2400" dirty="0">
                <a:latin typeface="Arial" panose="020B0604020202020204" pitchFamily="34" charset="0"/>
                <a:cs typeface="Arial" panose="020B0604020202020204" pitchFamily="34" charset="0"/>
              </a:rPr>
              <a:t> column.</a:t>
            </a:r>
            <a:endParaRPr lang="en-IN" sz="2400" dirty="0">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r>
              <a:rPr lang="en-IN" sz="2400" dirty="0">
                <a:latin typeface="Arial" panose="020B0604020202020204" pitchFamily="34" charset="0"/>
                <a:cs typeface="Arial" panose="020B0604020202020204" pitchFamily="34" charset="0"/>
              </a:rPr>
              <a:t>Maximum </a:t>
            </a:r>
            <a:r>
              <a:rPr lang="en-IN" sz="2400" dirty="0" err="1">
                <a:latin typeface="Arial" panose="020B0604020202020204" pitchFamily="34" charset="0"/>
                <a:cs typeface="Arial" panose="020B0604020202020204" pitchFamily="34" charset="0"/>
              </a:rPr>
              <a:t>SalePrice</a:t>
            </a:r>
            <a:r>
              <a:rPr lang="en-IN" sz="2400" dirty="0">
                <a:latin typeface="Arial" panose="020B0604020202020204" pitchFamily="34" charset="0"/>
                <a:cs typeface="Arial" panose="020B0604020202020204" pitchFamily="34" charset="0"/>
              </a:rPr>
              <a:t> of a house observed is 755000 and minimum is 34900.</a:t>
            </a:r>
            <a:endParaRPr lang="en-IN" sz="2400" dirty="0">
              <a:latin typeface="Arial" panose="020B0604020202020204" pitchFamily="34" charset="0"/>
              <a:cs typeface="Arial" panose="020B0604020202020204" pitchFamily="34" charset="0"/>
            </a:endParaRPr>
          </a:p>
          <a:p>
            <a:pPr lvl="0"/>
            <a:endParaRPr lang="en-US" sz="2400" dirty="0">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r>
              <a:rPr lang="en-IN" sz="2400" dirty="0">
                <a:latin typeface="Arial" panose="020B0604020202020204" pitchFamily="34" charset="0"/>
                <a:cs typeface="Arial" panose="020B0604020202020204" pitchFamily="34" charset="0"/>
              </a:rPr>
              <a:t>In the columns:</a:t>
            </a:r>
            <a:endParaRPr lang="en-IN" sz="24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IN" sz="2400" dirty="0">
                <a:latin typeface="Arial" panose="020B0604020202020204" pitchFamily="34" charset="0"/>
                <a:cs typeface="Arial" panose="020B0604020202020204" pitchFamily="34" charset="0"/>
              </a:rPr>
              <a:t>Id, </a:t>
            </a:r>
            <a:r>
              <a:rPr lang="en-IN" sz="2400" dirty="0" err="1">
                <a:latin typeface="Arial" panose="020B0604020202020204" pitchFamily="34" charset="0"/>
                <a:cs typeface="Arial" panose="020B0604020202020204" pitchFamily="34" charset="0"/>
              </a:rPr>
              <a:t>MSSubclass</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LotArea</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MasVnrArea</a:t>
            </a:r>
            <a:r>
              <a:rPr lang="en-IN" sz="2400" dirty="0">
                <a:latin typeface="Arial" panose="020B0604020202020204" pitchFamily="34" charset="0"/>
                <a:cs typeface="Arial" panose="020B0604020202020204" pitchFamily="34" charset="0"/>
              </a:rPr>
              <a:t>, BsmtFinSF1, BsmtFinSF2, </a:t>
            </a:r>
            <a:r>
              <a:rPr lang="en-IN" sz="2400" dirty="0" err="1">
                <a:latin typeface="Arial" panose="020B0604020202020204" pitchFamily="34" charset="0"/>
                <a:cs typeface="Arial" panose="020B0604020202020204" pitchFamily="34" charset="0"/>
              </a:rPr>
              <a:t>BsmtUnfsF</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TotalBsmtSF</a:t>
            </a:r>
            <a:r>
              <a:rPr lang="en-IN" sz="2400" dirty="0">
                <a:latin typeface="Arial" panose="020B0604020202020204" pitchFamily="34" charset="0"/>
                <a:cs typeface="Arial" panose="020B0604020202020204" pitchFamily="34" charset="0"/>
              </a:rPr>
              <a:t>, 1stFlrSF, 2ndFlrSF, </a:t>
            </a:r>
            <a:r>
              <a:rPr lang="en-IN" sz="2400" dirty="0" err="1">
                <a:latin typeface="Arial" panose="020B0604020202020204" pitchFamily="34" charset="0"/>
                <a:cs typeface="Arial" panose="020B0604020202020204" pitchFamily="34" charset="0"/>
              </a:rPr>
              <a:t>LowQualFinSF</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GrLivArea</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BsmtFullBath</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HalfBath</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TotRmsAbvGrd</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WoodDeckSF</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OpenPorchSF</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EnclosedPorch</a:t>
            </a:r>
            <a:r>
              <a:rPr lang="en-IN" sz="2400" dirty="0">
                <a:latin typeface="Arial" panose="020B0604020202020204" pitchFamily="34" charset="0"/>
                <a:cs typeface="Arial" panose="020B0604020202020204" pitchFamily="34" charset="0"/>
              </a:rPr>
              <a:t>, 3SsnPorch, </a:t>
            </a:r>
            <a:r>
              <a:rPr lang="en-IN" sz="2400" dirty="0" err="1">
                <a:latin typeface="Arial" panose="020B0604020202020204" pitchFamily="34" charset="0"/>
                <a:cs typeface="Arial" panose="020B0604020202020204" pitchFamily="34" charset="0"/>
              </a:rPr>
              <a:t>ScreenPorch</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PoolArea</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Miscval</a:t>
            </a:r>
            <a:r>
              <a:rPr lang="en-IN"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a:t>FLIPROBO TECHNOLOGIES</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MATHEMATICAL/ ANALYTICAL MODELING OF THE PROBLEM</a:t>
            </a:r>
            <a:endParaRPr lang="en-US" sz="3200" b="1" i="1" dirty="0">
              <a:latin typeface="Arial" panose="020B0604020202020204" pitchFamily="34" charset="0"/>
              <a:cs typeface="Arial" panose="020B0604020202020204" pitchFamily="34" charset="0"/>
            </a:endParaRPr>
          </a:p>
        </p:txBody>
      </p:sp>
      <p:sp>
        <p:nvSpPr>
          <p:cNvPr id="4" name="TextBox 3"/>
          <p:cNvSpPr txBox="1"/>
          <p:nvPr/>
        </p:nvSpPr>
        <p:spPr>
          <a:xfrm>
            <a:off x="337401" y="1814542"/>
            <a:ext cx="11225949"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lvl="0" indent="-457200">
              <a:buFont typeface="Arial" panose="020B0604020202020204" pitchFamily="34" charset="0"/>
              <a:buChar char="•"/>
            </a:pPr>
            <a:r>
              <a:rPr lang="en-IN" sz="2400" dirty="0" err="1">
                <a:latin typeface="Arial" panose="020B0604020202020204" pitchFamily="34" charset="0"/>
                <a:cs typeface="Arial" panose="020B0604020202020204" pitchFamily="34" charset="0"/>
              </a:rPr>
              <a:t>salePrice</a:t>
            </a:r>
            <a:r>
              <a:rPr lang="en-IN" sz="2400" dirty="0">
                <a:latin typeface="Arial" panose="020B0604020202020204" pitchFamily="34" charset="0"/>
                <a:cs typeface="Arial" panose="020B0604020202020204" pitchFamily="34" charset="0"/>
              </a:rPr>
              <a:t> mean is considerably greater than median so the columns are positively skewed.</a:t>
            </a:r>
            <a:endParaRPr lang="en-IN" sz="2400" dirty="0">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r>
              <a:rPr lang="en-IN" sz="2400" dirty="0">
                <a:latin typeface="Arial" panose="020B0604020202020204" pitchFamily="34" charset="0"/>
                <a:cs typeface="Arial" panose="020B0604020202020204" pitchFamily="34" charset="0"/>
              </a:rPr>
              <a:t>In the columns </a:t>
            </a:r>
            <a:r>
              <a:rPr lang="en-IN" sz="2400" dirty="0" err="1">
                <a:latin typeface="Arial" panose="020B0604020202020204" pitchFamily="34" charset="0"/>
                <a:cs typeface="Arial" panose="020B0604020202020204" pitchFamily="34" charset="0"/>
              </a:rPr>
              <a:t>FullBath</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BedroomAbvGr</a:t>
            </a:r>
            <a:r>
              <a:rPr lang="en-IN" sz="2400" dirty="0">
                <a:latin typeface="Arial" panose="020B0604020202020204" pitchFamily="34" charset="0"/>
                <a:cs typeface="Arial" panose="020B0604020202020204" pitchFamily="34" charset="0"/>
              </a:rPr>
              <a:t>, Fireplaces, </a:t>
            </a:r>
            <a:r>
              <a:rPr lang="en-IN" sz="2400" dirty="0" err="1">
                <a:latin typeface="Arial" panose="020B0604020202020204" pitchFamily="34" charset="0"/>
                <a:cs typeface="Arial" panose="020B0604020202020204" pitchFamily="34" charset="0"/>
              </a:rPr>
              <a:t>Garagecars</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GarageArea</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YrSold</a:t>
            </a:r>
            <a:r>
              <a:rPr lang="en-IN" sz="2400" dirty="0">
                <a:latin typeface="Arial" panose="020B0604020202020204" pitchFamily="34" charset="0"/>
                <a:cs typeface="Arial" panose="020B0604020202020204" pitchFamily="34" charset="0"/>
              </a:rPr>
              <a:t> Median is greater than mean so the columns are negatively skewed.</a:t>
            </a:r>
            <a:endParaRPr lang="en-IN" sz="2400" dirty="0">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400" dirty="0">
                <a:latin typeface="Arial" panose="020B0604020202020204" pitchFamily="34" charset="0"/>
                <a:cs typeface="Arial" panose="020B0604020202020204" pitchFamily="34" charset="0"/>
              </a:rPr>
              <a:t>In the columns Id, </a:t>
            </a:r>
            <a:r>
              <a:rPr lang="en-IN" sz="2400" dirty="0" err="1">
                <a:latin typeface="Arial" panose="020B0604020202020204" pitchFamily="34" charset="0"/>
                <a:cs typeface="Arial" panose="020B0604020202020204" pitchFamily="34" charset="0"/>
              </a:rPr>
              <a:t>MSSubClass</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LotFrontage</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LotArea</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MasVnrArea</a:t>
            </a:r>
            <a:r>
              <a:rPr lang="en-IN" sz="2400" dirty="0">
                <a:latin typeface="Arial" panose="020B0604020202020204" pitchFamily="34" charset="0"/>
                <a:cs typeface="Arial" panose="020B0604020202020204" pitchFamily="34" charset="0"/>
              </a:rPr>
              <a:t>, BsmtFinSF1, BsmtFinSF2, </a:t>
            </a:r>
            <a:r>
              <a:rPr lang="en-IN" sz="2400" dirty="0" err="1">
                <a:latin typeface="Arial" panose="020B0604020202020204" pitchFamily="34" charset="0"/>
                <a:cs typeface="Arial" panose="020B0604020202020204" pitchFamily="34" charset="0"/>
              </a:rPr>
              <a:t>BsmtUnfSF</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TotalBsmtSF</a:t>
            </a:r>
            <a:r>
              <a:rPr lang="en-IN" sz="2400" dirty="0">
                <a:latin typeface="Arial" panose="020B0604020202020204" pitchFamily="34" charset="0"/>
                <a:cs typeface="Arial" panose="020B0604020202020204" pitchFamily="34" charset="0"/>
              </a:rPr>
              <a:t>, 1stFlrSF, 2ndFlrSF, </a:t>
            </a:r>
            <a:r>
              <a:rPr lang="en-IN" sz="2400" dirty="0" err="1">
                <a:latin typeface="Arial" panose="020B0604020202020204" pitchFamily="34" charset="0"/>
                <a:cs typeface="Arial" panose="020B0604020202020204" pitchFamily="34" charset="0"/>
              </a:rPr>
              <a:t>LowQualFinSF</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GrLivArea</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BsmtHalfBath</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BedroomAbvGr</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ToRmsAbvGrd</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GarageArea</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WoodDeckSF</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OpenPorchSF</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EnclosedPorch</a:t>
            </a:r>
            <a:r>
              <a:rPr lang="en-IN" sz="2400" dirty="0">
                <a:latin typeface="Arial" panose="020B0604020202020204" pitchFamily="34" charset="0"/>
                <a:cs typeface="Arial" panose="020B0604020202020204" pitchFamily="34" charset="0"/>
              </a:rPr>
              <a:t>, 3SsnPorch, </a:t>
            </a:r>
            <a:endParaRPr lang="en-US" sz="2400" dirty="0">
              <a:latin typeface="Arial" panose="020B0604020202020204" pitchFamily="34" charset="0"/>
              <a:cs typeface="Arial" panose="020B0604020202020204" pitchFamily="34" charset="0"/>
            </a:endParaRPr>
          </a:p>
        </p:txBody>
      </p:sp>
      <p:sp>
        <p:nvSpPr>
          <p:cNvPr id="7" name="Footer Placeholder 6"/>
          <p:cNvSpPr>
            <a:spLocks noGrp="1"/>
          </p:cNvSpPr>
          <p:nvPr>
            <p:ph type="ftr" sz="quarter" idx="11"/>
          </p:nvPr>
        </p:nvSpPr>
        <p:spPr/>
        <p:txBody>
          <a:bodyPr/>
          <a:lstStyle/>
          <a:p>
            <a:r>
              <a:rPr lang="en-US"/>
              <a:t>FLIPROBO TECHNOLOGIES</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MATHEMATICAL/ ANALYTICAL MODELING OF THE PROBLEM</a:t>
            </a:r>
            <a:endParaRPr lang="en-US" sz="3200" b="1" i="1" dirty="0">
              <a:latin typeface="Arial" panose="020B0604020202020204" pitchFamily="34" charset="0"/>
              <a:cs typeface="Arial" panose="020B0604020202020204" pitchFamily="34" charset="0"/>
            </a:endParaRPr>
          </a:p>
        </p:txBody>
      </p:sp>
      <p:sp>
        <p:nvSpPr>
          <p:cNvPr id="4" name="TextBox 3"/>
          <p:cNvSpPr txBox="1"/>
          <p:nvPr/>
        </p:nvSpPr>
        <p:spPr>
          <a:xfrm>
            <a:off x="337401" y="1814542"/>
            <a:ext cx="1122594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buFont typeface="Arial" panose="020B0604020202020204" pitchFamily="34" charset="0"/>
              <a:buChar char="•"/>
            </a:pPr>
            <a:r>
              <a:rPr lang="en-IN" sz="2400" dirty="0" err="1">
                <a:latin typeface="Arial" panose="020B0604020202020204" pitchFamily="34" charset="0"/>
                <a:cs typeface="Arial" panose="020B0604020202020204" pitchFamily="34" charset="0"/>
              </a:rPr>
              <a:t>ScreenPorch</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PoolArea</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MiscVal</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SalePrice</a:t>
            </a:r>
            <a:r>
              <a:rPr lang="en-IN" sz="2400" dirty="0">
                <a:latin typeface="Arial" panose="020B0604020202020204" pitchFamily="34" charset="0"/>
                <a:cs typeface="Arial" panose="020B0604020202020204" pitchFamily="34" charset="0"/>
              </a:rPr>
              <a:t> there is considerable difference between the 75 percentile and maximum so outliers are present. </a:t>
            </a:r>
            <a:endParaRPr lang="en-US" sz="2400" dirty="0">
              <a:latin typeface="Arial" panose="020B0604020202020204" pitchFamily="34" charset="0"/>
              <a:cs typeface="Arial" panose="020B0604020202020204" pitchFamily="34" charset="0"/>
            </a:endParaRPr>
          </a:p>
        </p:txBody>
      </p:sp>
      <p:sp>
        <p:nvSpPr>
          <p:cNvPr id="7" name="Footer Placeholder 6"/>
          <p:cNvSpPr>
            <a:spLocks noGrp="1"/>
          </p:cNvSpPr>
          <p:nvPr>
            <p:ph type="ftr" sz="quarter" idx="11"/>
          </p:nvPr>
        </p:nvSpPr>
        <p:spPr/>
        <p:txBody>
          <a:bodyPr/>
          <a:lstStyle/>
          <a:p>
            <a:r>
              <a:rPr lang="en-US"/>
              <a:t>FLIPROBO TECHNOLOGIES</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i="1" dirty="0">
                <a:latin typeface="Arial" panose="020B0604020202020204" pitchFamily="34" charset="0"/>
                <a:cs typeface="Arial" panose="020B0604020202020204" pitchFamily="34" charset="0"/>
              </a:rPr>
              <a:t>DATA SOURCES AND THEIR FORMATS</a:t>
            </a:r>
            <a:endParaRPr lang="en-US" sz="3200" b="1" i="1" dirty="0">
              <a:latin typeface="Arial" panose="020B0604020202020204" pitchFamily="34" charset="0"/>
              <a:cs typeface="Arial" panose="020B0604020202020204" pitchFamily="34" charset="0"/>
            </a:endParaRPr>
          </a:p>
        </p:txBody>
      </p:sp>
      <p:sp>
        <p:nvSpPr>
          <p:cNvPr id="9" name="Footer Placeholder 8"/>
          <p:cNvSpPr>
            <a:spLocks noGrp="1"/>
          </p:cNvSpPr>
          <p:nvPr>
            <p:ph type="ftr" sz="quarter" idx="11"/>
          </p:nvPr>
        </p:nvSpPr>
        <p:spPr/>
        <p:txBody>
          <a:bodyPr/>
          <a:lstStyle/>
          <a:p>
            <a:r>
              <a:rPr lang="en-US"/>
              <a:t>FLIPROBO TECHNOLOGIES</a:t>
            </a:r>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fld>
            <a:endParaRPr lang="en-US"/>
          </a:p>
        </p:txBody>
      </p:sp>
      <p:pic>
        <p:nvPicPr>
          <p:cNvPr id="2" name="Picture 1"/>
          <p:cNvPicPr>
            <a:picLocks noChangeAspect="1"/>
          </p:cNvPicPr>
          <p:nvPr/>
        </p:nvPicPr>
        <p:blipFill>
          <a:blip r:embed="rId1"/>
          <a:stretch>
            <a:fillRect/>
          </a:stretch>
        </p:blipFill>
        <p:spPr>
          <a:xfrm>
            <a:off x="544195" y="1196975"/>
            <a:ext cx="5124450" cy="1800225"/>
          </a:xfrm>
          <a:prstGeom prst="rect">
            <a:avLst/>
          </a:prstGeom>
        </p:spPr>
      </p:pic>
      <p:pic>
        <p:nvPicPr>
          <p:cNvPr id="4" name="Picture 3"/>
          <p:cNvPicPr>
            <a:picLocks noChangeAspect="1"/>
          </p:cNvPicPr>
          <p:nvPr/>
        </p:nvPicPr>
        <p:blipFill>
          <a:blip r:embed="rId2"/>
          <a:stretch>
            <a:fillRect/>
          </a:stretch>
        </p:blipFill>
        <p:spPr>
          <a:xfrm>
            <a:off x="455295" y="3152140"/>
            <a:ext cx="9220200" cy="2019300"/>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5191</Words>
  <Application>WPS Presentation</Application>
  <PresentationFormat>Widescreen</PresentationFormat>
  <Paragraphs>197</Paragraphs>
  <Slides>24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Arial</vt:lpstr>
      <vt:lpstr>Algerian</vt:lpstr>
      <vt:lpstr>Wingdings 3</vt:lpstr>
      <vt:lpstr>Garamond</vt:lpstr>
      <vt:lpstr>Microsoft YaHei</vt:lpstr>
      <vt:lpstr>Arial Unicode MS</vt:lpstr>
      <vt:lpstr>Calibri</vt:lpstr>
      <vt:lpstr>Gear Drives</vt:lpstr>
      <vt:lpstr>HOUSING PRICE PREDICTION PROJECT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dc:creator>
  <cp:lastModifiedBy>Csp</cp:lastModifiedBy>
  <cp:revision>1323</cp:revision>
  <dcterms:created xsi:type="dcterms:W3CDTF">2020-12-29T14:55:00Z</dcterms:created>
  <dcterms:modified xsi:type="dcterms:W3CDTF">2021-09-26T11:25:26Z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BAD555E3284C409D88B0226999C5C691</vt:lpwstr>
  </property>
  <property fmtid="{D5CDD505-2E9C-101B-9397-08002B2CF9AE}" pid="3" name="KSOProductBuildVer">
    <vt:lpwstr>1033-11.2.0.10258</vt:lpwstr>
  </property>
</Properties>
</file>