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256" r:id="rId3"/>
    <p:sldId id="318" r:id="rId5"/>
    <p:sldId id="320" r:id="rId6"/>
    <p:sldId id="324" r:id="rId7"/>
    <p:sldId id="328" r:id="rId8"/>
    <p:sldId id="330" r:id="rId9"/>
    <p:sldId id="331" r:id="rId10"/>
    <p:sldId id="411" r:id="rId11"/>
    <p:sldId id="412" r:id="rId12"/>
    <p:sldId id="413" r:id="rId13"/>
    <p:sldId id="414" r:id="rId14"/>
    <p:sldId id="415" r:id="rId15"/>
    <p:sldId id="342" r:id="rId16"/>
    <p:sldId id="349" r:id="rId17"/>
    <p:sldId id="416" r:id="rId18"/>
    <p:sldId id="350" r:id="rId19"/>
    <p:sldId id="408" r:id="rId20"/>
    <p:sldId id="409" r:id="rId21"/>
    <p:sldId id="417" r:id="rId22"/>
    <p:sldId id="418" r:id="rId23"/>
    <p:sldId id="419" r:id="rId24"/>
    <p:sldId id="420" r:id="rId25"/>
    <p:sldId id="3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808AF71-E873-4278-88E4-5DD2F3B8804D}"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FLIPROBO TECHNOLOGIES</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F871FD8-5BA9-4CDC-9047-6D1219B53022}"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808AF71-E873-4278-88E4-5DD2F3B8804D}" type="datetime1">
              <a:rPr lang="en-US" smtClean="0"/>
            </a:fld>
            <a:endParaRPr lang="en-US"/>
          </a:p>
        </p:txBody>
      </p:sp>
      <p:sp>
        <p:nvSpPr>
          <p:cNvPr id="8" name="Footer Placeholder 7"/>
          <p:cNvSpPr>
            <a:spLocks noGrp="1"/>
          </p:cNvSpPr>
          <p:nvPr>
            <p:ph type="ftr" sz="quarter" idx="11"/>
          </p:nvPr>
        </p:nvSpPr>
        <p:spPr/>
        <p:txBody>
          <a:bodyPr/>
          <a:p>
            <a:r>
              <a:rPr lang="en-US"/>
              <a:t>FLIPROBO TECHNOLOGIES</a:t>
            </a:r>
            <a:endParaRPr lang="en-US" dirty="0"/>
          </a:p>
        </p:txBody>
      </p:sp>
      <p:sp>
        <p:nvSpPr>
          <p:cNvPr id="9" name="Slide Number Placeholder 8"/>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4B43350-E0D8-4B8F-9695-513A9E1F493D}" type="datetime1">
              <a:rPr lang="en-US" smtClean="0"/>
            </a:fld>
            <a:endParaRPr lang="en-US"/>
          </a:p>
        </p:txBody>
      </p:sp>
      <p:sp>
        <p:nvSpPr>
          <p:cNvPr id="4" name="Footer Placeholder 3"/>
          <p:cNvSpPr>
            <a:spLocks noGrp="1"/>
          </p:cNvSpPr>
          <p:nvPr>
            <p:ph type="ftr" sz="quarter" idx="11"/>
          </p:nvPr>
        </p:nvSpPr>
        <p:spPr/>
        <p:txBody>
          <a:bodyPr/>
          <a:p>
            <a:r>
              <a:rPr lang="en-US"/>
              <a:t>FLIPROBO TECHNOLOGIES</a:t>
            </a:r>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D5733D8-BEF1-470B-8097-E0686587E1A4}" type="datetime1">
              <a:rPr lang="en-US" smtClean="0"/>
            </a:fld>
            <a:endParaRPr lang="en-US"/>
          </a:p>
        </p:txBody>
      </p:sp>
      <p:sp>
        <p:nvSpPr>
          <p:cNvPr id="3" name="Footer Placeholder 2"/>
          <p:cNvSpPr>
            <a:spLocks noGrp="1"/>
          </p:cNvSpPr>
          <p:nvPr>
            <p:ph type="ftr" sz="quarter" idx="11"/>
          </p:nvPr>
        </p:nvSpPr>
        <p:spPr/>
        <p:txBody>
          <a:bodyPr/>
          <a:p>
            <a:r>
              <a:rPr lang="en-US"/>
              <a:t>FLIPROBO TECHNOLOGIES</a:t>
            </a: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E96CEF-8B4F-4361-92B5-2C83720DAB69}"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808AF71-E873-4278-88E4-5DD2F3B8804D}"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FLIPROBO TECHNOLOGIES</a:t>
            </a:r>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50" y="1466215"/>
            <a:ext cx="9414510" cy="1835785"/>
          </a:xfrm>
        </p:spPr>
        <p:txBody>
          <a:bodyPr>
            <a:noAutofit/>
          </a:bodyPr>
          <a:lstStyle/>
          <a:p>
            <a:pPr algn="ctr"/>
            <a:r>
              <a:rPr lang="en-US" sz="4800" b="1" dirty="0">
                <a:effectLst/>
                <a:latin typeface="Algerian" panose="04020705040A02060702" pitchFamily="82" charset="0"/>
                <a:cs typeface="Arial" panose="020B0604020202020204" pitchFamily="34" charset="0"/>
              </a:rPr>
              <a:t>CAR PRICE PREDICTION</a:t>
            </a:r>
            <a:br>
              <a:rPr lang="en-US" sz="4800" b="1" dirty="0">
                <a:effectLst/>
                <a:latin typeface="Algerian" panose="04020705040A02060702" pitchFamily="82" charset="0"/>
                <a:cs typeface="Arial" panose="020B0604020202020204" pitchFamily="34" charset="0"/>
              </a:rPr>
            </a:br>
            <a:r>
              <a:rPr lang="en-US" sz="4800" b="1" dirty="0">
                <a:effectLst/>
                <a:latin typeface="Algerian" panose="04020705040A02060702" pitchFamily="82" charset="0"/>
                <a:cs typeface="Arial" panose="020B0604020202020204" pitchFamily="34" charset="0"/>
              </a:rPr>
              <a:t>PROJECT</a:t>
            </a:r>
            <a:endParaRPr lang="en-US" sz="4800" b="1" dirty="0">
              <a:effectLst/>
              <a:latin typeface="Algerian" panose="04020705040A02060702" pitchFamily="82" charset="0"/>
              <a:cs typeface="Arial" panose="020B0604020202020204" pitchFamily="34" charset="0"/>
            </a:endParaRPr>
          </a:p>
        </p:txBody>
      </p:sp>
      <p:sp>
        <p:nvSpPr>
          <p:cNvPr id="3" name="Subtitle 2"/>
          <p:cNvSpPr>
            <a:spLocks noGrp="1"/>
          </p:cNvSpPr>
          <p:nvPr>
            <p:ph type="subTitle" idx="1"/>
          </p:nvPr>
        </p:nvSpPr>
        <p:spPr>
          <a:xfrm>
            <a:off x="8175204" y="5362277"/>
            <a:ext cx="3767275" cy="882557"/>
          </a:xfrm>
        </p:spPr>
        <p:txBody>
          <a:bodyPr vert="horz" lIns="91440" tIns="45720" rIns="91440" bIns="45720" rtlCol="0" anchor="t">
            <a:noAutofit/>
          </a:bodyPr>
          <a:lstStyle/>
          <a:p>
            <a:pPr algn="l"/>
            <a:r>
              <a:rPr lang="en-US" sz="2400" b="1" dirty="0">
                <a:solidFill>
                  <a:schemeClr val="tx1"/>
                </a:solidFill>
                <a:latin typeface="Arial" panose="020B0604020202020204" pitchFamily="34" charset="0"/>
                <a:cs typeface="Arial" panose="020B0604020202020204" pitchFamily="34" charset="0"/>
              </a:rPr>
              <a:t>Submitted by </a:t>
            </a:r>
            <a:r>
              <a:rPr lang="en-US" sz="2400" b="1">
                <a:solidFill>
                  <a:schemeClr val="tx1"/>
                </a:solidFill>
                <a:latin typeface="Arial" panose="020B0604020202020204" pitchFamily="34" charset="0"/>
                <a:cs typeface="Arial" panose="020B0604020202020204" pitchFamily="34" charset="0"/>
              </a:rPr>
              <a:t>: </a:t>
            </a:r>
            <a:endParaRPr lang="en-US" sz="2400" b="1">
              <a:solidFill>
                <a:schemeClr val="tx1"/>
              </a:solidFill>
              <a:latin typeface="Arial" panose="020B0604020202020204" pitchFamily="34" charset="0"/>
              <a:cs typeface="Arial" panose="020B0604020202020204" pitchFamily="34" charset="0"/>
            </a:endParaRPr>
          </a:p>
          <a:p>
            <a:pPr algn="l"/>
            <a:r>
              <a:rPr lang="en-US" sz="2800" b="1">
                <a:latin typeface="Arial" panose="020B0604020202020204" pitchFamily="34" charset="0"/>
                <a:cs typeface="Arial" panose="020B0604020202020204" pitchFamily="34" charset="0"/>
              </a:rPr>
              <a:t>Rupali Bisen</a:t>
            </a:r>
            <a:endParaRPr lang="en-US" sz="2800" b="1" dirty="0">
              <a:solidFill>
                <a:schemeClr val="tx1"/>
              </a:solidFill>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3"/>
          </p:nvPr>
        </p:nvSpPr>
        <p:spPr/>
        <p:txBody>
          <a:bodyPr anchor="b" anchorCtr="0"/>
          <a:lstStyle/>
          <a:p>
            <a:r>
              <a:rPr lang="en-US" dirty="0"/>
              <a:t>FLIPROBO TECHNOLOGIES</a:t>
            </a:r>
            <a:endParaRPr lang="en-US" dirty="0"/>
          </a:p>
        </p:txBody>
      </p:sp>
      <p:sp>
        <p:nvSpPr>
          <p:cNvPr id="6" name="Slide Number Placeholder 5"/>
          <p:cNvSpPr>
            <a:spLocks noGrp="1"/>
          </p:cNvSpPr>
          <p:nvPr>
            <p:ph type="sldNum" sz="quarter" idx="4"/>
          </p:nvPr>
        </p:nvSpPr>
        <p:spPr/>
        <p:txBody>
          <a:bodyPr/>
          <a:lstStyle/>
          <a:p>
            <a:fld id="{330EA680-D336-4FF7-8B7A-9848BB0A1C3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87350" y="323850"/>
            <a:ext cx="2540000" cy="368300"/>
          </a:xfrm>
          <a:prstGeom prst="rect">
            <a:avLst/>
          </a:prstGeom>
          <a:noFill/>
        </p:spPr>
        <p:txBody>
          <a:bodyPr wrap="square" rtlCol="0" anchor="t">
            <a:spAutoFit/>
          </a:bodyPr>
          <a:p>
            <a:r>
              <a:rPr lang="en-US"/>
              <a:t>Checking for outliers</a:t>
            </a:r>
            <a:endParaRPr lang="en-US"/>
          </a:p>
        </p:txBody>
      </p:sp>
      <p:pic>
        <p:nvPicPr>
          <p:cNvPr id="5" name="Picture 4"/>
          <p:cNvPicPr>
            <a:picLocks noChangeAspect="1"/>
          </p:cNvPicPr>
          <p:nvPr/>
        </p:nvPicPr>
        <p:blipFill>
          <a:blip r:embed="rId1"/>
          <a:stretch>
            <a:fillRect/>
          </a:stretch>
        </p:blipFill>
        <p:spPr>
          <a:xfrm>
            <a:off x="2381250" y="1466850"/>
            <a:ext cx="7429500" cy="3924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87350" y="323850"/>
            <a:ext cx="2540000" cy="368300"/>
          </a:xfrm>
          <a:prstGeom prst="rect">
            <a:avLst/>
          </a:prstGeom>
          <a:noFill/>
        </p:spPr>
        <p:txBody>
          <a:bodyPr wrap="square" rtlCol="0" anchor="t">
            <a:spAutoFit/>
          </a:bodyPr>
          <a:p>
            <a:r>
              <a:rPr lang="en-US"/>
              <a:t>Removing for outliers</a:t>
            </a:r>
            <a:endParaRPr lang="en-US"/>
          </a:p>
        </p:txBody>
      </p:sp>
      <p:pic>
        <p:nvPicPr>
          <p:cNvPr id="5" name="Picture 4"/>
          <p:cNvPicPr>
            <a:picLocks noChangeAspect="1"/>
          </p:cNvPicPr>
          <p:nvPr/>
        </p:nvPicPr>
        <p:blipFill>
          <a:blip r:embed="rId1"/>
          <a:stretch>
            <a:fillRect/>
          </a:stretch>
        </p:blipFill>
        <p:spPr>
          <a:xfrm>
            <a:off x="2543175" y="1095375"/>
            <a:ext cx="7105650" cy="4667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215515" y="1349375"/>
            <a:ext cx="4095750" cy="1609725"/>
          </a:xfrm>
          <a:prstGeom prst="rect">
            <a:avLst/>
          </a:prstGeom>
        </p:spPr>
      </p:pic>
      <p:sp>
        <p:nvSpPr>
          <p:cNvPr id="5" name="Text Box 4"/>
          <p:cNvSpPr txBox="1"/>
          <p:nvPr/>
        </p:nvSpPr>
        <p:spPr>
          <a:xfrm>
            <a:off x="674370" y="252730"/>
            <a:ext cx="2540000" cy="368300"/>
          </a:xfrm>
          <a:prstGeom prst="rect">
            <a:avLst/>
          </a:prstGeom>
          <a:noFill/>
        </p:spPr>
        <p:txBody>
          <a:bodyPr wrap="square" rtlCol="0" anchor="t">
            <a:spAutoFit/>
          </a:bodyPr>
          <a:p>
            <a:r>
              <a:rPr lang="en-US"/>
              <a:t>Model Preparation</a:t>
            </a:r>
            <a:endParaRPr lang="en-US"/>
          </a:p>
        </p:txBody>
      </p:sp>
      <p:pic>
        <p:nvPicPr>
          <p:cNvPr id="6" name="Picture 5"/>
          <p:cNvPicPr>
            <a:picLocks noChangeAspect="1"/>
          </p:cNvPicPr>
          <p:nvPr/>
        </p:nvPicPr>
        <p:blipFill>
          <a:blip r:embed="rId2"/>
          <a:stretch>
            <a:fillRect/>
          </a:stretch>
        </p:blipFill>
        <p:spPr>
          <a:xfrm>
            <a:off x="1774190" y="3350260"/>
            <a:ext cx="6734175" cy="2019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MODEL TRAINNING </a:t>
            </a:r>
            <a:endParaRPr lang="en-US" sz="32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544195" y="1179830"/>
            <a:ext cx="5429250" cy="3124200"/>
          </a:xfrm>
          <a:prstGeom prst="rect">
            <a:avLst/>
          </a:prstGeom>
        </p:spPr>
      </p:pic>
      <p:pic>
        <p:nvPicPr>
          <p:cNvPr id="6" name="Picture 5"/>
          <p:cNvPicPr>
            <a:picLocks noChangeAspect="1"/>
          </p:cNvPicPr>
          <p:nvPr/>
        </p:nvPicPr>
        <p:blipFill>
          <a:blip r:embed="rId2"/>
          <a:stretch>
            <a:fillRect/>
          </a:stretch>
        </p:blipFill>
        <p:spPr>
          <a:xfrm>
            <a:off x="6445250" y="1179830"/>
            <a:ext cx="5429250" cy="3829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590165" y="851535"/>
            <a:ext cx="6525895" cy="5274310"/>
          </a:xfrm>
          <a:prstGeom prst="rect">
            <a:avLst/>
          </a:prstGeom>
        </p:spPr>
      </p:pic>
      <p:sp>
        <p:nvSpPr>
          <p:cNvPr id="6" name="TextBox 2"/>
          <p:cNvSpPr txBox="1"/>
          <p:nvPr/>
        </p:nvSpPr>
        <p:spPr>
          <a:xfrm>
            <a:off x="558405" y="-209"/>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Linear regressor</a:t>
            </a:r>
            <a:endParaRPr lang="en-US" sz="3200" b="1" i="1"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3848100" y="1042670"/>
            <a:ext cx="4495800" cy="4772025"/>
          </a:xfrm>
          <a:prstGeom prst="rect">
            <a:avLst/>
          </a:prstGeom>
        </p:spPr>
      </p:pic>
      <p:sp>
        <p:nvSpPr>
          <p:cNvPr id="6" name="TextBox 2"/>
          <p:cNvSpPr txBox="1"/>
          <p:nvPr/>
        </p:nvSpPr>
        <p:spPr>
          <a:xfrm>
            <a:off x="558405" y="-209"/>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Linear regressor</a:t>
            </a:r>
            <a:endParaRPr lang="en-US" sz="3200" b="1" i="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a:t>FLIPROBO TECHNOLOGIES</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pic>
        <p:nvPicPr>
          <p:cNvPr id="3" name="Picture 2"/>
          <p:cNvPicPr>
            <a:picLocks noChangeAspect="1"/>
          </p:cNvPicPr>
          <p:nvPr/>
        </p:nvPicPr>
        <p:blipFill>
          <a:blip r:embed="rId1"/>
          <a:stretch>
            <a:fillRect/>
          </a:stretch>
        </p:blipFill>
        <p:spPr>
          <a:xfrm>
            <a:off x="2492375" y="713105"/>
            <a:ext cx="6490970" cy="5532120"/>
          </a:xfrm>
          <a:prstGeom prst="rect">
            <a:avLst/>
          </a:prstGeom>
        </p:spPr>
      </p:pic>
      <p:sp>
        <p:nvSpPr>
          <p:cNvPr id="6" name="TextBox 2"/>
          <p:cNvSpPr txBox="1"/>
          <p:nvPr/>
        </p:nvSpPr>
        <p:spPr>
          <a:xfrm>
            <a:off x="558405" y="-209"/>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Linear regressor</a:t>
            </a:r>
            <a:endParaRPr lang="en-US" sz="3200" b="1" i="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Box 2"/>
          <p:cNvSpPr txBox="1"/>
          <p:nvPr/>
        </p:nvSpPr>
        <p:spPr>
          <a:xfrm>
            <a:off x="558405" y="-209"/>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Polynomial Regression</a:t>
            </a:r>
            <a:endParaRPr lang="en-US" sz="3200" b="1"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248025" y="1661795"/>
            <a:ext cx="5695950" cy="3533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44805" y="185420"/>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Random Forest Regressor</a:t>
            </a:r>
            <a:endParaRPr lang="en-US" sz="3200" b="1"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808355" y="1290320"/>
            <a:ext cx="9884410" cy="42779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44805" y="185420"/>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Random Forest Regressor</a:t>
            </a:r>
            <a:endParaRPr lang="en-US" sz="3200" b="1"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2566035" y="951865"/>
            <a:ext cx="7315200" cy="5096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MOTIVATION FOR THE PROBLEM UNDERTAKEN</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570702"/>
            <a:ext cx="11705074" cy="3415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this project,we have to make carprice valuation model using new machine learning models from new data. Because with the change in market due to covid 19 impact, our client is facing problems with their previous car price valuation machine learning models. </a:t>
            </a: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It is a very large market and there are various companies working in the domain. </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Data science comes as a very important tool to solve problems in the domain to help the companies increase their overall revenue, profits, improving their marketing strategies and focusing on changing trends in car sales and purchases. </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0" y="864870"/>
            <a:ext cx="5504180" cy="4026535"/>
          </a:xfrm>
          <a:prstGeom prst="rect">
            <a:avLst/>
          </a:prstGeom>
        </p:spPr>
      </p:pic>
      <p:sp>
        <p:nvSpPr>
          <p:cNvPr id="5" name="Text Box 4"/>
          <p:cNvSpPr txBox="1"/>
          <p:nvPr/>
        </p:nvSpPr>
        <p:spPr>
          <a:xfrm>
            <a:off x="344805" y="185420"/>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Random Forest Regressor</a:t>
            </a:r>
            <a:endParaRPr lang="en-US" sz="3200" b="1"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5690870" y="768985"/>
            <a:ext cx="5676900" cy="3933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07315" y="1307465"/>
            <a:ext cx="5191125" cy="2524125"/>
          </a:xfrm>
          <a:prstGeom prst="rect">
            <a:avLst/>
          </a:prstGeom>
        </p:spPr>
      </p:pic>
      <p:sp>
        <p:nvSpPr>
          <p:cNvPr id="5" name="Text Box 4"/>
          <p:cNvSpPr txBox="1"/>
          <p:nvPr/>
        </p:nvSpPr>
        <p:spPr>
          <a:xfrm>
            <a:off x="344805" y="185420"/>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Lasso Regressor</a:t>
            </a:r>
            <a:endParaRPr lang="en-US" sz="3200" b="1"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1170940"/>
            <a:ext cx="4143375" cy="3886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407920" y="737870"/>
            <a:ext cx="6231255" cy="5838190"/>
          </a:xfrm>
          <a:prstGeom prst="rect">
            <a:avLst/>
          </a:prstGeom>
        </p:spPr>
      </p:pic>
      <p:sp>
        <p:nvSpPr>
          <p:cNvPr id="5" name="Text Box 4"/>
          <p:cNvSpPr txBox="1"/>
          <p:nvPr/>
        </p:nvSpPr>
        <p:spPr>
          <a:xfrm>
            <a:off x="344805" y="185420"/>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Lasso Regressor</a:t>
            </a:r>
            <a:endParaRPr lang="en-US" sz="3200" b="1" i="1"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INTERPRETATION OF THE RESULTS</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236452" y="1552445"/>
            <a:ext cx="10267950" cy="3415030"/>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a:latin typeface="Arial" panose="020B0604020202020204" pitchFamily="34" charset="0"/>
                <a:cs typeface="Arial" panose="020B0604020202020204" pitchFamily="34" charset="0"/>
              </a:rPr>
              <a:t>We will develop relevant programming abilities. We will demonstrate proficiency with statistical analysis of data. We will develop the ability to build and assess data-based models. We will execute statistical analysis with professional statistical software. The best algorithm for this project according to my work is LassoRegressor because the accuracy that I have achieved is quite satisfactory than the other model. </a:t>
            </a:r>
            <a:endParaRPr lang="en-IN" sz="240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7250" y="2118716"/>
            <a:ext cx="8637301" cy="1938992"/>
          </a:xfrm>
          <a:prstGeom prst="rect">
            <a:avLst/>
          </a:prstGeom>
        </p:spPr>
        <p:txBody>
          <a:bodyPr wrap="none">
            <a:spAutoFit/>
          </a:bodyPr>
          <a:lstStyle/>
          <a:p>
            <a:pPr algn="ctr"/>
            <a:r>
              <a:rPr lang="en-IN" sz="6000" b="1" dirty="0">
                <a:solidFill>
                  <a:schemeClr val="accent1"/>
                </a:solidFill>
                <a:latin typeface="Algerian" panose="04020705040A02060702" pitchFamily="82" charset="0"/>
                <a:cs typeface="Arial" panose="020B0604020202020204" pitchFamily="34" charset="0"/>
              </a:rPr>
              <a:t>ANALYTICAL PROBLEM </a:t>
            </a:r>
            <a:endParaRPr lang="en-IN" sz="6000" b="1" dirty="0">
              <a:solidFill>
                <a:schemeClr val="accent1"/>
              </a:solidFill>
              <a:latin typeface="Algerian" panose="04020705040A02060702" pitchFamily="82" charset="0"/>
              <a:cs typeface="Arial" panose="020B0604020202020204" pitchFamily="34" charset="0"/>
            </a:endParaRPr>
          </a:p>
          <a:p>
            <a:pPr algn="ctr"/>
            <a:r>
              <a:rPr lang="en-IN" sz="6000" b="1" dirty="0">
                <a:solidFill>
                  <a:schemeClr val="accent1"/>
                </a:solidFill>
                <a:latin typeface="Algerian" panose="04020705040A02060702" pitchFamily="82" charset="0"/>
                <a:cs typeface="Arial" panose="020B0604020202020204" pitchFamily="34" charset="0"/>
              </a:rPr>
              <a:t>FRAMING</a:t>
            </a:r>
            <a:endParaRPr lang="en-US" sz="6000" b="1" dirty="0">
              <a:solidFill>
                <a:schemeClr val="accent1"/>
              </a:solidFill>
              <a:latin typeface="Algerian" panose="04020705040A02060702" pitchFamily="82"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a:t>FLIPROBO TECHNOLOGIES</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latin typeface="Arial" panose="020B0604020202020204" pitchFamily="34" charset="0"/>
                <a:cs typeface="Arial" panose="020B0604020202020204" pitchFamily="34" charset="0"/>
              </a:rPr>
              <a:t>In this project we have performed various mathematical and statistical analysis such as we checked description or statistical summary of the data using describe, checked correlation using </a:t>
            </a:r>
            <a:r>
              <a:rPr lang="en-IN" sz="2400" dirty="0" err="1">
                <a:latin typeface="Arial" panose="020B0604020202020204" pitchFamily="34" charset="0"/>
                <a:cs typeface="Arial" panose="020B0604020202020204" pitchFamily="34" charset="0"/>
              </a:rPr>
              <a:t>corr</a:t>
            </a:r>
            <a:r>
              <a:rPr lang="en-IN" sz="2400" dirty="0">
                <a:latin typeface="Arial" panose="020B0604020202020204" pitchFamily="34" charset="0"/>
                <a:cs typeface="Arial" panose="020B0604020202020204" pitchFamily="34" charset="0"/>
              </a:rPr>
              <a:t> and also visualized it using </a:t>
            </a:r>
            <a:r>
              <a:rPr lang="en-IN" sz="2400" dirty="0" err="1">
                <a:latin typeface="Arial" panose="020B0604020202020204" pitchFamily="34" charset="0"/>
                <a:cs typeface="Arial" panose="020B0604020202020204" pitchFamily="34" charset="0"/>
              </a:rPr>
              <a:t>heatmap</a:t>
            </a:r>
            <a:r>
              <a:rPr lang="en-IN" sz="2400" dirty="0">
                <a:latin typeface="Arial" panose="020B0604020202020204" pitchFamily="34" charset="0"/>
                <a:cs typeface="Arial" panose="020B0604020202020204" pitchFamily="34" charset="0"/>
              </a:rPr>
              <a:t>. Then we have used Z-Score to plot outliers and remove them.</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1889125" y="3383915"/>
            <a:ext cx="7162800"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SOURCES AND THEIR FORMATS</a:t>
            </a:r>
            <a:endParaRPr lang="en-US" sz="3200" b="1" i="1"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pic>
        <p:nvPicPr>
          <p:cNvPr id="5" name="Picture 4"/>
          <p:cNvPicPr>
            <a:picLocks noChangeAspect="1"/>
          </p:cNvPicPr>
          <p:nvPr/>
        </p:nvPicPr>
        <p:blipFill>
          <a:blip r:embed="rId1"/>
          <a:stretch>
            <a:fillRect/>
          </a:stretch>
        </p:blipFill>
        <p:spPr>
          <a:xfrm>
            <a:off x="878205" y="1604645"/>
            <a:ext cx="3191510" cy="3649345"/>
          </a:xfrm>
          <a:prstGeom prst="rect">
            <a:avLst/>
          </a:prstGeom>
        </p:spPr>
      </p:pic>
      <p:pic>
        <p:nvPicPr>
          <p:cNvPr id="6" name="Picture 5"/>
          <p:cNvPicPr>
            <a:picLocks noChangeAspect="1"/>
          </p:cNvPicPr>
          <p:nvPr/>
        </p:nvPicPr>
        <p:blipFill>
          <a:blip r:embed="rId2"/>
          <a:stretch>
            <a:fillRect/>
          </a:stretch>
        </p:blipFill>
        <p:spPr>
          <a:xfrm>
            <a:off x="5270500" y="1604645"/>
            <a:ext cx="3467100" cy="3267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11" name="Footer Placeholder 10"/>
          <p:cNvSpPr>
            <a:spLocks noGrp="1"/>
          </p:cNvSpPr>
          <p:nvPr>
            <p:ph type="ftr" sz="quarter" idx="11"/>
          </p:nvPr>
        </p:nvSpPr>
        <p:spPr/>
        <p:txBody>
          <a:bodyPr/>
          <a:lstStyle/>
          <a:p>
            <a:r>
              <a:rPr lang="en-US"/>
              <a:t>FLIPROBO TECHNOLOGIES</a:t>
            </a:r>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1126490" y="1433195"/>
            <a:ext cx="3209925" cy="3705225"/>
          </a:xfrm>
          <a:prstGeom prst="rect">
            <a:avLst/>
          </a:prstGeom>
        </p:spPr>
      </p:pic>
      <p:pic>
        <p:nvPicPr>
          <p:cNvPr id="6" name="Picture 5"/>
          <p:cNvPicPr>
            <a:picLocks noChangeAspect="1"/>
          </p:cNvPicPr>
          <p:nvPr/>
        </p:nvPicPr>
        <p:blipFill>
          <a:blip r:embed="rId2"/>
          <a:stretch>
            <a:fillRect/>
          </a:stretch>
        </p:blipFill>
        <p:spPr>
          <a:xfrm>
            <a:off x="5161915" y="1190625"/>
            <a:ext cx="5791200"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442820" y="1543735"/>
            <a:ext cx="11311030" cy="2793842"/>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Feature Engineering has been used for cleaning of the data.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Some unused columns have been deleted and even some columns have been bifurcated which was used in the prediction.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We first done data cleaning. We first looked percentage of values missing in columns then we imputed missing values.</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2481580" y="577215"/>
            <a:ext cx="5818505" cy="5463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953260" y="342900"/>
            <a:ext cx="6784975" cy="561149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2589</Words>
  <Application>WPS Presentation</Application>
  <PresentationFormat>Widescreen</PresentationFormat>
  <Paragraphs>151</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Algerian</vt:lpstr>
      <vt:lpstr>Microsoft YaHei</vt:lpstr>
      <vt:lpstr>Arial Unicode MS</vt:lpstr>
      <vt:lpstr>Calibri</vt:lpstr>
      <vt:lpstr>Gear Drives</vt:lpstr>
      <vt:lpstr>HOUSING PRICE PREDICTION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Csp</cp:lastModifiedBy>
  <cp:revision>1324</cp:revision>
  <dcterms:created xsi:type="dcterms:W3CDTF">2020-12-29T14:55:00Z</dcterms:created>
  <dcterms:modified xsi:type="dcterms:W3CDTF">2021-10-05T16:57:37Z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BAD555E3284C409D88B0226999C5C691</vt:lpwstr>
  </property>
  <property fmtid="{D5CDD505-2E9C-101B-9397-08002B2CF9AE}" pid="3" name="KSOProductBuildVer">
    <vt:lpwstr>1033-11.2.0.10323</vt:lpwstr>
  </property>
</Properties>
</file>