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97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418B93-E3CB-49E3-A12E-22A2E136EAC7}"/>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5" name="Footer Placeholder 4">
            <a:extLst>
              <a:ext uri="{FF2B5EF4-FFF2-40B4-BE49-F238E27FC236}">
                <a16:creationId xmlns:a16="http://schemas.microsoft.com/office/drawing/2014/main"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4A04F-D816-46C2-9881-36501DF0685C}"/>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5" name="Footer Placeholder 4">
            <a:extLst>
              <a:ext uri="{FF2B5EF4-FFF2-40B4-BE49-F238E27FC236}">
                <a16:creationId xmlns:a16="http://schemas.microsoft.com/office/drawing/2014/main"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1E795-B298-4421-A539-C6AAC5E93322}"/>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5" name="Footer Placeholder 4">
            <a:extLst>
              <a:ext uri="{FF2B5EF4-FFF2-40B4-BE49-F238E27FC236}">
                <a16:creationId xmlns:a16="http://schemas.microsoft.com/office/drawing/2014/main"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086EA-CBE3-46FE-90B6-1586B215D957}"/>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5" name="Footer Placeholder 4">
            <a:extLst>
              <a:ext uri="{FF2B5EF4-FFF2-40B4-BE49-F238E27FC236}">
                <a16:creationId xmlns:a16="http://schemas.microsoft.com/office/drawing/2014/main"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53E3E-4912-4044-A1D2-1A2229F300B6}"/>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5" name="Footer Placeholder 4">
            <a:extLst>
              <a:ext uri="{FF2B5EF4-FFF2-40B4-BE49-F238E27FC236}">
                <a16:creationId xmlns:a16="http://schemas.microsoft.com/office/drawing/2014/main"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B2D1C9-430D-4445-963F-A9AA96A46D53}"/>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6" name="Footer Placeholder 5">
            <a:extLst>
              <a:ext uri="{FF2B5EF4-FFF2-40B4-BE49-F238E27FC236}">
                <a16:creationId xmlns:a16="http://schemas.microsoft.com/office/drawing/2014/main"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B8DBC0-22DC-4843-8C8D-5203583A5B9C}"/>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8" name="Footer Placeholder 7">
            <a:extLst>
              <a:ext uri="{FF2B5EF4-FFF2-40B4-BE49-F238E27FC236}">
                <a16:creationId xmlns:a16="http://schemas.microsoft.com/office/drawing/2014/main"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9669F-4337-4F46-9FDD-73C57205B8FD}"/>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4" name="Footer Placeholder 3">
            <a:extLst>
              <a:ext uri="{FF2B5EF4-FFF2-40B4-BE49-F238E27FC236}">
                <a16:creationId xmlns:a16="http://schemas.microsoft.com/office/drawing/2014/main"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D077E-D2FC-4F32-9B14-D8C29C76C5B7}"/>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3" name="Footer Placeholder 2">
            <a:extLst>
              <a:ext uri="{FF2B5EF4-FFF2-40B4-BE49-F238E27FC236}">
                <a16:creationId xmlns:a16="http://schemas.microsoft.com/office/drawing/2014/main"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0ED09-0C19-4CA5-9E11-2A862929D6E1}"/>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6" name="Footer Placeholder 5">
            <a:extLst>
              <a:ext uri="{FF2B5EF4-FFF2-40B4-BE49-F238E27FC236}">
                <a16:creationId xmlns:a16="http://schemas.microsoft.com/office/drawing/2014/main"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63E49-C0DE-4A8B-A24A-CF52B312D6BA}"/>
              </a:ext>
            </a:extLst>
          </p:cNvPr>
          <p:cNvSpPr>
            <a:spLocks noGrp="1"/>
          </p:cNvSpPr>
          <p:nvPr>
            <p:ph type="dt" sz="half" idx="10"/>
          </p:nvPr>
        </p:nvSpPr>
        <p:spPr/>
        <p:txBody>
          <a:bodyPr/>
          <a:lstStyle/>
          <a:p>
            <a:fld id="{CEF79996-4C3C-484D-9F43-E84D2FE59254}" type="datetimeFigureOut">
              <a:rPr lang="en-IN" smtClean="0"/>
              <a:pPr/>
              <a:t>27-07-2022</a:t>
            </a:fld>
            <a:endParaRPr lang="en-IN"/>
          </a:p>
        </p:txBody>
      </p:sp>
      <p:sp>
        <p:nvSpPr>
          <p:cNvPr id="6" name="Footer Placeholder 5">
            <a:extLst>
              <a:ext uri="{FF2B5EF4-FFF2-40B4-BE49-F238E27FC236}">
                <a16:creationId xmlns:a16="http://schemas.microsoft.com/office/drawing/2014/main"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27-07-2022</a:t>
            </a:fld>
            <a:endParaRPr lang="en-IN"/>
          </a:p>
        </p:txBody>
      </p:sp>
      <p:sp>
        <p:nvSpPr>
          <p:cNvPr id="5" name="Footer Placeholder 4">
            <a:extLst>
              <a:ext uri="{FF2B5EF4-FFF2-40B4-BE49-F238E27FC236}">
                <a16:creationId xmlns:a16="http://schemas.microsoft.com/office/drawing/2014/main"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E4C-51E8-4730-ABE0-B5427DA223D6}"/>
              </a:ext>
            </a:extLst>
          </p:cNvPr>
          <p:cNvSpPr>
            <a:spLocks noGrp="1"/>
          </p:cNvSpPr>
          <p:nvPr>
            <p:ph type="ctrTitle"/>
          </p:nvPr>
        </p:nvSpPr>
        <p:spPr>
          <a:xfrm>
            <a:off x="1471749" y="743540"/>
            <a:ext cx="9144000" cy="2387600"/>
          </a:xfrm>
        </p:spPr>
        <p:txBody>
          <a:bodyPr>
            <a:normAutofit/>
          </a:bodyPr>
          <a:lstStyle/>
          <a:p>
            <a:r>
              <a:rPr lang="en-US" sz="4400" b="1" dirty="0"/>
              <a:t>Rating Prediction Project</a:t>
            </a:r>
            <a:endParaRPr lang="en-IN" sz="4400" b="1" dirty="0"/>
          </a:p>
        </p:txBody>
      </p:sp>
      <p:sp>
        <p:nvSpPr>
          <p:cNvPr id="3" name="Subtitle 2">
            <a:extLst>
              <a:ext uri="{FF2B5EF4-FFF2-40B4-BE49-F238E27FC236}">
                <a16:creationId xmlns:a16="http://schemas.microsoft.com/office/drawing/2014/main" id="{95129CF6-4A11-4B7D-B111-356B679FCCE5}"/>
              </a:ext>
            </a:extLst>
          </p:cNvPr>
          <p:cNvSpPr>
            <a:spLocks noGrp="1"/>
          </p:cNvSpPr>
          <p:nvPr>
            <p:ph type="subTitle" idx="1"/>
          </p:nvPr>
        </p:nvSpPr>
        <p:spPr>
          <a:xfrm>
            <a:off x="1380309" y="3928990"/>
            <a:ext cx="9144000" cy="1655762"/>
          </a:xfrm>
        </p:spPr>
        <p:txBody>
          <a:bodyPr/>
          <a:lstStyle/>
          <a:p>
            <a:r>
              <a:rPr lang="en-IN" dirty="0"/>
              <a:t>Rupali Rane</a:t>
            </a:r>
          </a:p>
        </p:txBody>
      </p:sp>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a:t>Top 30 most frequently occurring words:</a:t>
            </a:r>
            <a:endParaRPr lang="en-US" sz="2000" dirty="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a:t>The above bar plot is showing top 30 most frequently occurring words in our reviews. We can see the words like ‘good’, ‘product’, ‘quality’ etc. are occurring more frequently.</a:t>
            </a:r>
            <a:endParaRPr lang="en-US" sz="1900" dirty="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a:t>Top 30 Rarely occurring words:</a:t>
            </a:r>
            <a:endParaRPr lang="en-US" sz="2000" dirty="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a:t>Above figure is representing bar plot for top 30 rarely occurring words. Many of which are spelled incorrectly that’s why these are occurring only once.</a:t>
            </a:r>
            <a:endParaRPr lang="en-US" sz="1800" dirty="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a:t>Now using word cloud I have visualized the frequently occurring words with respect to particular rating:</a:t>
            </a:r>
            <a:endParaRPr lang="en-US" sz="20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a:t>Model Development and Evaluation</a:t>
            </a:r>
            <a:br>
              <a:rPr lang="en-US" dirty="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a:t>	</a:t>
            </a:r>
            <a:r>
              <a:rPr lang="en-IN" sz="1900" dirty="0"/>
              <a:t>As for this project we are going to predict the ratings based on the reviews given by customers this will be a classification task. For this purpose I have collected data from </a:t>
            </a:r>
            <a:r>
              <a:rPr lang="en-IN" sz="1900" dirty="0" err="1"/>
              <a:t>amazon</a:t>
            </a:r>
            <a:r>
              <a:rPr lang="en-IN" sz="1900" dirty="0"/>
              <a:t> and </a:t>
            </a:r>
            <a:r>
              <a:rPr lang="en-IN" sz="1900" dirty="0" err="1"/>
              <a:t>flipkart</a:t>
            </a:r>
            <a:r>
              <a:rPr lang="en-IN" sz="1900" dirty="0"/>
              <a:t>.</a:t>
            </a:r>
            <a:endParaRPr lang="en-US" sz="1900" dirty="0"/>
          </a:p>
          <a:p>
            <a:pPr algn="just">
              <a:buNone/>
            </a:pPr>
            <a:r>
              <a:rPr lang="en-IN" sz="1900" dirty="0"/>
              <a:t>	Going through various NLP steps and analyzing the data using different EDA steps I have build several models using </a:t>
            </a:r>
            <a:r>
              <a:rPr lang="en-IN" sz="1900" b="1" dirty="0" err="1"/>
              <a:t>Tfidf</a:t>
            </a:r>
            <a:r>
              <a:rPr lang="en-IN" sz="1900" b="1" dirty="0"/>
              <a:t> </a:t>
            </a:r>
            <a:r>
              <a:rPr lang="en-IN" sz="1900" b="1" dirty="0" err="1"/>
              <a:t>vectorizer</a:t>
            </a:r>
            <a:r>
              <a:rPr lang="en-IN" sz="1900" b="1" dirty="0"/>
              <a:t>. </a:t>
            </a:r>
            <a:r>
              <a:rPr lang="en-IN" sz="1900" dirty="0"/>
              <a:t>Among all the different algorithms </a:t>
            </a:r>
            <a:r>
              <a:rPr lang="en-IN" sz="1900" dirty="0" err="1"/>
              <a:t>i</a:t>
            </a:r>
            <a:r>
              <a:rPr lang="en-IN" sz="1900" dirty="0"/>
              <a:t> have used </a:t>
            </a:r>
            <a:r>
              <a:rPr lang="en-IN" sz="1900" dirty="0" err="1"/>
              <a:t>LinearSVC</a:t>
            </a:r>
            <a:r>
              <a:rPr lang="en-IN" sz="1900" dirty="0"/>
              <a:t> is giving highest accuracy. Other algorithms like </a:t>
            </a:r>
            <a:r>
              <a:rPr lang="en-IN" sz="1900" dirty="0" err="1"/>
              <a:t>LGBMClassifier</a:t>
            </a:r>
            <a:r>
              <a:rPr lang="en-IN" sz="1900" dirty="0"/>
              <a:t>, </a:t>
            </a:r>
            <a:r>
              <a:rPr lang="en-IN" sz="1900" dirty="0" err="1"/>
              <a:t>XGBClassifier</a:t>
            </a:r>
            <a:r>
              <a:rPr lang="en-IN" sz="1900" dirty="0"/>
              <a:t> and </a:t>
            </a:r>
            <a:r>
              <a:rPr lang="en-IN" sz="1900" dirty="0" err="1"/>
              <a:t>RandomForestClassifier</a:t>
            </a:r>
            <a:r>
              <a:rPr lang="en-IN" sz="1900" dirty="0"/>
              <a:t> are also giving good accuracies. Considering all f1_scores, recall and precision for different classes and cross validation score I can say the </a:t>
            </a:r>
            <a:r>
              <a:rPr lang="en-IN" sz="1900" dirty="0" err="1"/>
              <a:t>LinearSVC</a:t>
            </a:r>
            <a:r>
              <a:rPr lang="en-IN" sz="1900" dirty="0"/>
              <a:t> is giving better performance than others. So I am selecting it as best suitable algorithm for our final model.</a:t>
            </a:r>
            <a:endParaRPr lang="en-US" sz="1900" dirty="0"/>
          </a:p>
          <a:p>
            <a:pPr>
              <a:buNone/>
            </a:pPr>
            <a:r>
              <a:rPr lang="en-IN" sz="1900" dirty="0"/>
              <a:t>	I have used following algorithms and evaluated them</a:t>
            </a:r>
            <a:endParaRPr lang="en-US" sz="1900" dirty="0"/>
          </a:p>
          <a:p>
            <a:pPr lvl="1"/>
            <a:r>
              <a:rPr lang="en-IN" sz="1900" dirty="0" err="1"/>
              <a:t>RandomForestClassifier</a:t>
            </a:r>
            <a:endParaRPr lang="en-US" sz="1900" dirty="0"/>
          </a:p>
          <a:p>
            <a:pPr lvl="1"/>
            <a:r>
              <a:rPr lang="en-IN" sz="1900" dirty="0" err="1"/>
              <a:t>LinearSVC</a:t>
            </a:r>
            <a:endParaRPr lang="en-US" sz="1900" dirty="0"/>
          </a:p>
          <a:p>
            <a:pPr lvl="1"/>
            <a:r>
              <a:rPr lang="en-IN" sz="1900" dirty="0" err="1"/>
              <a:t>LogisticRegression</a:t>
            </a:r>
            <a:endParaRPr lang="en-US" sz="1900" dirty="0"/>
          </a:p>
          <a:p>
            <a:pPr lvl="1"/>
            <a:r>
              <a:rPr lang="en-IN" sz="1900" dirty="0" err="1"/>
              <a:t>MultinomialNB</a:t>
            </a:r>
            <a:endParaRPr lang="en-US" sz="1900" dirty="0"/>
          </a:p>
          <a:p>
            <a:pPr lvl="1"/>
            <a:r>
              <a:rPr lang="en-IN" sz="1900" dirty="0" err="1"/>
              <a:t>XGBClassifier</a:t>
            </a:r>
            <a:endParaRPr lang="en-US" sz="1900" dirty="0"/>
          </a:p>
          <a:p>
            <a:pPr lvl="1"/>
            <a:r>
              <a:rPr lang="en-IN" sz="1900" dirty="0" err="1"/>
              <a:t>BernoulliNB</a:t>
            </a:r>
            <a:endParaRPr lang="en-US" sz="1900" dirty="0"/>
          </a:p>
          <a:p>
            <a:pPr lvl="1"/>
            <a:r>
              <a:rPr lang="en-IN" sz="1900" dirty="0" err="1"/>
              <a:t>LightGBMClassifier</a:t>
            </a:r>
            <a:endParaRPr lang="en-US" sz="1900" dirty="0"/>
          </a:p>
          <a:p>
            <a:pPr lvl="1"/>
            <a:r>
              <a:rPr lang="en-IN" sz="1900" dirty="0" err="1"/>
              <a:t>SGDClassifier</a:t>
            </a:r>
            <a:endParaRPr lang="en-US" sz="1900" dirty="0"/>
          </a:p>
          <a:p>
            <a:pPr>
              <a:buNone/>
            </a:pPr>
            <a:r>
              <a:rPr lang="en-IN" sz="1900" dirty="0"/>
              <a:t> </a:t>
            </a:r>
            <a:endParaRPr lang="en-US" sz="1900" dirty="0"/>
          </a:p>
          <a:p>
            <a:pPr>
              <a:buNone/>
            </a:pPr>
            <a:r>
              <a:rPr lang="en-IN" sz="1900" dirty="0"/>
              <a:t>	From all of these above models </a:t>
            </a:r>
            <a:r>
              <a:rPr lang="en-IN" sz="1900" dirty="0" err="1"/>
              <a:t>LinearSVC</a:t>
            </a:r>
            <a:r>
              <a:rPr lang="en-IN" sz="1900" dirty="0"/>
              <a:t> was giving me good performance.</a:t>
            </a:r>
            <a:endParaRPr lang="en-US" sz="19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a:t>Hyperparameter</a:t>
            </a:r>
            <a:r>
              <a:rPr lang="en-IN" sz="2400" b="1" dirty="0"/>
              <a:t> Tuning</a:t>
            </a:r>
          </a:p>
          <a:p>
            <a:pPr>
              <a:buNone/>
            </a:pPr>
            <a:endParaRPr lang="en-IN" sz="2400" b="1" dirty="0"/>
          </a:p>
          <a:p>
            <a:pPr>
              <a:buNone/>
            </a:pPr>
            <a:r>
              <a:rPr lang="en-IN" sz="1900" dirty="0"/>
              <a:t>I have did </a:t>
            </a:r>
            <a:r>
              <a:rPr lang="en-IN" sz="1900" dirty="0" err="1"/>
              <a:t>hyperparameter</a:t>
            </a:r>
            <a:r>
              <a:rPr lang="en-IN" sz="1900" dirty="0"/>
              <a:t> tuning for </a:t>
            </a:r>
            <a:r>
              <a:rPr lang="en-IN" sz="1900" dirty="0" err="1"/>
              <a:t>LinearSVC</a:t>
            </a:r>
            <a:r>
              <a:rPr lang="en-IN" sz="1900" dirty="0"/>
              <a:t> for the parameters like ‘penalty’,  ‘loss’,  ‘</a:t>
            </a:r>
            <a:r>
              <a:rPr lang="en-IN" sz="1900" dirty="0" err="1"/>
              <a:t>multi_class</a:t>
            </a:r>
            <a:r>
              <a:rPr lang="en-IN" sz="1900" dirty="0"/>
              <a:t>’, ‘</a:t>
            </a:r>
            <a:r>
              <a:rPr lang="en-IN" sz="1900" dirty="0" err="1"/>
              <a:t>intercept_scaling</a:t>
            </a:r>
            <a:r>
              <a:rPr lang="en-IN" sz="1900" dirty="0"/>
              <a:t>’, ‘dual’.</a:t>
            </a:r>
            <a:endParaRPr lang="en-US" sz="1900" dirty="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a:t>	And after doing hyper-parameter tuning I got above parameters as best suitable parameters for our final model.</a:t>
            </a:r>
            <a:endParaRPr lang="en-US" sz="1800" dirty="0"/>
          </a:p>
          <a:p>
            <a:pPr>
              <a:buNone/>
            </a:pPr>
            <a:r>
              <a:rPr lang="en-IN" sz="1800" dirty="0"/>
              <a:t>	I have tested my final model using these parameters and got better results compared to earlier results for my final model.</a:t>
            </a:r>
            <a:endParaRPr lang="en-US" sz="1800" dirty="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a:t>Final Model:</a:t>
            </a:r>
            <a:br>
              <a:rPr lang="en-US" dirty="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a:t>Great; after doing </a:t>
            </a:r>
            <a:r>
              <a:rPr lang="en-US" sz="1800" dirty="0" err="1"/>
              <a:t>hyperparameter</a:t>
            </a:r>
            <a:r>
              <a:rPr lang="en-US" sz="1800" dirty="0"/>
              <a:t> tuning we have got improved accuracy score for our final model.</a:t>
            </a:r>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a:t>Key findings of the study</a:t>
            </a:r>
            <a:endParaRPr lang="en-US" sz="3800" dirty="0"/>
          </a:p>
          <a:p>
            <a:pPr algn="just">
              <a:lnSpc>
                <a:spcPct val="120000"/>
              </a:lnSpc>
              <a:buNone/>
            </a:pPr>
            <a:r>
              <a:rPr lang="en-IN" dirty="0"/>
              <a:t>	</a:t>
            </a:r>
            <a:r>
              <a:rPr lang="en-IN" sz="3800" dirty="0"/>
              <a:t>In this project I have collected data of reviews and ratings for different products from </a:t>
            </a:r>
            <a:r>
              <a:rPr lang="en-IN" sz="3800" dirty="0" err="1"/>
              <a:t>amazon.in</a:t>
            </a:r>
            <a:r>
              <a:rPr lang="en-IN" sz="3800" dirty="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a:t>LinearSVC</a:t>
            </a:r>
            <a:r>
              <a:rPr lang="en-IN" sz="3800" dirty="0"/>
              <a:t> for our final model. </a:t>
            </a:r>
            <a:endParaRPr lang="en-US" sz="3800" dirty="0"/>
          </a:p>
          <a:p>
            <a:pPr algn="just">
              <a:lnSpc>
                <a:spcPct val="120000"/>
              </a:lnSpc>
              <a:buNone/>
            </a:pPr>
            <a:r>
              <a:rPr lang="en-IN" sz="3800" dirty="0"/>
              <a:t>	Finally by doing </a:t>
            </a:r>
            <a:r>
              <a:rPr lang="en-IN" sz="3800" dirty="0" err="1"/>
              <a:t>hyperparameter</a:t>
            </a:r>
            <a:r>
              <a:rPr lang="en-IN" sz="3800" dirty="0"/>
              <a:t> tuning we got optimum parameters for our final model. And finally we got improved accuracy score for our final model.</a:t>
            </a:r>
            <a:endParaRPr lang="en-US" sz="3800" dirty="0"/>
          </a:p>
          <a:p>
            <a:pPr algn="just">
              <a:buNone/>
            </a:pPr>
            <a:r>
              <a:rPr lang="en-IN" dirty="0"/>
              <a:t> </a:t>
            </a:r>
            <a:endParaRPr lang="en-US" dirty="0"/>
          </a:p>
          <a:p>
            <a:pPr>
              <a:buNone/>
            </a:pPr>
            <a:r>
              <a:rPr lang="en-IN" sz="3800" b="1" dirty="0"/>
              <a:t>Limitations of this work and scope for the future work</a:t>
            </a:r>
            <a:endParaRPr lang="en-US" sz="3800" dirty="0"/>
          </a:p>
          <a:p>
            <a:pPr>
              <a:buNone/>
            </a:pPr>
            <a:r>
              <a:rPr lang="en-IN" dirty="0"/>
              <a:t> </a:t>
            </a:r>
            <a:endParaRPr lang="en-US" dirty="0"/>
          </a:p>
          <a:p>
            <a:pPr algn="just">
              <a:buNone/>
            </a:pPr>
            <a:r>
              <a:rPr lang="en-IN" dirty="0"/>
              <a:t>	</a:t>
            </a:r>
            <a:r>
              <a:rPr lang="en-IN" sz="3800" dirty="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a:p>
          <a:p>
            <a:pPr algn="just">
              <a:buNone/>
            </a:pPr>
            <a:r>
              <a:rPr lang="en-IN" sz="3800" dirty="0"/>
              <a:t>	Still we can improve our accuracy by fetching more data and by doing extensive </a:t>
            </a:r>
            <a:r>
              <a:rPr lang="en-IN" sz="3800" dirty="0" err="1"/>
              <a:t>hyperparameter</a:t>
            </a:r>
            <a:r>
              <a:rPr lang="en-IN" sz="3800" dirty="0"/>
              <a:t> tuning.</a:t>
            </a:r>
            <a:endParaRPr lang="en-US" sz="38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195A-89DA-BAFA-2E55-A1AD8AE22607}"/>
              </a:ext>
            </a:extLst>
          </p:cNvPr>
          <p:cNvSpPr>
            <a:spLocks noGrp="1"/>
          </p:cNvSpPr>
          <p:nvPr>
            <p:ph type="title"/>
          </p:nvPr>
        </p:nvSpPr>
        <p:spPr>
          <a:xfrm>
            <a:off x="838200" y="2388798"/>
            <a:ext cx="10515600" cy="1325563"/>
          </a:xfrm>
        </p:spPr>
        <p:txBody>
          <a:bodyPr/>
          <a:lstStyle/>
          <a:p>
            <a:pPr algn="ctr"/>
            <a:r>
              <a:rPr lang="en-US" dirty="0"/>
              <a:t>Thank you</a:t>
            </a:r>
          </a:p>
        </p:txBody>
      </p:sp>
    </p:spTree>
    <p:extLst>
      <p:ext uri="{BB962C8B-B14F-4D97-AF65-F5344CB8AC3E}">
        <p14:creationId xmlns:p14="http://schemas.microsoft.com/office/powerpoint/2010/main" val="255935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a16="http://schemas.microsoft.com/office/drawing/2014/main"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a:t>	For text processing I have defined a function to replace some of the words with proper words. All text is converted to lowercase and removed different punctuations from the text of Review column.</a:t>
            </a:r>
            <a:endParaRPr lang="en-US" sz="1800" dirty="0"/>
          </a:p>
          <a:p>
            <a:endParaRPr lang="en-IN" dirty="0"/>
          </a:p>
        </p:txBody>
      </p:sp>
      <p:pic>
        <p:nvPicPr>
          <p:cNvPr id="6" name="Content Placeholder 5">
            <a:extLst>
              <a:ext uri="{FF2B5EF4-FFF2-40B4-BE49-F238E27FC236}">
                <a16:creationId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a:t>Lemmatization</a:t>
            </a:r>
            <a:r>
              <a:rPr lang="en-IN" sz="1800" dirty="0"/>
              <a:t>:</a:t>
            </a:r>
          </a:p>
          <a:p>
            <a:pPr>
              <a:buNone/>
            </a:pPr>
            <a:r>
              <a:rPr lang="en-IN" sz="1800" dirty="0"/>
              <a:t>	 Lemmatization is the process of grouping together the different inflected forms of a word so they can be analyzed as a single item. Lemmatization is similar to stemming but it brings context to the words.</a:t>
            </a:r>
            <a:endParaRPr lang="en-US" sz="1800" dirty="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a:t>	For lemmatizing the text I have defined these two functions first will give the </a:t>
            </a:r>
            <a:r>
              <a:rPr lang="en-IN" sz="1800" dirty="0" err="1"/>
              <a:t>wordnet</a:t>
            </a:r>
            <a:r>
              <a:rPr lang="en-IN" sz="1800" dirty="0"/>
              <a:t> tag for the </a:t>
            </a:r>
            <a:r>
              <a:rPr lang="en-IN" sz="1800" dirty="0" err="1"/>
              <a:t>nltk_tagged</a:t>
            </a:r>
            <a:r>
              <a:rPr lang="en-IN" sz="1800" dirty="0"/>
              <a:t> word then with respect to this </a:t>
            </a:r>
            <a:r>
              <a:rPr lang="en-IN" sz="1800" dirty="0" err="1"/>
              <a:t>wordnet</a:t>
            </a:r>
            <a:r>
              <a:rPr lang="en-IN" sz="1800" dirty="0"/>
              <a:t> tag lemmatization of each word is done.</a:t>
            </a:r>
            <a:endParaRPr lang="en-US" sz="1800" dirty="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Text Normalization – Standardization</a:t>
            </a:r>
            <a:br>
              <a:rPr lang="en-US" dirty="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a:t>	Finally for standardizing our test and removing numbers from it I have defined a function as </a:t>
            </a:r>
            <a:r>
              <a:rPr lang="en-IN" sz="1800" dirty="0" err="1"/>
              <a:t>scrub_words</a:t>
            </a:r>
            <a:r>
              <a:rPr lang="en-IN" sz="1800" dirty="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a:t>Exploratory Data Analysis</a:t>
            </a:r>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a:t>	The second plot is for character count is almost similar to the plot of word count. We can see that most of the reviews are in the range of 0 to 1500 numbers of characters.</a:t>
            </a:r>
          </a:p>
          <a:p>
            <a:pPr>
              <a:buNone/>
            </a:pPr>
            <a:r>
              <a:rPr lang="en-IN" sz="1800" dirty="0"/>
              <a:t>	Looking at these plots I have decided to remove the data with too long reviews by considering them as outliers.</a:t>
            </a:r>
            <a:endParaRPr lang="en-US" sz="1800" dirty="0"/>
          </a:p>
          <a:p>
            <a:endParaRPr lang="en-US" sz="1800" dirty="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1345</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GIRISH RANE</cp:lastModifiedBy>
  <cp:revision>24</cp:revision>
  <dcterms:created xsi:type="dcterms:W3CDTF">2021-11-19T13:42:55Z</dcterms:created>
  <dcterms:modified xsi:type="dcterms:W3CDTF">2022-07-27T12:28:06Z</dcterms:modified>
</cp:coreProperties>
</file>