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2"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8" r:id="rId22"/>
    <p:sldId id="277" r:id="rId23"/>
    <p:sldId id="279" r:id="rId24"/>
    <p:sldId id="280" r:id="rId25"/>
    <p:sldId id="281" r:id="rId26"/>
    <p:sldId id="282" r:id="rId27"/>
    <p:sldId id="283" r:id="rId28"/>
    <p:sldId id="284" r:id="rId29"/>
    <p:sldId id="285" r:id="rId30"/>
    <p:sldId id="286" r:id="rId31"/>
    <p:sldId id="287" r:id="rId32"/>
    <p:sldId id="288" r:id="rId33"/>
    <p:sldId id="289" r:id="rId34"/>
    <p:sldId id="291" r:id="rId35"/>
    <p:sldId id="292" r:id="rId36"/>
    <p:sldId id="293" r:id="rId37"/>
    <p:sldId id="290"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3" d="100"/>
          <a:sy n="63" d="100"/>
        </p:scale>
        <p:origin x="10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61BEF0D-F0BB-DE4B-95CE-6DB70DBA9567}" type="datetimeFigureOut">
              <a:rPr lang="en-US" smtClean="0"/>
              <a:pPr/>
              <a:t>4/17/2022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710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7900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4/17/2022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795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4/17/2022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0374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61BEF0D-F0BB-DE4B-95CE-6DB70DBA9567}" type="datetimeFigureOut">
              <a:rPr lang="en-US" smtClean="0"/>
              <a:pPr/>
              <a:t>4/17/2022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6256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45192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5675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40003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61BEF0D-F0BB-DE4B-95CE-6DB70DBA9567}" type="datetimeFigureOut">
              <a:rPr lang="en-US" smtClean="0"/>
              <a:pPr/>
              <a:t>4/17/2022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7337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3770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4/17/2022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415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0681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0729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7760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1515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5040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7904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4/17/2022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7275799"/>
      </p:ext>
    </p:extLst>
  </p:cSld>
  <p:clrMap bg1="dk1" tx1="lt1" bg2="dk2" tx2="lt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 id="2147483885" r:id="rId13"/>
    <p:sldLayoutId id="2147483886" r:id="rId14"/>
    <p:sldLayoutId id="2147483887" r:id="rId15"/>
    <p:sldLayoutId id="2147483888" r:id="rId16"/>
    <p:sldLayoutId id="214748388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892413"/>
            <a:ext cx="7766936" cy="1803824"/>
          </a:xfrm>
        </p:spPr>
        <p:txBody>
          <a:bodyPr>
            <a:normAutofit fontScale="90000"/>
          </a:bodyPr>
          <a:lstStyle/>
          <a:p>
            <a:pPr algn="ctr"/>
            <a:br>
              <a:rPr lang="en-IN" sz="2400" dirty="0"/>
            </a:br>
            <a:br>
              <a:rPr lang="en-IN" sz="2400" dirty="0"/>
            </a:br>
            <a:r>
              <a:rPr lang="en-IN" sz="2400" dirty="0">
                <a:latin typeface="Times New Roman" panose="02020603050405020304" pitchFamily="18" charset="0"/>
                <a:cs typeface="Times New Roman" panose="02020603050405020304" pitchFamily="18" charset="0"/>
              </a:rPr>
              <a:t> </a:t>
            </a:r>
            <a:r>
              <a:rPr lang="en-IN" sz="3200" dirty="0">
                <a:solidFill>
                  <a:schemeClr val="accent2">
                    <a:lumMod val="60000"/>
                    <a:lumOff val="40000"/>
                  </a:schemeClr>
                </a:solidFill>
                <a:latin typeface="Times New Roman" panose="02020603050405020304" pitchFamily="18" charset="0"/>
                <a:cs typeface="Times New Roman" panose="02020603050405020304" pitchFamily="18" charset="0"/>
              </a:rPr>
              <a:t>E-retail factors for customer activation and retention: A case study from Indian e-commerce customers </a:t>
            </a:r>
          </a:p>
        </p:txBody>
      </p:sp>
      <p:sp>
        <p:nvSpPr>
          <p:cNvPr id="3" name="Subtitle 2"/>
          <p:cNvSpPr>
            <a:spLocks noGrp="1"/>
          </p:cNvSpPr>
          <p:nvPr>
            <p:ph type="subTitle" idx="1"/>
          </p:nvPr>
        </p:nvSpPr>
        <p:spPr>
          <a:xfrm>
            <a:off x="6143222" y="4281012"/>
            <a:ext cx="3760632" cy="1790162"/>
          </a:xfrm>
        </p:spPr>
        <p:txBody>
          <a:bodyPr>
            <a:normAutofit/>
          </a:bodyPr>
          <a:lstStyle/>
          <a:p>
            <a:r>
              <a:rPr lang="en-IN" sz="2400" dirty="0">
                <a:solidFill>
                  <a:srgbClr val="FFFF00"/>
                </a:solidFill>
                <a:latin typeface="Times New Roman" panose="02020603050405020304" pitchFamily="18" charset="0"/>
                <a:cs typeface="Times New Roman" panose="02020603050405020304" pitchFamily="18" charset="0"/>
              </a:rPr>
              <a:t>Submitted by: </a:t>
            </a:r>
          </a:p>
          <a:p>
            <a:r>
              <a:rPr lang="en-US" altLang="en-US" sz="2400" dirty="0">
                <a:solidFill>
                  <a:srgbClr val="FFFF00"/>
                </a:solidFill>
                <a:latin typeface="Times New Roman" panose="02020603050405020304" pitchFamily="18" charset="0"/>
                <a:cs typeface="Times New Roman" panose="02020603050405020304" pitchFamily="18" charset="0"/>
              </a:rPr>
              <a:t>Rupali Rane</a:t>
            </a:r>
          </a:p>
          <a:p>
            <a:r>
              <a:rPr lang="en-US" altLang="en-US" sz="2400" dirty="0">
                <a:solidFill>
                  <a:srgbClr val="FFFF00"/>
                </a:solidFill>
                <a:latin typeface="Times New Roman" panose="02020603050405020304" pitchFamily="18" charset="0"/>
                <a:cs typeface="Times New Roman" panose="02020603050405020304" pitchFamily="18" charset="0"/>
              </a:rPr>
              <a:t>Data Science Intern</a:t>
            </a:r>
          </a:p>
          <a:p>
            <a:r>
              <a:rPr lang="en-US" altLang="en-US" sz="2400" dirty="0">
                <a:solidFill>
                  <a:srgbClr val="FFFF00"/>
                </a:solidFill>
                <a:latin typeface="Times New Roman" panose="02020603050405020304" pitchFamily="18" charset="0"/>
                <a:cs typeface="Times New Roman" panose="02020603050405020304" pitchFamily="18" charset="0"/>
              </a:rPr>
              <a:t>Flip </a:t>
            </a:r>
            <a:r>
              <a:rPr lang="en-US" altLang="en-US" sz="2400" dirty="0" err="1">
                <a:solidFill>
                  <a:srgbClr val="FFFF00"/>
                </a:solidFill>
                <a:latin typeface="Times New Roman" panose="02020603050405020304" pitchFamily="18" charset="0"/>
                <a:cs typeface="Times New Roman" panose="02020603050405020304" pitchFamily="18" charset="0"/>
              </a:rPr>
              <a:t>Robo</a:t>
            </a:r>
            <a:r>
              <a:rPr lang="en-US" altLang="en-US" sz="2400" dirty="0">
                <a:solidFill>
                  <a:srgbClr val="FFFF00"/>
                </a:solidFill>
                <a:latin typeface="Times New Roman" panose="02020603050405020304" pitchFamily="18" charset="0"/>
                <a:cs typeface="Times New Roman" panose="02020603050405020304" pitchFamily="18" charset="0"/>
              </a:rPr>
              <a:t> Technologies</a:t>
            </a:r>
          </a:p>
          <a:p>
            <a:endParaRPr lang="en-IN" sz="2400" dirty="0"/>
          </a:p>
        </p:txBody>
      </p:sp>
      <p:sp>
        <p:nvSpPr>
          <p:cNvPr id="4" name="TextBox 3"/>
          <p:cNvSpPr txBox="1"/>
          <p:nvPr/>
        </p:nvSpPr>
        <p:spPr>
          <a:xfrm>
            <a:off x="2923504" y="722863"/>
            <a:ext cx="6350499" cy="1015663"/>
          </a:xfrm>
          <a:prstGeom prst="rect">
            <a:avLst/>
          </a:prstGeom>
          <a:noFill/>
        </p:spPr>
        <p:txBody>
          <a:bodyPr wrap="square" rtlCol="0">
            <a:spAutoFit/>
          </a:bodyPr>
          <a:lstStyle/>
          <a:p>
            <a:r>
              <a:rPr lang="en-IN" sz="6000" dirty="0">
                <a:solidFill>
                  <a:srgbClr val="FFFF00"/>
                </a:solidFill>
                <a:latin typeface="Times New Roman" panose="02020603050405020304" pitchFamily="18" charset="0"/>
                <a:cs typeface="Times New Roman" panose="02020603050405020304" pitchFamily="18" charset="0"/>
              </a:rPr>
              <a:t>Presentation on</a:t>
            </a:r>
          </a:p>
        </p:txBody>
      </p:sp>
    </p:spTree>
    <p:extLst>
      <p:ext uri="{BB962C8B-B14F-4D97-AF65-F5344CB8AC3E}">
        <p14:creationId xmlns:p14="http://schemas.microsoft.com/office/powerpoint/2010/main" val="1603386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514923"/>
            <a:ext cx="4963611" cy="1352513"/>
          </a:xfrm>
        </p:spPr>
        <p:txBody>
          <a:bodyPr>
            <a:normAutofit/>
          </a:bodyPr>
          <a:lstStyle/>
          <a:p>
            <a:r>
              <a:rPr lang="en-IN" sz="3200" dirty="0"/>
              <a:t>Data type Information:</a:t>
            </a:r>
          </a:p>
        </p:txBody>
      </p:sp>
      <p:pic>
        <p:nvPicPr>
          <p:cNvPr id="5" name="Content Placeholder 4"/>
          <p:cNvPicPr>
            <a:picLocks noGrp="1" noChangeAspect="1"/>
          </p:cNvPicPr>
          <p:nvPr>
            <p:ph idx="1"/>
          </p:nvPr>
        </p:nvPicPr>
        <p:blipFill rotWithShape="1">
          <a:blip r:embed="rId2"/>
          <a:stretch/>
        </p:blipFill>
        <p:spPr>
          <a:xfrm>
            <a:off x="4995863" y="1652043"/>
            <a:ext cx="6510337" cy="3660277"/>
          </a:xfrm>
          <a:prstGeom prst="rect">
            <a:avLst/>
          </a:prstGeom>
        </p:spPr>
      </p:pic>
      <p:sp>
        <p:nvSpPr>
          <p:cNvPr id="4" name="Text Placeholder 3"/>
          <p:cNvSpPr>
            <a:spLocks noGrp="1"/>
          </p:cNvSpPr>
          <p:nvPr>
            <p:ph type="body" sz="half" idx="2"/>
          </p:nvPr>
        </p:nvSpPr>
        <p:spPr>
          <a:xfrm>
            <a:off x="677333" y="2537138"/>
            <a:ext cx="4435579" cy="2824380"/>
          </a:xfrm>
        </p:spPr>
        <p:txBody>
          <a:bodyPr>
            <a:normAutofit/>
          </a:bodyPr>
          <a:lstStyle/>
          <a:p>
            <a:r>
              <a:rPr lang="en-IN" sz="2400" b="1" dirty="0">
                <a:solidFill>
                  <a:srgbClr val="FFFF00"/>
                </a:solidFill>
                <a:latin typeface="Times New Roman" panose="02020603050405020304" pitchFamily="18" charset="0"/>
                <a:cs typeface="Times New Roman" panose="02020603050405020304" pitchFamily="18" charset="0"/>
              </a:rPr>
              <a:t>Observations:</a:t>
            </a:r>
            <a:endParaRPr lang="en-IN" sz="2400" dirty="0">
              <a:solidFill>
                <a:srgbClr val="FFFF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dirty="0">
                <a:solidFill>
                  <a:srgbClr val="FFFF00"/>
                </a:solidFill>
                <a:latin typeface="Times New Roman" panose="02020603050405020304" pitchFamily="18" charset="0"/>
                <a:cs typeface="Times New Roman" panose="02020603050405020304" pitchFamily="18" charset="0"/>
              </a:rPr>
              <a:t>There are 1 numerical column and 70 categorical columns</a:t>
            </a:r>
          </a:p>
        </p:txBody>
      </p:sp>
    </p:spTree>
    <p:extLst>
      <p:ext uri="{BB962C8B-B14F-4D97-AF65-F5344CB8AC3E}">
        <p14:creationId xmlns:p14="http://schemas.microsoft.com/office/powerpoint/2010/main" val="1335955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4045"/>
          </a:xfrm>
        </p:spPr>
        <p:txBody>
          <a:bodyPr>
            <a:normAutofit fontScale="90000"/>
          </a:bodyPr>
          <a:lstStyle/>
          <a:p>
            <a:r>
              <a:rPr lang="en-IN" sz="4900" b="1" dirty="0"/>
              <a:t>Missing Values In dataset</a:t>
            </a:r>
            <a:br>
              <a:rPr lang="en-IN" b="1" dirty="0"/>
            </a:br>
            <a:endParaRPr lang="en-IN" dirty="0"/>
          </a:p>
        </p:txBody>
      </p:sp>
      <p:sp>
        <p:nvSpPr>
          <p:cNvPr id="3" name="Text Placeholder 2"/>
          <p:cNvSpPr>
            <a:spLocks noGrp="1"/>
          </p:cNvSpPr>
          <p:nvPr>
            <p:ph type="body" idx="1"/>
          </p:nvPr>
        </p:nvSpPr>
        <p:spPr>
          <a:xfrm>
            <a:off x="675745" y="2160982"/>
            <a:ext cx="4185623" cy="1277677"/>
          </a:xfrm>
        </p:spPr>
        <p:txBody>
          <a:bodyPr/>
          <a:lstStyle/>
          <a:p>
            <a:r>
              <a:rPr lang="en-IN" dirty="0">
                <a:solidFill>
                  <a:srgbClr val="FFFF00"/>
                </a:solidFill>
              </a:rPr>
              <a:t>Observation:</a:t>
            </a:r>
          </a:p>
          <a:p>
            <a:r>
              <a:rPr lang="en-IN" sz="2000" dirty="0">
                <a:solidFill>
                  <a:srgbClr val="FFFF00"/>
                </a:solidFill>
              </a:rPr>
              <a:t>There are no missing values present in the dataset.</a:t>
            </a:r>
          </a:p>
        </p:txBody>
      </p:sp>
      <p:pic>
        <p:nvPicPr>
          <p:cNvPr id="7" name="Content Placeholder 6"/>
          <p:cNvPicPr>
            <a:picLocks noGrp="1" noChangeAspect="1"/>
          </p:cNvPicPr>
          <p:nvPr>
            <p:ph sz="half" idx="2"/>
          </p:nvPr>
        </p:nvPicPr>
        <p:blipFill rotWithShape="1">
          <a:blip r:embed="rId2"/>
          <a:stretch/>
        </p:blipFill>
        <p:spPr>
          <a:xfrm>
            <a:off x="685800" y="3181980"/>
            <a:ext cx="5311775" cy="2986415"/>
          </a:xfrm>
          <a:prstGeom prst="rect">
            <a:avLst/>
          </a:prstGeom>
        </p:spPr>
      </p:pic>
    </p:spTree>
    <p:extLst>
      <p:ext uri="{BB962C8B-B14F-4D97-AF65-F5344CB8AC3E}">
        <p14:creationId xmlns:p14="http://schemas.microsoft.com/office/powerpoint/2010/main" val="465534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7076"/>
          </a:xfrm>
        </p:spPr>
        <p:txBody>
          <a:bodyPr>
            <a:normAutofit fontScale="90000"/>
          </a:bodyPr>
          <a:lstStyle/>
          <a:p>
            <a:r>
              <a:rPr lang="en-IN" sz="4900" b="1" dirty="0"/>
              <a:t>Visualizations: </a:t>
            </a:r>
            <a:br>
              <a:rPr lang="en-IN" dirty="0"/>
            </a:br>
            <a:endParaRPr lang="en-IN" dirty="0"/>
          </a:p>
        </p:txBody>
      </p:sp>
      <p:sp>
        <p:nvSpPr>
          <p:cNvPr id="3" name="Content Placeholder 2"/>
          <p:cNvSpPr>
            <a:spLocks noGrp="1"/>
          </p:cNvSpPr>
          <p:nvPr>
            <p:ph sz="half" idx="1"/>
          </p:nvPr>
        </p:nvSpPr>
        <p:spPr>
          <a:xfrm>
            <a:off x="677334" y="1854557"/>
            <a:ext cx="8363635" cy="4186803"/>
          </a:xfrm>
        </p:spPr>
        <p:txBody>
          <a:bodyPr>
            <a:normAutofit/>
          </a:bodyPr>
          <a:lstStyle/>
          <a:p>
            <a:pPr marL="0" indent="0">
              <a:buNone/>
            </a:pPr>
            <a:r>
              <a:rPr lang="en-IN" dirty="0">
                <a:latin typeface="Times New Roman" panose="02020603050405020304" pitchFamily="18" charset="0"/>
                <a:cs typeface="Times New Roman" panose="02020603050405020304" pitchFamily="18" charset="0"/>
              </a:rPr>
              <a:t>To better understand the data, the following types of visualizations have been used: 1. </a:t>
            </a:r>
            <a:r>
              <a:rPr lang="en-IN" dirty="0" err="1">
                <a:latin typeface="Times New Roman" panose="02020603050405020304" pitchFamily="18" charset="0"/>
                <a:cs typeface="Times New Roman" panose="02020603050405020304" pitchFamily="18" charset="0"/>
              </a:rPr>
              <a:t>Univariate</a:t>
            </a:r>
            <a:r>
              <a:rPr lang="en-IN" dirty="0">
                <a:latin typeface="Times New Roman" panose="02020603050405020304" pitchFamily="18" charset="0"/>
                <a:cs typeface="Times New Roman" panose="02020603050405020304" pitchFamily="18" charset="0"/>
              </a:rPr>
              <a:t>, 2. Bivariate. </a:t>
            </a:r>
          </a:p>
          <a:p>
            <a:r>
              <a:rPr lang="en-IN" sz="2400" dirty="0" err="1">
                <a:solidFill>
                  <a:srgbClr val="FFFF00"/>
                </a:solidFill>
                <a:latin typeface="Times New Roman" panose="02020603050405020304" pitchFamily="18" charset="0"/>
                <a:cs typeface="Times New Roman" panose="02020603050405020304" pitchFamily="18" charset="0"/>
              </a:rPr>
              <a:t>Univariate</a:t>
            </a:r>
            <a:r>
              <a:rPr lang="en-IN" sz="2400" dirty="0">
                <a:solidFill>
                  <a:srgbClr val="FFFF00"/>
                </a:solidFill>
                <a:latin typeface="Times New Roman" panose="02020603050405020304" pitchFamily="18" charset="0"/>
                <a:cs typeface="Times New Roman" panose="02020603050405020304" pitchFamily="18" charset="0"/>
              </a:rPr>
              <a:t> Analysis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Univariate</a:t>
            </a:r>
            <a:r>
              <a:rPr lang="en-IN" dirty="0">
                <a:latin typeface="Times New Roman" panose="02020603050405020304" pitchFamily="18" charset="0"/>
                <a:cs typeface="Times New Roman" panose="02020603050405020304" pitchFamily="18" charset="0"/>
              </a:rPr>
              <a:t> analysis is the simplest form of data analysis where the data being </a:t>
            </a:r>
            <a:r>
              <a:rPr lang="en-IN" dirty="0" err="1">
                <a:latin typeface="Times New Roman" panose="02020603050405020304" pitchFamily="18" charset="0"/>
                <a:cs typeface="Times New Roman" panose="02020603050405020304" pitchFamily="18" charset="0"/>
              </a:rPr>
              <a:t>analyzed</a:t>
            </a:r>
            <a:r>
              <a:rPr lang="en-IN" dirty="0">
                <a:latin typeface="Times New Roman" panose="02020603050405020304" pitchFamily="18" charset="0"/>
                <a:cs typeface="Times New Roman" panose="02020603050405020304" pitchFamily="18" charset="0"/>
              </a:rPr>
              <a:t> contains only one variable. In this project analysis, I have used count-plot because it helped to understand each feature of data like people of which age used which site more, which type of device more to order any product, and people of which age or gender researched about the product before buying it, etc. </a:t>
            </a:r>
          </a:p>
          <a:p>
            <a:pPr marL="0" indent="0">
              <a:buNone/>
            </a:pPr>
            <a:endParaRPr lang="en-IN" dirty="0"/>
          </a:p>
        </p:txBody>
      </p:sp>
    </p:spTree>
    <p:extLst>
      <p:ext uri="{BB962C8B-B14F-4D97-AF65-F5344CB8AC3E}">
        <p14:creationId xmlns:p14="http://schemas.microsoft.com/office/powerpoint/2010/main" val="1074861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226" y="352023"/>
            <a:ext cx="8596668" cy="588135"/>
          </a:xfrm>
        </p:spPr>
        <p:txBody>
          <a:bodyPr>
            <a:normAutofit fontScale="90000"/>
          </a:bodyPr>
          <a:lstStyle/>
          <a:p>
            <a:r>
              <a:rPr lang="en-IN" dirty="0" err="1"/>
              <a:t>Univariate</a:t>
            </a:r>
            <a:r>
              <a:rPr lang="en-IN" dirty="0"/>
              <a:t> Analysis:</a:t>
            </a:r>
          </a:p>
        </p:txBody>
      </p:sp>
      <p:sp>
        <p:nvSpPr>
          <p:cNvPr id="3" name="Content Placeholder 2"/>
          <p:cNvSpPr>
            <a:spLocks noGrp="1"/>
          </p:cNvSpPr>
          <p:nvPr>
            <p:ph idx="1"/>
          </p:nvPr>
        </p:nvSpPr>
        <p:spPr>
          <a:xfrm>
            <a:off x="227226" y="914401"/>
            <a:ext cx="8596668" cy="373488"/>
          </a:xfrm>
        </p:spPr>
        <p:txBody>
          <a:bodyPr>
            <a:normAutofit fontScale="77500" lnSpcReduction="20000"/>
          </a:bodyPr>
          <a:lstStyle/>
          <a:p>
            <a:pPr marL="0" indent="0">
              <a:buNone/>
            </a:pPr>
            <a:r>
              <a:rPr lang="en-IN" dirty="0"/>
              <a:t>Some of the count-plots and the observations made from them are shown.</a:t>
            </a:r>
          </a:p>
        </p:txBody>
      </p:sp>
      <p:pic>
        <p:nvPicPr>
          <p:cNvPr id="4" name="Picture 3"/>
          <p:cNvPicPr>
            <a:picLocks noChangeAspect="1"/>
          </p:cNvPicPr>
          <p:nvPr/>
        </p:nvPicPr>
        <p:blipFill>
          <a:blip r:embed="rId2"/>
          <a:stretch>
            <a:fillRect/>
          </a:stretch>
        </p:blipFill>
        <p:spPr>
          <a:xfrm>
            <a:off x="227226" y="1530666"/>
            <a:ext cx="8852380" cy="4226189"/>
          </a:xfrm>
          <a:prstGeom prst="rect">
            <a:avLst/>
          </a:prstGeom>
        </p:spPr>
      </p:pic>
      <p:sp>
        <p:nvSpPr>
          <p:cNvPr id="5" name="TextBox 4"/>
          <p:cNvSpPr txBox="1"/>
          <p:nvPr/>
        </p:nvSpPr>
        <p:spPr>
          <a:xfrm>
            <a:off x="9298546" y="1468192"/>
            <a:ext cx="2756079" cy="5170646"/>
          </a:xfrm>
          <a:prstGeom prst="rect">
            <a:avLst/>
          </a:prstGeom>
          <a:noFill/>
        </p:spPr>
        <p:txBody>
          <a:bodyPr wrap="square" rtlCol="0">
            <a:spAutoFit/>
          </a:bodyPr>
          <a:lstStyle/>
          <a:p>
            <a:r>
              <a:rPr lang="en-IN" sz="2400" dirty="0">
                <a:solidFill>
                  <a:srgbClr val="FFFF00"/>
                </a:solidFill>
              </a:rPr>
              <a:t>Observation: </a:t>
            </a:r>
          </a:p>
          <a:p>
            <a:r>
              <a:rPr lang="en-IN" dirty="0">
                <a:solidFill>
                  <a:schemeClr val="bg1"/>
                </a:solidFill>
              </a:rPr>
              <a:t>1. From the count plot of gender, we can say male customers are fewer while female customers are more which means females use to do more shopping </a:t>
            </a:r>
          </a:p>
          <a:p>
            <a:endParaRPr lang="en-IN" dirty="0">
              <a:solidFill>
                <a:schemeClr val="bg1"/>
              </a:solidFill>
            </a:endParaRPr>
          </a:p>
          <a:p>
            <a:endParaRPr lang="en-IN" dirty="0">
              <a:solidFill>
                <a:schemeClr val="bg1"/>
              </a:solidFill>
            </a:endParaRPr>
          </a:p>
          <a:p>
            <a:r>
              <a:rPr lang="en-IN" dirty="0">
                <a:solidFill>
                  <a:schemeClr val="bg1"/>
                </a:solidFill>
              </a:rPr>
              <a:t>2. From count plot of age, we see that 21-30 years and 31-40 years of people use to do more shopping and people who are 51 years and above use do very less shopping </a:t>
            </a:r>
          </a:p>
        </p:txBody>
      </p:sp>
    </p:spTree>
    <p:extLst>
      <p:ext uri="{BB962C8B-B14F-4D97-AF65-F5344CB8AC3E}">
        <p14:creationId xmlns:p14="http://schemas.microsoft.com/office/powerpoint/2010/main" val="1917627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stretch>
            <a:fillRect/>
          </a:stretch>
        </p:blipFill>
        <p:spPr>
          <a:xfrm>
            <a:off x="685800" y="3157288"/>
            <a:ext cx="5334000" cy="2097586"/>
          </a:xfrm>
          <a:prstGeom prst="rect">
            <a:avLst/>
          </a:prstGeom>
        </p:spPr>
      </p:pic>
      <p:sp>
        <p:nvSpPr>
          <p:cNvPr id="4" name="Content Placeholder 3"/>
          <p:cNvSpPr>
            <a:spLocks noGrp="1"/>
          </p:cNvSpPr>
          <p:nvPr>
            <p:ph sz="half" idx="2"/>
          </p:nvPr>
        </p:nvSpPr>
        <p:spPr>
          <a:xfrm>
            <a:off x="8667481" y="1035365"/>
            <a:ext cx="3220933" cy="5661650"/>
          </a:xfrm>
        </p:spPr>
        <p:txBody>
          <a:bodyPr>
            <a:normAutofit fontScale="92500" lnSpcReduction="10000"/>
          </a:bodyPr>
          <a:lstStyle/>
          <a:p>
            <a:pPr marL="0" indent="0">
              <a:buNone/>
            </a:pPr>
            <a:r>
              <a:rPr lang="en-IN" sz="2400" dirty="0">
                <a:solidFill>
                  <a:srgbClr val="FFFF00"/>
                </a:solidFill>
              </a:rPr>
              <a:t>Observation: </a:t>
            </a:r>
          </a:p>
          <a:p>
            <a:pPr marL="0" indent="0">
              <a:buNone/>
            </a:pPr>
            <a:r>
              <a:rPr lang="en-IN" dirty="0">
                <a:solidFill>
                  <a:schemeClr val="bg1"/>
                </a:solidFill>
              </a:rPr>
              <a:t>1. From Since How Long You are Shopping Online plot, we can say since the age of 4+ people has started to shop online. </a:t>
            </a:r>
          </a:p>
          <a:p>
            <a:endParaRPr lang="en-IN" dirty="0">
              <a:solidFill>
                <a:schemeClr val="bg1"/>
              </a:solidFill>
            </a:endParaRPr>
          </a:p>
          <a:p>
            <a:pPr marL="0" indent="0">
              <a:buNone/>
            </a:pPr>
            <a:r>
              <a:rPr lang="en-IN" dirty="0">
                <a:solidFill>
                  <a:schemeClr val="bg1"/>
                </a:solidFill>
              </a:rPr>
              <a:t>2. From How many times you have made an online purchase in the past 1 year? plot, we can say less than 10 times has high count, and 42 times and above have least count. It means that most people do online purchase less than 10 times a year. </a:t>
            </a:r>
          </a:p>
          <a:p>
            <a:pPr marL="0" indent="0">
              <a:buNone/>
            </a:pPr>
            <a:endParaRPr lang="en-IN" dirty="0"/>
          </a:p>
        </p:txBody>
      </p:sp>
    </p:spTree>
    <p:extLst>
      <p:ext uri="{BB962C8B-B14F-4D97-AF65-F5344CB8AC3E}">
        <p14:creationId xmlns:p14="http://schemas.microsoft.com/office/powerpoint/2010/main" val="1099689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80111" y="1107235"/>
            <a:ext cx="8526007" cy="3889768"/>
          </a:xfrm>
          <a:prstGeom prst="rect">
            <a:avLst/>
          </a:prstGeom>
        </p:spPr>
      </p:pic>
      <p:sp>
        <p:nvSpPr>
          <p:cNvPr id="4" name="TextBox 3"/>
          <p:cNvSpPr txBox="1"/>
          <p:nvPr/>
        </p:nvSpPr>
        <p:spPr>
          <a:xfrm>
            <a:off x="8886423" y="1043189"/>
            <a:ext cx="3103808" cy="4616648"/>
          </a:xfrm>
          <a:prstGeom prst="rect">
            <a:avLst/>
          </a:prstGeom>
          <a:noFill/>
        </p:spPr>
        <p:txBody>
          <a:bodyPr wrap="square" rtlCol="0">
            <a:spAutoFit/>
          </a:bodyPr>
          <a:lstStyle/>
          <a:p>
            <a:r>
              <a:rPr lang="en-IN" sz="2400" dirty="0">
                <a:solidFill>
                  <a:srgbClr val="FFFF00"/>
                </a:solidFill>
              </a:rPr>
              <a:t>Observation: </a:t>
            </a:r>
          </a:p>
          <a:p>
            <a:r>
              <a:rPr lang="en-IN" dirty="0">
                <a:solidFill>
                  <a:schemeClr val="bg1"/>
                </a:solidFill>
              </a:rPr>
              <a:t>1. From How do you access the internet while shopping online? plot, we can see people use to shop using mobile internet more and very few use dial-up. </a:t>
            </a:r>
          </a:p>
          <a:p>
            <a:endParaRPr lang="en-IN" dirty="0">
              <a:solidFill>
                <a:schemeClr val="bg1"/>
              </a:solidFill>
            </a:endParaRPr>
          </a:p>
          <a:p>
            <a:r>
              <a:rPr lang="en-IN" dirty="0">
                <a:solidFill>
                  <a:schemeClr val="bg1"/>
                </a:solidFill>
              </a:rPr>
              <a:t>2. From Which device do you use to access online shopping? plot, we can say people use their smartphones more than laptops, and very few uses tablet. </a:t>
            </a:r>
          </a:p>
          <a:p>
            <a:endParaRPr lang="en-IN" dirty="0"/>
          </a:p>
        </p:txBody>
      </p:sp>
    </p:spTree>
    <p:extLst>
      <p:ext uri="{BB962C8B-B14F-4D97-AF65-F5344CB8AC3E}">
        <p14:creationId xmlns:p14="http://schemas.microsoft.com/office/powerpoint/2010/main" val="3643563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1474" y="1310227"/>
            <a:ext cx="8732070" cy="4227688"/>
          </a:xfrm>
          <a:prstGeom prst="rect">
            <a:avLst/>
          </a:prstGeom>
        </p:spPr>
      </p:pic>
      <p:sp>
        <p:nvSpPr>
          <p:cNvPr id="3" name="TextBox 2"/>
          <p:cNvSpPr txBox="1"/>
          <p:nvPr/>
        </p:nvSpPr>
        <p:spPr>
          <a:xfrm>
            <a:off x="9002332" y="1249251"/>
            <a:ext cx="3090930" cy="4616648"/>
          </a:xfrm>
          <a:prstGeom prst="rect">
            <a:avLst/>
          </a:prstGeom>
          <a:noFill/>
        </p:spPr>
        <p:txBody>
          <a:bodyPr wrap="square" rtlCol="0">
            <a:spAutoFit/>
          </a:bodyPr>
          <a:lstStyle/>
          <a:p>
            <a:r>
              <a:rPr lang="en-IN" sz="2400" dirty="0">
                <a:solidFill>
                  <a:srgbClr val="FFFF00"/>
                </a:solidFill>
              </a:rPr>
              <a:t>Observation: </a:t>
            </a:r>
          </a:p>
          <a:p>
            <a:r>
              <a:rPr lang="en-IN" dirty="0">
                <a:solidFill>
                  <a:schemeClr val="bg1"/>
                </a:solidFill>
              </a:rPr>
              <a:t>1. From What browser do you run on your device to access the website? plot, we can say the majority of people use Google chrome and very few people use Firefox. </a:t>
            </a:r>
          </a:p>
          <a:p>
            <a:endParaRPr lang="en-IN" dirty="0">
              <a:solidFill>
                <a:schemeClr val="bg1"/>
              </a:solidFill>
            </a:endParaRPr>
          </a:p>
          <a:p>
            <a:r>
              <a:rPr lang="en-IN" dirty="0">
                <a:solidFill>
                  <a:schemeClr val="bg1"/>
                </a:solidFill>
              </a:rPr>
              <a:t>2. From Which channel did you follow to arrive at your favourite online store for the first time? plot, we see that People mostly use the search engine to buy something. </a:t>
            </a:r>
          </a:p>
        </p:txBody>
      </p:sp>
    </p:spTree>
    <p:extLst>
      <p:ext uri="{BB962C8B-B14F-4D97-AF65-F5344CB8AC3E}">
        <p14:creationId xmlns:p14="http://schemas.microsoft.com/office/powerpoint/2010/main" val="2662882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1951" y="385687"/>
            <a:ext cx="7970375" cy="6066627"/>
          </a:xfrm>
          <a:prstGeom prst="rect">
            <a:avLst/>
          </a:prstGeom>
        </p:spPr>
      </p:pic>
      <p:sp>
        <p:nvSpPr>
          <p:cNvPr id="3" name="TextBox 2"/>
          <p:cNvSpPr txBox="1"/>
          <p:nvPr/>
        </p:nvSpPr>
        <p:spPr>
          <a:xfrm>
            <a:off x="8281116" y="1956910"/>
            <a:ext cx="3773510" cy="2123658"/>
          </a:xfrm>
          <a:prstGeom prst="rect">
            <a:avLst/>
          </a:prstGeom>
          <a:noFill/>
        </p:spPr>
        <p:txBody>
          <a:bodyPr wrap="square" rtlCol="0">
            <a:spAutoFit/>
          </a:bodyPr>
          <a:lstStyle/>
          <a:p>
            <a:r>
              <a:rPr lang="en-IN" sz="2400" dirty="0">
                <a:solidFill>
                  <a:srgbClr val="FFFF00"/>
                </a:solidFill>
              </a:rPr>
              <a:t>Observation: </a:t>
            </a:r>
          </a:p>
          <a:p>
            <a:r>
              <a:rPr lang="en-IN" dirty="0">
                <a:solidFill>
                  <a:schemeClr val="bg1"/>
                </a:solidFill>
              </a:rPr>
              <a:t>From the plot, we see that paytm.com takes the longest time to deliver items followed by snapdeal.com, flipkart.com then Amazon.com. Myntra.com takes the least time to deliver products. </a:t>
            </a:r>
          </a:p>
        </p:txBody>
      </p:sp>
    </p:spTree>
    <p:extLst>
      <p:ext uri="{BB962C8B-B14F-4D97-AF65-F5344CB8AC3E}">
        <p14:creationId xmlns:p14="http://schemas.microsoft.com/office/powerpoint/2010/main" val="1778550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2925" y="928242"/>
            <a:ext cx="6753334" cy="5176344"/>
          </a:xfrm>
          <a:prstGeom prst="rect">
            <a:avLst/>
          </a:prstGeom>
        </p:spPr>
      </p:pic>
      <p:sp>
        <p:nvSpPr>
          <p:cNvPr id="3" name="TextBox 2"/>
          <p:cNvSpPr txBox="1"/>
          <p:nvPr/>
        </p:nvSpPr>
        <p:spPr>
          <a:xfrm>
            <a:off x="7572777" y="978794"/>
            <a:ext cx="4018209" cy="2677656"/>
          </a:xfrm>
          <a:prstGeom prst="rect">
            <a:avLst/>
          </a:prstGeom>
          <a:noFill/>
        </p:spPr>
        <p:txBody>
          <a:bodyPr wrap="square" rtlCol="0">
            <a:spAutoFit/>
          </a:bodyPr>
          <a:lstStyle/>
          <a:p>
            <a:r>
              <a:rPr lang="en-IN" sz="2400" dirty="0">
                <a:solidFill>
                  <a:srgbClr val="FFFF00"/>
                </a:solidFill>
              </a:rPr>
              <a:t>Observation: </a:t>
            </a:r>
          </a:p>
          <a:p>
            <a:r>
              <a:rPr lang="en-IN" dirty="0">
                <a:solidFill>
                  <a:schemeClr val="bg1"/>
                </a:solidFill>
              </a:rPr>
              <a:t>From the plot, we can say Delhi has the highest count which means that people in Delhi order more. After Delhi, Greater Noida has the 2nd highest count and </a:t>
            </a:r>
            <a:r>
              <a:rPr lang="en-IN" dirty="0" err="1">
                <a:solidFill>
                  <a:schemeClr val="bg1"/>
                </a:solidFill>
              </a:rPr>
              <a:t>Bulandshahr</a:t>
            </a:r>
            <a:r>
              <a:rPr lang="en-IN" dirty="0">
                <a:solidFill>
                  <a:schemeClr val="bg1"/>
                </a:solidFill>
              </a:rPr>
              <a:t> has the lowest count which means people who live in </a:t>
            </a:r>
            <a:r>
              <a:rPr lang="en-IN" dirty="0" err="1">
                <a:solidFill>
                  <a:schemeClr val="bg1"/>
                </a:solidFill>
              </a:rPr>
              <a:t>Bulandshahr</a:t>
            </a:r>
            <a:r>
              <a:rPr lang="en-IN" dirty="0">
                <a:solidFill>
                  <a:schemeClr val="bg1"/>
                </a:solidFill>
              </a:rPr>
              <a:t> usually buy fewer online items. </a:t>
            </a:r>
          </a:p>
        </p:txBody>
      </p:sp>
    </p:spTree>
    <p:extLst>
      <p:ext uri="{BB962C8B-B14F-4D97-AF65-F5344CB8AC3E}">
        <p14:creationId xmlns:p14="http://schemas.microsoft.com/office/powerpoint/2010/main" val="1702508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29194" y="738726"/>
            <a:ext cx="5947222" cy="5638125"/>
          </a:xfrm>
          <a:prstGeom prst="rect">
            <a:avLst/>
          </a:prstGeom>
        </p:spPr>
      </p:pic>
      <p:sp>
        <p:nvSpPr>
          <p:cNvPr id="4" name="TextBox 3"/>
          <p:cNvSpPr txBox="1"/>
          <p:nvPr/>
        </p:nvSpPr>
        <p:spPr>
          <a:xfrm>
            <a:off x="7585656" y="781993"/>
            <a:ext cx="3387144" cy="1569660"/>
          </a:xfrm>
          <a:prstGeom prst="rect">
            <a:avLst/>
          </a:prstGeom>
          <a:noFill/>
        </p:spPr>
        <p:txBody>
          <a:bodyPr wrap="square" rtlCol="0">
            <a:spAutoFit/>
          </a:bodyPr>
          <a:lstStyle/>
          <a:p>
            <a:r>
              <a:rPr lang="en-IN" sz="2400" dirty="0">
                <a:solidFill>
                  <a:srgbClr val="FFFF00"/>
                </a:solidFill>
              </a:rPr>
              <a:t>Observation: </a:t>
            </a:r>
          </a:p>
          <a:p>
            <a:r>
              <a:rPr lang="en-IN" dirty="0"/>
              <a:t>From the plot, we can say </a:t>
            </a:r>
            <a:r>
              <a:rPr lang="en-IN" dirty="0" err="1"/>
              <a:t>Snapdeal</a:t>
            </a:r>
            <a:r>
              <a:rPr lang="en-IN" dirty="0"/>
              <a:t> has the highest limited mode of payment, and </a:t>
            </a:r>
            <a:r>
              <a:rPr lang="en-IN" dirty="0" err="1"/>
              <a:t>Paytm</a:t>
            </a:r>
            <a:r>
              <a:rPr lang="en-IN" dirty="0"/>
              <a:t> has the least. </a:t>
            </a:r>
          </a:p>
        </p:txBody>
      </p:sp>
    </p:spTree>
    <p:extLst>
      <p:ext uri="{BB962C8B-B14F-4D97-AF65-F5344CB8AC3E}">
        <p14:creationId xmlns:p14="http://schemas.microsoft.com/office/powerpoint/2010/main" val="3413791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2175"/>
            <a:ext cx="8596668" cy="1013138"/>
          </a:xfrm>
        </p:spPr>
        <p:txBody>
          <a:bodyPr>
            <a:normAutofit/>
          </a:bodyPr>
          <a:lstStyle/>
          <a:p>
            <a:r>
              <a:rPr lang="en-IN" sz="4400" dirty="0">
                <a:latin typeface="Times New Roman" panose="02020603050405020304" pitchFamily="18" charset="0"/>
                <a:cs typeface="Times New Roman" panose="02020603050405020304" pitchFamily="18" charset="0"/>
              </a:rPr>
              <a:t>Introduction</a:t>
            </a:r>
            <a:r>
              <a:rPr lang="en-IN"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677334" y="2459865"/>
            <a:ext cx="9561370" cy="3581497"/>
          </a:xfrm>
        </p:spPr>
        <p:txBody>
          <a:bodyPr>
            <a:noAutofit/>
          </a:bodyPr>
          <a:lstStyle/>
          <a:p>
            <a:pPr marL="0" indent="0">
              <a:buNone/>
            </a:pPr>
            <a:r>
              <a:rPr lang="en-IN" sz="1900" dirty="0">
                <a:latin typeface="Times New Roman" panose="02020603050405020304" pitchFamily="18" charset="0"/>
                <a:cs typeface="Times New Roman" panose="02020603050405020304" pitchFamily="18" charset="0"/>
              </a:rPr>
              <a:t>Customer satisfaction has emerged as one of the most important factors that guarantee the success of online store; it has been posited as a key stimulant of purchase, repurchase intentions and customer loyalty. </a:t>
            </a:r>
          </a:p>
          <a:p>
            <a:pPr marL="0" indent="0">
              <a:buNone/>
            </a:pPr>
            <a:r>
              <a:rPr lang="en-IN" sz="1900" dirty="0">
                <a:latin typeface="Times New Roman" panose="02020603050405020304" pitchFamily="18" charset="0"/>
                <a:cs typeface="Times New Roman" panose="02020603050405020304" pitchFamily="18" charset="0"/>
              </a:rPr>
              <a:t>A comprehensive review of the literature, theories and models have been carried out to propose the models for customer activation and customer retention. </a:t>
            </a:r>
          </a:p>
          <a:p>
            <a:pPr marL="0" indent="0">
              <a:buNone/>
            </a:pPr>
            <a:r>
              <a:rPr lang="en-IN" sz="1900" dirty="0">
                <a:latin typeface="Times New Roman" panose="02020603050405020304" pitchFamily="18" charset="0"/>
                <a:cs typeface="Times New Roman" panose="02020603050405020304" pitchFamily="18" charset="0"/>
              </a:rPr>
              <a:t>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p>
        </p:txBody>
      </p:sp>
      <p:sp>
        <p:nvSpPr>
          <p:cNvPr id="4" name="TextBox 3"/>
          <p:cNvSpPr txBox="1"/>
          <p:nvPr/>
        </p:nvSpPr>
        <p:spPr>
          <a:xfrm>
            <a:off x="0" y="1197736"/>
            <a:ext cx="12192000" cy="830997"/>
          </a:xfrm>
          <a:prstGeom prst="rect">
            <a:avLst/>
          </a:prstGeom>
          <a:solidFill>
            <a:srgbClr val="0070C0"/>
          </a:solidFill>
          <a:ln>
            <a:solidFill>
              <a:schemeClr val="bg1"/>
            </a:solidFill>
          </a:ln>
        </p:spPr>
        <p:txBody>
          <a:bodyPr wrap="square" rtlCol="0">
            <a:spAutoFit/>
          </a:bodyPr>
          <a:lstStyle/>
          <a:p>
            <a:pPr algn="just"/>
            <a:endParaRPr lang="en-IN" sz="2400" dirty="0">
              <a:solidFill>
                <a:schemeClr val="bg1"/>
              </a:solidFill>
              <a:latin typeface="Times New Roman" panose="02020603050405020304" pitchFamily="18" charset="0"/>
              <a:cs typeface="Times New Roman" panose="02020603050405020304" pitchFamily="18" charset="0"/>
            </a:endParaRPr>
          </a:p>
          <a:p>
            <a:r>
              <a:rPr lang="en-IN" sz="2400" b="1" dirty="0">
                <a:solidFill>
                  <a:schemeClr val="bg1"/>
                </a:solidFill>
                <a:latin typeface="Times New Roman" panose="02020603050405020304" pitchFamily="18" charset="0"/>
                <a:cs typeface="Times New Roman" panose="02020603050405020304" pitchFamily="18" charset="0"/>
              </a:rPr>
              <a:t>	    Business Problem Framing: </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4957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71422" y="636457"/>
            <a:ext cx="5741501" cy="5610844"/>
          </a:xfrm>
          <a:prstGeom prst="rect">
            <a:avLst/>
          </a:prstGeom>
        </p:spPr>
      </p:pic>
      <p:sp>
        <p:nvSpPr>
          <p:cNvPr id="3" name="TextBox 2"/>
          <p:cNvSpPr txBox="1"/>
          <p:nvPr/>
        </p:nvSpPr>
        <p:spPr>
          <a:xfrm>
            <a:off x="7263684" y="2665928"/>
            <a:ext cx="3850783" cy="1292662"/>
          </a:xfrm>
          <a:prstGeom prst="rect">
            <a:avLst/>
          </a:prstGeom>
          <a:noFill/>
        </p:spPr>
        <p:txBody>
          <a:bodyPr wrap="square" rtlCol="0">
            <a:spAutoFit/>
          </a:bodyPr>
          <a:lstStyle/>
          <a:p>
            <a:r>
              <a:rPr lang="en-IN" sz="2400" dirty="0">
                <a:solidFill>
                  <a:srgbClr val="FFFF00"/>
                </a:solidFill>
              </a:rPr>
              <a:t>Observation: </a:t>
            </a:r>
          </a:p>
          <a:p>
            <a:r>
              <a:rPr lang="en-IN" dirty="0"/>
              <a:t>From the plot, we can say Amazon.com provides the fastest delivery. </a:t>
            </a:r>
          </a:p>
        </p:txBody>
      </p:sp>
    </p:spTree>
    <p:extLst>
      <p:ext uri="{BB962C8B-B14F-4D97-AF65-F5344CB8AC3E}">
        <p14:creationId xmlns:p14="http://schemas.microsoft.com/office/powerpoint/2010/main" val="2646359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236372"/>
            <a:ext cx="8596668" cy="694028"/>
          </a:xfrm>
        </p:spPr>
        <p:txBody>
          <a:bodyPr/>
          <a:lstStyle/>
          <a:p>
            <a:r>
              <a:rPr lang="en-IN" dirty="0">
                <a:latin typeface="Times New Roman" panose="02020603050405020304" pitchFamily="18" charset="0"/>
                <a:cs typeface="Times New Roman" panose="02020603050405020304" pitchFamily="18" charset="0"/>
              </a:rPr>
              <a:t>BIVARIATE ANALYSIS</a:t>
            </a:r>
          </a:p>
        </p:txBody>
      </p:sp>
      <p:sp>
        <p:nvSpPr>
          <p:cNvPr id="3" name="Content Placeholder 2"/>
          <p:cNvSpPr>
            <a:spLocks noGrp="1"/>
          </p:cNvSpPr>
          <p:nvPr>
            <p:ph idx="1"/>
          </p:nvPr>
        </p:nvSpPr>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Bivariate analysis is one of the simplest forms of quantitative analysis. It involves the analysis of two variables to determine the empirical relationship between them. We have </a:t>
            </a:r>
            <a:r>
              <a:rPr lang="en-IN" sz="2000" dirty="0" err="1">
                <a:latin typeface="Times New Roman" panose="02020603050405020304" pitchFamily="18" charset="0"/>
                <a:cs typeface="Times New Roman" panose="02020603050405020304" pitchFamily="18" charset="0"/>
              </a:rPr>
              <a:t>analyzed</a:t>
            </a:r>
            <a:r>
              <a:rPr lang="en-IN" sz="2000" dirty="0">
                <a:latin typeface="Times New Roman" panose="02020603050405020304" pitchFamily="18" charset="0"/>
                <a:cs typeface="Times New Roman" panose="02020603050405020304" pitchFamily="18" charset="0"/>
              </a:rPr>
              <a:t> the data and its relationship with features using a strip plot. </a:t>
            </a:r>
          </a:p>
          <a:p>
            <a:pPr marL="0" indent="0">
              <a:buNone/>
            </a:pPr>
            <a:r>
              <a:rPr lang="en-IN" sz="2000" dirty="0">
                <a:latin typeface="Times New Roman" panose="02020603050405020304" pitchFamily="18" charset="0"/>
                <a:cs typeface="Times New Roman" panose="02020603050405020304" pitchFamily="18" charset="0"/>
              </a:rPr>
              <a:t>Strip plot helped to find out how different ages of people order their product, which age of people uses which site more, etc. </a:t>
            </a:r>
          </a:p>
          <a:p>
            <a:pPr marL="0" indent="0">
              <a:buNone/>
            </a:pPr>
            <a:r>
              <a:rPr lang="en-IN" sz="2000" dirty="0">
                <a:latin typeface="Times New Roman" panose="02020603050405020304" pitchFamily="18" charset="0"/>
                <a:cs typeface="Times New Roman" panose="02020603050405020304" pitchFamily="18" charset="0"/>
              </a:rPr>
              <a:t>We have done EDA on age vs all the features to understand how can sites improve their service for different ages people. </a:t>
            </a:r>
          </a:p>
          <a:p>
            <a:pPr marL="0" indent="0">
              <a:buNone/>
            </a:pPr>
            <a:r>
              <a:rPr lang="en-IN" sz="2000" dirty="0">
                <a:latin typeface="Times New Roman" panose="02020603050405020304" pitchFamily="18" charset="0"/>
                <a:cs typeface="Times New Roman" panose="02020603050405020304" pitchFamily="18" charset="0"/>
              </a:rPr>
              <a:t>After analysis, we understood that most 21-40 age people order more and spend their time on different sites to check products. </a:t>
            </a:r>
          </a:p>
        </p:txBody>
      </p:sp>
    </p:spTree>
    <p:extLst>
      <p:ext uri="{BB962C8B-B14F-4D97-AF65-F5344CB8AC3E}">
        <p14:creationId xmlns:p14="http://schemas.microsoft.com/office/powerpoint/2010/main" val="3441015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0761" y="399244"/>
            <a:ext cx="9762185" cy="830997"/>
          </a:xfrm>
          <a:prstGeom prst="rect">
            <a:avLst/>
          </a:prstGeom>
          <a:noFill/>
        </p:spPr>
        <p:txBody>
          <a:bodyPr wrap="square" rtlCol="0">
            <a:spAutoFit/>
          </a:bodyPr>
          <a:lstStyle/>
          <a:p>
            <a:r>
              <a:rPr lang="en-IN" sz="2400" dirty="0">
                <a:solidFill>
                  <a:schemeClr val="accent1">
                    <a:lumMod val="60000"/>
                    <a:lumOff val="40000"/>
                  </a:schemeClr>
                </a:solidFill>
              </a:rPr>
              <a:t>Some of the plots showing the relationship of Age with all the other features </a:t>
            </a:r>
          </a:p>
        </p:txBody>
      </p:sp>
      <p:pic>
        <p:nvPicPr>
          <p:cNvPr id="3" name="Picture 2"/>
          <p:cNvPicPr>
            <a:picLocks noChangeAspect="1"/>
          </p:cNvPicPr>
          <p:nvPr/>
        </p:nvPicPr>
        <p:blipFill>
          <a:blip r:embed="rId2"/>
          <a:stretch>
            <a:fillRect/>
          </a:stretch>
        </p:blipFill>
        <p:spPr>
          <a:xfrm>
            <a:off x="590319" y="1580158"/>
            <a:ext cx="6782710" cy="3700180"/>
          </a:xfrm>
          <a:prstGeom prst="rect">
            <a:avLst/>
          </a:prstGeom>
        </p:spPr>
      </p:pic>
      <p:sp>
        <p:nvSpPr>
          <p:cNvPr id="4" name="TextBox 3"/>
          <p:cNvSpPr txBox="1"/>
          <p:nvPr/>
        </p:nvSpPr>
        <p:spPr>
          <a:xfrm>
            <a:off x="7662930" y="1596980"/>
            <a:ext cx="3825025" cy="1569660"/>
          </a:xfrm>
          <a:prstGeom prst="rect">
            <a:avLst/>
          </a:prstGeom>
          <a:noFill/>
        </p:spPr>
        <p:txBody>
          <a:bodyPr wrap="square" rtlCol="0">
            <a:spAutoFit/>
          </a:bodyPr>
          <a:lstStyle/>
          <a:p>
            <a:r>
              <a:rPr lang="en-IN" sz="2400" dirty="0">
                <a:solidFill>
                  <a:srgbClr val="FFFF00"/>
                </a:solidFill>
              </a:rPr>
              <a:t>Observation: </a:t>
            </a:r>
          </a:p>
          <a:p>
            <a:r>
              <a:rPr lang="en-IN" dirty="0"/>
              <a:t>From the age vs gender plot, we can say for every age from young to old, females are more as compared to males </a:t>
            </a:r>
          </a:p>
        </p:txBody>
      </p:sp>
    </p:spTree>
    <p:extLst>
      <p:ext uri="{BB962C8B-B14F-4D97-AF65-F5344CB8AC3E}">
        <p14:creationId xmlns:p14="http://schemas.microsoft.com/office/powerpoint/2010/main" val="3550327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6537" y="0"/>
            <a:ext cx="11478843" cy="3945573"/>
          </a:xfrm>
          <a:prstGeom prst="rect">
            <a:avLst/>
          </a:prstGeom>
        </p:spPr>
      </p:pic>
      <p:sp>
        <p:nvSpPr>
          <p:cNvPr id="3" name="TextBox 2"/>
          <p:cNvSpPr txBox="1"/>
          <p:nvPr/>
        </p:nvSpPr>
        <p:spPr>
          <a:xfrm>
            <a:off x="176537" y="3945573"/>
            <a:ext cx="11779876" cy="2554545"/>
          </a:xfrm>
          <a:prstGeom prst="rect">
            <a:avLst/>
          </a:prstGeom>
          <a:noFill/>
        </p:spPr>
        <p:txBody>
          <a:bodyPr wrap="square" rtlCol="0">
            <a:spAutoFit/>
          </a:bodyPr>
          <a:lstStyle/>
          <a:p>
            <a:r>
              <a:rPr lang="en-IN" sz="1600" dirty="0">
                <a:solidFill>
                  <a:srgbClr val="FFFF00"/>
                </a:solidFill>
              </a:rPr>
              <a:t>Observation: </a:t>
            </a:r>
          </a:p>
          <a:p>
            <a:r>
              <a:rPr lang="en-IN" sz="1600" dirty="0"/>
              <a:t>1. From age vs Since How Long You are Shopping Online? plot, we can say the people who are doing shopping for above 4 years are mostly in age between 31-50 years, and the people who are in 3-4 years values are 21-30 years of age; with 2-3 years are mostly belonging to the age group 41-50 years and the people who are in less than 1 year are 31-40 years of age </a:t>
            </a:r>
          </a:p>
          <a:p>
            <a:endParaRPr lang="en-IN" sz="1600" dirty="0"/>
          </a:p>
          <a:p>
            <a:endParaRPr lang="en-IN" sz="1600" dirty="0"/>
          </a:p>
          <a:p>
            <a:r>
              <a:rPr lang="en-IN" sz="1600" dirty="0"/>
              <a:t>2. From age vs How many times you have made an online purchase in the past 1 year? plot, we can say most people who have ordered 31-40 times in a year falls into 41-50 age group; with 41 times and above have the age of 21-30 years; less than 10 times are in 21-50 age group, and 11-12 times are in the age between 21-30 years, so we can summarise that mostly 21-30 years of people are shopping more. </a:t>
            </a:r>
          </a:p>
        </p:txBody>
      </p:sp>
    </p:spTree>
    <p:extLst>
      <p:ext uri="{BB962C8B-B14F-4D97-AF65-F5344CB8AC3E}">
        <p14:creationId xmlns:p14="http://schemas.microsoft.com/office/powerpoint/2010/main" val="9005565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0781" y="363402"/>
            <a:ext cx="11295657" cy="3680564"/>
          </a:xfrm>
          <a:prstGeom prst="rect">
            <a:avLst/>
          </a:prstGeom>
        </p:spPr>
      </p:pic>
      <p:sp>
        <p:nvSpPr>
          <p:cNvPr id="3" name="TextBox 2"/>
          <p:cNvSpPr txBox="1"/>
          <p:nvPr/>
        </p:nvSpPr>
        <p:spPr>
          <a:xfrm>
            <a:off x="180304" y="4134118"/>
            <a:ext cx="11539471" cy="2308324"/>
          </a:xfrm>
          <a:prstGeom prst="rect">
            <a:avLst/>
          </a:prstGeom>
          <a:noFill/>
        </p:spPr>
        <p:txBody>
          <a:bodyPr wrap="square" rtlCol="0">
            <a:spAutoFit/>
          </a:bodyPr>
          <a:lstStyle/>
          <a:p>
            <a:r>
              <a:rPr lang="en-IN" sz="1600" dirty="0">
                <a:solidFill>
                  <a:srgbClr val="FFFF00"/>
                </a:solidFill>
              </a:rPr>
              <a:t>Observation: </a:t>
            </a:r>
          </a:p>
          <a:p>
            <a:r>
              <a:rPr lang="en-IN" sz="1600" dirty="0"/>
              <a:t>1. From age vs How do you access the internet while shopping online? plot, we can say that some people use dial-up having age 31-40 years; and from </a:t>
            </a:r>
            <a:r>
              <a:rPr lang="en-IN" sz="1600" dirty="0" err="1"/>
              <a:t>wifi</a:t>
            </a:r>
            <a:r>
              <a:rPr lang="en-IN" sz="1600" dirty="0"/>
              <a:t> use, we can say all of the people use </a:t>
            </a:r>
            <a:r>
              <a:rPr lang="en-IN" sz="1600" dirty="0" err="1"/>
              <a:t>wifi</a:t>
            </a:r>
            <a:r>
              <a:rPr lang="en-IN" sz="1600" dirty="0"/>
              <a:t> but 21-40 age of people use it more. From mobile internet, we can say mostly 21-50 age of people use it more as compared to others. </a:t>
            </a:r>
          </a:p>
          <a:p>
            <a:endParaRPr lang="en-IN" sz="1600" dirty="0"/>
          </a:p>
          <a:p>
            <a:r>
              <a:rPr lang="en-IN" sz="1600" dirty="0"/>
              <a:t>2. From age vs Which device do you use to access online shopping? plot, we can say people having age between 41-50 mostly use desktop and people whose age is between 21-40 years use mobile; some people use tablet having age of 41-50 years; some people use laptop have their age between 21-50 years, so we can say mostly above 41 years people use less mobile to order online, and some young people use mobile-only falls into age between 21-40years. </a:t>
            </a:r>
          </a:p>
        </p:txBody>
      </p:sp>
    </p:spTree>
    <p:extLst>
      <p:ext uri="{BB962C8B-B14F-4D97-AF65-F5344CB8AC3E}">
        <p14:creationId xmlns:p14="http://schemas.microsoft.com/office/powerpoint/2010/main" val="36725940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6541" y="311126"/>
            <a:ext cx="11521718" cy="3655568"/>
          </a:xfrm>
          <a:prstGeom prst="rect">
            <a:avLst/>
          </a:prstGeom>
        </p:spPr>
      </p:pic>
      <p:sp>
        <p:nvSpPr>
          <p:cNvPr id="3" name="TextBox 2"/>
          <p:cNvSpPr txBox="1"/>
          <p:nvPr/>
        </p:nvSpPr>
        <p:spPr>
          <a:xfrm>
            <a:off x="193183" y="4005330"/>
            <a:ext cx="11590986" cy="2800767"/>
          </a:xfrm>
          <a:prstGeom prst="rect">
            <a:avLst/>
          </a:prstGeom>
          <a:noFill/>
        </p:spPr>
        <p:txBody>
          <a:bodyPr wrap="square" rtlCol="0">
            <a:spAutoFit/>
          </a:bodyPr>
          <a:lstStyle/>
          <a:p>
            <a:r>
              <a:rPr lang="en-IN" sz="1600" dirty="0">
                <a:solidFill>
                  <a:srgbClr val="FFFF00"/>
                </a:solidFill>
              </a:rPr>
              <a:t>Observation: </a:t>
            </a:r>
          </a:p>
          <a:p>
            <a:r>
              <a:rPr lang="en-IN" sz="1600" dirty="0"/>
              <a:t>1. From age vs What browser do you run on your device to access the website? plot, We can say people who have the age of 21-50 years everyone use Google chrome and fewer people use it who have age below 20 and 51+ years; people use safari more who have the age of 21-30 years, people with age 31-40 years also use it but have less count as compared to 21-30; there are only a few people who use opera having age of 21-30 years and very few people who use it have age of41-50 years; people use </a:t>
            </a:r>
            <a:r>
              <a:rPr lang="en-IN" sz="1600" dirty="0" err="1"/>
              <a:t>firefox</a:t>
            </a:r>
            <a:r>
              <a:rPr lang="en-IN" sz="1600" dirty="0"/>
              <a:t> who have age of 21-30 years more and very few uses it having age between 31-40 years. </a:t>
            </a:r>
          </a:p>
          <a:p>
            <a:endParaRPr lang="en-IN" sz="1600" dirty="0"/>
          </a:p>
          <a:p>
            <a:r>
              <a:rPr lang="en-IN" sz="1600" dirty="0"/>
              <a:t>2. From age vs Which channel did you follow to arrive at your </a:t>
            </a:r>
            <a:r>
              <a:rPr lang="en-IN" sz="1600" dirty="0" err="1"/>
              <a:t>favorite</a:t>
            </a:r>
            <a:r>
              <a:rPr lang="en-IN" sz="1600" dirty="0"/>
              <a:t> online store for the first time? plot, we can say people of every age use search engine but fewer people use it whose age is below 20 or above 51 years as compared to people of age between 21-50 years; and a few people use content marketing as compared to others who have age between 21-30 years; and some people use display advertise who have the age of 41-50 years.</a:t>
            </a:r>
          </a:p>
        </p:txBody>
      </p:sp>
    </p:spTree>
    <p:extLst>
      <p:ext uri="{BB962C8B-B14F-4D97-AF65-F5344CB8AC3E}">
        <p14:creationId xmlns:p14="http://schemas.microsoft.com/office/powerpoint/2010/main" val="4263353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4320" y="350523"/>
            <a:ext cx="11166362" cy="3113894"/>
          </a:xfrm>
          <a:prstGeom prst="rect">
            <a:avLst/>
          </a:prstGeom>
        </p:spPr>
      </p:pic>
      <p:sp>
        <p:nvSpPr>
          <p:cNvPr id="3" name="TextBox 2"/>
          <p:cNvSpPr txBox="1"/>
          <p:nvPr/>
        </p:nvSpPr>
        <p:spPr>
          <a:xfrm>
            <a:off x="283335" y="3593206"/>
            <a:ext cx="11462197" cy="3139321"/>
          </a:xfrm>
          <a:prstGeom prst="rect">
            <a:avLst/>
          </a:prstGeom>
          <a:noFill/>
        </p:spPr>
        <p:txBody>
          <a:bodyPr wrap="square" rtlCol="0">
            <a:spAutoFit/>
          </a:bodyPr>
          <a:lstStyle/>
          <a:p>
            <a:r>
              <a:rPr lang="en-IN" sz="2000" dirty="0">
                <a:solidFill>
                  <a:srgbClr val="FFFF00"/>
                </a:solidFill>
              </a:rPr>
              <a:t>Observation: </a:t>
            </a:r>
          </a:p>
          <a:p>
            <a:r>
              <a:rPr lang="en-IN" sz="1600" dirty="0"/>
              <a:t>1. From age vs After first visit, how do you reach the online retail store? plot, we can say that people who have the age of 31-40 years reach the store by the search engine as compared to others; people who have the age of 21-50 years reach the store by application, and people who have the age of 31-40 years and below 21 have very less count as compared to others who reach the store by using direct URL, and people having ages between 41-50 and 51+ years mostly use email to reach the store. </a:t>
            </a:r>
          </a:p>
          <a:p>
            <a:endParaRPr lang="en-IN" sz="1600" dirty="0"/>
          </a:p>
          <a:p>
            <a:r>
              <a:rPr lang="en-IN" sz="1600" dirty="0"/>
              <a:t>2. From age vs How much time do you explore the e- retail store before making a purchase decision? the plot, we can say people who are having age of 21-50 years have explored the store between 6-10 minutes; those having age between 21-51+ years have explored the store for more than 15 minutes; those having age below 20 years gave explored the store for 1-5 minutes; there are some people having age between 31-40 years have exploded it for less than a minute. </a:t>
            </a:r>
          </a:p>
          <a:p>
            <a:endParaRPr lang="en-IN" dirty="0"/>
          </a:p>
        </p:txBody>
      </p:sp>
    </p:spTree>
    <p:extLst>
      <p:ext uri="{BB962C8B-B14F-4D97-AF65-F5344CB8AC3E}">
        <p14:creationId xmlns:p14="http://schemas.microsoft.com/office/powerpoint/2010/main" val="26481324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5314" y="220093"/>
            <a:ext cx="7536189" cy="6412527"/>
          </a:xfrm>
          <a:prstGeom prst="rect">
            <a:avLst/>
          </a:prstGeom>
        </p:spPr>
      </p:pic>
      <p:sp>
        <p:nvSpPr>
          <p:cNvPr id="3" name="TextBox 2"/>
          <p:cNvSpPr txBox="1"/>
          <p:nvPr/>
        </p:nvSpPr>
        <p:spPr>
          <a:xfrm>
            <a:off x="7856113" y="1403797"/>
            <a:ext cx="3953814" cy="4339650"/>
          </a:xfrm>
          <a:prstGeom prst="rect">
            <a:avLst/>
          </a:prstGeom>
          <a:noFill/>
        </p:spPr>
        <p:txBody>
          <a:bodyPr wrap="square" rtlCol="0">
            <a:spAutoFit/>
          </a:bodyPr>
          <a:lstStyle/>
          <a:p>
            <a:r>
              <a:rPr lang="en-IN" sz="2400" dirty="0">
                <a:solidFill>
                  <a:srgbClr val="FFFF00"/>
                </a:solidFill>
              </a:rPr>
              <a:t>Observation: </a:t>
            </a:r>
          </a:p>
          <a:p>
            <a:r>
              <a:rPr lang="en-IN" dirty="0"/>
              <a:t>From age vs What is your preferred payment Option? plot, we can say people whose age is between 31-50 years used e-wallet more as compared to others; people who have age 21-30 and 41-50 years used credit cards more, and people who have the age of 31-40 years also used credit card but have less count. From the cash on delivery option, we can say all the people use to take this option but people of 21-40 years of age have high count as compared to others. </a:t>
            </a:r>
          </a:p>
        </p:txBody>
      </p:sp>
    </p:spTree>
    <p:extLst>
      <p:ext uri="{BB962C8B-B14F-4D97-AF65-F5344CB8AC3E}">
        <p14:creationId xmlns:p14="http://schemas.microsoft.com/office/powerpoint/2010/main" val="19740837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6517" y="695459"/>
            <a:ext cx="10419009" cy="830997"/>
          </a:xfrm>
          <a:prstGeom prst="rect">
            <a:avLst/>
          </a:prstGeom>
          <a:noFill/>
        </p:spPr>
        <p:txBody>
          <a:bodyPr wrap="square" rtlCol="0">
            <a:spAutoFit/>
          </a:bodyPr>
          <a:lstStyle/>
          <a:p>
            <a:r>
              <a:rPr lang="en-IN" sz="2400" dirty="0">
                <a:solidFill>
                  <a:schemeClr val="accent1">
                    <a:lumMod val="60000"/>
                    <a:lumOff val="40000"/>
                  </a:schemeClr>
                </a:solidFill>
              </a:rPr>
              <a:t>Some of the plots showing the relationship of All Site vs terms of different sites </a:t>
            </a:r>
          </a:p>
        </p:txBody>
      </p:sp>
      <p:pic>
        <p:nvPicPr>
          <p:cNvPr id="3" name="Picture 2"/>
          <p:cNvPicPr>
            <a:picLocks noChangeAspect="1"/>
          </p:cNvPicPr>
          <p:nvPr/>
        </p:nvPicPr>
        <p:blipFill>
          <a:blip r:embed="rId2"/>
          <a:stretch>
            <a:fillRect/>
          </a:stretch>
        </p:blipFill>
        <p:spPr>
          <a:xfrm>
            <a:off x="476517" y="1853661"/>
            <a:ext cx="8459426" cy="3568345"/>
          </a:xfrm>
          <a:prstGeom prst="rect">
            <a:avLst/>
          </a:prstGeom>
        </p:spPr>
      </p:pic>
      <p:sp>
        <p:nvSpPr>
          <p:cNvPr id="4" name="TextBox 3"/>
          <p:cNvSpPr txBox="1"/>
          <p:nvPr/>
        </p:nvSpPr>
        <p:spPr>
          <a:xfrm>
            <a:off x="9028090" y="1853661"/>
            <a:ext cx="2962141" cy="4893647"/>
          </a:xfrm>
          <a:prstGeom prst="rect">
            <a:avLst/>
          </a:prstGeom>
          <a:noFill/>
        </p:spPr>
        <p:txBody>
          <a:bodyPr wrap="square" rtlCol="0">
            <a:spAutoFit/>
          </a:bodyPr>
          <a:lstStyle/>
          <a:p>
            <a:r>
              <a:rPr lang="en-IN" sz="2400" dirty="0">
                <a:solidFill>
                  <a:srgbClr val="FFFF00"/>
                </a:solidFill>
              </a:rPr>
              <a:t>Observation: </a:t>
            </a:r>
          </a:p>
          <a:p>
            <a:r>
              <a:rPr lang="en-IN" dirty="0"/>
              <a:t>1. From Site vs The content on the website must be easy to read and understand plot, we can say every site strongly agree except for </a:t>
            </a:r>
            <a:r>
              <a:rPr lang="en-IN" dirty="0" err="1"/>
              <a:t>Paytm</a:t>
            </a:r>
            <a:r>
              <a:rPr lang="en-IN" dirty="0"/>
              <a:t>. </a:t>
            </a:r>
          </a:p>
          <a:p>
            <a:endParaRPr lang="en-IN" dirty="0"/>
          </a:p>
          <a:p>
            <a:r>
              <a:rPr lang="en-IN" dirty="0"/>
              <a:t>2. From Site vs Information on similar product to the one highlighted is important for product comparison, we see that </a:t>
            </a:r>
            <a:r>
              <a:rPr lang="en-IN" dirty="0" err="1"/>
              <a:t>Paytm</a:t>
            </a:r>
            <a:r>
              <a:rPr lang="en-IN" dirty="0"/>
              <a:t> disagrees while amazon, </a:t>
            </a:r>
            <a:r>
              <a:rPr lang="en-IN" dirty="0" err="1"/>
              <a:t>Flipkart</a:t>
            </a:r>
            <a:r>
              <a:rPr lang="en-IN" dirty="0"/>
              <a:t>, and </a:t>
            </a:r>
            <a:r>
              <a:rPr lang="en-IN" dirty="0" err="1"/>
              <a:t>Snapdeal</a:t>
            </a:r>
            <a:r>
              <a:rPr lang="en-IN" dirty="0"/>
              <a:t> strongly agree. </a:t>
            </a:r>
          </a:p>
        </p:txBody>
      </p:sp>
    </p:spTree>
    <p:extLst>
      <p:ext uri="{BB962C8B-B14F-4D97-AF65-F5344CB8AC3E}">
        <p14:creationId xmlns:p14="http://schemas.microsoft.com/office/powerpoint/2010/main" val="4580696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89397" y="529423"/>
            <a:ext cx="10406130" cy="3810757"/>
          </a:xfrm>
          <a:prstGeom prst="rect">
            <a:avLst/>
          </a:prstGeom>
        </p:spPr>
      </p:pic>
      <p:sp>
        <p:nvSpPr>
          <p:cNvPr id="3" name="TextBox 2"/>
          <p:cNvSpPr txBox="1"/>
          <p:nvPr/>
        </p:nvSpPr>
        <p:spPr>
          <a:xfrm>
            <a:off x="489397" y="4340180"/>
            <a:ext cx="11114468" cy="1846659"/>
          </a:xfrm>
          <a:prstGeom prst="rect">
            <a:avLst/>
          </a:prstGeom>
          <a:noFill/>
        </p:spPr>
        <p:txBody>
          <a:bodyPr wrap="square" rtlCol="0">
            <a:spAutoFit/>
          </a:bodyPr>
          <a:lstStyle/>
          <a:p>
            <a:r>
              <a:rPr lang="en-IN" sz="2400" dirty="0">
                <a:solidFill>
                  <a:srgbClr val="FFFF00"/>
                </a:solidFill>
              </a:rPr>
              <a:t>Observation: </a:t>
            </a:r>
          </a:p>
          <a:p>
            <a:r>
              <a:rPr lang="en-IN" dirty="0"/>
              <a:t>1. From site vs Complete information on listed seller and product being offered is important for a purchase decision, </a:t>
            </a:r>
            <a:r>
              <a:rPr lang="en-IN" dirty="0" err="1"/>
              <a:t>Paytm</a:t>
            </a:r>
            <a:r>
              <a:rPr lang="en-IN" dirty="0"/>
              <a:t> disagree and other sites agree. </a:t>
            </a:r>
          </a:p>
          <a:p>
            <a:endParaRPr lang="en-IN" dirty="0"/>
          </a:p>
          <a:p>
            <a:r>
              <a:rPr lang="en-IN" dirty="0"/>
              <a:t>2. From site vs All relevant information on listed products must be stated clearly, </a:t>
            </a:r>
            <a:r>
              <a:rPr lang="en-IN" dirty="0" err="1"/>
              <a:t>Paytm</a:t>
            </a:r>
            <a:r>
              <a:rPr lang="en-IN" dirty="0"/>
              <a:t> disagree and others agree. </a:t>
            </a:r>
          </a:p>
        </p:txBody>
      </p:sp>
    </p:spTree>
    <p:extLst>
      <p:ext uri="{BB962C8B-B14F-4D97-AF65-F5344CB8AC3E}">
        <p14:creationId xmlns:p14="http://schemas.microsoft.com/office/powerpoint/2010/main" val="4179247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79549"/>
            <a:ext cx="8596668" cy="991673"/>
          </a:xfrm>
        </p:spPr>
        <p:txBody>
          <a:bodyPr>
            <a:noAutofit/>
          </a:bodyPr>
          <a:lstStyle/>
          <a:p>
            <a:r>
              <a:rPr lang="en-IN" sz="4400"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677334" y="2575775"/>
            <a:ext cx="9149246" cy="3465587"/>
          </a:xfrm>
        </p:spPr>
        <p:txBody>
          <a:bodyPr>
            <a:normAutofit/>
          </a:bodyPr>
          <a:lstStyle/>
          <a:p>
            <a:pPr marL="0" indent="0">
              <a:buNone/>
            </a:pPr>
            <a:r>
              <a:rPr lang="en-IN" sz="1900" dirty="0">
                <a:latin typeface="Times New Roman" panose="02020603050405020304" pitchFamily="18" charset="0"/>
                <a:cs typeface="Times New Roman" panose="02020603050405020304" pitchFamily="18" charset="0"/>
              </a:rPr>
              <a:t>Customer retention refers to the ability of a company or product to retain its customers over some specified period. High customer retention means customers of the product or business tend to return to, continue to buy or in some other way not defect to another product or business, or to non-use entirely. Selling organizations generally attempt to reduce customer defections. Customer retention starts with the first contact an organization has with a customer and continues throughout the entire lifetime of a relationship and successful retention efforts take this entire lifecycle into account. A company's ability to attract and retain new customers is related not only to its product or services, but also to the way it services its existing customers, the value the customers actually perceive as a result of utilizing the solutions, and the reputation it creates within and across the marketplace.</a:t>
            </a:r>
          </a:p>
        </p:txBody>
      </p:sp>
      <p:sp>
        <p:nvSpPr>
          <p:cNvPr id="4" name="TextBox 3"/>
          <p:cNvSpPr txBox="1"/>
          <p:nvPr/>
        </p:nvSpPr>
        <p:spPr>
          <a:xfrm>
            <a:off x="0" y="1571222"/>
            <a:ext cx="12192000" cy="830997"/>
          </a:xfrm>
          <a:prstGeom prst="rect">
            <a:avLst/>
          </a:prstGeom>
          <a:solidFill>
            <a:srgbClr val="0070C0"/>
          </a:solidFill>
          <a:ln>
            <a:solidFill>
              <a:schemeClr val="bg1"/>
            </a:solidFill>
          </a:ln>
        </p:spPr>
        <p:txBody>
          <a:bodyPr wrap="square" rtlCol="0">
            <a:spAutoFit/>
          </a:bodyPr>
          <a:lstStyle/>
          <a:p>
            <a:endParaRPr lang="en-IN" sz="2400" dirty="0">
              <a:solidFill>
                <a:schemeClr val="bg1"/>
              </a:solidFill>
              <a:latin typeface="Times New Roman" panose="02020603050405020304" pitchFamily="18" charset="0"/>
              <a:cs typeface="Times New Roman" panose="02020603050405020304" pitchFamily="18" charset="0"/>
            </a:endParaRPr>
          </a:p>
          <a:p>
            <a:r>
              <a:rPr lang="en-IN" sz="2400" b="1" dirty="0">
                <a:solidFill>
                  <a:schemeClr val="bg1"/>
                </a:solidFill>
                <a:latin typeface="Times New Roman" panose="02020603050405020304" pitchFamily="18" charset="0"/>
                <a:cs typeface="Times New Roman" panose="02020603050405020304" pitchFamily="18" charset="0"/>
              </a:rPr>
              <a:t>	   Conceptual Background of the Domain Problem </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93746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7900" y="747082"/>
            <a:ext cx="8630724" cy="5492625"/>
          </a:xfrm>
          <a:prstGeom prst="rect">
            <a:avLst/>
          </a:prstGeom>
        </p:spPr>
      </p:pic>
      <p:sp>
        <p:nvSpPr>
          <p:cNvPr id="3" name="TextBox 2"/>
          <p:cNvSpPr txBox="1"/>
          <p:nvPr/>
        </p:nvSpPr>
        <p:spPr>
          <a:xfrm>
            <a:off x="8937938" y="695459"/>
            <a:ext cx="3065172" cy="4339650"/>
          </a:xfrm>
          <a:prstGeom prst="rect">
            <a:avLst/>
          </a:prstGeom>
          <a:noFill/>
        </p:spPr>
        <p:txBody>
          <a:bodyPr wrap="square" rtlCol="0">
            <a:spAutoFit/>
          </a:bodyPr>
          <a:lstStyle/>
          <a:p>
            <a:r>
              <a:rPr lang="en-IN" sz="2400" b="1" dirty="0">
                <a:solidFill>
                  <a:srgbClr val="FFFF00"/>
                </a:solidFill>
              </a:rPr>
              <a:t>Observations: </a:t>
            </a:r>
            <a:endParaRPr lang="en-IN" sz="2400" dirty="0">
              <a:solidFill>
                <a:srgbClr val="FFFF00"/>
              </a:solidFill>
            </a:endParaRPr>
          </a:p>
          <a:p>
            <a:r>
              <a:rPr lang="en-IN" dirty="0"/>
              <a:t>From the plot, We can see that Amazon.com has got the highest positive review as well as a highest negative review, but positive reviews has a high count as compared to negative reviews; similar is the case with Flipkart.com and Myntra.com, while paytm.com and snapdeal.com have got lesser positive reviews and higher negative reviews. </a:t>
            </a:r>
          </a:p>
        </p:txBody>
      </p:sp>
    </p:spTree>
    <p:extLst>
      <p:ext uri="{BB962C8B-B14F-4D97-AF65-F5344CB8AC3E}">
        <p14:creationId xmlns:p14="http://schemas.microsoft.com/office/powerpoint/2010/main" val="17328950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210614"/>
            <a:ext cx="9458339" cy="850005"/>
          </a:xfrm>
        </p:spPr>
        <p:txBody>
          <a:bodyPr>
            <a:noAutofit/>
          </a:bodyPr>
          <a:lstStyle/>
          <a:p>
            <a:r>
              <a:rPr lang="en-IN" b="1" dirty="0">
                <a:solidFill>
                  <a:srgbClr val="FFFF00"/>
                </a:solidFill>
              </a:rPr>
              <a:t>Interpretation of the Results / Conclusion: </a:t>
            </a:r>
            <a:br>
              <a:rPr lang="en-IN" dirty="0">
                <a:solidFill>
                  <a:srgbClr val="FFFF00"/>
                </a:solidFill>
              </a:rPr>
            </a:br>
            <a:endParaRPr lang="en-IN" dirty="0">
              <a:solidFill>
                <a:srgbClr val="FFFF00"/>
              </a:solidFill>
            </a:endParaRPr>
          </a:p>
        </p:txBody>
      </p:sp>
      <p:sp>
        <p:nvSpPr>
          <p:cNvPr id="3" name="Content Placeholder 2"/>
          <p:cNvSpPr>
            <a:spLocks noGrp="1"/>
          </p:cNvSpPr>
          <p:nvPr>
            <p:ph idx="1"/>
          </p:nvPr>
        </p:nvSpPr>
        <p:spPr/>
        <p:txBody>
          <a:bodyPr/>
          <a:lstStyle/>
          <a:p>
            <a:pPr marL="0" indent="0">
              <a:buNone/>
            </a:pPr>
            <a:r>
              <a:rPr lang="en-IN" dirty="0"/>
              <a:t>Starting with </a:t>
            </a:r>
            <a:r>
              <a:rPr lang="en-IN" dirty="0" err="1"/>
              <a:t>univariate</a:t>
            </a:r>
            <a:r>
              <a:rPr lang="en-IN" dirty="0"/>
              <a:t> analysis, we found that the dataset is imbalanced by </a:t>
            </a:r>
            <a:r>
              <a:rPr lang="en-IN" dirty="0" err="1"/>
              <a:t>analyzing</a:t>
            </a:r>
            <a:r>
              <a:rPr lang="en-IN" dirty="0"/>
              <a:t> the count-plot of Feature 1: Gender of respondent which consists of a fewer number of Male and a higher number of Females. This needs to be handled during the train test split part of model training. </a:t>
            </a:r>
          </a:p>
          <a:p>
            <a:pPr marL="0" indent="0">
              <a:buNone/>
            </a:pPr>
            <a:r>
              <a:rPr lang="en-IN" dirty="0"/>
              <a:t>Next, we moved on to Bivariate analysis and performed EDA on various features to have a better understanding of the data. </a:t>
            </a:r>
          </a:p>
          <a:p>
            <a:pPr marL="0" indent="0">
              <a:buNone/>
            </a:pPr>
            <a:r>
              <a:rPr lang="en-IN" dirty="0"/>
              <a:t>Lastly, we checked what people are saying about their online shopping experience on various sites and the suggestions they are making for a smooth online shopping experience. </a:t>
            </a:r>
          </a:p>
        </p:txBody>
      </p:sp>
    </p:spTree>
    <p:extLst>
      <p:ext uri="{BB962C8B-B14F-4D97-AF65-F5344CB8AC3E}">
        <p14:creationId xmlns:p14="http://schemas.microsoft.com/office/powerpoint/2010/main" val="39289265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896222" cy="588135"/>
          </a:xfrm>
        </p:spPr>
        <p:txBody>
          <a:bodyPr>
            <a:normAutofit fontScale="90000"/>
          </a:bodyPr>
          <a:lstStyle/>
          <a:p>
            <a:r>
              <a:rPr lang="en-IN" sz="2800" dirty="0"/>
              <a:t>The list of positive and negative reviews about various sites</a:t>
            </a:r>
          </a:p>
        </p:txBody>
      </p:sp>
      <p:sp>
        <p:nvSpPr>
          <p:cNvPr id="3" name="Content Placeholder 2"/>
          <p:cNvSpPr>
            <a:spLocks noGrp="1"/>
          </p:cNvSpPr>
          <p:nvPr>
            <p:ph idx="1"/>
          </p:nvPr>
        </p:nvSpPr>
        <p:spPr>
          <a:xfrm>
            <a:off x="664456" y="1197735"/>
            <a:ext cx="4706036" cy="4843627"/>
          </a:xfrm>
        </p:spPr>
        <p:txBody>
          <a:bodyPr/>
          <a:lstStyle/>
          <a:p>
            <a:pPr marL="0" indent="0">
              <a:buNone/>
            </a:pPr>
            <a:r>
              <a:rPr lang="en-IN" sz="2800" b="1" dirty="0">
                <a:solidFill>
                  <a:srgbClr val="FFFF00"/>
                </a:solidFill>
              </a:rPr>
              <a:t> </a:t>
            </a:r>
            <a:r>
              <a:rPr lang="en-IN" sz="3200" b="1" dirty="0">
                <a:solidFill>
                  <a:srgbClr val="FFFF00"/>
                </a:solidFill>
              </a:rPr>
              <a:t>Amazon.com: </a:t>
            </a:r>
            <a:endParaRPr lang="en-IN" sz="3200" dirty="0">
              <a:solidFill>
                <a:srgbClr val="FFFF00"/>
              </a:solidFill>
            </a:endParaRPr>
          </a:p>
          <a:p>
            <a:r>
              <a:rPr lang="en-IN" b="1" i="1" dirty="0">
                <a:solidFill>
                  <a:srgbClr val="00B0F0"/>
                </a:solidFill>
              </a:rPr>
              <a:t>Negative Reviews: </a:t>
            </a:r>
            <a:endParaRPr lang="en-IN" dirty="0">
              <a:solidFill>
                <a:srgbClr val="00B0F0"/>
              </a:solidFill>
            </a:endParaRPr>
          </a:p>
          <a:p>
            <a:pPr>
              <a:buFont typeface="Wingdings" panose="05000000000000000000" pitchFamily="2" charset="2"/>
              <a:buChar char="§"/>
            </a:pPr>
            <a:r>
              <a:rPr lang="en-IN" dirty="0"/>
              <a:t>Takes a longer time to log in </a:t>
            </a:r>
          </a:p>
          <a:p>
            <a:pPr>
              <a:buFont typeface="Wingdings" panose="05000000000000000000" pitchFamily="2" charset="2"/>
              <a:buChar char="§"/>
            </a:pPr>
            <a:r>
              <a:rPr lang="en-IN" dirty="0"/>
              <a:t>Takes longer time in displaying graphics and photos </a:t>
            </a:r>
          </a:p>
          <a:p>
            <a:pPr>
              <a:buFont typeface="Wingdings" panose="05000000000000000000" pitchFamily="2" charset="2"/>
              <a:buChar char="§"/>
            </a:pPr>
            <a:r>
              <a:rPr lang="en-IN" dirty="0"/>
              <a:t>Late declaration of price </a:t>
            </a:r>
          </a:p>
          <a:p>
            <a:pPr>
              <a:buFont typeface="Wingdings" panose="05000000000000000000" pitchFamily="2" charset="2"/>
              <a:buChar char="§"/>
            </a:pPr>
            <a:r>
              <a:rPr lang="en-IN" dirty="0"/>
              <a:t>Takes Longer page loading time </a:t>
            </a:r>
          </a:p>
          <a:p>
            <a:pPr>
              <a:buFont typeface="Wingdings" panose="05000000000000000000" pitchFamily="2" charset="2"/>
              <a:buChar char="§"/>
            </a:pPr>
            <a:r>
              <a:rPr lang="en-IN" dirty="0"/>
              <a:t>More payment options required </a:t>
            </a:r>
          </a:p>
          <a:p>
            <a:pPr>
              <a:buFont typeface="Wingdings" panose="05000000000000000000" pitchFamily="2" charset="2"/>
              <a:buChar char="§"/>
            </a:pPr>
            <a:r>
              <a:rPr lang="en-IN" dirty="0"/>
              <a:t>Takes Longer delivery period</a:t>
            </a:r>
          </a:p>
        </p:txBody>
      </p:sp>
      <p:sp>
        <p:nvSpPr>
          <p:cNvPr id="4" name="TextBox 3"/>
          <p:cNvSpPr txBox="1"/>
          <p:nvPr/>
        </p:nvSpPr>
        <p:spPr>
          <a:xfrm>
            <a:off x="5718221" y="1751526"/>
            <a:ext cx="6297768" cy="4524315"/>
          </a:xfrm>
          <a:prstGeom prst="rect">
            <a:avLst/>
          </a:prstGeom>
          <a:noFill/>
        </p:spPr>
        <p:txBody>
          <a:bodyPr wrap="square" rtlCol="0">
            <a:spAutoFit/>
          </a:bodyPr>
          <a:lstStyle/>
          <a:p>
            <a:pPr marL="285750" indent="-285750">
              <a:buFont typeface="Wingdings" panose="05000000000000000000" pitchFamily="2" charset="2"/>
              <a:buChar char="Ø"/>
            </a:pPr>
            <a:r>
              <a:rPr lang="en-IN" b="1" i="1" dirty="0">
                <a:solidFill>
                  <a:srgbClr val="00B0F0"/>
                </a:solidFill>
              </a:rPr>
              <a:t>Positive Reviews: </a:t>
            </a:r>
            <a:endParaRPr lang="en-IN" dirty="0">
              <a:solidFill>
                <a:srgbClr val="00B0F0"/>
              </a:solidFill>
            </a:endParaRPr>
          </a:p>
          <a:p>
            <a:pPr marL="285750" indent="-285750">
              <a:buFont typeface="Wingdings" panose="05000000000000000000" pitchFamily="2" charset="2"/>
              <a:buChar char="§"/>
            </a:pPr>
            <a:r>
              <a:rPr lang="en-IN" dirty="0"/>
              <a:t> Easy to use website or application </a:t>
            </a:r>
          </a:p>
          <a:p>
            <a:pPr marL="285750" indent="-285750">
              <a:buFont typeface="Wingdings" panose="05000000000000000000" pitchFamily="2" charset="2"/>
              <a:buChar char="§"/>
            </a:pPr>
            <a:r>
              <a:rPr lang="en-IN" dirty="0"/>
              <a:t> Visual appealing web-page layout </a:t>
            </a:r>
          </a:p>
          <a:p>
            <a:pPr marL="285750" indent="-285750">
              <a:buFont typeface="Wingdings" panose="05000000000000000000" pitchFamily="2" charset="2"/>
              <a:buChar char="§"/>
            </a:pPr>
            <a:r>
              <a:rPr lang="en-IN" dirty="0"/>
              <a:t> Wild variety of products on offer </a:t>
            </a:r>
          </a:p>
          <a:p>
            <a:pPr marL="285750" indent="-285750">
              <a:buFont typeface="Wingdings" panose="05000000000000000000" pitchFamily="2" charset="2"/>
              <a:buChar char="§"/>
            </a:pPr>
            <a:r>
              <a:rPr lang="en-IN" dirty="0"/>
              <a:t> Complete, relevant description information  of a product </a:t>
            </a:r>
          </a:p>
          <a:p>
            <a:pPr marL="285750" indent="-285750">
              <a:buFont typeface="Wingdings" panose="05000000000000000000" pitchFamily="2" charset="2"/>
              <a:buChar char="§"/>
            </a:pPr>
            <a:r>
              <a:rPr lang="en-IN" dirty="0"/>
              <a:t> Fast loading website speed of the website </a:t>
            </a:r>
          </a:p>
          <a:p>
            <a:pPr marL="285750" indent="-285750">
              <a:buFont typeface="Wingdings" panose="05000000000000000000" pitchFamily="2" charset="2"/>
              <a:buChar char="§"/>
            </a:pPr>
            <a:r>
              <a:rPr lang="en-IN" dirty="0"/>
              <a:t> Reliability of the website or application </a:t>
            </a:r>
          </a:p>
          <a:p>
            <a:pPr marL="285750" indent="-285750">
              <a:buFont typeface="Wingdings" panose="05000000000000000000" pitchFamily="2" charset="2"/>
              <a:buChar char="§"/>
            </a:pPr>
            <a:r>
              <a:rPr lang="en-IN" dirty="0"/>
              <a:t> Quickness to complete purchase </a:t>
            </a:r>
          </a:p>
          <a:p>
            <a:pPr marL="285750" indent="-285750">
              <a:buFont typeface="Wingdings" panose="05000000000000000000" pitchFamily="2" charset="2"/>
              <a:buChar char="§"/>
            </a:pPr>
            <a:r>
              <a:rPr lang="en-IN" dirty="0"/>
              <a:t> Availability of several payment options </a:t>
            </a:r>
          </a:p>
          <a:p>
            <a:pPr marL="285750" indent="-285750">
              <a:buFont typeface="Wingdings" panose="05000000000000000000" pitchFamily="2" charset="2"/>
              <a:buChar char="§"/>
            </a:pPr>
            <a:r>
              <a:rPr lang="en-IN" dirty="0"/>
              <a:t> Speedy order delivery </a:t>
            </a:r>
          </a:p>
          <a:p>
            <a:pPr marL="285750" indent="-285750">
              <a:buFont typeface="Wingdings" panose="05000000000000000000" pitchFamily="2" charset="2"/>
              <a:buChar char="§"/>
            </a:pPr>
            <a:r>
              <a:rPr lang="en-IN" dirty="0"/>
              <a:t> Privacy of customers’ information </a:t>
            </a:r>
          </a:p>
          <a:p>
            <a:pPr marL="285750" indent="-285750">
              <a:buFont typeface="Wingdings" panose="05000000000000000000" pitchFamily="2" charset="2"/>
              <a:buChar char="§"/>
            </a:pPr>
            <a:r>
              <a:rPr lang="en-IN" dirty="0"/>
              <a:t> Security of customer financial information </a:t>
            </a:r>
          </a:p>
          <a:p>
            <a:pPr marL="285750" indent="-285750">
              <a:buFont typeface="Wingdings" panose="05000000000000000000" pitchFamily="2" charset="2"/>
              <a:buChar char="§"/>
            </a:pPr>
            <a:r>
              <a:rPr lang="en-IN" dirty="0"/>
              <a:t> Perceived Trustworthiness </a:t>
            </a:r>
          </a:p>
          <a:p>
            <a:pPr marL="285750" indent="-285750">
              <a:buFont typeface="Wingdings" panose="05000000000000000000" pitchFamily="2" charset="2"/>
              <a:buChar char="§"/>
            </a:pPr>
            <a:r>
              <a:rPr lang="en-IN" dirty="0"/>
              <a:t> Presence of online assistance through multi-choice </a:t>
            </a:r>
          </a:p>
          <a:p>
            <a:pPr marL="285750" indent="-285750">
              <a:buFont typeface="Wingdings" panose="05000000000000000000" pitchFamily="2" charset="2"/>
              <a:buChar char="§"/>
            </a:pPr>
            <a:r>
              <a:rPr lang="en-IN" dirty="0"/>
              <a:t> Website is as efficient as before.</a:t>
            </a:r>
          </a:p>
        </p:txBody>
      </p:sp>
    </p:spTree>
    <p:extLst>
      <p:ext uri="{BB962C8B-B14F-4D97-AF65-F5344CB8AC3E}">
        <p14:creationId xmlns:p14="http://schemas.microsoft.com/office/powerpoint/2010/main" val="26397311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521" y="429296"/>
            <a:ext cx="8385360" cy="691166"/>
          </a:xfrm>
        </p:spPr>
        <p:txBody>
          <a:bodyPr>
            <a:noAutofit/>
          </a:bodyPr>
          <a:lstStyle/>
          <a:p>
            <a:r>
              <a:rPr lang="en-IN" sz="4400" b="1" dirty="0"/>
              <a:t>Flipkart.com</a:t>
            </a:r>
            <a:endParaRPr lang="en-IN" sz="4400" dirty="0"/>
          </a:p>
        </p:txBody>
      </p:sp>
      <p:sp>
        <p:nvSpPr>
          <p:cNvPr id="3" name="Content Placeholder 2"/>
          <p:cNvSpPr>
            <a:spLocks noGrp="1"/>
          </p:cNvSpPr>
          <p:nvPr>
            <p:ph sz="half" idx="1"/>
          </p:nvPr>
        </p:nvSpPr>
        <p:spPr>
          <a:xfrm>
            <a:off x="791633" y="1300766"/>
            <a:ext cx="5094012" cy="5318975"/>
          </a:xfrm>
        </p:spPr>
        <p:txBody>
          <a:bodyPr>
            <a:normAutofit fontScale="55000" lnSpcReduction="20000"/>
          </a:bodyPr>
          <a:lstStyle/>
          <a:p>
            <a:r>
              <a:rPr lang="en-IN" sz="4400" b="1" i="1" dirty="0">
                <a:solidFill>
                  <a:srgbClr val="00B0F0"/>
                </a:solidFill>
              </a:rPr>
              <a:t>Positive reviews</a:t>
            </a:r>
            <a:r>
              <a:rPr lang="en-IN" sz="4400" dirty="0">
                <a:solidFill>
                  <a:srgbClr val="00B0F0"/>
                </a:solidFill>
              </a:rPr>
              <a:t>: </a:t>
            </a:r>
          </a:p>
          <a:p>
            <a:pPr>
              <a:buFont typeface="Wingdings" panose="05000000000000000000" pitchFamily="2" charset="2"/>
              <a:buChar char="§"/>
            </a:pPr>
            <a:r>
              <a:rPr lang="en-IN" sz="2300" dirty="0"/>
              <a:t> </a:t>
            </a:r>
            <a:r>
              <a:rPr lang="en-IN" sz="2600" dirty="0"/>
              <a:t>Easy to use website or application </a:t>
            </a:r>
          </a:p>
          <a:p>
            <a:pPr>
              <a:buFont typeface="Wingdings" panose="05000000000000000000" pitchFamily="2" charset="2"/>
              <a:buChar char="§"/>
            </a:pPr>
            <a:r>
              <a:rPr lang="en-IN" sz="2600" dirty="0"/>
              <a:t> Visual appealing web-page layout </a:t>
            </a:r>
          </a:p>
          <a:p>
            <a:pPr>
              <a:buFont typeface="Wingdings" panose="05000000000000000000" pitchFamily="2" charset="2"/>
              <a:buChar char="§"/>
            </a:pPr>
            <a:r>
              <a:rPr lang="en-IN" sz="2600" dirty="0"/>
              <a:t> Wild variety of products on offer </a:t>
            </a:r>
          </a:p>
          <a:p>
            <a:pPr>
              <a:buFont typeface="Wingdings" panose="05000000000000000000" pitchFamily="2" charset="2"/>
              <a:buChar char="§"/>
            </a:pPr>
            <a:r>
              <a:rPr lang="en-IN" sz="2600" dirty="0"/>
              <a:t> Complete, relevant description information of a product </a:t>
            </a:r>
          </a:p>
          <a:p>
            <a:pPr>
              <a:buFont typeface="Wingdings" panose="05000000000000000000" pitchFamily="2" charset="2"/>
              <a:buChar char="§"/>
            </a:pPr>
            <a:r>
              <a:rPr lang="en-IN" sz="2600" dirty="0"/>
              <a:t> Fast loading website speed of the website </a:t>
            </a:r>
          </a:p>
          <a:p>
            <a:pPr>
              <a:buFont typeface="Wingdings" panose="05000000000000000000" pitchFamily="2" charset="2"/>
              <a:buChar char="§"/>
            </a:pPr>
            <a:r>
              <a:rPr lang="en-IN" sz="2600" dirty="0"/>
              <a:t> Reliability of the website or application </a:t>
            </a:r>
          </a:p>
          <a:p>
            <a:pPr>
              <a:buFont typeface="Wingdings" panose="05000000000000000000" pitchFamily="2" charset="2"/>
              <a:buChar char="§"/>
            </a:pPr>
            <a:r>
              <a:rPr lang="en-IN" sz="2600" dirty="0"/>
              <a:t> Quickness to complete purchase </a:t>
            </a:r>
          </a:p>
          <a:p>
            <a:pPr>
              <a:buFont typeface="Wingdings" panose="05000000000000000000" pitchFamily="2" charset="2"/>
              <a:buChar char="§"/>
            </a:pPr>
            <a:r>
              <a:rPr lang="en-IN" sz="2600" dirty="0"/>
              <a:t> Availability of several payment options </a:t>
            </a:r>
          </a:p>
          <a:p>
            <a:pPr>
              <a:buFont typeface="Wingdings" panose="05000000000000000000" pitchFamily="2" charset="2"/>
              <a:buChar char="§"/>
            </a:pPr>
            <a:r>
              <a:rPr lang="en-IN" sz="2600" dirty="0"/>
              <a:t> Speedy order delivery </a:t>
            </a:r>
          </a:p>
          <a:p>
            <a:pPr>
              <a:buFont typeface="Wingdings" panose="05000000000000000000" pitchFamily="2" charset="2"/>
              <a:buChar char="§"/>
            </a:pPr>
            <a:r>
              <a:rPr lang="en-IN" sz="2600" dirty="0"/>
              <a:t> Privacy of customers’ information </a:t>
            </a:r>
          </a:p>
          <a:p>
            <a:pPr>
              <a:buFont typeface="Wingdings" panose="05000000000000000000" pitchFamily="2" charset="2"/>
              <a:buChar char="§"/>
            </a:pPr>
            <a:r>
              <a:rPr lang="en-IN" sz="2600" dirty="0"/>
              <a:t> Security of customer financial information </a:t>
            </a:r>
          </a:p>
          <a:p>
            <a:pPr>
              <a:buFont typeface="Wingdings" panose="05000000000000000000" pitchFamily="2" charset="2"/>
              <a:buChar char="§"/>
            </a:pPr>
            <a:r>
              <a:rPr lang="en-IN" sz="2600" dirty="0"/>
              <a:t> Perceived Trustworthiness </a:t>
            </a:r>
          </a:p>
          <a:p>
            <a:pPr>
              <a:buFont typeface="Wingdings" panose="05000000000000000000" pitchFamily="2" charset="2"/>
              <a:buChar char="§"/>
            </a:pPr>
            <a:r>
              <a:rPr lang="en-IN" sz="2600" dirty="0"/>
              <a:t> Presence of online assistance through multi-choice </a:t>
            </a:r>
          </a:p>
          <a:p>
            <a:pPr>
              <a:buFont typeface="Wingdings" panose="05000000000000000000" pitchFamily="2" charset="2"/>
              <a:buChar char="§"/>
            </a:pPr>
            <a:r>
              <a:rPr lang="en-IN" sz="2600" dirty="0"/>
              <a:t> Website is as efficient as before </a:t>
            </a:r>
          </a:p>
          <a:p>
            <a:pPr>
              <a:buFont typeface="Wingdings" panose="05000000000000000000" pitchFamily="2" charset="2"/>
              <a:buChar char="§"/>
            </a:pPr>
            <a:r>
              <a:rPr lang="en-IN" sz="2600" dirty="0"/>
              <a:t> Which of the Indian online retailer would you choose</a:t>
            </a:r>
          </a:p>
        </p:txBody>
      </p:sp>
      <p:sp>
        <p:nvSpPr>
          <p:cNvPr id="4" name="Content Placeholder 3"/>
          <p:cNvSpPr>
            <a:spLocks noGrp="1"/>
          </p:cNvSpPr>
          <p:nvPr>
            <p:ph sz="half" idx="2"/>
          </p:nvPr>
        </p:nvSpPr>
        <p:spPr>
          <a:xfrm>
            <a:off x="6403614" y="1300766"/>
            <a:ext cx="4659337" cy="4740595"/>
          </a:xfrm>
        </p:spPr>
        <p:txBody>
          <a:bodyPr>
            <a:normAutofit fontScale="55000" lnSpcReduction="20000"/>
          </a:bodyPr>
          <a:lstStyle/>
          <a:p>
            <a:r>
              <a:rPr lang="en-IN" sz="4400" b="1" i="1" dirty="0">
                <a:solidFill>
                  <a:srgbClr val="00B0F0"/>
                </a:solidFill>
              </a:rPr>
              <a:t>Negative Reviews: </a:t>
            </a:r>
            <a:endParaRPr lang="en-IN" sz="4400" dirty="0">
              <a:solidFill>
                <a:srgbClr val="00B0F0"/>
              </a:solidFill>
            </a:endParaRPr>
          </a:p>
          <a:p>
            <a:pPr>
              <a:buFont typeface="Wingdings" panose="05000000000000000000" pitchFamily="2" charset="2"/>
              <a:buChar char="§"/>
            </a:pPr>
            <a:r>
              <a:rPr lang="en-IN" sz="2600" dirty="0"/>
              <a:t> Longer time to get logged in </a:t>
            </a:r>
          </a:p>
          <a:p>
            <a:pPr>
              <a:buFont typeface="Wingdings" panose="05000000000000000000" pitchFamily="2" charset="2"/>
              <a:buChar char="§"/>
            </a:pPr>
            <a:r>
              <a:rPr lang="en-IN" sz="2600" dirty="0"/>
              <a:t> Longer time in displaying graphics and photos </a:t>
            </a:r>
          </a:p>
          <a:p>
            <a:pPr>
              <a:buFont typeface="Wingdings" panose="05000000000000000000" pitchFamily="2" charset="2"/>
              <a:buChar char="§"/>
            </a:pPr>
            <a:r>
              <a:rPr lang="en-IN" sz="2600" dirty="0"/>
              <a:t> Late declaration of price </a:t>
            </a:r>
          </a:p>
          <a:p>
            <a:pPr>
              <a:buFont typeface="Wingdings" panose="05000000000000000000" pitchFamily="2" charset="2"/>
              <a:buChar char="§"/>
            </a:pPr>
            <a:r>
              <a:rPr lang="en-IN" sz="2600" dirty="0"/>
              <a:t> Longer page loading time </a:t>
            </a:r>
          </a:p>
          <a:p>
            <a:pPr>
              <a:buFont typeface="Wingdings" panose="05000000000000000000" pitchFamily="2" charset="2"/>
              <a:buChar char="§"/>
            </a:pPr>
            <a:r>
              <a:rPr lang="en-IN" sz="2600" dirty="0"/>
              <a:t> Limited mode of payment on most products </a:t>
            </a:r>
          </a:p>
          <a:p>
            <a:pPr>
              <a:buFont typeface="Wingdings" panose="05000000000000000000" pitchFamily="2" charset="2"/>
              <a:buChar char="§"/>
            </a:pPr>
            <a:r>
              <a:rPr lang="en-IN" sz="2600" dirty="0"/>
              <a:t> Longer delivery period </a:t>
            </a:r>
          </a:p>
          <a:p>
            <a:pPr>
              <a:buFont typeface="Wingdings" panose="05000000000000000000" pitchFamily="2" charset="2"/>
              <a:buChar char="§"/>
            </a:pPr>
            <a:r>
              <a:rPr lang="en-IN" sz="2600" dirty="0"/>
              <a:t> Change in website/Application design </a:t>
            </a:r>
          </a:p>
          <a:p>
            <a:pPr>
              <a:buFont typeface="Wingdings" panose="05000000000000000000" pitchFamily="2" charset="2"/>
              <a:buChar char="§"/>
            </a:pPr>
            <a:r>
              <a:rPr lang="en-IN" sz="2600" dirty="0"/>
              <a:t> Frequent disruption when moving from one page to another</a:t>
            </a:r>
          </a:p>
        </p:txBody>
      </p:sp>
    </p:spTree>
    <p:extLst>
      <p:ext uri="{BB962C8B-B14F-4D97-AF65-F5344CB8AC3E}">
        <p14:creationId xmlns:p14="http://schemas.microsoft.com/office/powerpoint/2010/main" val="5441438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2" y="376803"/>
            <a:ext cx="8385360" cy="691166"/>
          </a:xfrm>
        </p:spPr>
        <p:txBody>
          <a:bodyPr>
            <a:noAutofit/>
          </a:bodyPr>
          <a:lstStyle/>
          <a:p>
            <a:r>
              <a:rPr lang="en-IN" sz="4400" b="1" dirty="0"/>
              <a:t>Paytm.com: </a:t>
            </a:r>
            <a:endParaRPr lang="en-IN" sz="4400" dirty="0"/>
          </a:p>
        </p:txBody>
      </p:sp>
      <p:sp>
        <p:nvSpPr>
          <p:cNvPr id="3" name="Content Placeholder 2"/>
          <p:cNvSpPr>
            <a:spLocks noGrp="1"/>
          </p:cNvSpPr>
          <p:nvPr>
            <p:ph sz="half" idx="1"/>
          </p:nvPr>
        </p:nvSpPr>
        <p:spPr>
          <a:xfrm>
            <a:off x="791632" y="1300766"/>
            <a:ext cx="5879624" cy="5318975"/>
          </a:xfrm>
        </p:spPr>
        <p:txBody>
          <a:bodyPr>
            <a:normAutofit fontScale="77500" lnSpcReduction="20000"/>
          </a:bodyPr>
          <a:lstStyle/>
          <a:p>
            <a:r>
              <a:rPr lang="en-IN" sz="4000" b="1" i="1" dirty="0">
                <a:solidFill>
                  <a:srgbClr val="00B0F0"/>
                </a:solidFill>
                <a:latin typeface="Times New Roman" panose="02020603050405020304" pitchFamily="18" charset="0"/>
                <a:cs typeface="Times New Roman" panose="02020603050405020304" pitchFamily="18" charset="0"/>
              </a:rPr>
              <a:t>Positive reviews with count: </a:t>
            </a:r>
            <a:endParaRPr lang="en-IN" sz="4000" i="1" dirty="0">
              <a:solidFill>
                <a:srgbClr val="00B0F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400" dirty="0"/>
              <a:t>Easy to use website or application - 125 </a:t>
            </a:r>
          </a:p>
          <a:p>
            <a:pPr>
              <a:buFont typeface="Wingdings" panose="05000000000000000000" pitchFamily="2" charset="2"/>
              <a:buChar char="§"/>
            </a:pPr>
            <a:r>
              <a:rPr lang="en-IN" sz="2400" dirty="0"/>
              <a:t>Visual appealing web-page layout - 67 </a:t>
            </a:r>
          </a:p>
          <a:p>
            <a:pPr>
              <a:buFont typeface="Wingdings" panose="05000000000000000000" pitchFamily="2" charset="2"/>
              <a:buChar char="§"/>
            </a:pPr>
            <a:r>
              <a:rPr lang="en-IN" sz="2400" dirty="0"/>
              <a:t>Wild variety of products on offer - 20 </a:t>
            </a:r>
          </a:p>
          <a:p>
            <a:pPr>
              <a:buFont typeface="Wingdings" panose="05000000000000000000" pitchFamily="2" charset="2"/>
              <a:buChar char="§"/>
            </a:pPr>
            <a:r>
              <a:rPr lang="en-IN" sz="2400" dirty="0"/>
              <a:t>Complete, relevant description information of product - 59 </a:t>
            </a:r>
          </a:p>
          <a:p>
            <a:pPr>
              <a:buFont typeface="Wingdings" panose="05000000000000000000" pitchFamily="2" charset="2"/>
              <a:buChar char="§"/>
            </a:pPr>
            <a:r>
              <a:rPr lang="en-IN" sz="2400" dirty="0"/>
              <a:t>Fast loading website speed of website - 99 </a:t>
            </a:r>
          </a:p>
          <a:p>
            <a:pPr>
              <a:buFont typeface="Wingdings" panose="05000000000000000000" pitchFamily="2" charset="2"/>
              <a:buChar char="§"/>
            </a:pPr>
            <a:r>
              <a:rPr lang="en-IN" sz="2400" dirty="0"/>
              <a:t>Reliability of the website or application - 96 </a:t>
            </a:r>
          </a:p>
          <a:p>
            <a:pPr>
              <a:buFont typeface="Wingdings" panose="05000000000000000000" pitchFamily="2" charset="2"/>
              <a:buChar char="§"/>
            </a:pPr>
            <a:r>
              <a:rPr lang="en-IN" sz="2400" dirty="0"/>
              <a:t>Privacy of customers’ information - 68 </a:t>
            </a:r>
          </a:p>
          <a:p>
            <a:pPr>
              <a:buFont typeface="Wingdings" panose="05000000000000000000" pitchFamily="2" charset="2"/>
              <a:buChar char="§"/>
            </a:pPr>
            <a:r>
              <a:rPr lang="en-IN" sz="2400" dirty="0"/>
              <a:t>Security of customer financial information - 88 </a:t>
            </a:r>
          </a:p>
          <a:p>
            <a:pPr>
              <a:buFont typeface="Wingdings" panose="05000000000000000000" pitchFamily="2" charset="2"/>
              <a:buChar char="§"/>
            </a:pPr>
            <a:r>
              <a:rPr lang="en-IN" sz="2400" dirty="0"/>
              <a:t>Perceived Trustworthiness - 24 </a:t>
            </a:r>
          </a:p>
          <a:p>
            <a:pPr>
              <a:buFont typeface="Wingdings" panose="05000000000000000000" pitchFamily="2" charset="2"/>
              <a:buChar char="§"/>
            </a:pPr>
            <a:r>
              <a:rPr lang="en-IN" sz="2400" dirty="0"/>
              <a:t>Presence of online assistance through multi-choice - 25 </a:t>
            </a:r>
          </a:p>
          <a:p>
            <a:pPr>
              <a:buFont typeface="Wingdings" panose="05000000000000000000" pitchFamily="2" charset="2"/>
              <a:buChar char="§"/>
            </a:pPr>
            <a:r>
              <a:rPr lang="en-IN" sz="2400" dirty="0"/>
              <a:t>Website is as efficient as before - 58 </a:t>
            </a:r>
          </a:p>
          <a:p>
            <a:pPr>
              <a:buFont typeface="Wingdings" panose="05000000000000000000" pitchFamily="2" charset="2"/>
              <a:buChar char="§"/>
            </a:pPr>
            <a:r>
              <a:rPr lang="en-IN" sz="2400" dirty="0"/>
              <a:t>Which of the Indian online retailer would you choose - 44 </a:t>
            </a:r>
            <a:endParaRPr lang="en-IN" sz="3100" dirty="0">
              <a:solidFill>
                <a:srgbClr val="00B0F0"/>
              </a:solidFill>
            </a:endParaRPr>
          </a:p>
          <a:p>
            <a:pPr marL="0" indent="0">
              <a:buNone/>
            </a:pPr>
            <a:endParaRPr lang="en-IN" sz="3100" dirty="0">
              <a:solidFill>
                <a:srgbClr val="00B0F0"/>
              </a:solidFill>
            </a:endParaRPr>
          </a:p>
          <a:p>
            <a:pPr marL="0" indent="0">
              <a:buNone/>
            </a:pPr>
            <a:endParaRPr lang="en-IN" sz="4400" dirty="0">
              <a:solidFill>
                <a:srgbClr val="00B0F0"/>
              </a:solidFill>
            </a:endParaRPr>
          </a:p>
        </p:txBody>
      </p:sp>
      <p:sp>
        <p:nvSpPr>
          <p:cNvPr id="4" name="Content Placeholder 3"/>
          <p:cNvSpPr>
            <a:spLocks noGrp="1"/>
          </p:cNvSpPr>
          <p:nvPr>
            <p:ph sz="half" idx="2"/>
          </p:nvPr>
        </p:nvSpPr>
        <p:spPr>
          <a:xfrm>
            <a:off x="6671256" y="1300766"/>
            <a:ext cx="5331854" cy="4740595"/>
          </a:xfrm>
        </p:spPr>
        <p:txBody>
          <a:bodyPr>
            <a:normAutofit fontScale="77500" lnSpcReduction="20000"/>
          </a:bodyPr>
          <a:lstStyle/>
          <a:p>
            <a:r>
              <a:rPr lang="en-IN" sz="3200" b="1" i="1" dirty="0">
                <a:solidFill>
                  <a:srgbClr val="00B0F0"/>
                </a:solidFill>
              </a:rPr>
              <a:t>Negative Reviews with count: </a:t>
            </a:r>
          </a:p>
          <a:p>
            <a:pPr>
              <a:buFont typeface="Wingdings" panose="05000000000000000000" pitchFamily="2" charset="2"/>
              <a:buChar char="§"/>
            </a:pPr>
            <a:r>
              <a:rPr lang="en-IN" sz="2400" dirty="0"/>
              <a:t>Longer time to get logged-in - 77 </a:t>
            </a:r>
          </a:p>
          <a:p>
            <a:pPr>
              <a:buFont typeface="Wingdings" panose="05000000000000000000" pitchFamily="2" charset="2"/>
              <a:buChar char="§"/>
            </a:pPr>
            <a:r>
              <a:rPr lang="en-IN" sz="2400" dirty="0"/>
              <a:t>Longer time in displaying graphics and photos - 28 </a:t>
            </a:r>
          </a:p>
          <a:p>
            <a:pPr>
              <a:buFont typeface="Wingdings" panose="05000000000000000000" pitchFamily="2" charset="2"/>
              <a:buChar char="§"/>
            </a:pPr>
            <a:r>
              <a:rPr lang="en-IN" sz="2400" dirty="0"/>
              <a:t>Late declaration of price - 72 </a:t>
            </a:r>
          </a:p>
          <a:p>
            <a:pPr>
              <a:buFont typeface="Wingdings" panose="05000000000000000000" pitchFamily="2" charset="2"/>
              <a:buChar char="§"/>
            </a:pPr>
            <a:r>
              <a:rPr lang="en-IN" sz="2400" dirty="0"/>
              <a:t>Longer page loading time - 94 </a:t>
            </a:r>
          </a:p>
          <a:p>
            <a:pPr>
              <a:buFont typeface="Wingdings" panose="05000000000000000000" pitchFamily="2" charset="2"/>
              <a:buChar char="§"/>
            </a:pPr>
            <a:r>
              <a:rPr lang="en-IN" sz="2400" dirty="0"/>
              <a:t>Limited mode of payment on most products - 53 </a:t>
            </a:r>
          </a:p>
          <a:p>
            <a:pPr>
              <a:buFont typeface="Wingdings" panose="05000000000000000000" pitchFamily="2" charset="2"/>
              <a:buChar char="§"/>
            </a:pPr>
            <a:r>
              <a:rPr lang="en-IN" sz="2400" dirty="0"/>
              <a:t>Longer delivery period - 98 </a:t>
            </a:r>
          </a:p>
          <a:p>
            <a:pPr>
              <a:buFont typeface="Wingdings" panose="05000000000000000000" pitchFamily="2" charset="2"/>
              <a:buChar char="§"/>
            </a:pPr>
            <a:r>
              <a:rPr lang="en-IN" sz="2400" dirty="0"/>
              <a:t>Change in website/Application design - 63 </a:t>
            </a:r>
          </a:p>
          <a:p>
            <a:pPr>
              <a:buFont typeface="Wingdings" panose="05000000000000000000" pitchFamily="2" charset="2"/>
              <a:buChar char="§"/>
            </a:pPr>
            <a:r>
              <a:rPr lang="en-IN" sz="2400" dirty="0"/>
              <a:t>Frequent disruption when moving from one page to another - 39 </a:t>
            </a:r>
            <a:endParaRPr lang="en-IN" sz="3200" dirty="0">
              <a:solidFill>
                <a:srgbClr val="00B0F0"/>
              </a:solidFill>
            </a:endParaRPr>
          </a:p>
        </p:txBody>
      </p:sp>
    </p:spTree>
    <p:extLst>
      <p:ext uri="{BB962C8B-B14F-4D97-AF65-F5344CB8AC3E}">
        <p14:creationId xmlns:p14="http://schemas.microsoft.com/office/powerpoint/2010/main" val="123635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2" y="376803"/>
            <a:ext cx="8385360" cy="691166"/>
          </a:xfrm>
        </p:spPr>
        <p:txBody>
          <a:bodyPr>
            <a:noAutofit/>
          </a:bodyPr>
          <a:lstStyle/>
          <a:p>
            <a:r>
              <a:rPr lang="en-IN" sz="4400" b="1" dirty="0"/>
              <a:t>Myntra.com</a:t>
            </a:r>
            <a:endParaRPr lang="en-IN" sz="4400" dirty="0"/>
          </a:p>
        </p:txBody>
      </p:sp>
      <p:sp>
        <p:nvSpPr>
          <p:cNvPr id="3" name="Content Placeholder 2"/>
          <p:cNvSpPr>
            <a:spLocks noGrp="1"/>
          </p:cNvSpPr>
          <p:nvPr>
            <p:ph sz="half" idx="1"/>
          </p:nvPr>
        </p:nvSpPr>
        <p:spPr>
          <a:xfrm>
            <a:off x="791632" y="1300766"/>
            <a:ext cx="5622047" cy="5318975"/>
          </a:xfrm>
        </p:spPr>
        <p:txBody>
          <a:bodyPr>
            <a:normAutofit fontScale="55000" lnSpcReduction="20000"/>
          </a:bodyPr>
          <a:lstStyle/>
          <a:p>
            <a:r>
              <a:rPr lang="en-IN" sz="4400" b="1" i="1" dirty="0">
                <a:solidFill>
                  <a:srgbClr val="00B0F0"/>
                </a:solidFill>
                <a:latin typeface="Times New Roman" panose="02020603050405020304" pitchFamily="18" charset="0"/>
                <a:cs typeface="Times New Roman" panose="02020603050405020304" pitchFamily="18" charset="0"/>
              </a:rPr>
              <a:t>Positive reviews with count: </a:t>
            </a:r>
            <a:endParaRPr lang="en-IN" sz="4400" i="1" dirty="0">
              <a:solidFill>
                <a:srgbClr val="00B0F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800" dirty="0"/>
              <a:t>Easy to use website or application - 147 </a:t>
            </a:r>
          </a:p>
          <a:p>
            <a:pPr>
              <a:buFont typeface="Wingdings" panose="05000000000000000000" pitchFamily="2" charset="2"/>
              <a:buChar char="§"/>
            </a:pPr>
            <a:r>
              <a:rPr lang="en-IN" sz="2800" dirty="0"/>
              <a:t>Visual appealing web-page layout - 115 </a:t>
            </a:r>
          </a:p>
          <a:p>
            <a:pPr>
              <a:buFont typeface="Wingdings" panose="05000000000000000000" pitchFamily="2" charset="2"/>
              <a:buChar char="§"/>
            </a:pPr>
            <a:r>
              <a:rPr lang="en-IN" sz="2800" dirty="0"/>
              <a:t>Wild variety of products on offer - 64 </a:t>
            </a:r>
          </a:p>
          <a:p>
            <a:pPr>
              <a:buFont typeface="Wingdings" panose="05000000000000000000" pitchFamily="2" charset="2"/>
              <a:buChar char="§"/>
            </a:pPr>
            <a:r>
              <a:rPr lang="en-IN" sz="2800" dirty="0"/>
              <a:t>Complete, relevant description information of product - 64 </a:t>
            </a:r>
          </a:p>
          <a:p>
            <a:pPr>
              <a:buFont typeface="Wingdings" panose="05000000000000000000" pitchFamily="2" charset="2"/>
              <a:buChar char="§"/>
            </a:pPr>
            <a:r>
              <a:rPr lang="en-IN" sz="2800" dirty="0"/>
              <a:t>Fast loading website speed of website - 74 </a:t>
            </a:r>
          </a:p>
          <a:p>
            <a:pPr>
              <a:buFont typeface="Wingdings" panose="05000000000000000000" pitchFamily="2" charset="2"/>
              <a:buChar char="§"/>
            </a:pPr>
            <a:r>
              <a:rPr lang="en-IN" sz="2800" dirty="0"/>
              <a:t>Reliability of the website or application - 64 </a:t>
            </a:r>
          </a:p>
          <a:p>
            <a:pPr>
              <a:buFont typeface="Wingdings" panose="05000000000000000000" pitchFamily="2" charset="2"/>
              <a:buChar char="§"/>
            </a:pPr>
            <a:r>
              <a:rPr lang="en-IN" sz="2800" dirty="0"/>
              <a:t>Quickness to complete purchase - 79 </a:t>
            </a:r>
          </a:p>
          <a:p>
            <a:pPr>
              <a:buFont typeface="Wingdings" panose="05000000000000000000" pitchFamily="2" charset="2"/>
              <a:buChar char="§"/>
            </a:pPr>
            <a:r>
              <a:rPr lang="en-IN" sz="2800" dirty="0"/>
              <a:t>Availability of several payment options - 132 </a:t>
            </a:r>
          </a:p>
          <a:p>
            <a:pPr>
              <a:buFont typeface="Wingdings" panose="05000000000000000000" pitchFamily="2" charset="2"/>
              <a:buChar char="§"/>
            </a:pPr>
            <a:r>
              <a:rPr lang="en-IN" sz="2800" dirty="0"/>
              <a:t>Speedy order delivery - 29 </a:t>
            </a:r>
          </a:p>
          <a:p>
            <a:pPr>
              <a:buFont typeface="Wingdings" panose="05000000000000000000" pitchFamily="2" charset="2"/>
              <a:buChar char="§"/>
            </a:pPr>
            <a:r>
              <a:rPr lang="en-IN" sz="2800" dirty="0"/>
              <a:t>Privacy of customers’ information - 78 </a:t>
            </a:r>
          </a:p>
          <a:p>
            <a:pPr>
              <a:buFont typeface="Wingdings" panose="05000000000000000000" pitchFamily="2" charset="2"/>
              <a:buChar char="§"/>
            </a:pPr>
            <a:r>
              <a:rPr lang="en-IN" sz="2800" dirty="0"/>
              <a:t>Security of customer financial information - 91 </a:t>
            </a:r>
          </a:p>
          <a:p>
            <a:pPr>
              <a:buFont typeface="Wingdings" panose="05000000000000000000" pitchFamily="2" charset="2"/>
              <a:buChar char="§"/>
            </a:pPr>
            <a:r>
              <a:rPr lang="en-IN" sz="2800" dirty="0"/>
              <a:t>Perceived Trustworthiness - 88 </a:t>
            </a:r>
          </a:p>
          <a:p>
            <a:pPr>
              <a:buFont typeface="Wingdings" panose="05000000000000000000" pitchFamily="2" charset="2"/>
              <a:buChar char="§"/>
            </a:pPr>
            <a:r>
              <a:rPr lang="en-IN" sz="2800" dirty="0"/>
              <a:t>Presence of online assistance through multi-choice - 111 </a:t>
            </a:r>
          </a:p>
          <a:p>
            <a:pPr>
              <a:buFont typeface="Wingdings" panose="05000000000000000000" pitchFamily="2" charset="2"/>
              <a:buChar char="§"/>
            </a:pPr>
            <a:r>
              <a:rPr lang="en-IN" sz="2800" dirty="0"/>
              <a:t>Website is as efficient as before - 14 </a:t>
            </a:r>
          </a:p>
          <a:p>
            <a:pPr>
              <a:buFont typeface="Wingdings" panose="05000000000000000000" pitchFamily="2" charset="2"/>
              <a:buChar char="§"/>
            </a:pPr>
            <a:r>
              <a:rPr lang="en-IN" sz="2800" dirty="0"/>
              <a:t>Which of the Indian online retailer would you choose - 76 </a:t>
            </a:r>
            <a:endParaRPr lang="en-IN" sz="3100" dirty="0">
              <a:solidFill>
                <a:srgbClr val="00B0F0"/>
              </a:solidFill>
            </a:endParaRPr>
          </a:p>
          <a:p>
            <a:pPr marL="0" indent="0">
              <a:buNone/>
            </a:pPr>
            <a:endParaRPr lang="en-IN" sz="4400" dirty="0">
              <a:solidFill>
                <a:srgbClr val="00B0F0"/>
              </a:solidFill>
            </a:endParaRPr>
          </a:p>
        </p:txBody>
      </p:sp>
      <p:sp>
        <p:nvSpPr>
          <p:cNvPr id="4" name="Content Placeholder 3"/>
          <p:cNvSpPr>
            <a:spLocks noGrp="1"/>
          </p:cNvSpPr>
          <p:nvPr>
            <p:ph sz="half" idx="2"/>
          </p:nvPr>
        </p:nvSpPr>
        <p:spPr>
          <a:xfrm>
            <a:off x="6671256" y="1300766"/>
            <a:ext cx="5422006" cy="4740595"/>
          </a:xfrm>
        </p:spPr>
        <p:txBody>
          <a:bodyPr>
            <a:normAutofit fontScale="55000" lnSpcReduction="20000"/>
          </a:bodyPr>
          <a:lstStyle/>
          <a:p>
            <a:r>
              <a:rPr lang="en-IN" sz="4400" b="1" i="1" dirty="0">
                <a:solidFill>
                  <a:srgbClr val="00B0F0"/>
                </a:solidFill>
              </a:rPr>
              <a:t>Negative Reviews with count:</a:t>
            </a:r>
          </a:p>
          <a:p>
            <a:pPr>
              <a:buFont typeface="Wingdings" panose="05000000000000000000" pitchFamily="2" charset="2"/>
              <a:buChar char="§"/>
            </a:pPr>
            <a:r>
              <a:rPr lang="en-IN" sz="3300" dirty="0"/>
              <a:t>Longer time to get logged-in - 35 </a:t>
            </a:r>
          </a:p>
          <a:p>
            <a:pPr>
              <a:buFont typeface="Wingdings" panose="05000000000000000000" pitchFamily="2" charset="2"/>
              <a:buChar char="§"/>
            </a:pPr>
            <a:r>
              <a:rPr lang="en-IN" sz="3300" dirty="0"/>
              <a:t>Longer time in displaying graphics and photos - 74 </a:t>
            </a:r>
          </a:p>
          <a:p>
            <a:pPr>
              <a:buFont typeface="Wingdings" panose="05000000000000000000" pitchFamily="2" charset="2"/>
              <a:buChar char="§"/>
            </a:pPr>
            <a:r>
              <a:rPr lang="en-IN" sz="3300" dirty="0"/>
              <a:t>Late declaration of price - 75 </a:t>
            </a:r>
          </a:p>
          <a:p>
            <a:pPr>
              <a:buFont typeface="Wingdings" panose="05000000000000000000" pitchFamily="2" charset="2"/>
              <a:buChar char="§"/>
            </a:pPr>
            <a:r>
              <a:rPr lang="en-IN" sz="3300" dirty="0"/>
              <a:t>Longer page loading time - 68 </a:t>
            </a:r>
          </a:p>
          <a:p>
            <a:pPr>
              <a:buFont typeface="Wingdings" panose="05000000000000000000" pitchFamily="2" charset="2"/>
              <a:buChar char="§"/>
            </a:pPr>
            <a:r>
              <a:rPr lang="en-IN" sz="3300" dirty="0"/>
              <a:t>Limited mode of payment on most products - 7 </a:t>
            </a:r>
          </a:p>
          <a:p>
            <a:pPr>
              <a:buFont typeface="Wingdings" panose="05000000000000000000" pitchFamily="2" charset="2"/>
              <a:buChar char="§"/>
            </a:pPr>
            <a:r>
              <a:rPr lang="en-IN" sz="3300" dirty="0"/>
              <a:t>Longer delivery period - 26 </a:t>
            </a:r>
          </a:p>
          <a:p>
            <a:pPr>
              <a:buFont typeface="Wingdings" panose="05000000000000000000" pitchFamily="2" charset="2"/>
              <a:buChar char="§"/>
            </a:pPr>
            <a:r>
              <a:rPr lang="en-IN" sz="3300" dirty="0"/>
              <a:t>Change in website/Application design - 37 </a:t>
            </a:r>
          </a:p>
          <a:p>
            <a:pPr>
              <a:buFont typeface="Wingdings" panose="05000000000000000000" pitchFamily="2" charset="2"/>
              <a:buChar char="§"/>
            </a:pPr>
            <a:r>
              <a:rPr lang="en-IN" sz="3300" dirty="0"/>
              <a:t>Frequent disruption when moving from one page - 66 </a:t>
            </a:r>
            <a:endParaRPr lang="en-IN" sz="3300" b="1" i="1" dirty="0">
              <a:solidFill>
                <a:srgbClr val="00B0F0"/>
              </a:solidFill>
            </a:endParaRPr>
          </a:p>
        </p:txBody>
      </p:sp>
    </p:spTree>
    <p:extLst>
      <p:ext uri="{BB962C8B-B14F-4D97-AF65-F5344CB8AC3E}">
        <p14:creationId xmlns:p14="http://schemas.microsoft.com/office/powerpoint/2010/main" val="2442607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2" y="376803"/>
            <a:ext cx="8385360" cy="691166"/>
          </a:xfrm>
        </p:spPr>
        <p:txBody>
          <a:bodyPr>
            <a:noAutofit/>
          </a:bodyPr>
          <a:lstStyle/>
          <a:p>
            <a:r>
              <a:rPr lang="en-IN" sz="4400" b="1" dirty="0"/>
              <a:t>Snapdeal.com </a:t>
            </a:r>
            <a:endParaRPr lang="en-IN" sz="4400" dirty="0"/>
          </a:p>
        </p:txBody>
      </p:sp>
      <p:sp>
        <p:nvSpPr>
          <p:cNvPr id="3" name="Content Placeholder 2"/>
          <p:cNvSpPr>
            <a:spLocks noGrp="1"/>
          </p:cNvSpPr>
          <p:nvPr>
            <p:ph sz="half" idx="1"/>
          </p:nvPr>
        </p:nvSpPr>
        <p:spPr>
          <a:xfrm>
            <a:off x="791632" y="1300767"/>
            <a:ext cx="5622047" cy="4468968"/>
          </a:xfrm>
        </p:spPr>
        <p:txBody>
          <a:bodyPr>
            <a:normAutofit fontScale="55000" lnSpcReduction="20000"/>
          </a:bodyPr>
          <a:lstStyle/>
          <a:p>
            <a:r>
              <a:rPr lang="en-IN" sz="5100" b="1" i="1" dirty="0">
                <a:solidFill>
                  <a:srgbClr val="00B0F0"/>
                </a:solidFill>
                <a:latin typeface="Times New Roman" panose="02020603050405020304" pitchFamily="18" charset="0"/>
                <a:cs typeface="Times New Roman" panose="02020603050405020304" pitchFamily="18" charset="0"/>
              </a:rPr>
              <a:t>Positive reviews with count: </a:t>
            </a:r>
          </a:p>
          <a:p>
            <a:pPr>
              <a:buFont typeface="Wingdings" panose="05000000000000000000" pitchFamily="2" charset="2"/>
              <a:buChar char="§"/>
            </a:pPr>
            <a:r>
              <a:rPr lang="en-IN" sz="3300" dirty="0"/>
              <a:t>Easy to use website or application - 130 </a:t>
            </a:r>
          </a:p>
          <a:p>
            <a:pPr>
              <a:buFont typeface="Wingdings" panose="05000000000000000000" pitchFamily="2" charset="2"/>
              <a:buChar char="§"/>
            </a:pPr>
            <a:r>
              <a:rPr lang="en-IN" sz="3300" dirty="0"/>
              <a:t>Visual appealing web-page layout - 61 </a:t>
            </a:r>
          </a:p>
          <a:p>
            <a:pPr>
              <a:buFont typeface="Wingdings" panose="05000000000000000000" pitchFamily="2" charset="2"/>
              <a:buChar char="§"/>
            </a:pPr>
            <a:r>
              <a:rPr lang="en-IN" sz="3300" dirty="0"/>
              <a:t>Wild variety of products on offer - 14 </a:t>
            </a:r>
          </a:p>
          <a:p>
            <a:pPr>
              <a:buFont typeface="Wingdings" panose="05000000000000000000" pitchFamily="2" charset="2"/>
              <a:buChar char="§"/>
            </a:pPr>
            <a:r>
              <a:rPr lang="en-IN" sz="3300" dirty="0"/>
              <a:t>Complete, relevant description information of product - 59 </a:t>
            </a:r>
          </a:p>
          <a:p>
            <a:pPr>
              <a:buFont typeface="Wingdings" panose="05000000000000000000" pitchFamily="2" charset="2"/>
              <a:buChar char="§"/>
            </a:pPr>
            <a:r>
              <a:rPr lang="en-IN" sz="3300" dirty="0"/>
              <a:t>Fast loading website speed of website - 81 </a:t>
            </a:r>
          </a:p>
          <a:p>
            <a:pPr>
              <a:buFont typeface="Wingdings" panose="05000000000000000000" pitchFamily="2" charset="2"/>
              <a:buChar char="§"/>
            </a:pPr>
            <a:r>
              <a:rPr lang="en-IN" sz="3300" dirty="0"/>
              <a:t>Reliability of the website or application - 45 </a:t>
            </a:r>
          </a:p>
          <a:p>
            <a:pPr>
              <a:buFont typeface="Wingdings" panose="05000000000000000000" pitchFamily="2" charset="2"/>
              <a:buChar char="§"/>
            </a:pPr>
            <a:r>
              <a:rPr lang="en-IN" sz="3300" dirty="0"/>
              <a:t>Availability of several payment options - 90 </a:t>
            </a:r>
          </a:p>
          <a:p>
            <a:pPr>
              <a:buFont typeface="Wingdings" panose="05000000000000000000" pitchFamily="2" charset="2"/>
              <a:buChar char="§"/>
            </a:pPr>
            <a:r>
              <a:rPr lang="en-IN" sz="3300" dirty="0"/>
              <a:t>Speedy order delivery - 50 </a:t>
            </a:r>
          </a:p>
          <a:p>
            <a:pPr>
              <a:buFont typeface="Wingdings" panose="05000000000000000000" pitchFamily="2" charset="2"/>
              <a:buChar char="§"/>
            </a:pPr>
            <a:r>
              <a:rPr lang="en-IN" sz="3300" dirty="0"/>
              <a:t>Privacy of customers’ information - 45 </a:t>
            </a:r>
          </a:p>
          <a:p>
            <a:pPr>
              <a:buFont typeface="Wingdings" panose="05000000000000000000" pitchFamily="2" charset="2"/>
              <a:buChar char="§"/>
            </a:pPr>
            <a:r>
              <a:rPr lang="en-IN" sz="3300" dirty="0"/>
              <a:t>Security of customer financial information - 100 </a:t>
            </a:r>
          </a:p>
          <a:p>
            <a:pPr>
              <a:buFont typeface="Wingdings" panose="05000000000000000000" pitchFamily="2" charset="2"/>
              <a:buChar char="§"/>
            </a:pPr>
            <a:r>
              <a:rPr lang="en-IN" sz="3300" dirty="0"/>
              <a:t>Website is as efficient as before - 25 </a:t>
            </a:r>
            <a:endParaRPr lang="en-IN" sz="3300" i="1" dirty="0">
              <a:solidFill>
                <a:srgbClr val="00B0F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6671256" y="1300767"/>
            <a:ext cx="5422006" cy="4211392"/>
          </a:xfrm>
        </p:spPr>
        <p:txBody>
          <a:bodyPr>
            <a:normAutofit fontScale="55000" lnSpcReduction="20000"/>
          </a:bodyPr>
          <a:lstStyle/>
          <a:p>
            <a:r>
              <a:rPr lang="en-IN" sz="4400" b="1" i="1" dirty="0">
                <a:solidFill>
                  <a:srgbClr val="00B0F0"/>
                </a:solidFill>
              </a:rPr>
              <a:t>Negative Reviews with count:</a:t>
            </a:r>
          </a:p>
          <a:p>
            <a:pPr>
              <a:buFont typeface="Wingdings" panose="05000000000000000000" pitchFamily="2" charset="2"/>
              <a:buChar char="§"/>
            </a:pPr>
            <a:r>
              <a:rPr lang="en-IN" sz="3300" dirty="0"/>
              <a:t>Longer time to get logged-in - 67 </a:t>
            </a:r>
          </a:p>
          <a:p>
            <a:pPr>
              <a:buFont typeface="Wingdings" panose="05000000000000000000" pitchFamily="2" charset="2"/>
              <a:buChar char="§"/>
            </a:pPr>
            <a:r>
              <a:rPr lang="en-IN" sz="3300" dirty="0"/>
              <a:t>Longer time in displaying graphics and photos - 92 </a:t>
            </a:r>
          </a:p>
          <a:p>
            <a:pPr>
              <a:buFont typeface="Wingdings" panose="05000000000000000000" pitchFamily="2" charset="2"/>
              <a:buChar char="§"/>
            </a:pPr>
            <a:r>
              <a:rPr lang="en-IN" sz="3300" dirty="0"/>
              <a:t>Late declaration of price - 0 </a:t>
            </a:r>
          </a:p>
          <a:p>
            <a:pPr>
              <a:buFont typeface="Wingdings" panose="05000000000000000000" pitchFamily="2" charset="2"/>
              <a:buChar char="§"/>
            </a:pPr>
            <a:r>
              <a:rPr lang="en-IN" sz="3300" dirty="0"/>
              <a:t>Longer page loading time - 63 </a:t>
            </a:r>
          </a:p>
          <a:p>
            <a:pPr>
              <a:buFont typeface="Wingdings" panose="05000000000000000000" pitchFamily="2" charset="2"/>
              <a:buChar char="§"/>
            </a:pPr>
            <a:r>
              <a:rPr lang="en-IN" sz="3300" dirty="0"/>
              <a:t>Limited mode of payment on most products - 109 </a:t>
            </a:r>
          </a:p>
          <a:p>
            <a:pPr>
              <a:buFont typeface="Wingdings" panose="05000000000000000000" pitchFamily="2" charset="2"/>
              <a:buChar char="§"/>
            </a:pPr>
            <a:r>
              <a:rPr lang="en-IN" sz="3300" dirty="0"/>
              <a:t>Longer delivery period - 90 </a:t>
            </a:r>
          </a:p>
          <a:p>
            <a:pPr>
              <a:buFont typeface="Wingdings" panose="05000000000000000000" pitchFamily="2" charset="2"/>
              <a:buChar char="§"/>
            </a:pPr>
            <a:r>
              <a:rPr lang="en-IN" sz="3300" dirty="0"/>
              <a:t>Change in website/Application design - 8 </a:t>
            </a:r>
          </a:p>
          <a:p>
            <a:pPr>
              <a:buFont typeface="Wingdings" panose="05000000000000000000" pitchFamily="2" charset="2"/>
              <a:buChar char="§"/>
            </a:pPr>
            <a:r>
              <a:rPr lang="en-IN" sz="3300" dirty="0"/>
              <a:t>Frequent disruption when moving from one page to another - 74 </a:t>
            </a:r>
            <a:endParaRPr lang="en-IN" sz="3300" b="1" i="1" dirty="0">
              <a:solidFill>
                <a:srgbClr val="00B0F0"/>
              </a:solidFill>
            </a:endParaRPr>
          </a:p>
        </p:txBody>
      </p:sp>
      <p:sp>
        <p:nvSpPr>
          <p:cNvPr id="5" name="TextBox 4"/>
          <p:cNvSpPr txBox="1"/>
          <p:nvPr/>
        </p:nvSpPr>
        <p:spPr>
          <a:xfrm>
            <a:off x="791632" y="5872766"/>
            <a:ext cx="11172841" cy="830997"/>
          </a:xfrm>
          <a:prstGeom prst="rect">
            <a:avLst/>
          </a:prstGeom>
          <a:noFill/>
        </p:spPr>
        <p:txBody>
          <a:bodyPr wrap="square" rtlCol="0">
            <a:spAutoFit/>
          </a:bodyPr>
          <a:lstStyle/>
          <a:p>
            <a:r>
              <a:rPr lang="en-IN" sz="1600" b="1" dirty="0">
                <a:solidFill>
                  <a:srgbClr val="FF0000"/>
                </a:solidFill>
              </a:rPr>
              <a:t>NOTE:</a:t>
            </a:r>
          </a:p>
          <a:p>
            <a:r>
              <a:rPr lang="en-IN" sz="1600" dirty="0">
                <a:solidFill>
                  <a:srgbClr val="FF0000"/>
                </a:solidFill>
              </a:rPr>
              <a:t>All people are facing almost similar kind of problem with various sites. Here I have mentioned count so that if more people are facing similar count then the site should improve it, but if it has a less count then no need to do anything</a:t>
            </a:r>
            <a:r>
              <a:rPr lang="en-IN" sz="1600" dirty="0">
                <a:solidFill>
                  <a:srgbClr val="FFFF00"/>
                </a:solidFill>
              </a:rPr>
              <a:t>.</a:t>
            </a:r>
          </a:p>
        </p:txBody>
      </p:sp>
    </p:spTree>
    <p:extLst>
      <p:ext uri="{BB962C8B-B14F-4D97-AF65-F5344CB8AC3E}">
        <p14:creationId xmlns:p14="http://schemas.microsoft.com/office/powerpoint/2010/main" val="13234005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627291" y="2486099"/>
            <a:ext cx="7212168" cy="2716966"/>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0000" dirty="0">
                <a:solidFill>
                  <a:srgbClr val="FFFF00"/>
                </a:solidFill>
                <a:latin typeface="Forte" panose="03060902040502070203" pitchFamily="66" charset="0"/>
              </a:rPr>
              <a:t>THANK YOU</a:t>
            </a:r>
          </a:p>
        </p:txBody>
      </p:sp>
    </p:spTree>
    <p:extLst>
      <p:ext uri="{BB962C8B-B14F-4D97-AF65-F5344CB8AC3E}">
        <p14:creationId xmlns:p14="http://schemas.microsoft.com/office/powerpoint/2010/main" val="4120194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0970"/>
            <a:ext cx="8596668" cy="807076"/>
          </a:xfrm>
        </p:spPr>
        <p:txBody>
          <a:bodyPr>
            <a:noAutofit/>
          </a:bodyPr>
          <a:lstStyle/>
          <a:p>
            <a:r>
              <a:rPr lang="en-US" dirty="0">
                <a:latin typeface="Times New Roman" panose="02020603050405020304" pitchFamily="18" charset="0"/>
                <a:cs typeface="Times New Roman" panose="02020603050405020304" pitchFamily="18" charset="0"/>
              </a:rPr>
              <a:t>Motivation for the Problem Undertaken</a:t>
            </a:r>
            <a:br>
              <a:rPr lang="en-IN" sz="2800" dirty="0"/>
            </a:br>
            <a:endParaRPr lang="en-IN" sz="2800" dirty="0"/>
          </a:p>
        </p:txBody>
      </p:sp>
      <p:sp>
        <p:nvSpPr>
          <p:cNvPr id="3" name="Content Placeholder 2"/>
          <p:cNvSpPr>
            <a:spLocks noGrp="1"/>
          </p:cNvSpPr>
          <p:nvPr>
            <p:ph idx="1"/>
          </p:nvPr>
        </p:nvSpPr>
        <p:spPr>
          <a:xfrm>
            <a:off x="677334" y="2550017"/>
            <a:ext cx="8596668" cy="3491345"/>
          </a:xfrm>
        </p:spPr>
        <p:txBody>
          <a:bodyPr>
            <a:normAutofit/>
          </a:bodyPr>
          <a:lstStyle/>
          <a:p>
            <a:pPr marL="0" indent="0">
              <a:buNone/>
            </a:pPr>
            <a:r>
              <a:rPr lang="en-IN" sz="1900" dirty="0">
                <a:latin typeface="Times New Roman" panose="02020603050405020304" pitchFamily="18" charset="0"/>
                <a:cs typeface="Times New Roman" panose="02020603050405020304" pitchFamily="18" charset="0"/>
              </a:rPr>
              <a:t>Successful customer retention involves more than giving the customer what they expect. Generating loyal advocates of the brand might mean exceeding customer expectations. Creating customer loyalty puts 'customer value rather than maximizing profits and shareholder value at the centre of business strategy'. The key differentiation in a competitive environment is often the delivery of a consistently high standard of customer service. Furthermore, in the emerging world of Customer Success, retention is a major objective.</a:t>
            </a:r>
          </a:p>
        </p:txBody>
      </p:sp>
    </p:spTree>
    <p:extLst>
      <p:ext uri="{BB962C8B-B14F-4D97-AF65-F5344CB8AC3E}">
        <p14:creationId xmlns:p14="http://schemas.microsoft.com/office/powerpoint/2010/main" val="3259376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144694" cy="1103290"/>
          </a:xfrm>
        </p:spPr>
        <p:txBody>
          <a:bodyPr>
            <a:normAutofit fontScale="90000"/>
          </a:bodyPr>
          <a:lstStyle/>
          <a:p>
            <a:r>
              <a:rPr lang="en-IN" b="1" dirty="0"/>
              <a:t>Diagrammatic Representation of Customer Retention</a:t>
            </a:r>
            <a:endParaRPr lang="en-IN" dirty="0"/>
          </a:p>
        </p:txBody>
      </p:sp>
      <p:pic>
        <p:nvPicPr>
          <p:cNvPr id="4" name="Content Placeholder 3"/>
          <p:cNvPicPr>
            <a:picLocks noGrp="1" noChangeAspect="1"/>
          </p:cNvPicPr>
          <p:nvPr>
            <p:ph idx="1"/>
          </p:nvPr>
        </p:nvPicPr>
        <p:blipFill>
          <a:blip r:embed="rId2"/>
          <a:stretch>
            <a:fillRect/>
          </a:stretch>
        </p:blipFill>
        <p:spPr>
          <a:xfrm>
            <a:off x="677334" y="1712890"/>
            <a:ext cx="8144694" cy="4945487"/>
          </a:xfrm>
          <a:prstGeom prst="rect">
            <a:avLst/>
          </a:prstGeom>
        </p:spPr>
      </p:pic>
      <p:sp>
        <p:nvSpPr>
          <p:cNvPr id="7" name="TextBox 6"/>
          <p:cNvSpPr txBox="1"/>
          <p:nvPr/>
        </p:nvSpPr>
        <p:spPr>
          <a:xfrm>
            <a:off x="8822028" y="2009105"/>
            <a:ext cx="3232598" cy="3785652"/>
          </a:xfrm>
          <a:prstGeom prst="rect">
            <a:avLst/>
          </a:prstGeom>
          <a:noFill/>
        </p:spPr>
        <p:txBody>
          <a:bodyPr wrap="square" rtlCol="0">
            <a:spAutoFit/>
          </a:bodyPr>
          <a:lstStyle/>
          <a:p>
            <a:r>
              <a:rPr lang="en-IN" sz="2000" dirty="0">
                <a:solidFill>
                  <a:srgbClr val="FFFF00"/>
                </a:solidFill>
                <a:latin typeface="Times New Roman" panose="02020603050405020304" pitchFamily="18" charset="0"/>
                <a:cs typeface="Times New Roman" panose="02020603050405020304" pitchFamily="18" charset="0"/>
              </a:rPr>
              <a:t>The hedonic value has 5 values: gratification, role, best deal, social, adventure.</a:t>
            </a:r>
          </a:p>
          <a:p>
            <a:r>
              <a:rPr lang="en-IN" sz="2000" dirty="0">
                <a:solidFill>
                  <a:srgbClr val="FFFF00"/>
                </a:solidFill>
                <a:latin typeface="Times New Roman" panose="02020603050405020304" pitchFamily="18" charset="0"/>
                <a:cs typeface="Times New Roman" panose="02020603050405020304" pitchFamily="18" charset="0"/>
              </a:rPr>
              <a:t>The Utilitarian have four values: Product offering, Convenience, Product Information, Monetary Saving.</a:t>
            </a:r>
          </a:p>
          <a:p>
            <a:r>
              <a:rPr lang="en-IN" sz="2000" dirty="0">
                <a:solidFill>
                  <a:srgbClr val="FFFF00"/>
                </a:solidFill>
                <a:latin typeface="Times New Roman" panose="02020603050405020304" pitchFamily="18" charset="0"/>
                <a:cs typeface="Times New Roman" panose="02020603050405020304" pitchFamily="18" charset="0"/>
              </a:rPr>
              <a:t>The customer retention is based on three main factors: Hedonic value, Perceived Risk, Utilitarian</a:t>
            </a:r>
          </a:p>
        </p:txBody>
      </p:sp>
    </p:spTree>
    <p:extLst>
      <p:ext uri="{BB962C8B-B14F-4D97-AF65-F5344CB8AC3E}">
        <p14:creationId xmlns:p14="http://schemas.microsoft.com/office/powerpoint/2010/main" val="3297426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63640"/>
            <a:ext cx="9226520" cy="875763"/>
          </a:xfrm>
        </p:spPr>
        <p:txBody>
          <a:bodyPr>
            <a:normAutofit/>
          </a:bodyPr>
          <a:lstStyle/>
          <a:p>
            <a:r>
              <a:rPr lang="en-IN" sz="2800" b="1" dirty="0">
                <a:latin typeface="Times New Roman" panose="02020603050405020304" pitchFamily="18" charset="0"/>
                <a:cs typeface="Times New Roman" panose="02020603050405020304" pitchFamily="18" charset="0"/>
              </a:rPr>
              <a:t>Hardware and Software Requirements and Tools Used:</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094704"/>
            <a:ext cx="8596668" cy="5628067"/>
          </a:xfrm>
        </p:spPr>
        <p:txBody>
          <a:bodyPr>
            <a:normAutofit/>
          </a:bodyPr>
          <a:lstStyle/>
          <a:p>
            <a:r>
              <a:rPr lang="en-IN" dirty="0">
                <a:solidFill>
                  <a:schemeClr val="tx1"/>
                </a:solidFill>
                <a:latin typeface="Times New Roman" panose="02020603050405020304" pitchFamily="18" charset="0"/>
                <a:cs typeface="Times New Roman" panose="02020603050405020304" pitchFamily="18" charset="0"/>
              </a:rPr>
              <a:t>Hardware Used: </a:t>
            </a:r>
          </a:p>
          <a:p>
            <a:pPr lvl="1">
              <a:buFont typeface="Arial" panose="020B0604020202020204" pitchFamily="34" charset="0"/>
              <a:buChar char="•"/>
            </a:pPr>
            <a:r>
              <a:rPr lang="en-IN" sz="1800" dirty="0">
                <a:solidFill>
                  <a:schemeClr val="tx1"/>
                </a:solidFill>
                <a:latin typeface="Times New Roman" panose="02020603050405020304" pitchFamily="18" charset="0"/>
                <a:cs typeface="Times New Roman" panose="02020603050405020304" pitchFamily="18" charset="0"/>
              </a:rPr>
              <a:t>RAM: 8 GB </a:t>
            </a:r>
          </a:p>
          <a:p>
            <a:pPr lvl="1">
              <a:buFont typeface="Arial" panose="020B0604020202020204" pitchFamily="34" charset="0"/>
              <a:buChar char="•"/>
            </a:pPr>
            <a:r>
              <a:rPr lang="it-IT" sz="1800" dirty="0">
                <a:solidFill>
                  <a:schemeClr val="tx1"/>
                </a:solidFill>
                <a:latin typeface="Times New Roman" panose="02020603050405020304" pitchFamily="18" charset="0"/>
                <a:cs typeface="Times New Roman" panose="02020603050405020304" pitchFamily="18" charset="0"/>
              </a:rPr>
              <a:t>CPU: AMD A8 Quad Core 2.2 Ghz </a:t>
            </a:r>
          </a:p>
          <a:p>
            <a:pPr lvl="1">
              <a:buFont typeface="Arial" panose="020B0604020202020204" pitchFamily="34" charset="0"/>
              <a:buChar char="•"/>
            </a:pPr>
            <a:r>
              <a:rPr lang="fr-FR" sz="1800" dirty="0">
                <a:solidFill>
                  <a:schemeClr val="tx1"/>
                </a:solidFill>
                <a:latin typeface="Times New Roman" panose="02020603050405020304" pitchFamily="18" charset="0"/>
                <a:cs typeface="Times New Roman" panose="02020603050405020304" pitchFamily="18" charset="0"/>
              </a:rPr>
              <a:t>GPU: AMD Redon R5 </a:t>
            </a:r>
            <a:r>
              <a:rPr lang="fr-FR" sz="1800" dirty="0" err="1">
                <a:solidFill>
                  <a:schemeClr val="tx1"/>
                </a:solidFill>
                <a:latin typeface="Times New Roman" panose="02020603050405020304" pitchFamily="18" charset="0"/>
                <a:cs typeface="Times New Roman" panose="02020603050405020304" pitchFamily="18" charset="0"/>
              </a:rPr>
              <a:t>Graphics</a:t>
            </a:r>
            <a:r>
              <a:rPr lang="fr-FR" sz="1800" dirty="0">
                <a:solidFill>
                  <a:schemeClr val="tx1"/>
                </a:solidFill>
                <a:latin typeface="Times New Roman" panose="02020603050405020304" pitchFamily="18" charset="0"/>
                <a:cs typeface="Times New Roman" panose="02020603050405020304" pitchFamily="18" charset="0"/>
              </a:rPr>
              <a:t> </a:t>
            </a:r>
          </a:p>
          <a:p>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Software Tools used: </a:t>
            </a:r>
          </a:p>
          <a:p>
            <a:pPr lvl="1">
              <a:buFont typeface="Wingdings" panose="05000000000000000000" pitchFamily="2" charset="2"/>
              <a:buChar char="§"/>
            </a:pPr>
            <a:r>
              <a:rPr lang="en-IN" sz="1800" dirty="0">
                <a:solidFill>
                  <a:schemeClr val="tx1"/>
                </a:solidFill>
                <a:latin typeface="Times New Roman" panose="02020603050405020304" pitchFamily="18" charset="0"/>
                <a:cs typeface="Times New Roman" panose="02020603050405020304" pitchFamily="18" charset="0"/>
              </a:rPr>
              <a:t> Programming language: Python 3.0 </a:t>
            </a:r>
          </a:p>
          <a:p>
            <a:pPr lvl="1">
              <a:buFont typeface="Wingdings" panose="05000000000000000000" pitchFamily="2" charset="2"/>
              <a:buChar char="§"/>
            </a:pPr>
            <a:r>
              <a:rPr lang="en-IN" sz="1800" dirty="0">
                <a:solidFill>
                  <a:schemeClr val="tx1"/>
                </a:solidFill>
                <a:latin typeface="Times New Roman" panose="02020603050405020304" pitchFamily="18" charset="0"/>
                <a:cs typeface="Times New Roman" panose="02020603050405020304" pitchFamily="18" charset="0"/>
              </a:rPr>
              <a:t> Distribution: Anaconda Navigator </a:t>
            </a:r>
          </a:p>
          <a:p>
            <a:pPr lvl="1">
              <a:buFont typeface="Wingdings" panose="05000000000000000000" pitchFamily="2" charset="2"/>
              <a:buChar char="§"/>
            </a:pPr>
            <a:r>
              <a:rPr lang="en-IN" sz="1800" dirty="0">
                <a:solidFill>
                  <a:schemeClr val="tx1"/>
                </a:solidFill>
                <a:latin typeface="Times New Roman" panose="02020603050405020304" pitchFamily="18" charset="0"/>
                <a:cs typeface="Times New Roman" panose="02020603050405020304" pitchFamily="18" charset="0"/>
              </a:rPr>
              <a:t> Browser-based language shell: </a:t>
            </a:r>
            <a:r>
              <a:rPr lang="en-IN" sz="1800" dirty="0" err="1">
                <a:solidFill>
                  <a:schemeClr val="tx1"/>
                </a:solidFill>
                <a:latin typeface="Times New Roman" panose="02020603050405020304" pitchFamily="18" charset="0"/>
                <a:cs typeface="Times New Roman" panose="02020603050405020304" pitchFamily="18" charset="0"/>
              </a:rPr>
              <a:t>Jupyter</a:t>
            </a:r>
            <a:r>
              <a:rPr lang="en-IN" sz="1800" dirty="0">
                <a:solidFill>
                  <a:schemeClr val="tx1"/>
                </a:solidFill>
                <a:latin typeface="Times New Roman" panose="02020603050405020304" pitchFamily="18" charset="0"/>
                <a:cs typeface="Times New Roman" panose="02020603050405020304" pitchFamily="18" charset="0"/>
              </a:rPr>
              <a:t> Notebook </a:t>
            </a:r>
          </a:p>
          <a:p>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Libraries/Packages Used: </a:t>
            </a:r>
          </a:p>
          <a:p>
            <a:pPr lvl="1">
              <a:buFont typeface="Wingdings" panose="05000000000000000000" pitchFamily="2" charset="2"/>
              <a:buChar char="§"/>
            </a:pPr>
            <a:r>
              <a:rPr lang="en-IN" sz="1800" dirty="0">
                <a:solidFill>
                  <a:schemeClr val="tx1"/>
                </a:solidFill>
                <a:latin typeface="Times New Roman" panose="02020603050405020304" pitchFamily="18" charset="0"/>
                <a:cs typeface="Times New Roman" panose="02020603050405020304" pitchFamily="18" charset="0"/>
              </a:rPr>
              <a:t> Pandas </a:t>
            </a:r>
          </a:p>
          <a:p>
            <a:pPr lvl="1">
              <a:buFont typeface="Wingdings" panose="05000000000000000000" pitchFamily="2" charset="2"/>
              <a:buChar char="§"/>
            </a:pPr>
            <a:r>
              <a:rPr lang="en-IN" sz="1800" dirty="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Numpy</a:t>
            </a:r>
            <a:r>
              <a:rPr lang="en-IN" sz="1800" dirty="0">
                <a:solidFill>
                  <a:schemeClr val="tx1"/>
                </a:solidFill>
                <a:latin typeface="Times New Roman" panose="02020603050405020304" pitchFamily="18" charset="0"/>
                <a:cs typeface="Times New Roman" panose="02020603050405020304" pitchFamily="18" charset="0"/>
              </a:rPr>
              <a:t> </a:t>
            </a:r>
          </a:p>
          <a:p>
            <a:pPr lvl="1">
              <a:buFont typeface="Wingdings" panose="05000000000000000000" pitchFamily="2" charset="2"/>
              <a:buChar char="§"/>
            </a:pPr>
            <a:r>
              <a:rPr lang="en-IN" sz="1800" dirty="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Matplotlib</a:t>
            </a:r>
            <a:r>
              <a:rPr lang="en-IN" sz="1800" dirty="0">
                <a:solidFill>
                  <a:schemeClr val="tx1"/>
                </a:solidFill>
                <a:latin typeface="Times New Roman" panose="02020603050405020304" pitchFamily="18" charset="0"/>
                <a:cs typeface="Times New Roman" panose="02020603050405020304" pitchFamily="18" charset="0"/>
              </a:rPr>
              <a:t> </a:t>
            </a:r>
          </a:p>
          <a:p>
            <a:pPr lvl="1">
              <a:buFont typeface="Wingdings" panose="05000000000000000000" pitchFamily="2" charset="2"/>
              <a:buChar char="§"/>
            </a:pPr>
            <a:r>
              <a:rPr lang="en-IN" sz="1800" dirty="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Seaborn</a:t>
            </a:r>
            <a:r>
              <a:rPr lang="en-IN" sz="1800" dirty="0">
                <a:solidFill>
                  <a:schemeClr val="tx1"/>
                </a:solidFill>
                <a:latin typeface="Times New Roman" panose="02020603050405020304" pitchFamily="18" charset="0"/>
                <a:cs typeface="Times New Roman" panose="02020603050405020304" pitchFamily="18" charset="0"/>
              </a:rPr>
              <a:t> </a:t>
            </a:r>
          </a:p>
          <a:p>
            <a:pPr marL="0" indent="0">
              <a:buNone/>
            </a:pPr>
            <a:endParaRPr lang="en-IN" dirty="0"/>
          </a:p>
        </p:txBody>
      </p:sp>
    </p:spTree>
    <p:extLst>
      <p:ext uri="{BB962C8B-B14F-4D97-AF65-F5344CB8AC3E}">
        <p14:creationId xmlns:p14="http://schemas.microsoft.com/office/powerpoint/2010/main" val="3850544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7126"/>
            <a:ext cx="8596668" cy="850005"/>
          </a:xfrm>
        </p:spPr>
        <p:txBody>
          <a:bodyPr>
            <a:normAutofit fontScale="90000"/>
          </a:bodyPr>
          <a:lstStyle/>
          <a:p>
            <a:r>
              <a:rPr lang="en-IN" sz="4000" b="1" dirty="0">
                <a:latin typeface="Times New Roman" panose="02020603050405020304" pitchFamily="18" charset="0"/>
                <a:cs typeface="Times New Roman" panose="02020603050405020304" pitchFamily="18" charset="0"/>
              </a:rPr>
              <a:t>Analytical Problem Framing: </a:t>
            </a:r>
            <a:br>
              <a:rPr lang="en-IN" dirty="0"/>
            </a:br>
            <a:endParaRPr lang="en-IN" dirty="0"/>
          </a:p>
        </p:txBody>
      </p:sp>
      <p:sp>
        <p:nvSpPr>
          <p:cNvPr id="3" name="Content Placeholder 2"/>
          <p:cNvSpPr>
            <a:spLocks noGrp="1"/>
          </p:cNvSpPr>
          <p:nvPr>
            <p:ph idx="1"/>
          </p:nvPr>
        </p:nvSpPr>
        <p:spPr>
          <a:xfrm>
            <a:off x="677334" y="1957589"/>
            <a:ext cx="8596668" cy="4083773"/>
          </a:xfrm>
        </p:spPr>
        <p:txBody>
          <a:bodyPr>
            <a:normAutofit/>
          </a:bodyPr>
          <a:lstStyle/>
          <a:p>
            <a:r>
              <a:rPr lang="en-IN" sz="2000" dirty="0"/>
              <a:t> </a:t>
            </a:r>
            <a:r>
              <a:rPr lang="en-IN" sz="2400" dirty="0">
                <a:solidFill>
                  <a:srgbClr val="00B0F0"/>
                </a:solidFill>
                <a:latin typeface="Times New Roman" panose="02020603050405020304" pitchFamily="18" charset="0"/>
                <a:cs typeface="Times New Roman" panose="02020603050405020304" pitchFamily="18" charset="0"/>
              </a:rPr>
              <a:t>Mathematical/ Analytical Modelling of the Problem :</a:t>
            </a:r>
          </a:p>
          <a:p>
            <a:pPr marL="400050" lvl="1" indent="0">
              <a:buNone/>
            </a:pPr>
            <a:r>
              <a:rPr lang="en-IN" sz="2000" dirty="0">
                <a:latin typeface="Times New Roman" panose="02020603050405020304" pitchFamily="18" charset="0"/>
                <a:cs typeface="Times New Roman" panose="02020603050405020304" pitchFamily="18" charset="0"/>
              </a:rPr>
              <a:t>The dataset is being provided by Flip </a:t>
            </a:r>
            <a:r>
              <a:rPr lang="en-IN" sz="2000" dirty="0" err="1">
                <a:latin typeface="Times New Roman" panose="02020603050405020304" pitchFamily="18" charset="0"/>
                <a:cs typeface="Times New Roman" panose="02020603050405020304" pitchFamily="18" charset="0"/>
              </a:rPr>
              <a:t>Robo</a:t>
            </a:r>
            <a:r>
              <a:rPr lang="en-IN" sz="2000" dirty="0">
                <a:latin typeface="Times New Roman" panose="02020603050405020304" pitchFamily="18" charset="0"/>
                <a:cs typeface="Times New Roman" panose="02020603050405020304" pitchFamily="18" charset="0"/>
              </a:rPr>
              <a:t> Technologies in .</a:t>
            </a:r>
            <a:r>
              <a:rPr lang="en-IN" sz="2000" dirty="0" err="1">
                <a:latin typeface="Times New Roman" panose="02020603050405020304" pitchFamily="18" charset="0"/>
                <a:cs typeface="Times New Roman" panose="02020603050405020304" pitchFamily="18" charset="0"/>
              </a:rPr>
              <a:t>xlsx</a:t>
            </a:r>
            <a:r>
              <a:rPr lang="en-IN" sz="2000" dirty="0">
                <a:latin typeface="Times New Roman" panose="02020603050405020304" pitchFamily="18" charset="0"/>
                <a:cs typeface="Times New Roman" panose="02020603050405020304" pitchFamily="18" charset="0"/>
              </a:rPr>
              <a:t> (Microsoft Excel) format and contains 269 records with 71 features.</a:t>
            </a:r>
          </a:p>
          <a:p>
            <a:pPr marL="400050" lvl="1" indent="0">
              <a:buNone/>
            </a:pPr>
            <a:r>
              <a:rPr lang="en-IN" sz="2000" dirty="0">
                <a:latin typeface="Times New Roman" panose="02020603050405020304" pitchFamily="18" charset="0"/>
                <a:cs typeface="Times New Roman" panose="02020603050405020304" pitchFamily="18" charset="0"/>
              </a:rPr>
              <a:t>We began with loading the dataset and reading the dataset from the </a:t>
            </a:r>
            <a:r>
              <a:rPr lang="en-IN" sz="2000" dirty="0" err="1">
                <a:latin typeface="Times New Roman" panose="02020603050405020304" pitchFamily="18" charset="0"/>
                <a:cs typeface="Times New Roman" panose="02020603050405020304" pitchFamily="18" charset="0"/>
              </a:rPr>
              <a:t>xlsx</a:t>
            </a:r>
            <a:r>
              <a:rPr lang="en-IN" sz="2000" dirty="0">
                <a:latin typeface="Times New Roman" panose="02020603050405020304" pitchFamily="18" charset="0"/>
                <a:cs typeface="Times New Roman" panose="02020603050405020304" pitchFamily="18" charset="0"/>
              </a:rPr>
              <a:t> file using the </a:t>
            </a:r>
            <a:r>
              <a:rPr lang="en-IN" sz="2000" dirty="0" err="1">
                <a:latin typeface="Times New Roman" panose="02020603050405020304" pitchFamily="18" charset="0"/>
                <a:cs typeface="Times New Roman" panose="02020603050405020304" pitchFamily="18" charset="0"/>
              </a:rPr>
              <a:t>read_excel</a:t>
            </a:r>
            <a:r>
              <a:rPr lang="en-IN" sz="2000" dirty="0">
                <a:latin typeface="Times New Roman" panose="02020603050405020304" pitchFamily="18" charset="0"/>
                <a:cs typeface="Times New Roman" panose="02020603050405020304" pitchFamily="18" charset="0"/>
              </a:rPr>
              <a:t>() function from the Pandas Python package. Next, we performed Non-Graphical Exploratory Data Analysis (EDA) such as checking the data types and missing values using pandas info() function. </a:t>
            </a:r>
          </a:p>
          <a:p>
            <a:pPr marL="400050" lvl="1" indent="0">
              <a:buNone/>
            </a:pPr>
            <a:r>
              <a:rPr lang="en-IN" sz="2000" dirty="0">
                <a:latin typeface="Times New Roman" panose="02020603050405020304" pitchFamily="18" charset="0"/>
                <a:cs typeface="Times New Roman" panose="02020603050405020304" pitchFamily="18" charset="0"/>
              </a:rPr>
              <a:t>Later, we performed graphical EDA to get more insights from our dataset.</a:t>
            </a:r>
          </a:p>
        </p:txBody>
      </p:sp>
    </p:spTree>
    <p:extLst>
      <p:ext uri="{BB962C8B-B14F-4D97-AF65-F5344CB8AC3E}">
        <p14:creationId xmlns:p14="http://schemas.microsoft.com/office/powerpoint/2010/main" val="746970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216" y="1100844"/>
            <a:ext cx="8596668" cy="845713"/>
          </a:xfrm>
        </p:spPr>
        <p:txBody>
          <a:bodyPr>
            <a:normAutofit fontScale="90000"/>
          </a:bodyPr>
          <a:lstStyle/>
          <a:p>
            <a:r>
              <a:rPr lang="en-US" sz="4000" b="1" dirty="0">
                <a:latin typeface="Times New Roman" pitchFamily="18" charset="0"/>
                <a:cs typeface="Times New Roman" pitchFamily="18" charset="0"/>
              </a:rPr>
              <a:t>Working with the Dataset</a:t>
            </a:r>
            <a:br>
              <a:rPr lang="en-IN" b="1" dirty="0">
                <a:latin typeface="Times New Roman" pitchFamily="18" charset="0"/>
                <a:cs typeface="Times New Roman" pitchFamily="18" charset="0"/>
              </a:rPr>
            </a:br>
            <a:endParaRPr lang="en-IN" dirty="0"/>
          </a:p>
        </p:txBody>
      </p:sp>
      <p:sp>
        <p:nvSpPr>
          <p:cNvPr id="3" name="Content Placeholder 2"/>
          <p:cNvSpPr>
            <a:spLocks noGrp="1"/>
          </p:cNvSpPr>
          <p:nvPr>
            <p:ph sz="half" idx="1"/>
          </p:nvPr>
        </p:nvSpPr>
        <p:spPr/>
        <p:txBody>
          <a:bodyPr/>
          <a:lstStyle/>
          <a:p>
            <a:pPr marL="0" indent="0">
              <a:buNone/>
            </a:pPr>
            <a:r>
              <a:rPr lang="en-IN" dirty="0"/>
              <a:t>Importing Libraries/Packages</a:t>
            </a:r>
          </a:p>
          <a:p>
            <a:pPr marL="0" indent="0">
              <a:buNone/>
            </a:pPr>
            <a:endParaRPr lang="en-IN" dirty="0"/>
          </a:p>
        </p:txBody>
      </p:sp>
      <p:sp>
        <p:nvSpPr>
          <p:cNvPr id="4" name="Content Placeholder 3"/>
          <p:cNvSpPr>
            <a:spLocks noGrp="1"/>
          </p:cNvSpPr>
          <p:nvPr>
            <p:ph sz="half" idx="2"/>
          </p:nvPr>
        </p:nvSpPr>
        <p:spPr>
          <a:xfrm>
            <a:off x="5560537" y="2221922"/>
            <a:ext cx="4184034" cy="3880773"/>
          </a:xfrm>
        </p:spPr>
        <p:txBody>
          <a:bodyPr/>
          <a:lstStyle/>
          <a:p>
            <a:pPr marL="0" indent="0">
              <a:buNone/>
            </a:pPr>
            <a:r>
              <a:rPr lang="en-IN" dirty="0"/>
              <a:t>Loading the dataset:</a:t>
            </a:r>
          </a:p>
          <a:p>
            <a:pPr marL="0" indent="0">
              <a:buNone/>
            </a:pPr>
            <a:endParaRPr lang="en-IN" dirty="0"/>
          </a:p>
        </p:txBody>
      </p:sp>
      <p:pic>
        <p:nvPicPr>
          <p:cNvPr id="8" name="Picture 7">
            <a:extLst>
              <a:ext uri="{FF2B5EF4-FFF2-40B4-BE49-F238E27FC236}">
                <a16:creationId xmlns:a16="http://schemas.microsoft.com/office/drawing/2014/main" id="{310BABBA-F01E-4AC9-A126-C7B67B6016CB}"/>
              </a:ext>
            </a:extLst>
          </p:cNvPr>
          <p:cNvPicPr>
            <a:picLocks noChangeAspect="1"/>
          </p:cNvPicPr>
          <p:nvPr/>
        </p:nvPicPr>
        <p:blipFill>
          <a:blip r:embed="rId2"/>
          <a:stretch>
            <a:fillRect/>
          </a:stretch>
        </p:blipFill>
        <p:spPr>
          <a:xfrm>
            <a:off x="4861369" y="2822257"/>
            <a:ext cx="6545020" cy="390525"/>
          </a:xfrm>
          <a:prstGeom prst="rect">
            <a:avLst/>
          </a:prstGeom>
        </p:spPr>
      </p:pic>
      <p:pic>
        <p:nvPicPr>
          <p:cNvPr id="10" name="Picture 9">
            <a:extLst>
              <a:ext uri="{FF2B5EF4-FFF2-40B4-BE49-F238E27FC236}">
                <a16:creationId xmlns:a16="http://schemas.microsoft.com/office/drawing/2014/main" id="{EF1B55E2-A76D-4415-885B-5F98E5ABC5C2}"/>
              </a:ext>
            </a:extLst>
          </p:cNvPr>
          <p:cNvPicPr>
            <a:picLocks noChangeAspect="1"/>
          </p:cNvPicPr>
          <p:nvPr/>
        </p:nvPicPr>
        <p:blipFill>
          <a:blip r:embed="rId3"/>
          <a:stretch>
            <a:fillRect/>
          </a:stretch>
        </p:blipFill>
        <p:spPr>
          <a:xfrm>
            <a:off x="677334" y="2636519"/>
            <a:ext cx="2571750" cy="1152525"/>
          </a:xfrm>
          <a:prstGeom prst="rect">
            <a:avLst/>
          </a:prstGeom>
        </p:spPr>
      </p:pic>
    </p:spTree>
    <p:extLst>
      <p:ext uri="{BB962C8B-B14F-4D97-AF65-F5344CB8AC3E}">
        <p14:creationId xmlns:p14="http://schemas.microsoft.com/office/powerpoint/2010/main" val="3838407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75E1CFE-7C7D-4DEE-B807-A34537A31117}"/>
              </a:ext>
            </a:extLst>
          </p:cNvPr>
          <p:cNvSpPr>
            <a:spLocks noGrp="1"/>
          </p:cNvSpPr>
          <p:nvPr>
            <p:ph type="title"/>
          </p:nvPr>
        </p:nvSpPr>
        <p:spPr>
          <a:xfrm>
            <a:off x="677334" y="609600"/>
            <a:ext cx="8596668" cy="794197"/>
          </a:xfrm>
        </p:spPr>
        <p:txBody>
          <a:bodyPr>
            <a:noAutofit/>
          </a:bodyPr>
          <a:lstStyle/>
          <a:p>
            <a:pPr>
              <a:lnSpc>
                <a:spcPct val="107000"/>
              </a:lnSpc>
              <a:spcAft>
                <a:spcPts val="800"/>
              </a:spcAft>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Data Sources and their formats</a:t>
            </a:r>
            <a:br>
              <a:rPr lang="en-IN" b="1" dirty="0">
                <a:effectLst/>
                <a:latin typeface="Times New Roman" panose="02020603050405020304" pitchFamily="18" charset="0"/>
                <a:ea typeface="Calibri" panose="020F0502020204030204" pitchFamily="34"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2"/>
          <a:srcRect l="19876" t="33759" r="59931" b="56910"/>
          <a:stretch/>
        </p:blipFill>
        <p:spPr>
          <a:xfrm>
            <a:off x="677334" y="5306096"/>
            <a:ext cx="3965722" cy="1030310"/>
          </a:xfrm>
          <a:prstGeom prst="rect">
            <a:avLst/>
          </a:prstGeom>
        </p:spPr>
      </p:pic>
      <p:sp>
        <p:nvSpPr>
          <p:cNvPr id="6" name="TextBox 5"/>
          <p:cNvSpPr txBox="1"/>
          <p:nvPr/>
        </p:nvSpPr>
        <p:spPr>
          <a:xfrm>
            <a:off x="4984124" y="5306096"/>
            <a:ext cx="4816699" cy="707886"/>
          </a:xfrm>
          <a:prstGeom prst="rect">
            <a:avLst/>
          </a:prstGeom>
          <a:noFill/>
        </p:spPr>
        <p:txBody>
          <a:bodyPr wrap="square" rtlCol="0">
            <a:spAutoFit/>
          </a:bodyPr>
          <a:lstStyle/>
          <a:p>
            <a:r>
              <a:rPr lang="en-IN" sz="2000" dirty="0">
                <a:solidFill>
                  <a:srgbClr val="FFFF00"/>
                </a:solidFill>
              </a:rPr>
              <a:t>Observation:</a:t>
            </a:r>
          </a:p>
          <a:p>
            <a:pPr lvl="0"/>
            <a:r>
              <a:rPr lang="en-IN" sz="2000" dirty="0">
                <a:solidFill>
                  <a:srgbClr val="FFFF00"/>
                </a:solidFill>
                <a:latin typeface="Calibri" panose="020F0502020204030204" pitchFamily="34" charset="0"/>
                <a:ea typeface="Calibri" panose="020F0502020204030204" pitchFamily="34" charset="0"/>
                <a:cs typeface="Times New Roman" panose="02020603050405020304" pitchFamily="18" charset="0"/>
              </a:rPr>
              <a:t>Data has 269 rows and 71 columns</a:t>
            </a:r>
          </a:p>
        </p:txBody>
      </p:sp>
      <p:pic>
        <p:nvPicPr>
          <p:cNvPr id="7" name="Picture 6">
            <a:extLst>
              <a:ext uri="{FF2B5EF4-FFF2-40B4-BE49-F238E27FC236}">
                <a16:creationId xmlns:a16="http://schemas.microsoft.com/office/drawing/2014/main" id="{176C0408-49AB-4545-A41B-B23569ED1243}"/>
              </a:ext>
            </a:extLst>
          </p:cNvPr>
          <p:cNvPicPr>
            <a:picLocks noChangeAspect="1"/>
          </p:cNvPicPr>
          <p:nvPr/>
        </p:nvPicPr>
        <p:blipFill>
          <a:blip r:embed="rId3"/>
          <a:stretch>
            <a:fillRect/>
          </a:stretch>
        </p:blipFill>
        <p:spPr>
          <a:xfrm>
            <a:off x="677334" y="1403797"/>
            <a:ext cx="5581650" cy="2533650"/>
          </a:xfrm>
          <a:prstGeom prst="rect">
            <a:avLst/>
          </a:prstGeom>
        </p:spPr>
      </p:pic>
    </p:spTree>
    <p:extLst>
      <p:ext uri="{BB962C8B-B14F-4D97-AF65-F5344CB8AC3E}">
        <p14:creationId xmlns:p14="http://schemas.microsoft.com/office/powerpoint/2010/main" val="44551331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329</TotalTime>
  <Words>3451</Words>
  <Application>Microsoft Office PowerPoint</Application>
  <PresentationFormat>Widescreen</PresentationFormat>
  <Paragraphs>251</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Century Gothic</vt:lpstr>
      <vt:lpstr>Forte</vt:lpstr>
      <vt:lpstr>Times New Roman</vt:lpstr>
      <vt:lpstr>Wingdings</vt:lpstr>
      <vt:lpstr>Vapor Trail</vt:lpstr>
      <vt:lpstr>   E-retail factors for customer activation and retention: A case study from Indian e-commerce customers </vt:lpstr>
      <vt:lpstr>Introduction:</vt:lpstr>
      <vt:lpstr>Introduction</vt:lpstr>
      <vt:lpstr>Motivation for the Problem Undertaken </vt:lpstr>
      <vt:lpstr>Diagrammatic Representation of Customer Retention</vt:lpstr>
      <vt:lpstr>Hardware and Software Requirements and Tools Used:</vt:lpstr>
      <vt:lpstr>Analytical Problem Framing:  </vt:lpstr>
      <vt:lpstr>Working with the Dataset </vt:lpstr>
      <vt:lpstr>Data Sources and their formats </vt:lpstr>
      <vt:lpstr>Data type Information:</vt:lpstr>
      <vt:lpstr>Missing Values In dataset </vt:lpstr>
      <vt:lpstr>Visualizations:  </vt:lpstr>
      <vt:lpstr>Univariate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Interpretation of the Results / Conclusion:  </vt:lpstr>
      <vt:lpstr>The list of positive and negative reviews about various sites</vt:lpstr>
      <vt:lpstr>Flipkart.com</vt:lpstr>
      <vt:lpstr>Paytm.com: </vt:lpstr>
      <vt:lpstr>Myntra.com</vt:lpstr>
      <vt:lpstr>Snapdeal.com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E-retail factors for customer activation and retention: A case study from Indian e-commerce customers</dc:title>
  <dc:creator>HP</dc:creator>
  <cp:lastModifiedBy>GIRISH RANE</cp:lastModifiedBy>
  <cp:revision>32</cp:revision>
  <dcterms:created xsi:type="dcterms:W3CDTF">2021-11-07T10:42:55Z</dcterms:created>
  <dcterms:modified xsi:type="dcterms:W3CDTF">2022-04-17T18:13:58Z</dcterms:modified>
  <cp:contentStatus/>
</cp:coreProperties>
</file>