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upali2810/TNSDC_GenAI_3042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19400" y="2080734"/>
            <a:ext cx="7167626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Rupali S</a:t>
            </a:r>
            <a:br>
              <a:rPr lang="en-US" spc="15" dirty="0"/>
            </a:br>
            <a:r>
              <a:rPr lang="en-US" spc="15" dirty="0"/>
              <a:t>2021503042</a:t>
            </a:r>
            <a:br>
              <a:rPr lang="en-US" spc="15" dirty="0"/>
            </a:br>
            <a:r>
              <a:rPr lang="en-US" spc="15" dirty="0"/>
              <a:t>CT Dept.</a:t>
            </a:r>
            <a:br>
              <a:rPr lang="en-US" spc="15" dirty="0"/>
            </a:br>
            <a:r>
              <a:rPr lang="en-US" spc="15" dirty="0"/>
              <a:t>MIT, Anna University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019800" y="4457122"/>
            <a:ext cx="3268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TNSDC-Gen AI-Project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7ED2-7A2B-F68C-5196-FF35ED01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MODELLING-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B49C-ACAB-BF47-B30A-0A620683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05506"/>
            <a:ext cx="9296400" cy="3733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kern="1200" spc="15" dirty="0">
                <a:solidFill>
                  <a:schemeClr val="tx1"/>
                </a:solidFill>
                <a:latin typeface="Trebuchet MS"/>
                <a:ea typeface="+mj-ea"/>
              </a:rPr>
              <a:t>The generator will convert a latent tensor of shape (128, 1, 1) into an image tensor of shape 3 x 28 x 28 using the ConvTranspose2d layer from </a:t>
            </a:r>
            <a:r>
              <a:rPr lang="en-US" sz="2400" kern="1200" spc="15" dirty="0" err="1">
                <a:solidFill>
                  <a:schemeClr val="tx1"/>
                </a:solidFill>
                <a:latin typeface="Trebuchet MS"/>
                <a:ea typeface="+mj-ea"/>
              </a:rPr>
              <a:t>PyTorch</a:t>
            </a:r>
            <a:r>
              <a:rPr lang="en-US" sz="2400" kern="1200" spc="15" dirty="0">
                <a:solidFill>
                  <a:schemeClr val="tx1"/>
                </a:solidFill>
                <a:latin typeface="Trebuchet MS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kern="1200" spc="15" dirty="0">
              <a:solidFill>
                <a:schemeClr val="tx1"/>
              </a:solidFill>
              <a:latin typeface="Trebuchet MS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400" kern="1200" spc="15" dirty="0">
                <a:solidFill>
                  <a:schemeClr val="tx1"/>
                </a:solidFill>
                <a:latin typeface="Trebuchet MS"/>
                <a:ea typeface="+mj-ea"/>
              </a:rPr>
              <a:t>Adam Optimizer and </a:t>
            </a:r>
            <a:r>
              <a:rPr lang="en-US" sz="2400" kern="1200" spc="15" dirty="0" err="1">
                <a:solidFill>
                  <a:schemeClr val="tx1"/>
                </a:solidFill>
                <a:latin typeface="Trebuchet MS"/>
                <a:ea typeface="+mj-ea"/>
              </a:rPr>
              <a:t>ReLU</a:t>
            </a:r>
            <a:r>
              <a:rPr lang="en-US" sz="2400" kern="1200" spc="15" dirty="0">
                <a:solidFill>
                  <a:schemeClr val="tx1"/>
                </a:solidFill>
                <a:latin typeface="Trebuchet MS"/>
                <a:ea typeface="+mj-ea"/>
              </a:rPr>
              <a:t> activation function are used to enhance the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0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786" y="64725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266" y="5971522"/>
            <a:ext cx="411734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 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FBB66-D5D4-BD20-C97F-6B4C25DCC651}"/>
              </a:ext>
            </a:extLst>
          </p:cNvPr>
          <p:cNvSpPr txBox="1"/>
          <p:nvPr/>
        </p:nvSpPr>
        <p:spPr>
          <a:xfrm>
            <a:off x="1371600" y="234589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spc="15">
                <a:latin typeface="Trebuchet MS"/>
                <a:ea typeface="+mj-ea"/>
              </a:defRPr>
            </a:lvl1pPr>
          </a:lstStyle>
          <a:p>
            <a:r>
              <a:rPr lang="en-US" dirty="0"/>
              <a:t>Epoch 24: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1CF8A-6BA0-E976-6AB3-CA7182DF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67" y="2846442"/>
            <a:ext cx="2895600" cy="2899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A77564-9AC6-B33C-A108-FA0E85D41A39}"/>
              </a:ext>
            </a:extLst>
          </p:cNvPr>
          <p:cNvSpPr txBox="1"/>
          <p:nvPr/>
        </p:nvSpPr>
        <p:spPr>
          <a:xfrm>
            <a:off x="6400800" y="234589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2400" dirty="0">
                <a:latin typeface="Trebuchet MS" panose="020B0603020202020204" pitchFamily="34" charset="0"/>
              </a:rPr>
              <a:t>Epoch 100: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BDEEDF-DE96-FFB6-60CF-3B45E7EA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772972"/>
            <a:ext cx="2950191" cy="29727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A8E182-B91A-C6C9-168A-0D2411E84D6E}"/>
              </a:ext>
            </a:extLst>
          </p:cNvPr>
          <p:cNvSpPr txBox="1"/>
          <p:nvPr/>
        </p:nvSpPr>
        <p:spPr>
          <a:xfrm>
            <a:off x="582786" y="1247788"/>
            <a:ext cx="819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15" dirty="0">
                <a:latin typeface="Trebuchet MS"/>
                <a:ea typeface="+mj-ea"/>
              </a:rPr>
              <a:t>The model was executed for 100 epochs using learning rate = 0.0001.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EFD2-A254-A990-0EFB-A4C6C8CD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F6D03-47A6-26EB-09C7-C6E82C5C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2" y="960598"/>
            <a:ext cx="4197668" cy="33611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AC281B-08C1-5FBC-69A2-AF217F60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9" y="1110337"/>
            <a:ext cx="3948664" cy="3134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F4CB0-65C6-810E-7A4F-169AF646E512}"/>
              </a:ext>
            </a:extLst>
          </p:cNvPr>
          <p:cNvSpPr txBox="1"/>
          <p:nvPr/>
        </p:nvSpPr>
        <p:spPr>
          <a:xfrm>
            <a:off x="1295400" y="4697073"/>
            <a:ext cx="8165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Experimenting with different values for learning rate and number of epochs can generate high quality images and accurate prediction values.</a:t>
            </a:r>
          </a:p>
        </p:txBody>
      </p:sp>
    </p:spTree>
    <p:extLst>
      <p:ext uri="{BB962C8B-B14F-4D97-AF65-F5344CB8AC3E}">
        <p14:creationId xmlns:p14="http://schemas.microsoft.com/office/powerpoint/2010/main" val="104067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75AC02-A436-A976-D817-8E1A42B6D2CE}"/>
              </a:ext>
            </a:extLst>
          </p:cNvPr>
          <p:cNvSpPr txBox="1"/>
          <p:nvPr/>
        </p:nvSpPr>
        <p:spPr>
          <a:xfrm>
            <a:off x="1389952" y="29424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5" dirty="0" err="1">
                <a:latin typeface="Trebuchet MS"/>
                <a:ea typeface="+mj-ea"/>
              </a:rPr>
              <a:t>ArtWiz</a:t>
            </a:r>
            <a:r>
              <a:rPr lang="en-US" sz="3200" spc="15" dirty="0">
                <a:latin typeface="Trebuchet MS"/>
                <a:ea typeface="+mj-ea"/>
              </a:rPr>
              <a:t>: Art Generation Made</a:t>
            </a:r>
            <a:r>
              <a:rPr lang="en-US" dirty="0"/>
              <a:t> </a:t>
            </a:r>
            <a:r>
              <a:rPr lang="en-US" sz="3200" spc="15" dirty="0">
                <a:latin typeface="Trebuchet MS"/>
                <a:ea typeface="+mj-ea"/>
              </a:rPr>
              <a:t>Simple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4648199"/>
            <a:ext cx="3152775" cy="2181223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928DF-B1B5-FCAC-7174-315D56D3D8BB}"/>
              </a:ext>
            </a:extLst>
          </p:cNvPr>
          <p:cNvSpPr txBox="1"/>
          <p:nvPr/>
        </p:nvSpPr>
        <p:spPr>
          <a:xfrm>
            <a:off x="601579" y="1811748"/>
            <a:ext cx="9206039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latin typeface="Trebuchet MS"/>
                <a:ea typeface="+mj-ea"/>
              </a:rPr>
              <a:t>To break down technical barriers and empower users with limited artistic experience to generate art.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latin typeface="Trebuchet MS"/>
                <a:ea typeface="+mj-ea"/>
              </a:rPr>
              <a:t>To produce visually appealing and high-resolution art pieces that meet user expectations.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latin typeface="Trebuchet MS"/>
                <a:ea typeface="+mj-ea"/>
              </a:rPr>
              <a:t>To empower users to overcome creative blocks, sparking inspiration and facilitating the realization of artistic visions.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07618" y="4423410"/>
            <a:ext cx="1838325" cy="24574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61104-6618-578D-C813-F99F931A1D5C}"/>
              </a:ext>
            </a:extLst>
          </p:cNvPr>
          <p:cNvSpPr txBox="1"/>
          <p:nvPr/>
        </p:nvSpPr>
        <p:spPr>
          <a:xfrm>
            <a:off x="538437" y="1857375"/>
            <a:ext cx="9206039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5" dirty="0" err="1">
                <a:latin typeface="Trebuchet MS"/>
                <a:ea typeface="+mj-ea"/>
              </a:rPr>
              <a:t>ArtWiz</a:t>
            </a:r>
            <a:r>
              <a:rPr lang="en-US" sz="2400" spc="15" dirty="0">
                <a:latin typeface="Trebuchet MS"/>
                <a:ea typeface="+mj-ea"/>
              </a:rPr>
              <a:t> addresses the challenge of facilitating the creation of art. Traditional art-making processes often require extensive skill, time, and resources, limiting access to those with specialized training or means. Additionally, artists may face creative blocks or lack inspiration. There's a need for a solution that empowers individuals, regardless of artistic background, to unleash their creativity and produce compelling artworks effortlessly.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647DD-0809-09B2-1D9F-63D7A362C1F7}"/>
              </a:ext>
            </a:extLst>
          </p:cNvPr>
          <p:cNvSpPr txBox="1"/>
          <p:nvPr/>
        </p:nvSpPr>
        <p:spPr>
          <a:xfrm>
            <a:off x="838200" y="2255896"/>
            <a:ext cx="792480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5" dirty="0" err="1">
                <a:latin typeface="Trebuchet MS"/>
                <a:ea typeface="+mj-ea"/>
              </a:rPr>
              <a:t>ArtWiz</a:t>
            </a:r>
            <a:r>
              <a:rPr lang="en-US" sz="2400" spc="15" dirty="0">
                <a:latin typeface="Trebuchet MS"/>
                <a:ea typeface="+mj-ea"/>
              </a:rPr>
              <a:t> is designed to inspire and assist users in creating stunning artworks. Leveraging cutting-edge Generative Adversarial Networks (GANs) and deep learning techniques, </a:t>
            </a:r>
            <a:r>
              <a:rPr lang="en-US" sz="2400" spc="15" dirty="0" err="1">
                <a:latin typeface="Trebuchet MS"/>
                <a:ea typeface="+mj-ea"/>
              </a:rPr>
              <a:t>ArtWiz</a:t>
            </a:r>
            <a:r>
              <a:rPr lang="en-US" sz="2400" spc="15" dirty="0">
                <a:latin typeface="Trebuchet MS"/>
                <a:ea typeface="+mj-ea"/>
              </a:rPr>
              <a:t> transforms simple artwork into diverse art pieces.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200" y="7298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7D039-7A7C-3154-CD8C-46A6B8583FA5}"/>
              </a:ext>
            </a:extLst>
          </p:cNvPr>
          <p:cNvSpPr txBox="1"/>
          <p:nvPr/>
        </p:nvSpPr>
        <p:spPr>
          <a:xfrm>
            <a:off x="609600" y="1592642"/>
            <a:ext cx="8454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15" dirty="0">
                <a:latin typeface="Trebuchet MS"/>
                <a:ea typeface="+mj-ea"/>
              </a:rPr>
              <a:t>Aspiring artists </a:t>
            </a:r>
            <a:r>
              <a:rPr lang="en-US" sz="2400" spc="15" dirty="0">
                <a:latin typeface="Trebuchet MS"/>
                <a:ea typeface="+mj-ea"/>
              </a:rPr>
              <a:t>seeking inspiration and guidance in their creative journey.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15" dirty="0">
                <a:latin typeface="Trebuchet MS"/>
                <a:ea typeface="+mj-ea"/>
              </a:rPr>
              <a:t>Professionals</a:t>
            </a:r>
            <a:r>
              <a:rPr lang="en-US" sz="2400" spc="15" dirty="0">
                <a:latin typeface="Trebuchet MS"/>
                <a:ea typeface="+mj-ea"/>
              </a:rPr>
              <a:t> looking to streamline their workflow and explore new artistic avenues.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15" dirty="0">
                <a:latin typeface="Trebuchet MS"/>
                <a:ea typeface="+mj-ea"/>
              </a:rPr>
              <a:t>Educators</a:t>
            </a:r>
            <a:r>
              <a:rPr lang="en-US" sz="2400" spc="15" dirty="0">
                <a:latin typeface="Trebuchet MS"/>
                <a:ea typeface="+mj-ea"/>
              </a:rPr>
              <a:t> interested in integrating AI-driven art tools into their curriculum.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spc="15" dirty="0">
                <a:latin typeface="Trebuchet MS"/>
                <a:ea typeface="+mj-ea"/>
              </a:rPr>
              <a:t>Businesses</a:t>
            </a:r>
            <a:r>
              <a:rPr lang="en-US" sz="2400" spc="15" dirty="0">
                <a:latin typeface="Trebuchet MS"/>
                <a:ea typeface="+mj-ea"/>
              </a:rPr>
              <a:t> aiming to enhance visual content creation for marketing or branding purposes.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524000" cy="2105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407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A809E-4386-EC4B-4C69-022A070FD3CE}"/>
              </a:ext>
            </a:extLst>
          </p:cNvPr>
          <p:cNvSpPr txBox="1"/>
          <p:nvPr/>
        </p:nvSpPr>
        <p:spPr>
          <a:xfrm>
            <a:off x="1639252" y="1739698"/>
            <a:ext cx="8534400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5" dirty="0">
                <a:latin typeface="Trebuchet MS"/>
                <a:ea typeface="+mj-ea"/>
              </a:rPr>
              <a:t>Utilizing GAN architecture, we 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latin typeface="Trebuchet MS"/>
                <a:ea typeface="+mj-ea"/>
              </a:rPr>
              <a:t>Tailor the art generation process to individual preferences.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latin typeface="Trebuchet MS"/>
                <a:ea typeface="+mj-ea"/>
              </a:rPr>
              <a:t> Offer a wide range of artistic styles, techniques, and genres to explore.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15" dirty="0">
                <a:latin typeface="Trebuchet MS"/>
                <a:ea typeface="+mj-ea"/>
              </a:rPr>
              <a:t>Help students, educators, and enthusiasts by providing insights into artistic techniques.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13350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A5D07-6E78-5A4B-B242-471E836ADA99}"/>
              </a:ext>
            </a:extLst>
          </p:cNvPr>
          <p:cNvSpPr txBox="1"/>
          <p:nvPr/>
        </p:nvSpPr>
        <p:spPr>
          <a:xfrm>
            <a:off x="2343150" y="1734227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5" dirty="0" err="1">
                <a:latin typeface="Trebuchet MS"/>
                <a:ea typeface="+mj-ea"/>
              </a:rPr>
              <a:t>ArtWiz</a:t>
            </a:r>
            <a:r>
              <a:rPr lang="en-US" sz="2400" spc="15" dirty="0">
                <a:latin typeface="Trebuchet MS"/>
                <a:ea typeface="+mj-ea"/>
              </a:rPr>
              <a:t> pioneers the concept of evolutionary art, where artworks evolve and mutate over time through generative algorithms.</a:t>
            </a:r>
          </a:p>
          <a:p>
            <a:pPr>
              <a:lnSpc>
                <a:spcPct val="150000"/>
              </a:lnSpc>
            </a:pPr>
            <a:endParaRPr lang="en-US" sz="2400" spc="15" dirty="0">
              <a:latin typeface="Trebuchet MS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400" spc="15" dirty="0">
                <a:latin typeface="Trebuchet MS"/>
                <a:ea typeface="+mj-ea"/>
              </a:rPr>
              <a:t>It enables us to generate unexpected variations that spark new creative ideas and overcome artistic block.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52460" y="49269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0455" y="2911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00" y="54014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D0F47-B207-B900-2A5C-D19D0D9B6CD6}"/>
              </a:ext>
            </a:extLst>
          </p:cNvPr>
          <p:cNvSpPr txBox="1"/>
          <p:nvPr/>
        </p:nvSpPr>
        <p:spPr>
          <a:xfrm>
            <a:off x="381000" y="1285192"/>
            <a:ext cx="9257981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spc="15" dirty="0">
                <a:solidFill>
                  <a:schemeClr val="tx1"/>
                </a:solidFill>
                <a:latin typeface="Trebuchet MS"/>
                <a:ea typeface="+mj-ea"/>
              </a:rPr>
              <a:t>We can make use of the </a:t>
            </a:r>
            <a:r>
              <a:rPr lang="en-US" sz="2400" spc="15" dirty="0" err="1">
                <a:solidFill>
                  <a:schemeClr val="tx1"/>
                </a:solidFill>
                <a:latin typeface="Trebuchet MS"/>
                <a:ea typeface="+mj-ea"/>
              </a:rPr>
              <a:t>opendatasets</a:t>
            </a:r>
            <a:r>
              <a:rPr lang="en-US" sz="2400" spc="15" dirty="0">
                <a:solidFill>
                  <a:schemeClr val="tx1"/>
                </a:solidFill>
                <a:latin typeface="Trebuchet MS"/>
                <a:ea typeface="+mj-ea"/>
              </a:rPr>
              <a:t> library to download the dataset from Kaggle. ('https://www.kaggle.com/ikarus777/best-artworks-of-all-time’).</a:t>
            </a:r>
            <a:br>
              <a:rPr lang="en-US" sz="2400" spc="15" dirty="0">
                <a:solidFill>
                  <a:schemeClr val="tx1"/>
                </a:solidFill>
                <a:latin typeface="Trebuchet MS"/>
                <a:ea typeface="+mj-ea"/>
              </a:rPr>
            </a:br>
            <a:endParaRPr lang="en-US" sz="2400" spc="15" dirty="0">
              <a:solidFill>
                <a:schemeClr val="tx1"/>
              </a:solidFill>
              <a:latin typeface="Trebuchet MS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400" spc="15" dirty="0">
                <a:solidFill>
                  <a:schemeClr val="tx1"/>
                </a:solidFill>
                <a:latin typeface="Trebuchet MS"/>
                <a:ea typeface="+mj-ea"/>
              </a:rPr>
              <a:t>The discriminator network uses a convolutional neural network (CNN) which outputs a single number output for every image and a stride of 2 to progressively reduce the size of the output feature map.</a:t>
            </a:r>
          </a:p>
          <a:p>
            <a:pPr>
              <a:lnSpc>
                <a:spcPct val="150000"/>
              </a:lnSpc>
            </a:pPr>
            <a:endParaRPr lang="en-US" sz="2400" spc="15" dirty="0">
              <a:solidFill>
                <a:schemeClr val="tx1"/>
              </a:solidFill>
              <a:latin typeface="Trebuchet MS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2400" spc="15" dirty="0">
                <a:solidFill>
                  <a:schemeClr val="tx1"/>
                </a:solidFill>
                <a:latin typeface="Trebuchet MS"/>
                <a:ea typeface="+mj-ea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528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Rupali S 2021503042 CT Dept. MIT, Anna University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MODELLING- CONTD.</vt:lpstr>
      <vt:lpstr>RESULTS</vt:lpstr>
      <vt:lpstr>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Rupali .S</cp:lastModifiedBy>
  <cp:revision>5</cp:revision>
  <dcterms:created xsi:type="dcterms:W3CDTF">2024-04-18T06:51:58Z</dcterms:created>
  <dcterms:modified xsi:type="dcterms:W3CDTF">2024-04-19T04:47:39Z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2024-04-18T00:00:00Z</vt:filetime>
  </property>
</Properties>
</file>