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3"/>
  </p:notesMasterIdLst>
  <p:sldIdLst>
    <p:sldId id="1300" r:id="rId5"/>
    <p:sldId id="1291" r:id="rId6"/>
    <p:sldId id="1301" r:id="rId7"/>
    <p:sldId id="1302" r:id="rId8"/>
    <p:sldId id="1295" r:id="rId9"/>
    <p:sldId id="1303" r:id="rId10"/>
    <p:sldId id="1296" r:id="rId11"/>
    <p:sldId id="1250"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varScale="1">
        <p:scale>
          <a:sx n="71" d="100"/>
          <a:sy n="71" d="100"/>
        </p:scale>
        <p:origin x="1109" y="48"/>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686AC403-85F0-89DD-C123-07024AB00B9B}"/>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F26E4DAA-333B-F3DE-2C1D-02EAD91C2BE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F10F4F35-88FA-B43D-5B94-2E974FC257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171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6359008" y="3429000"/>
            <a:ext cx="4663439" cy="707886"/>
          </a:xfrm>
          <a:prstGeom prst="rect">
            <a:avLst/>
          </a:prstGeom>
          <a:noFill/>
        </p:spPr>
        <p:txBody>
          <a:bodyPr wrap="square" rtlCol="0">
            <a:spAutoFit/>
          </a:bodyPr>
          <a:lstStyle/>
          <a:p>
            <a:pPr algn="r"/>
            <a:r>
              <a:rPr lang="en-US" sz="4000" b="1" dirty="0">
                <a:solidFill>
                  <a:schemeClr val="bg1"/>
                </a:solidFill>
                <a:latin typeface="Arial" panose="020B0604020202020204" pitchFamily="34" charset="0"/>
                <a:cs typeface="Arial" panose="020B0604020202020204" pitchFamily="34" charset="0"/>
              </a:rPr>
              <a:t>Case Study Title</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5174428" y="4657611"/>
            <a:ext cx="6658983" cy="666977"/>
          </a:xfrm>
          <a:prstGeom prst="rect">
            <a:avLst/>
          </a:prstGeom>
          <a:noFill/>
        </p:spPr>
        <p:txBody>
          <a:bodyPr wrap="square" rtlCol="0">
            <a:spAutoFit/>
          </a:bodyPr>
          <a:lstStyle/>
          <a:p>
            <a:r>
              <a:rPr lang="en-US" dirty="0">
                <a:solidFill>
                  <a:schemeClr val="bg1"/>
                </a:solidFill>
              </a:rPr>
              <a:t>Collage Name: SKNSITS</a:t>
            </a:r>
          </a:p>
          <a:p>
            <a:r>
              <a:rPr lang="en-US" dirty="0">
                <a:solidFill>
                  <a:schemeClr val="bg1"/>
                </a:solidFill>
              </a:rPr>
              <a:t>Student name: Rupali </a:t>
            </a:r>
            <a:r>
              <a:rPr lang="en-US">
                <a:solidFill>
                  <a:schemeClr val="bg1"/>
                </a:solidFill>
              </a:rPr>
              <a:t>Dhamale</a:t>
            </a:r>
            <a:endParaRPr lang="en-IN"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124206"/>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b="1" dirty="0">
                <a:latin typeface="+mn-lt"/>
              </a:rPr>
              <a:t>Brief Overview:</a:t>
            </a:r>
          </a:p>
          <a:p>
            <a:pPr marL="231642" indent="-231642">
              <a:spcAft>
                <a:spcPts val="800"/>
              </a:spcAft>
              <a:buFont typeface="Arial" panose="020B0604020202020204" pitchFamily="34" charset="0"/>
              <a:buChar char="•"/>
            </a:pPr>
            <a:r>
              <a:rPr lang="en-US" sz="1600" dirty="0"/>
              <a:t>Predict the amount of solar energy consumed or generated based on weather conditions and other factors.</a:t>
            </a:r>
          </a:p>
          <a:p>
            <a:pPr marL="231642" indent="-231642">
              <a:spcAft>
                <a:spcPts val="800"/>
              </a:spcAft>
              <a:buFont typeface="Arial" panose="020B0604020202020204" pitchFamily="34" charset="0"/>
              <a:buChar char="•"/>
            </a:pPr>
            <a:r>
              <a:rPr lang="en-US" sz="1600" dirty="0"/>
              <a:t>Predicting solar energy usage is a classic regression problem that involves forecasting energy consumption based on various factors such as weather conditions, time of day, and historical usage patterns.</a:t>
            </a:r>
            <a:endParaRPr lang="en-US" sz="1800" dirty="0">
              <a:latin typeface="+mn-lt"/>
            </a:endParaRPr>
          </a:p>
          <a:p>
            <a:pPr>
              <a:spcAft>
                <a:spcPts val="800"/>
              </a:spcAft>
            </a:pPr>
            <a:endParaRPr lang="en-US" sz="1800" dirty="0">
              <a:latin typeface="+mn-lt"/>
            </a:endParaRPr>
          </a:p>
          <a:p>
            <a:pPr marL="231642" indent="-231642">
              <a:spcAft>
                <a:spcPts val="800"/>
              </a:spcAft>
              <a:buFont typeface="Arial" panose="020B0604020202020204" pitchFamily="34" charset="0"/>
              <a:buChar char="•"/>
            </a:pPr>
            <a:r>
              <a:rPr lang="en-US" sz="1800" b="1" dirty="0">
                <a:latin typeface="+mn-lt"/>
              </a:rPr>
              <a:t>Key Objectives:</a:t>
            </a:r>
          </a:p>
          <a:p>
            <a:pPr marL="231642" indent="-231642">
              <a:spcAft>
                <a:spcPts val="800"/>
              </a:spcAft>
              <a:buFont typeface="Arial" panose="020B0604020202020204" pitchFamily="34" charset="0"/>
              <a:buChar char="•"/>
            </a:pPr>
            <a:r>
              <a:rPr lang="en-US" sz="1800" b="1" dirty="0">
                <a:latin typeface="+mn-lt"/>
              </a:rPr>
              <a:t> </a:t>
            </a:r>
            <a:r>
              <a:rPr lang="en-IN" sz="1400" b="1" dirty="0"/>
              <a:t>Accurate Energy Forecasting</a:t>
            </a:r>
          </a:p>
          <a:p>
            <a:pPr marL="231642" indent="-231642">
              <a:spcAft>
                <a:spcPts val="800"/>
              </a:spcAft>
              <a:buFont typeface="Arial" panose="020B0604020202020204" pitchFamily="34" charset="0"/>
              <a:buChar char="•"/>
            </a:pPr>
            <a:r>
              <a:rPr lang="en-IN" sz="1400" b="1" dirty="0"/>
              <a:t> Efficient Resource Management</a:t>
            </a:r>
          </a:p>
          <a:p>
            <a:pPr marL="231642" indent="-231642">
              <a:spcAft>
                <a:spcPts val="800"/>
              </a:spcAft>
              <a:buFont typeface="Arial" panose="020B0604020202020204" pitchFamily="34" charset="0"/>
              <a:buChar char="•"/>
            </a:pPr>
            <a:r>
              <a:rPr lang="en-IN" sz="1400" b="1" dirty="0"/>
              <a:t>Weather Impact Analysis</a:t>
            </a:r>
          </a:p>
          <a:p>
            <a:pPr marL="231642" indent="-231642">
              <a:spcAft>
                <a:spcPts val="800"/>
              </a:spcAft>
              <a:buFont typeface="Arial" panose="020B0604020202020204" pitchFamily="34" charset="0"/>
              <a:buChar char="•"/>
            </a:pPr>
            <a:r>
              <a:rPr lang="en-IN" sz="1400" b="1" dirty="0"/>
              <a:t>Energy Cost Optimization</a:t>
            </a:r>
          </a:p>
          <a:p>
            <a:pPr marL="231642" indent="-231642">
              <a:spcAft>
                <a:spcPts val="800"/>
              </a:spcAft>
              <a:buFont typeface="Arial" panose="020B0604020202020204" pitchFamily="34" charset="0"/>
              <a:buChar char="•"/>
            </a:pPr>
            <a:r>
              <a:rPr lang="en-IN" sz="1400" b="1" dirty="0"/>
              <a:t>Sustainability</a:t>
            </a:r>
            <a:r>
              <a:rPr lang="en-IN" sz="1400" dirty="0"/>
              <a:t> &amp; </a:t>
            </a:r>
            <a:r>
              <a:rPr lang="en-IN" sz="1400" b="1" dirty="0"/>
              <a:t>Efficiency</a:t>
            </a:r>
            <a:br>
              <a:rPr lang="en-US" sz="1800" b="1" dirty="0">
                <a:latin typeface="+mn-lt"/>
              </a:rPr>
            </a:br>
            <a:endParaRPr lang="en-US" sz="1800" b="1"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893647"/>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b="1" dirty="0">
                <a:latin typeface="+mn-lt"/>
              </a:rPr>
              <a:t>Dataset Description:</a:t>
            </a:r>
          </a:p>
          <a:p>
            <a:pPr marL="231642" indent="-231642">
              <a:spcAft>
                <a:spcPts val="800"/>
              </a:spcAft>
              <a:buFont typeface="Arial" panose="020B0604020202020204" pitchFamily="34" charset="0"/>
              <a:buChar char="•"/>
            </a:pPr>
            <a:r>
              <a:rPr lang="en-US" sz="1600" dirty="0"/>
              <a:t>The dataset comprises time-series data capturing various factors influencing solar energy production and consumption. Each row represents a specific timestamp with corresponding measurements.</a:t>
            </a:r>
          </a:p>
          <a:p>
            <a:pPr marL="231642" indent="-231642">
              <a:spcAft>
                <a:spcPts val="800"/>
              </a:spcAft>
              <a:buFont typeface="Arial" panose="020B0604020202020204" pitchFamily="34" charset="0"/>
              <a:buChar char="•"/>
            </a:pPr>
            <a:r>
              <a:rPr lang="en-US" sz="1600" b="1" dirty="0"/>
              <a:t>Shape:</a:t>
            </a:r>
            <a:r>
              <a:rPr lang="en-US" sz="1600" dirty="0"/>
              <a:t> 5,000 entries and 7 columns.</a:t>
            </a:r>
          </a:p>
          <a:p>
            <a:pPr marL="231642" indent="-231642">
              <a:spcAft>
                <a:spcPts val="800"/>
              </a:spcAft>
              <a:buFont typeface="Arial" panose="020B0604020202020204" pitchFamily="34" charset="0"/>
              <a:buChar char="•"/>
            </a:pPr>
            <a:r>
              <a:rPr lang="en-IN" sz="1600" dirty="0"/>
              <a:t>Columns:</a:t>
            </a:r>
            <a:endParaRPr lang="en-US" sz="1600" dirty="0"/>
          </a:p>
          <a:p>
            <a:pPr marL="231642" indent="-231642">
              <a:spcAft>
                <a:spcPts val="800"/>
              </a:spcAft>
              <a:buFont typeface="Arial" panose="020B0604020202020204" pitchFamily="34" charset="0"/>
              <a:buChar char="•"/>
            </a:pPr>
            <a:r>
              <a:rPr lang="en-IN" sz="1600" b="1" dirty="0" err="1"/>
              <a:t>DateTime</a:t>
            </a:r>
            <a:r>
              <a:rPr lang="en-IN" sz="1600" b="1" dirty="0"/>
              <a:t>:</a:t>
            </a:r>
            <a:r>
              <a:rPr lang="en-US" sz="1600" b="1" dirty="0"/>
              <a:t> </a:t>
            </a:r>
            <a:r>
              <a:rPr lang="en-US" sz="1400" dirty="0"/>
              <a:t>Timestamp of the observation (object type).</a:t>
            </a:r>
            <a:endParaRPr lang="en-IN" sz="1600" dirty="0"/>
          </a:p>
          <a:p>
            <a:pPr marL="231642" indent="-231642">
              <a:spcAft>
                <a:spcPts val="800"/>
              </a:spcAft>
              <a:buFont typeface="Arial" panose="020B0604020202020204" pitchFamily="34" charset="0"/>
              <a:buChar char="•"/>
            </a:pPr>
            <a:r>
              <a:rPr lang="en-IN" sz="1600" b="1" dirty="0"/>
              <a:t>Solar_Radiation_Wm2 : </a:t>
            </a:r>
            <a:r>
              <a:rPr lang="en-IN" sz="1400" dirty="0"/>
              <a:t>Solar radiation intensity (float).</a:t>
            </a:r>
            <a:endParaRPr lang="en-IN" sz="1600" dirty="0"/>
          </a:p>
          <a:p>
            <a:pPr marL="231642" indent="-231642">
              <a:spcAft>
                <a:spcPts val="800"/>
              </a:spcAft>
              <a:buFont typeface="Arial" panose="020B0604020202020204" pitchFamily="34" charset="0"/>
              <a:buChar char="•"/>
            </a:pPr>
            <a:r>
              <a:rPr lang="en-IN" sz="1600" b="1" dirty="0" err="1"/>
              <a:t>Temperature_C</a:t>
            </a:r>
            <a:r>
              <a:rPr lang="en-IN" sz="1600" b="1" dirty="0"/>
              <a:t> : </a:t>
            </a:r>
            <a:r>
              <a:rPr lang="en-IN" sz="1400" dirty="0"/>
              <a:t>Ambient temperature in Celsius (float).</a:t>
            </a:r>
            <a:endParaRPr lang="en-IN" sz="1600" dirty="0"/>
          </a:p>
          <a:p>
            <a:pPr marL="231642" indent="-231642">
              <a:spcAft>
                <a:spcPts val="800"/>
              </a:spcAft>
              <a:buFont typeface="Arial" panose="020B0604020202020204" pitchFamily="34" charset="0"/>
              <a:buChar char="•"/>
            </a:pPr>
            <a:r>
              <a:rPr lang="en-IN" sz="1600" b="1" dirty="0"/>
              <a:t>Humidity_% : </a:t>
            </a:r>
            <a:r>
              <a:rPr lang="en-IN" sz="1400" dirty="0"/>
              <a:t>Relative humidity percentage (float).</a:t>
            </a:r>
            <a:endParaRPr lang="en-IN" sz="1600" dirty="0"/>
          </a:p>
          <a:p>
            <a:pPr marL="231642" indent="-231642">
              <a:spcAft>
                <a:spcPts val="800"/>
              </a:spcAft>
              <a:buFont typeface="Arial" panose="020B0604020202020204" pitchFamily="34" charset="0"/>
              <a:buChar char="•"/>
            </a:pPr>
            <a:r>
              <a:rPr lang="en-IN" sz="1600" b="1" dirty="0" err="1"/>
              <a:t>Wind_Speed_mps</a:t>
            </a:r>
            <a:r>
              <a:rPr lang="en-IN" sz="1600" b="1" dirty="0"/>
              <a:t>: </a:t>
            </a:r>
            <a:r>
              <a:rPr lang="en-US" sz="1400" dirty="0"/>
              <a:t>Wind speed in meters per second (float).</a:t>
            </a:r>
            <a:endParaRPr lang="en-IN" sz="1600" dirty="0"/>
          </a:p>
          <a:p>
            <a:pPr marL="231642" indent="-231642">
              <a:spcAft>
                <a:spcPts val="800"/>
              </a:spcAft>
              <a:buFont typeface="Arial" panose="020B0604020202020204" pitchFamily="34" charset="0"/>
              <a:buChar char="•"/>
            </a:pPr>
            <a:r>
              <a:rPr lang="en-IN" sz="1600" b="1" dirty="0" err="1"/>
              <a:t>Cloud_Cover</a:t>
            </a:r>
            <a:r>
              <a:rPr lang="en-IN" sz="1600" b="1" dirty="0"/>
              <a:t>_%: </a:t>
            </a:r>
            <a:r>
              <a:rPr lang="en-IN" sz="1400" dirty="0"/>
              <a:t>Cloud cover percentage (float).</a:t>
            </a:r>
            <a:endParaRPr lang="en-IN" sz="1600" dirty="0"/>
          </a:p>
          <a:p>
            <a:pPr marL="231642" indent="-231642">
              <a:spcAft>
                <a:spcPts val="800"/>
              </a:spcAft>
              <a:buFont typeface="Arial" panose="020B0604020202020204" pitchFamily="34" charset="0"/>
              <a:buChar char="•"/>
            </a:pPr>
            <a:r>
              <a:rPr lang="en-IN" sz="1600" b="1" dirty="0" err="1"/>
              <a:t>Energy_Usage_kWh</a:t>
            </a:r>
            <a:r>
              <a:rPr lang="en-IN" sz="1600" b="1" dirty="0"/>
              <a:t> : </a:t>
            </a:r>
            <a:r>
              <a:rPr lang="en-IN" sz="1400" dirty="0"/>
              <a:t>Target variable, representing energy consumption(float)</a:t>
            </a:r>
            <a:endParaRPr lang="en-US" sz="1400" dirty="0">
              <a:latin typeface="+mn-lt"/>
            </a:endParaRPr>
          </a:p>
          <a:p>
            <a:pPr marL="231642" indent="-231642">
              <a:spcAft>
                <a:spcPts val="800"/>
              </a:spcAft>
              <a:buFont typeface="Arial" panose="020B0604020202020204" pitchFamily="34" charset="0"/>
              <a:buChar char="•"/>
            </a:pPr>
            <a:endParaRPr lang="en-US" sz="1800" dirty="0">
              <a:latin typeface="+mn-lt"/>
            </a:endParaRPr>
          </a:p>
          <a:p>
            <a:pPr>
              <a:spcAft>
                <a:spcPts val="800"/>
              </a:spcAft>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Overview(Optional)</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893647"/>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b="1" dirty="0">
                <a:latin typeface="+mn-lt"/>
              </a:rPr>
              <a:t>Approach</a:t>
            </a:r>
            <a:r>
              <a:rPr lang="en-US" sz="1800" dirty="0">
                <a:latin typeface="+mn-lt"/>
              </a:rPr>
              <a:t>:</a:t>
            </a:r>
          </a:p>
          <a:p>
            <a:pPr marL="231642" indent="-231642">
              <a:spcAft>
                <a:spcPts val="800"/>
              </a:spcAft>
              <a:buFont typeface="Arial" panose="020B0604020202020204" pitchFamily="34" charset="0"/>
              <a:buChar char="•"/>
            </a:pPr>
            <a:r>
              <a:rPr lang="en-IN" sz="1600" dirty="0"/>
              <a:t>Problem Definition</a:t>
            </a:r>
          </a:p>
          <a:p>
            <a:pPr marL="231642" indent="-231642">
              <a:spcAft>
                <a:spcPts val="800"/>
              </a:spcAft>
              <a:buFont typeface="Arial" panose="020B0604020202020204" pitchFamily="34" charset="0"/>
              <a:buChar char="•"/>
            </a:pPr>
            <a:r>
              <a:rPr lang="en-IN" sz="1600" dirty="0"/>
              <a:t>Data Collection &amp; Exploration</a:t>
            </a:r>
          </a:p>
          <a:p>
            <a:pPr marL="231642" indent="-231642">
              <a:spcAft>
                <a:spcPts val="800"/>
              </a:spcAft>
              <a:buFont typeface="Arial" panose="020B0604020202020204" pitchFamily="34" charset="0"/>
              <a:buChar char="•"/>
            </a:pPr>
            <a:r>
              <a:rPr lang="en-IN" sz="1600" dirty="0"/>
              <a:t>Data Preprocessing</a:t>
            </a:r>
          </a:p>
          <a:p>
            <a:pPr marL="231642" indent="-231642">
              <a:spcAft>
                <a:spcPts val="800"/>
              </a:spcAft>
              <a:buFont typeface="Arial" panose="020B0604020202020204" pitchFamily="34" charset="0"/>
              <a:buChar char="•"/>
            </a:pPr>
            <a:r>
              <a:rPr lang="en-IN" sz="1600" dirty="0"/>
              <a:t>Exploratory Data Analysis (EDA)</a:t>
            </a:r>
          </a:p>
          <a:p>
            <a:pPr marL="231642" indent="-231642">
              <a:spcAft>
                <a:spcPts val="800"/>
              </a:spcAft>
              <a:buFont typeface="Arial" panose="020B0604020202020204" pitchFamily="34" charset="0"/>
              <a:buChar char="•"/>
            </a:pPr>
            <a:r>
              <a:rPr lang="en-IN" sz="1600" dirty="0"/>
              <a:t>Model Training</a:t>
            </a:r>
          </a:p>
          <a:p>
            <a:pPr marL="231642" indent="-231642">
              <a:spcAft>
                <a:spcPts val="800"/>
              </a:spcAft>
              <a:buFont typeface="Arial" panose="020B0604020202020204" pitchFamily="34" charset="0"/>
              <a:buChar char="•"/>
            </a:pPr>
            <a:r>
              <a:rPr lang="en-IN" sz="1600" dirty="0"/>
              <a:t>Model Evaluation</a:t>
            </a:r>
          </a:p>
          <a:p>
            <a:pPr marL="231642" indent="-231642">
              <a:spcAft>
                <a:spcPts val="800"/>
              </a:spcAft>
              <a:buFont typeface="Arial" panose="020B0604020202020204" pitchFamily="34" charset="0"/>
              <a:buChar char="•"/>
            </a:pPr>
            <a:r>
              <a:rPr lang="en-IN" sz="1600" dirty="0"/>
              <a:t>Deployment &amp; Insights</a:t>
            </a: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r>
              <a:rPr lang="en-US" sz="1800" b="1" dirty="0">
                <a:latin typeface="+mn-lt"/>
              </a:rPr>
              <a:t>Algorithms Used:</a:t>
            </a:r>
          </a:p>
          <a:p>
            <a:pPr marL="231642" indent="-231642">
              <a:spcAft>
                <a:spcPts val="800"/>
              </a:spcAft>
              <a:buFont typeface="Arial" panose="020B0604020202020204" pitchFamily="34" charset="0"/>
              <a:buChar char="•"/>
            </a:pPr>
            <a:r>
              <a:rPr lang="en-IN" sz="1600" dirty="0"/>
              <a:t> Linear Regression</a:t>
            </a:r>
          </a:p>
          <a:p>
            <a:pPr marL="231642" indent="-231642">
              <a:spcAft>
                <a:spcPts val="800"/>
              </a:spcAft>
              <a:buFont typeface="Arial" panose="020B0604020202020204" pitchFamily="34" charset="0"/>
              <a:buChar char="•"/>
            </a:pPr>
            <a:r>
              <a:rPr lang="en-IN" sz="1600" dirty="0"/>
              <a:t>Decision Tree Regressor</a:t>
            </a:r>
          </a:p>
          <a:p>
            <a:pPr marL="231642" indent="-231642">
              <a:spcAft>
                <a:spcPts val="800"/>
              </a:spcAft>
              <a:buFont typeface="Arial" panose="020B0604020202020204" pitchFamily="34" charset="0"/>
              <a:buChar char="•"/>
            </a:pPr>
            <a:r>
              <a:rPr lang="en-IN" sz="1600" dirty="0"/>
              <a:t>Gradient Boosting Regressor</a:t>
            </a: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5926671" cy="3611245"/>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rPr>
              <a:t>Summary:</a:t>
            </a:r>
          </a:p>
          <a:p>
            <a:pPr marL="228600" indent="-228600">
              <a:spcAft>
                <a:spcPts val="800"/>
              </a:spcAft>
              <a:buFont typeface="Arial" panose="020B0604020202020204" pitchFamily="34" charset="0"/>
              <a:buChar char="•"/>
            </a:pPr>
            <a:r>
              <a:rPr lang="en-US" sz="1600" dirty="0"/>
              <a:t>The solar energy usage prediction project accurately forecasts energy consumption using environmental factors. The Random Forest model achieved high accuracy, enabling efficient energy planning, cost reduction, and sustainable usage, with potential for real-time deployment.</a:t>
            </a: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a:p>
            <a:pPr marL="228600" indent="-228600">
              <a:spcAft>
                <a:spcPts val="800"/>
              </a:spcAft>
              <a:buFont typeface="Arial" panose="020B0604020202020204" pitchFamily="34" charset="0"/>
              <a:buChar char="•"/>
            </a:pPr>
            <a:r>
              <a:rPr lang="en-US" sz="1800" dirty="0">
                <a:latin typeface="+mn-lt"/>
              </a:rPr>
              <a:t>Future Work:</a:t>
            </a:r>
            <a:br>
              <a:rPr lang="en-US" sz="1800" dirty="0">
                <a:latin typeface="+mn-lt"/>
              </a:rPr>
            </a:br>
            <a:r>
              <a:rPr lang="en-US" sz="1800" dirty="0">
                <a:latin typeface="+mn-lt"/>
              </a:rPr>
              <a:t>Future work </a:t>
            </a:r>
            <a:r>
              <a:rPr lang="en-IN" sz="1600" dirty="0"/>
              <a:t>includes real-time prediction using live weather data, expanding to multi-region, datasets, improving accuracy ,and deploying user-friendly dashboards.</a:t>
            </a:r>
            <a:endParaRPr lang="en-US" sz="1800" dirty="0">
              <a:latin typeface="+mn-lt"/>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BB9BBC51-97FE-195B-71A2-9950C10C5B6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604ACCD-9A52-6722-E053-F1A1F578E5A4}"/>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GitHub Repository Link of a project</a:t>
            </a:r>
            <a:endParaRPr lang="en-IN" sz="2000" dirty="0">
              <a:solidFill>
                <a:srgbClr val="213163"/>
              </a:solidFill>
            </a:endParaRPr>
          </a:p>
        </p:txBody>
      </p:sp>
      <p:sp>
        <p:nvSpPr>
          <p:cNvPr id="4" name="TextBox 3">
            <a:extLst>
              <a:ext uri="{FF2B5EF4-FFF2-40B4-BE49-F238E27FC236}">
                <a16:creationId xmlns:a16="http://schemas.microsoft.com/office/drawing/2014/main" id="{053DAA1F-7CBE-5DEB-83E0-50E3B49B58C3}"/>
              </a:ext>
            </a:extLst>
          </p:cNvPr>
          <p:cNvSpPr txBox="1"/>
          <p:nvPr/>
        </p:nvSpPr>
        <p:spPr>
          <a:xfrm>
            <a:off x="210314" y="1461898"/>
            <a:ext cx="7255493" cy="369332"/>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rPr>
              <a:t>https://github.com/Rupali4816/Solar_Energy_Usage_Prediction</a:t>
            </a:r>
          </a:p>
        </p:txBody>
      </p:sp>
    </p:spTree>
    <p:extLst>
      <p:ext uri="{BB962C8B-B14F-4D97-AF65-F5344CB8AC3E}">
        <p14:creationId xmlns:p14="http://schemas.microsoft.com/office/powerpoint/2010/main" val="1204039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2" name="Rectangle 1">
            <a:extLst>
              <a:ext uri="{FF2B5EF4-FFF2-40B4-BE49-F238E27FC236}">
                <a16:creationId xmlns:a16="http://schemas.microsoft.com/office/drawing/2014/main" id="{7E055398-D2FE-64B2-C27A-2583A1434178}"/>
              </a:ext>
            </a:extLst>
          </p:cNvPr>
          <p:cNvSpPr>
            <a:spLocks noChangeArrowheads="1"/>
          </p:cNvSpPr>
          <p:nvPr/>
        </p:nvSpPr>
        <p:spPr bwMode="auto">
          <a:xfrm>
            <a:off x="212231" y="1706448"/>
            <a:ext cx="986221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References include datasets from weather APIs, machine learning libraries (Scikit-Learn, </a:t>
            </a:r>
            <a:r>
              <a:rPr kumimoji="0" lang="en-US" altLang="en-US" sz="1800" b="0" i="0" u="none" strike="noStrike" cap="none" normalizeH="0" baseline="0" dirty="0" err="1">
                <a:ln>
                  <a:noFill/>
                </a:ln>
                <a:solidFill>
                  <a:schemeClr val="tx1"/>
                </a:solidFill>
                <a:effectLst/>
                <a:latin typeface="Arial" panose="020B0604020202020204" pitchFamily="34" charset="0"/>
              </a:rPr>
              <a:t>XGBoost</a:t>
            </a:r>
            <a:r>
              <a:rPr kumimoji="0" lang="en-US" altLang="en-US" sz="1800" b="0" i="0" u="none" strike="noStrike" cap="none" normalizeH="0" baseline="0" dirty="0">
                <a:ln>
                  <a:noFill/>
                </a:ln>
                <a:solidFill>
                  <a:schemeClr val="tx1"/>
                </a:solidFill>
                <a:effectLst/>
                <a:latin typeface="Arial" panose="020B0604020202020204" pitchFamily="34" charset="0"/>
              </a:rPr>
              <a:t>), and research papers on solar energy prediction methodologies.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792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3769</TotalTime>
  <Words>404</Words>
  <Application>Microsoft Office PowerPoint</Application>
  <PresentationFormat>Widescreen</PresentationFormat>
  <Paragraphs>61</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Rup Dhamale</cp:lastModifiedBy>
  <cp:revision>71</cp:revision>
  <dcterms:modified xsi:type="dcterms:W3CDTF">2025-02-21T09:29:44Z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