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9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5745-619B-A1DB-B952-7E3BA5C5EC74}"/>
              </a:ext>
            </a:extLst>
          </p:cNvPr>
          <p:cNvSpPr>
            <a:spLocks noGrp="1"/>
          </p:cNvSpPr>
          <p:nvPr>
            <p:ph type="ctrTitle"/>
          </p:nvPr>
        </p:nvSpPr>
        <p:spPr>
          <a:xfrm>
            <a:off x="2646947" y="554344"/>
            <a:ext cx="8856075" cy="1851971"/>
          </a:xfrm>
        </p:spPr>
        <p:txBody>
          <a:bodyPr/>
          <a:lstStyle/>
          <a:p>
            <a:endParaRPr lang="en-US" dirty="0"/>
          </a:p>
        </p:txBody>
      </p:sp>
      <p:sp>
        <p:nvSpPr>
          <p:cNvPr id="3" name="Subtitle 2">
            <a:extLst>
              <a:ext uri="{FF2B5EF4-FFF2-40B4-BE49-F238E27FC236}">
                <a16:creationId xmlns:a16="http://schemas.microsoft.com/office/drawing/2014/main" id="{758AAFF6-51AF-875E-44EB-DB41E72CD416}"/>
              </a:ext>
            </a:extLst>
          </p:cNvPr>
          <p:cNvSpPr>
            <a:spLocks noGrp="1"/>
          </p:cNvSpPr>
          <p:nvPr>
            <p:ph type="subTitle" idx="1"/>
          </p:nvPr>
        </p:nvSpPr>
        <p:spPr>
          <a:xfrm>
            <a:off x="3007061" y="4066673"/>
            <a:ext cx="8856075" cy="2430379"/>
          </a:xfrm>
        </p:spPr>
        <p:txBody>
          <a:bodyPr>
            <a:normAutofit fontScale="92500" lnSpcReduction="20000"/>
          </a:bodyPr>
          <a:lstStyle/>
          <a:p>
            <a:r>
              <a:rPr lang="en-US" sz="3600" dirty="0">
                <a:solidFill>
                  <a:srgbClr val="FF0000"/>
                </a:solidFill>
                <a:latin typeface="Courier New" panose="02070309020205020404" pitchFamily="49" charset="0"/>
              </a:rPr>
              <a:t>   </a:t>
            </a:r>
          </a:p>
          <a:p>
            <a:r>
              <a:rPr lang="en-US" sz="3600" dirty="0">
                <a:solidFill>
                  <a:srgbClr val="FF0000"/>
                </a:solidFill>
                <a:latin typeface="Courier New" panose="02070309020205020404" pitchFamily="49" charset="0"/>
              </a:rPr>
              <a:t>  </a:t>
            </a:r>
            <a:endParaRPr lang="en-US" sz="3600" dirty="0">
              <a:solidFill>
                <a:srgbClr val="0070C0"/>
              </a:solidFill>
              <a:latin typeface="Courier New" panose="02070309020205020404" pitchFamily="49" charset="0"/>
            </a:endParaRPr>
          </a:p>
          <a:p>
            <a:r>
              <a:rPr lang="en-US" sz="3900" dirty="0">
                <a:solidFill>
                  <a:srgbClr val="FF0000"/>
                </a:solidFill>
                <a:latin typeface="Courier New" panose="02070309020205020404" pitchFamily="49" charset="0"/>
              </a:rPr>
              <a:t>Presented By:</a:t>
            </a:r>
          </a:p>
          <a:p>
            <a:r>
              <a:rPr lang="en-US" sz="3400" dirty="0">
                <a:solidFill>
                  <a:srgbClr val="0070C0"/>
                </a:solidFill>
                <a:latin typeface="Courier New" panose="02070309020205020404" pitchFamily="49" charset="0"/>
              </a:rPr>
              <a:t>Rupali Khairnar</a:t>
            </a:r>
            <a:endParaRPr lang="en-US" sz="3400" dirty="0">
              <a:solidFill>
                <a:srgbClr val="0070C0"/>
              </a:solidFill>
            </a:endParaRPr>
          </a:p>
        </p:txBody>
      </p:sp>
      <p:pic>
        <p:nvPicPr>
          <p:cNvPr id="5" name="Picture 4">
            <a:extLst>
              <a:ext uri="{FF2B5EF4-FFF2-40B4-BE49-F238E27FC236}">
                <a16:creationId xmlns:a16="http://schemas.microsoft.com/office/drawing/2014/main" id="{B00EC5BF-5DCE-B18B-74D5-616BFC2E97AD}"/>
              </a:ext>
            </a:extLst>
          </p:cNvPr>
          <p:cNvPicPr>
            <a:picLocks noChangeAspect="1"/>
          </p:cNvPicPr>
          <p:nvPr/>
        </p:nvPicPr>
        <p:blipFill>
          <a:blip r:embed="rId2"/>
          <a:stretch>
            <a:fillRect/>
          </a:stretch>
        </p:blipFill>
        <p:spPr>
          <a:xfrm>
            <a:off x="2646947" y="554346"/>
            <a:ext cx="8856075" cy="1851970"/>
          </a:xfrm>
          <a:prstGeom prst="rect">
            <a:avLst/>
          </a:prstGeom>
        </p:spPr>
      </p:pic>
      <p:sp>
        <p:nvSpPr>
          <p:cNvPr id="6" name="TextBox 5">
            <a:extLst>
              <a:ext uri="{FF2B5EF4-FFF2-40B4-BE49-F238E27FC236}">
                <a16:creationId xmlns:a16="http://schemas.microsoft.com/office/drawing/2014/main" id="{214E31C0-6197-45AA-6A24-B2CA29AD3FFB}"/>
              </a:ext>
            </a:extLst>
          </p:cNvPr>
          <p:cNvSpPr txBox="1"/>
          <p:nvPr/>
        </p:nvSpPr>
        <p:spPr>
          <a:xfrm>
            <a:off x="3416968" y="2902712"/>
            <a:ext cx="8446168" cy="2554545"/>
          </a:xfrm>
          <a:prstGeom prst="rect">
            <a:avLst/>
          </a:prstGeom>
          <a:noFill/>
        </p:spPr>
        <p:txBody>
          <a:bodyPr wrap="square" rtlCol="0">
            <a:spAutoFit/>
          </a:bodyPr>
          <a:lstStyle/>
          <a:p>
            <a:r>
              <a:rPr lang="en-US" sz="3200" dirty="0">
                <a:solidFill>
                  <a:srgbClr val="FF0000"/>
                </a:solidFill>
                <a:latin typeface="Courier New" panose="02070309020205020404" pitchFamily="49" charset="0"/>
              </a:rPr>
              <a:t>          </a:t>
            </a:r>
            <a:r>
              <a:rPr lang="en-US" sz="3800" dirty="0">
                <a:solidFill>
                  <a:srgbClr val="FF0000"/>
                </a:solidFill>
                <a:latin typeface="Courier New" panose="02070309020205020404" pitchFamily="49" charset="0"/>
              </a:rPr>
              <a:t>Project </a:t>
            </a:r>
          </a:p>
          <a:p>
            <a:r>
              <a:rPr lang="en-US" sz="3800" dirty="0">
                <a:solidFill>
                  <a:srgbClr val="FF0000"/>
                </a:solidFill>
                <a:latin typeface="Courier New" panose="02070309020205020404" pitchFamily="49" charset="0"/>
              </a:rPr>
              <a:t>            On </a:t>
            </a:r>
          </a:p>
          <a:p>
            <a:r>
              <a:rPr lang="en-US" sz="3400" dirty="0">
                <a:solidFill>
                  <a:srgbClr val="0070C0"/>
                </a:solidFill>
                <a:latin typeface="Courier New" panose="02070309020205020404" pitchFamily="49" charset="0"/>
              </a:rPr>
              <a:t>Attendance Management System</a:t>
            </a:r>
            <a:endParaRPr lang="en-US" sz="3400" dirty="0">
              <a:solidFill>
                <a:srgbClr val="FF0000"/>
              </a:solidFill>
              <a:latin typeface="Courier New" panose="02070309020205020404" pitchFamily="49" charset="0"/>
            </a:endParaRPr>
          </a:p>
          <a:p>
            <a:r>
              <a:rPr lang="en-US" sz="3200" dirty="0">
                <a:solidFill>
                  <a:srgbClr val="FF0000"/>
                </a:solidFill>
                <a:latin typeface="Courier New" panose="02070309020205020404" pitchFamily="49" charset="0"/>
              </a:rPr>
              <a:t>  </a:t>
            </a:r>
          </a:p>
          <a:p>
            <a:endParaRPr lang="en-US" dirty="0"/>
          </a:p>
        </p:txBody>
      </p:sp>
    </p:spTree>
    <p:extLst>
      <p:ext uri="{BB962C8B-B14F-4D97-AF65-F5344CB8AC3E}">
        <p14:creationId xmlns:p14="http://schemas.microsoft.com/office/powerpoint/2010/main" val="278135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DACF-5BD4-B2C3-9F36-C08E76D9E45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09462E8-0F75-92F3-F2BC-3552C19F3221}"/>
              </a:ext>
            </a:extLst>
          </p:cNvPr>
          <p:cNvPicPr>
            <a:picLocks noGrp="1" noChangeAspect="1"/>
          </p:cNvPicPr>
          <p:nvPr>
            <p:ph idx="1"/>
          </p:nvPr>
        </p:nvPicPr>
        <p:blipFill rotWithShape="1">
          <a:blip r:embed="rId2"/>
          <a:srcRect b="5985"/>
          <a:stretch/>
        </p:blipFill>
        <p:spPr>
          <a:xfrm>
            <a:off x="1484311" y="312821"/>
            <a:ext cx="10354763" cy="6136105"/>
          </a:xfrm>
        </p:spPr>
      </p:pic>
    </p:spTree>
    <p:extLst>
      <p:ext uri="{BB962C8B-B14F-4D97-AF65-F5344CB8AC3E}">
        <p14:creationId xmlns:p14="http://schemas.microsoft.com/office/powerpoint/2010/main" val="787710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2935-18CB-B030-98B9-7C25C8F1BB00}"/>
              </a:ext>
            </a:extLst>
          </p:cNvPr>
          <p:cNvSpPr>
            <a:spLocks noGrp="1"/>
          </p:cNvSpPr>
          <p:nvPr>
            <p:ph type="title"/>
          </p:nvPr>
        </p:nvSpPr>
        <p:spPr>
          <a:xfrm>
            <a:off x="1828800" y="902368"/>
            <a:ext cx="10106110" cy="5372099"/>
          </a:xfrm>
        </p:spPr>
        <p:txBody>
          <a:bodyPr/>
          <a:lstStyle/>
          <a:p>
            <a:endParaRPr lang="en-US" dirty="0"/>
          </a:p>
        </p:txBody>
      </p:sp>
      <p:pic>
        <p:nvPicPr>
          <p:cNvPr id="5" name="Content Placeholder 4">
            <a:extLst>
              <a:ext uri="{FF2B5EF4-FFF2-40B4-BE49-F238E27FC236}">
                <a16:creationId xmlns:a16="http://schemas.microsoft.com/office/drawing/2014/main" id="{9C08BE62-87F8-9A9C-2698-E9B29865AD0E}"/>
              </a:ext>
            </a:extLst>
          </p:cNvPr>
          <p:cNvPicPr>
            <a:picLocks noGrp="1" noChangeAspect="1"/>
          </p:cNvPicPr>
          <p:nvPr>
            <p:ph idx="1"/>
          </p:nvPr>
        </p:nvPicPr>
        <p:blipFill rotWithShape="1">
          <a:blip r:embed="rId2"/>
          <a:srcRect b="5590"/>
          <a:stretch/>
        </p:blipFill>
        <p:spPr>
          <a:xfrm>
            <a:off x="1828800" y="902368"/>
            <a:ext cx="10106110" cy="5372099"/>
          </a:xfrm>
        </p:spPr>
      </p:pic>
      <p:sp>
        <p:nvSpPr>
          <p:cNvPr id="6" name="TextBox 5">
            <a:extLst>
              <a:ext uri="{FF2B5EF4-FFF2-40B4-BE49-F238E27FC236}">
                <a16:creationId xmlns:a16="http://schemas.microsoft.com/office/drawing/2014/main" id="{EB787F7B-1048-5860-CF05-A07286EE9333}"/>
              </a:ext>
            </a:extLst>
          </p:cNvPr>
          <p:cNvSpPr txBox="1"/>
          <p:nvPr/>
        </p:nvSpPr>
        <p:spPr>
          <a:xfrm flipH="1">
            <a:off x="2326350" y="202163"/>
            <a:ext cx="4531649" cy="446276"/>
          </a:xfrm>
          <a:prstGeom prst="rect">
            <a:avLst/>
          </a:prstGeom>
          <a:noFill/>
        </p:spPr>
        <p:txBody>
          <a:bodyPr wrap="square" rtlCol="0">
            <a:spAutoFit/>
          </a:bodyPr>
          <a:lstStyle/>
          <a:p>
            <a:r>
              <a:rPr lang="en-US" sz="2300" dirty="0">
                <a:solidFill>
                  <a:srgbClr val="FF0000"/>
                </a:solidFill>
              </a:rPr>
              <a:t>Display Student Attendance</a:t>
            </a:r>
          </a:p>
        </p:txBody>
      </p:sp>
    </p:spTree>
    <p:extLst>
      <p:ext uri="{BB962C8B-B14F-4D97-AF65-F5344CB8AC3E}">
        <p14:creationId xmlns:p14="http://schemas.microsoft.com/office/powerpoint/2010/main" val="330344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DDA34A-76B8-35AF-2394-7D91E0A310FE}"/>
              </a:ext>
            </a:extLst>
          </p:cNvPr>
          <p:cNvPicPr>
            <a:picLocks noGrp="1" noChangeAspect="1"/>
          </p:cNvPicPr>
          <p:nvPr>
            <p:ph idx="1"/>
          </p:nvPr>
        </p:nvPicPr>
        <p:blipFill>
          <a:blip r:embed="rId2"/>
          <a:stretch>
            <a:fillRect/>
          </a:stretch>
        </p:blipFill>
        <p:spPr>
          <a:xfrm>
            <a:off x="1785309" y="878305"/>
            <a:ext cx="10258510" cy="5715000"/>
          </a:xfrm>
        </p:spPr>
      </p:pic>
      <p:sp>
        <p:nvSpPr>
          <p:cNvPr id="6" name="TextBox 5">
            <a:extLst>
              <a:ext uri="{FF2B5EF4-FFF2-40B4-BE49-F238E27FC236}">
                <a16:creationId xmlns:a16="http://schemas.microsoft.com/office/drawing/2014/main" id="{44C52C08-778E-66C1-0B08-FDC053D76776}"/>
              </a:ext>
            </a:extLst>
          </p:cNvPr>
          <p:cNvSpPr txBox="1"/>
          <p:nvPr/>
        </p:nvSpPr>
        <p:spPr>
          <a:xfrm flipH="1">
            <a:off x="1965403" y="33862"/>
            <a:ext cx="3472870" cy="461665"/>
          </a:xfrm>
          <a:prstGeom prst="rect">
            <a:avLst/>
          </a:prstGeom>
          <a:noFill/>
        </p:spPr>
        <p:txBody>
          <a:bodyPr wrap="square" rtlCol="0">
            <a:spAutoFit/>
          </a:bodyPr>
          <a:lstStyle/>
          <a:p>
            <a:r>
              <a:rPr lang="en-US" sz="2400" dirty="0">
                <a:solidFill>
                  <a:srgbClr val="FF0000"/>
                </a:solidFill>
              </a:rPr>
              <a:t>Adding New Student</a:t>
            </a:r>
          </a:p>
        </p:txBody>
      </p:sp>
    </p:spTree>
    <p:extLst>
      <p:ext uri="{BB962C8B-B14F-4D97-AF65-F5344CB8AC3E}">
        <p14:creationId xmlns:p14="http://schemas.microsoft.com/office/powerpoint/2010/main" val="33928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CA1139-FC15-543D-E041-1E803FE7312C}"/>
              </a:ext>
            </a:extLst>
          </p:cNvPr>
          <p:cNvPicPr>
            <a:picLocks noGrp="1" noChangeAspect="1"/>
          </p:cNvPicPr>
          <p:nvPr>
            <p:ph idx="1"/>
          </p:nvPr>
        </p:nvPicPr>
        <p:blipFill rotWithShape="1">
          <a:blip r:embed="rId2"/>
          <a:srcRect t="902" b="4413"/>
          <a:stretch/>
        </p:blipFill>
        <p:spPr>
          <a:xfrm>
            <a:off x="1660358" y="336885"/>
            <a:ext cx="10178716" cy="6136104"/>
          </a:xfrm>
        </p:spPr>
      </p:pic>
    </p:spTree>
    <p:extLst>
      <p:ext uri="{BB962C8B-B14F-4D97-AF65-F5344CB8AC3E}">
        <p14:creationId xmlns:p14="http://schemas.microsoft.com/office/powerpoint/2010/main" val="2455780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C0B5B0-E46F-9AB4-F7B3-2E248EFD0C2F}"/>
              </a:ext>
            </a:extLst>
          </p:cNvPr>
          <p:cNvPicPr>
            <a:picLocks noGrp="1" noChangeAspect="1"/>
          </p:cNvPicPr>
          <p:nvPr>
            <p:ph idx="1"/>
          </p:nvPr>
        </p:nvPicPr>
        <p:blipFill rotWithShape="1">
          <a:blip r:embed="rId2"/>
          <a:srcRect b="5197"/>
          <a:stretch/>
        </p:blipFill>
        <p:spPr>
          <a:xfrm>
            <a:off x="1804737" y="842210"/>
            <a:ext cx="9722350" cy="5799221"/>
          </a:xfrm>
        </p:spPr>
      </p:pic>
      <p:sp>
        <p:nvSpPr>
          <p:cNvPr id="6" name="TextBox 5">
            <a:extLst>
              <a:ext uri="{FF2B5EF4-FFF2-40B4-BE49-F238E27FC236}">
                <a16:creationId xmlns:a16="http://schemas.microsoft.com/office/drawing/2014/main" id="{99E5BCB5-8A67-B101-D50D-D1F64AFA323F}"/>
              </a:ext>
            </a:extLst>
          </p:cNvPr>
          <p:cNvSpPr txBox="1"/>
          <p:nvPr/>
        </p:nvSpPr>
        <p:spPr>
          <a:xfrm>
            <a:off x="1997241" y="0"/>
            <a:ext cx="4957011" cy="461665"/>
          </a:xfrm>
          <a:prstGeom prst="rect">
            <a:avLst/>
          </a:prstGeom>
          <a:noFill/>
        </p:spPr>
        <p:txBody>
          <a:bodyPr wrap="square" rtlCol="0">
            <a:spAutoFit/>
          </a:bodyPr>
          <a:lstStyle/>
          <a:p>
            <a:r>
              <a:rPr lang="en-US" sz="2400" dirty="0">
                <a:solidFill>
                  <a:srgbClr val="FF0000"/>
                </a:solidFill>
              </a:rPr>
              <a:t>Display Second Student Attendance</a:t>
            </a:r>
          </a:p>
        </p:txBody>
      </p:sp>
    </p:spTree>
    <p:extLst>
      <p:ext uri="{BB962C8B-B14F-4D97-AF65-F5344CB8AC3E}">
        <p14:creationId xmlns:p14="http://schemas.microsoft.com/office/powerpoint/2010/main" val="254349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178746-F5D3-93E3-1CC9-B41A617027EA}"/>
              </a:ext>
            </a:extLst>
          </p:cNvPr>
          <p:cNvSpPr txBox="1"/>
          <p:nvPr/>
        </p:nvSpPr>
        <p:spPr>
          <a:xfrm>
            <a:off x="2093495" y="240631"/>
            <a:ext cx="4957010" cy="461665"/>
          </a:xfrm>
          <a:prstGeom prst="rect">
            <a:avLst/>
          </a:prstGeom>
          <a:noFill/>
        </p:spPr>
        <p:txBody>
          <a:bodyPr wrap="square" rtlCol="0">
            <a:spAutoFit/>
          </a:bodyPr>
          <a:lstStyle/>
          <a:p>
            <a:r>
              <a:rPr lang="en-US" sz="2400" dirty="0">
                <a:solidFill>
                  <a:srgbClr val="FF0000"/>
                </a:solidFill>
              </a:rPr>
              <a:t>Update Attendance </a:t>
            </a:r>
          </a:p>
        </p:txBody>
      </p:sp>
      <p:pic>
        <p:nvPicPr>
          <p:cNvPr id="12" name="Picture 11">
            <a:extLst>
              <a:ext uri="{FF2B5EF4-FFF2-40B4-BE49-F238E27FC236}">
                <a16:creationId xmlns:a16="http://schemas.microsoft.com/office/drawing/2014/main" id="{686276DE-2B6F-4549-6918-EC94B4227BD2}"/>
              </a:ext>
            </a:extLst>
          </p:cNvPr>
          <p:cNvPicPr>
            <a:picLocks noChangeAspect="1"/>
          </p:cNvPicPr>
          <p:nvPr/>
        </p:nvPicPr>
        <p:blipFill rotWithShape="1">
          <a:blip r:embed="rId2"/>
          <a:srcRect b="4314"/>
          <a:stretch/>
        </p:blipFill>
        <p:spPr>
          <a:xfrm>
            <a:off x="1636295" y="942928"/>
            <a:ext cx="10323094" cy="5385683"/>
          </a:xfrm>
          <a:prstGeom prst="rect">
            <a:avLst/>
          </a:prstGeom>
        </p:spPr>
      </p:pic>
    </p:spTree>
    <p:extLst>
      <p:ext uri="{BB962C8B-B14F-4D97-AF65-F5344CB8AC3E}">
        <p14:creationId xmlns:p14="http://schemas.microsoft.com/office/powerpoint/2010/main" val="393875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544A2F-E245-9547-9B72-406D3C57BD1F}"/>
              </a:ext>
            </a:extLst>
          </p:cNvPr>
          <p:cNvPicPr>
            <a:picLocks noGrp="1" noChangeAspect="1"/>
          </p:cNvPicPr>
          <p:nvPr>
            <p:ph idx="1"/>
          </p:nvPr>
        </p:nvPicPr>
        <p:blipFill rotWithShape="1">
          <a:blip r:embed="rId2"/>
          <a:srcRect b="5128"/>
          <a:stretch/>
        </p:blipFill>
        <p:spPr>
          <a:xfrm>
            <a:off x="1636295" y="360947"/>
            <a:ext cx="10154651" cy="6184232"/>
          </a:xfrm>
        </p:spPr>
      </p:pic>
    </p:spTree>
    <p:extLst>
      <p:ext uri="{BB962C8B-B14F-4D97-AF65-F5344CB8AC3E}">
        <p14:creationId xmlns:p14="http://schemas.microsoft.com/office/powerpoint/2010/main" val="413814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57CC14-C030-9CDD-8735-0B272FA127FF}"/>
              </a:ext>
            </a:extLst>
          </p:cNvPr>
          <p:cNvPicPr>
            <a:picLocks noChangeAspect="1"/>
          </p:cNvPicPr>
          <p:nvPr/>
        </p:nvPicPr>
        <p:blipFill rotWithShape="1">
          <a:blip r:embed="rId2"/>
          <a:srcRect t="45459" b="8669"/>
          <a:stretch/>
        </p:blipFill>
        <p:spPr>
          <a:xfrm>
            <a:off x="1467853" y="794084"/>
            <a:ext cx="10539663" cy="5582653"/>
          </a:xfrm>
          <a:prstGeom prst="rect">
            <a:avLst/>
          </a:prstGeom>
        </p:spPr>
      </p:pic>
      <p:sp>
        <p:nvSpPr>
          <p:cNvPr id="6" name="TextBox 5">
            <a:extLst>
              <a:ext uri="{FF2B5EF4-FFF2-40B4-BE49-F238E27FC236}">
                <a16:creationId xmlns:a16="http://schemas.microsoft.com/office/drawing/2014/main" id="{D94C5E23-C233-F37B-1107-694604400B5F}"/>
              </a:ext>
            </a:extLst>
          </p:cNvPr>
          <p:cNvSpPr txBox="1"/>
          <p:nvPr/>
        </p:nvSpPr>
        <p:spPr>
          <a:xfrm>
            <a:off x="2165685" y="0"/>
            <a:ext cx="3633536" cy="461665"/>
          </a:xfrm>
          <a:prstGeom prst="rect">
            <a:avLst/>
          </a:prstGeom>
          <a:noFill/>
        </p:spPr>
        <p:txBody>
          <a:bodyPr wrap="square" rtlCol="0">
            <a:spAutoFit/>
          </a:bodyPr>
          <a:lstStyle/>
          <a:p>
            <a:r>
              <a:rPr lang="en-US" sz="2400" dirty="0">
                <a:solidFill>
                  <a:srgbClr val="FF0000"/>
                </a:solidFill>
              </a:rPr>
              <a:t>Update Password</a:t>
            </a:r>
          </a:p>
        </p:txBody>
      </p:sp>
    </p:spTree>
    <p:extLst>
      <p:ext uri="{BB962C8B-B14F-4D97-AF65-F5344CB8AC3E}">
        <p14:creationId xmlns:p14="http://schemas.microsoft.com/office/powerpoint/2010/main" val="271277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8E89-6768-2B09-490A-70A835537AD1}"/>
              </a:ext>
            </a:extLst>
          </p:cNvPr>
          <p:cNvSpPr>
            <a:spLocks noGrp="1"/>
          </p:cNvSpPr>
          <p:nvPr>
            <p:ph type="title"/>
          </p:nvPr>
        </p:nvSpPr>
        <p:spPr>
          <a:xfrm>
            <a:off x="1484311" y="288758"/>
            <a:ext cx="10018714" cy="1684421"/>
          </a:xfrm>
        </p:spPr>
        <p:txBody>
          <a:bodyPr>
            <a:normAutofit/>
          </a:bodyPr>
          <a:lstStyle/>
          <a:p>
            <a:r>
              <a:rPr lang="en-US" sz="6000" dirty="0">
                <a:solidFill>
                  <a:srgbClr val="FF0000"/>
                </a:solidFill>
              </a:rPr>
              <a:t>Conclusion</a:t>
            </a:r>
          </a:p>
        </p:txBody>
      </p:sp>
      <p:sp>
        <p:nvSpPr>
          <p:cNvPr id="3" name="Content Placeholder 2">
            <a:extLst>
              <a:ext uri="{FF2B5EF4-FFF2-40B4-BE49-F238E27FC236}">
                <a16:creationId xmlns:a16="http://schemas.microsoft.com/office/drawing/2014/main" id="{5FF49525-A293-EAEA-B55E-532996BFB4FF}"/>
              </a:ext>
            </a:extLst>
          </p:cNvPr>
          <p:cNvSpPr>
            <a:spLocks noGrp="1"/>
          </p:cNvSpPr>
          <p:nvPr>
            <p:ph idx="1"/>
          </p:nvPr>
        </p:nvSpPr>
        <p:spPr>
          <a:xfrm>
            <a:off x="1484310" y="1973178"/>
            <a:ext cx="10475079" cy="4427621"/>
          </a:xfrm>
        </p:spPr>
        <p:txBody>
          <a:bodyPr/>
          <a:lstStyle/>
          <a:p>
            <a:pPr marL="0" indent="0">
              <a:buNone/>
            </a:pPr>
            <a:r>
              <a:rPr lang="en-US" dirty="0"/>
              <a:t>       The Attendance Management System is designed in such a way that it    meets the requirement of the System .</a:t>
            </a:r>
          </a:p>
          <a:p>
            <a:pPr marL="0" indent="0">
              <a:buNone/>
            </a:pPr>
            <a:r>
              <a:rPr lang="en-US" dirty="0"/>
              <a:t>              The System Maintain the record of students with ease and accuracy which is important keys of this project .Thus it is helpful for all students ,faculties ,and  admin of the institution.</a:t>
            </a:r>
          </a:p>
        </p:txBody>
      </p:sp>
    </p:spTree>
    <p:extLst>
      <p:ext uri="{BB962C8B-B14F-4D97-AF65-F5344CB8AC3E}">
        <p14:creationId xmlns:p14="http://schemas.microsoft.com/office/powerpoint/2010/main" val="107932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F72DA6-E0EE-82CF-6251-CFE5036A7212}"/>
              </a:ext>
            </a:extLst>
          </p:cNvPr>
          <p:cNvPicPr>
            <a:picLocks noGrp="1" noChangeAspect="1"/>
          </p:cNvPicPr>
          <p:nvPr>
            <p:ph idx="1"/>
          </p:nvPr>
        </p:nvPicPr>
        <p:blipFill>
          <a:blip r:embed="rId2"/>
          <a:stretch>
            <a:fillRect/>
          </a:stretch>
        </p:blipFill>
        <p:spPr>
          <a:xfrm>
            <a:off x="0" y="0"/>
            <a:ext cx="12192000" cy="68580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16845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A0DE-CE5A-D86E-7547-DCAB1772A844}"/>
              </a:ext>
            </a:extLst>
          </p:cNvPr>
          <p:cNvSpPr>
            <a:spLocks noGrp="1"/>
          </p:cNvSpPr>
          <p:nvPr>
            <p:ph type="title"/>
          </p:nvPr>
        </p:nvSpPr>
        <p:spPr>
          <a:xfrm>
            <a:off x="1484310" y="685800"/>
            <a:ext cx="9641308" cy="1752599"/>
          </a:xfrm>
        </p:spPr>
        <p:txBody>
          <a:bodyPr>
            <a:normAutofit/>
          </a:bodyPr>
          <a:lstStyle/>
          <a:p>
            <a:r>
              <a:rPr lang="en-US" sz="6000" dirty="0">
                <a:solidFill>
                  <a:schemeClr val="accent4"/>
                </a:solidFill>
              </a:rPr>
              <a:t>Introduction</a:t>
            </a:r>
          </a:p>
        </p:txBody>
      </p:sp>
      <p:sp>
        <p:nvSpPr>
          <p:cNvPr id="3" name="Content Placeholder 2">
            <a:extLst>
              <a:ext uri="{FF2B5EF4-FFF2-40B4-BE49-F238E27FC236}">
                <a16:creationId xmlns:a16="http://schemas.microsoft.com/office/drawing/2014/main" id="{73A97D1F-17E6-6A8D-2B96-90A11B8E2178}"/>
              </a:ext>
            </a:extLst>
          </p:cNvPr>
          <p:cNvSpPr>
            <a:spLocks noGrp="1"/>
          </p:cNvSpPr>
          <p:nvPr>
            <p:ph idx="1"/>
          </p:nvPr>
        </p:nvSpPr>
        <p:spPr>
          <a:xfrm>
            <a:off x="1484310" y="2666999"/>
            <a:ext cx="10234448" cy="3124201"/>
          </a:xfrm>
        </p:spPr>
        <p:txBody>
          <a:bodyPr>
            <a:normAutofit fontScale="92500"/>
          </a:bodyPr>
          <a:lstStyle/>
          <a:p>
            <a:r>
              <a:rPr lang="en-US" dirty="0">
                <a:solidFill>
                  <a:schemeClr val="tx1">
                    <a:lumMod val="95000"/>
                    <a:lumOff val="5000"/>
                  </a:schemeClr>
                </a:solidFill>
              </a:rPr>
              <a:t>Attendance Management System is software developed for daily student attendance in schools, colleges and institutes.</a:t>
            </a:r>
          </a:p>
          <a:p>
            <a:r>
              <a:rPr lang="en-US" dirty="0">
                <a:solidFill>
                  <a:schemeClr val="tx1">
                    <a:lumMod val="95000"/>
                    <a:lumOff val="5000"/>
                  </a:schemeClr>
                </a:solidFill>
              </a:rPr>
              <a:t>If facilities to access the attendance 	information of a particular student in particular class .</a:t>
            </a:r>
          </a:p>
          <a:p>
            <a:r>
              <a:rPr lang="en-US" dirty="0">
                <a:solidFill>
                  <a:schemeClr val="tx1">
                    <a:lumMod val="95000"/>
                    <a:lumOff val="5000"/>
                  </a:schemeClr>
                </a:solidFill>
              </a:rPr>
              <a:t>The information is sorted by the operators which will be provided by the teacher for a particular class. </a:t>
            </a:r>
          </a:p>
          <a:p>
            <a:r>
              <a:rPr lang="en-US" dirty="0">
                <a:solidFill>
                  <a:schemeClr val="tx1">
                    <a:lumMod val="95000"/>
                    <a:lumOff val="5000"/>
                  </a:schemeClr>
                </a:solidFill>
              </a:rPr>
              <a:t>This System will also help in evaluating attendance eligibility criteria of a student</a:t>
            </a:r>
            <a:r>
              <a:rPr lang="en-US" dirty="0"/>
              <a:t>.</a:t>
            </a:r>
          </a:p>
        </p:txBody>
      </p:sp>
    </p:spTree>
    <p:extLst>
      <p:ext uri="{BB962C8B-B14F-4D97-AF65-F5344CB8AC3E}">
        <p14:creationId xmlns:p14="http://schemas.microsoft.com/office/powerpoint/2010/main" val="233381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6F92-DE66-2FA7-31E7-7D9900F4499A}"/>
              </a:ext>
            </a:extLst>
          </p:cNvPr>
          <p:cNvSpPr>
            <a:spLocks noGrp="1"/>
          </p:cNvSpPr>
          <p:nvPr>
            <p:ph type="title"/>
          </p:nvPr>
        </p:nvSpPr>
        <p:spPr>
          <a:xfrm>
            <a:off x="1484311" y="240634"/>
            <a:ext cx="10018713" cy="1564103"/>
          </a:xfrm>
        </p:spPr>
        <p:txBody>
          <a:bodyPr>
            <a:normAutofit/>
          </a:bodyPr>
          <a:lstStyle/>
          <a:p>
            <a:r>
              <a:rPr lang="en-US" sz="6000" dirty="0">
                <a:solidFill>
                  <a:schemeClr val="accent4"/>
                </a:solidFill>
              </a:rPr>
              <a:t>Requirement</a:t>
            </a:r>
          </a:p>
        </p:txBody>
      </p:sp>
      <p:sp>
        <p:nvSpPr>
          <p:cNvPr id="3" name="Content Placeholder 2">
            <a:extLst>
              <a:ext uri="{FF2B5EF4-FFF2-40B4-BE49-F238E27FC236}">
                <a16:creationId xmlns:a16="http://schemas.microsoft.com/office/drawing/2014/main" id="{BB8D0F69-6393-FD06-AF92-CA24D89A0EED}"/>
              </a:ext>
            </a:extLst>
          </p:cNvPr>
          <p:cNvSpPr>
            <a:spLocks noGrp="1"/>
          </p:cNvSpPr>
          <p:nvPr>
            <p:ph idx="1"/>
          </p:nvPr>
        </p:nvSpPr>
        <p:spPr>
          <a:xfrm>
            <a:off x="2622884" y="2622884"/>
            <a:ext cx="8325853" cy="3994483"/>
          </a:xfrm>
        </p:spPr>
        <p:txBody>
          <a:bodyPr>
            <a:normAutofit fontScale="92500" lnSpcReduction="20000"/>
          </a:bodyPr>
          <a:lstStyle/>
          <a:p>
            <a:pPr marL="0" indent="0">
              <a:buNone/>
            </a:pPr>
            <a:r>
              <a:rPr lang="en-US" dirty="0"/>
              <a:t> A  according to the requirements the System              </a:t>
            </a:r>
          </a:p>
          <a:p>
            <a:pPr marL="457200" indent="-457200">
              <a:buFont typeface="+mj-lt"/>
              <a:buAutoNum type="arabicPeriod"/>
            </a:pPr>
            <a:r>
              <a:rPr lang="en-US" dirty="0"/>
              <a:t>Daily Attendance </a:t>
            </a:r>
          </a:p>
          <a:p>
            <a:pPr marL="457200" indent="-457200">
              <a:buFont typeface="+mj-lt"/>
              <a:buAutoNum type="arabicPeriod"/>
            </a:pPr>
            <a:r>
              <a:rPr lang="en-US" dirty="0"/>
              <a:t>Attendance for present day</a:t>
            </a:r>
          </a:p>
          <a:p>
            <a:pPr marL="457200" indent="-457200">
              <a:buFont typeface="+mj-lt"/>
              <a:buAutoNum type="arabicPeriod"/>
            </a:pPr>
            <a:r>
              <a:rPr lang="en-US" dirty="0"/>
              <a:t>Attendance for absent day</a:t>
            </a:r>
          </a:p>
          <a:p>
            <a:pPr marL="457200" indent="-457200">
              <a:buFont typeface="+mj-lt"/>
              <a:buAutoNum type="arabicPeriod"/>
            </a:pPr>
            <a:r>
              <a:rPr lang="en-US" dirty="0"/>
              <a:t>Subject wise Attendance</a:t>
            </a:r>
          </a:p>
          <a:p>
            <a:pPr marL="457200" indent="-457200">
              <a:buFont typeface="+mj-lt"/>
              <a:buAutoNum type="arabicPeriod"/>
            </a:pPr>
            <a:r>
              <a:rPr lang="en-US" dirty="0"/>
              <a:t>Leave Report</a:t>
            </a:r>
          </a:p>
          <a:p>
            <a:pPr marL="0" indent="0">
              <a:buNone/>
            </a:pPr>
            <a:r>
              <a:rPr lang="en-US" dirty="0"/>
              <a:t>  </a:t>
            </a:r>
          </a:p>
          <a:p>
            <a:r>
              <a:rPr lang="en-US" dirty="0"/>
              <a:t>Software Requirement:-</a:t>
            </a:r>
          </a:p>
          <a:p>
            <a:pPr marL="457200" indent="-457200">
              <a:buFont typeface="+mj-lt"/>
              <a:buAutoNum type="arabicPeriod"/>
            </a:pPr>
            <a:r>
              <a:rPr lang="en-US" dirty="0"/>
              <a:t> Eclipse IDE</a:t>
            </a:r>
          </a:p>
          <a:p>
            <a:endParaRPr lang="en-US" dirty="0"/>
          </a:p>
          <a:p>
            <a:endParaRPr lang="en-US" dirty="0"/>
          </a:p>
        </p:txBody>
      </p:sp>
    </p:spTree>
    <p:extLst>
      <p:ext uri="{BB962C8B-B14F-4D97-AF65-F5344CB8AC3E}">
        <p14:creationId xmlns:p14="http://schemas.microsoft.com/office/powerpoint/2010/main" val="292826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D74E-4747-5387-A44A-03092D723404}"/>
              </a:ext>
            </a:extLst>
          </p:cNvPr>
          <p:cNvSpPr>
            <a:spLocks noGrp="1"/>
          </p:cNvSpPr>
          <p:nvPr>
            <p:ph type="title"/>
          </p:nvPr>
        </p:nvSpPr>
        <p:spPr>
          <a:xfrm>
            <a:off x="1484312" y="-216568"/>
            <a:ext cx="10018713" cy="1732547"/>
          </a:xfrm>
        </p:spPr>
        <p:txBody>
          <a:bodyPr>
            <a:normAutofit/>
          </a:bodyPr>
          <a:lstStyle/>
          <a:p>
            <a:r>
              <a:rPr lang="en-US" sz="6000" dirty="0">
                <a:solidFill>
                  <a:schemeClr val="accent4"/>
                </a:solidFill>
              </a:rPr>
              <a:t>Usecase Diagram</a:t>
            </a:r>
          </a:p>
        </p:txBody>
      </p:sp>
      <p:pic>
        <p:nvPicPr>
          <p:cNvPr id="5" name="Content Placeholder 4">
            <a:extLst>
              <a:ext uri="{FF2B5EF4-FFF2-40B4-BE49-F238E27FC236}">
                <a16:creationId xmlns:a16="http://schemas.microsoft.com/office/drawing/2014/main" id="{A7A35020-6DD5-6697-74B7-22A9CD68AF58}"/>
              </a:ext>
            </a:extLst>
          </p:cNvPr>
          <p:cNvPicPr>
            <a:picLocks noGrp="1" noChangeAspect="1"/>
          </p:cNvPicPr>
          <p:nvPr>
            <p:ph idx="1"/>
          </p:nvPr>
        </p:nvPicPr>
        <p:blipFill rotWithShape="1">
          <a:blip r:embed="rId2"/>
          <a:srcRect l="3343" t="9500" r="2819"/>
          <a:stretch/>
        </p:blipFill>
        <p:spPr>
          <a:xfrm>
            <a:off x="2502567" y="1203159"/>
            <a:ext cx="9264317" cy="51976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7612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C86B-9920-8957-B379-EC4E985E604A}"/>
              </a:ext>
            </a:extLst>
          </p:cNvPr>
          <p:cNvSpPr>
            <a:spLocks noGrp="1"/>
          </p:cNvSpPr>
          <p:nvPr>
            <p:ph type="title"/>
          </p:nvPr>
        </p:nvSpPr>
        <p:spPr/>
        <p:txBody>
          <a:bodyPr>
            <a:normAutofit/>
          </a:bodyPr>
          <a:lstStyle/>
          <a:p>
            <a:r>
              <a:rPr lang="en-US" sz="6000" dirty="0">
                <a:solidFill>
                  <a:schemeClr val="accent4"/>
                </a:solidFill>
              </a:rPr>
              <a:t>Entity Relationship Diagram</a:t>
            </a:r>
          </a:p>
        </p:txBody>
      </p:sp>
      <p:pic>
        <p:nvPicPr>
          <p:cNvPr id="5" name="Content Placeholder 4">
            <a:extLst>
              <a:ext uri="{FF2B5EF4-FFF2-40B4-BE49-F238E27FC236}">
                <a16:creationId xmlns:a16="http://schemas.microsoft.com/office/drawing/2014/main" id="{C9AA0474-9AAE-9736-4EB1-B426D61091A1}"/>
              </a:ext>
            </a:extLst>
          </p:cNvPr>
          <p:cNvPicPr>
            <a:picLocks noGrp="1" noChangeAspect="1"/>
          </p:cNvPicPr>
          <p:nvPr>
            <p:ph idx="1"/>
          </p:nvPr>
        </p:nvPicPr>
        <p:blipFill>
          <a:blip r:embed="rId2"/>
          <a:stretch>
            <a:fillRect/>
          </a:stretch>
        </p:blipFill>
        <p:spPr>
          <a:xfrm>
            <a:off x="2454443" y="2438399"/>
            <a:ext cx="9048582" cy="41308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2730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764C-2B7F-693A-FCE6-314A6D8033A7}"/>
              </a:ext>
            </a:extLst>
          </p:cNvPr>
          <p:cNvSpPr>
            <a:spLocks noGrp="1"/>
          </p:cNvSpPr>
          <p:nvPr>
            <p:ph type="title"/>
          </p:nvPr>
        </p:nvSpPr>
        <p:spPr/>
        <p:txBody>
          <a:bodyPr>
            <a:normAutofit/>
          </a:bodyPr>
          <a:lstStyle/>
          <a:p>
            <a:r>
              <a:rPr lang="en-US" sz="6000" dirty="0">
                <a:solidFill>
                  <a:schemeClr val="accent4"/>
                </a:solidFill>
              </a:rPr>
              <a:t>Modules</a:t>
            </a:r>
          </a:p>
        </p:txBody>
      </p:sp>
      <p:sp>
        <p:nvSpPr>
          <p:cNvPr id="3" name="Content Placeholder 2">
            <a:extLst>
              <a:ext uri="{FF2B5EF4-FFF2-40B4-BE49-F238E27FC236}">
                <a16:creationId xmlns:a16="http://schemas.microsoft.com/office/drawing/2014/main" id="{3AB68E64-B7B5-18DD-79BF-60A400657815}"/>
              </a:ext>
            </a:extLst>
          </p:cNvPr>
          <p:cNvSpPr>
            <a:spLocks noGrp="1"/>
          </p:cNvSpPr>
          <p:nvPr>
            <p:ph idx="1"/>
          </p:nvPr>
        </p:nvSpPr>
        <p:spPr/>
        <p:txBody>
          <a:bodyPr/>
          <a:lstStyle/>
          <a:p>
            <a:r>
              <a:rPr lang="en-US" dirty="0"/>
              <a:t> System </a:t>
            </a:r>
          </a:p>
          <a:p>
            <a:r>
              <a:rPr lang="en-US" dirty="0"/>
              <a:t>Attendance</a:t>
            </a:r>
          </a:p>
          <a:p>
            <a:r>
              <a:rPr lang="en-US" dirty="0"/>
              <a:t>Student</a:t>
            </a:r>
          </a:p>
          <a:p>
            <a:r>
              <a:rPr lang="en-US" dirty="0"/>
              <a:t>Teacher</a:t>
            </a:r>
          </a:p>
          <a:p>
            <a:pPr marL="0" indent="0">
              <a:buNone/>
            </a:pPr>
            <a:r>
              <a:rPr lang="en-US" dirty="0"/>
              <a:t>         We can perform different operation in the Attendance Management System  enter no subject, subject ,teacher, present day, absent day,</a:t>
            </a:r>
          </a:p>
        </p:txBody>
      </p:sp>
    </p:spTree>
    <p:extLst>
      <p:ext uri="{BB962C8B-B14F-4D97-AF65-F5344CB8AC3E}">
        <p14:creationId xmlns:p14="http://schemas.microsoft.com/office/powerpoint/2010/main" val="43959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D9CB-CBF8-4ADB-5B10-9F40A2AF08C5}"/>
              </a:ext>
            </a:extLst>
          </p:cNvPr>
          <p:cNvSpPr>
            <a:spLocks noGrp="1"/>
          </p:cNvSpPr>
          <p:nvPr>
            <p:ph type="title"/>
          </p:nvPr>
        </p:nvSpPr>
        <p:spPr>
          <a:xfrm>
            <a:off x="1676816" y="216567"/>
            <a:ext cx="10018713" cy="850233"/>
          </a:xfrm>
        </p:spPr>
        <p:txBody>
          <a:bodyPr>
            <a:normAutofit fontScale="90000"/>
          </a:bodyPr>
          <a:lstStyle/>
          <a:p>
            <a:r>
              <a:rPr lang="en-US" sz="6000" dirty="0">
                <a:solidFill>
                  <a:schemeClr val="accent4"/>
                </a:solidFill>
              </a:rPr>
              <a:t>Output of Project</a:t>
            </a:r>
          </a:p>
        </p:txBody>
      </p:sp>
      <p:sp>
        <p:nvSpPr>
          <p:cNvPr id="3" name="Content Placeholder 2">
            <a:extLst>
              <a:ext uri="{FF2B5EF4-FFF2-40B4-BE49-F238E27FC236}">
                <a16:creationId xmlns:a16="http://schemas.microsoft.com/office/drawing/2014/main" id="{3537C679-627B-9F25-17E3-C4091A7D4016}"/>
              </a:ext>
            </a:extLst>
          </p:cNvPr>
          <p:cNvSpPr>
            <a:spLocks noGrp="1"/>
          </p:cNvSpPr>
          <p:nvPr>
            <p:ph idx="1"/>
          </p:nvPr>
        </p:nvSpPr>
        <p:spPr>
          <a:xfrm>
            <a:off x="1484310" y="1660359"/>
            <a:ext cx="10018713" cy="4130841"/>
          </a:xfrm>
        </p:spPr>
        <p:txBody>
          <a:bodyPr/>
          <a:lstStyle/>
          <a:p>
            <a:pPr marL="0" indent="0">
              <a:buNone/>
            </a:pPr>
            <a:r>
              <a:rPr lang="en-US" dirty="0"/>
              <a:t>   Showing all menus: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6901ACE6-EF6B-1CE4-E2A2-E1B247E3B247}"/>
              </a:ext>
            </a:extLst>
          </p:cNvPr>
          <p:cNvPicPr>
            <a:picLocks noChangeAspect="1"/>
          </p:cNvPicPr>
          <p:nvPr/>
        </p:nvPicPr>
        <p:blipFill>
          <a:blip r:embed="rId2"/>
          <a:stretch>
            <a:fillRect/>
          </a:stretch>
        </p:blipFill>
        <p:spPr>
          <a:xfrm>
            <a:off x="1676815" y="2334126"/>
            <a:ext cx="10018713" cy="4050633"/>
          </a:xfrm>
          <a:prstGeom prst="rect">
            <a:avLst/>
          </a:prstGeom>
        </p:spPr>
      </p:pic>
    </p:spTree>
    <p:extLst>
      <p:ext uri="{BB962C8B-B14F-4D97-AF65-F5344CB8AC3E}">
        <p14:creationId xmlns:p14="http://schemas.microsoft.com/office/powerpoint/2010/main" val="70583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4547-E914-A8C1-F266-DD6A67DF2EB0}"/>
              </a:ext>
            </a:extLst>
          </p:cNvPr>
          <p:cNvSpPr>
            <a:spLocks noGrp="1"/>
          </p:cNvSpPr>
          <p:nvPr>
            <p:ph type="title"/>
          </p:nvPr>
        </p:nvSpPr>
        <p:spPr>
          <a:xfrm>
            <a:off x="2061413" y="866274"/>
            <a:ext cx="9441612" cy="5582652"/>
          </a:xfrm>
        </p:spPr>
        <p:txBody>
          <a:bodyPr/>
          <a:lstStyle/>
          <a:p>
            <a:r>
              <a:rPr lang="en-US" dirty="0"/>
              <a:t>Add</a:t>
            </a:r>
          </a:p>
        </p:txBody>
      </p:sp>
      <p:pic>
        <p:nvPicPr>
          <p:cNvPr id="8" name="Content Placeholder 7">
            <a:extLst>
              <a:ext uri="{FF2B5EF4-FFF2-40B4-BE49-F238E27FC236}">
                <a16:creationId xmlns:a16="http://schemas.microsoft.com/office/drawing/2014/main" id="{BDBBEE26-8830-6672-6C50-0AB6F5E1B20A}"/>
              </a:ext>
            </a:extLst>
          </p:cNvPr>
          <p:cNvPicPr>
            <a:picLocks noGrp="1" noChangeAspect="1"/>
          </p:cNvPicPr>
          <p:nvPr>
            <p:ph idx="1"/>
          </p:nvPr>
        </p:nvPicPr>
        <p:blipFill rotWithShape="1">
          <a:blip r:embed="rId2"/>
          <a:srcRect b="4167"/>
          <a:stretch/>
        </p:blipFill>
        <p:spPr>
          <a:xfrm>
            <a:off x="2061413" y="757990"/>
            <a:ext cx="9922042" cy="5582652"/>
          </a:xfrm>
        </p:spPr>
      </p:pic>
      <p:sp>
        <p:nvSpPr>
          <p:cNvPr id="9" name="TextBox 8">
            <a:extLst>
              <a:ext uri="{FF2B5EF4-FFF2-40B4-BE49-F238E27FC236}">
                <a16:creationId xmlns:a16="http://schemas.microsoft.com/office/drawing/2014/main" id="{415297F3-E88F-5BE1-A2FB-4A81774C5EAE}"/>
              </a:ext>
            </a:extLst>
          </p:cNvPr>
          <p:cNvSpPr txBox="1"/>
          <p:nvPr/>
        </p:nvSpPr>
        <p:spPr>
          <a:xfrm>
            <a:off x="2061413" y="0"/>
            <a:ext cx="3400924" cy="461665"/>
          </a:xfrm>
          <a:prstGeom prst="rect">
            <a:avLst/>
          </a:prstGeom>
          <a:noFill/>
        </p:spPr>
        <p:txBody>
          <a:bodyPr wrap="square" rtlCol="0">
            <a:spAutoFit/>
          </a:bodyPr>
          <a:lstStyle/>
          <a:p>
            <a:r>
              <a:rPr lang="en-US" sz="2400" dirty="0">
                <a:solidFill>
                  <a:srgbClr val="FF0000"/>
                </a:solidFill>
              </a:rPr>
              <a:t>Adding Student Record</a:t>
            </a:r>
          </a:p>
        </p:txBody>
      </p:sp>
    </p:spTree>
    <p:extLst>
      <p:ext uri="{BB962C8B-B14F-4D97-AF65-F5344CB8AC3E}">
        <p14:creationId xmlns:p14="http://schemas.microsoft.com/office/powerpoint/2010/main" val="50065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F977-D3D4-AD05-56B9-D58847407EF1}"/>
              </a:ext>
            </a:extLst>
          </p:cNvPr>
          <p:cNvSpPr>
            <a:spLocks noGrp="1"/>
          </p:cNvSpPr>
          <p:nvPr>
            <p:ph type="title"/>
          </p:nvPr>
        </p:nvSpPr>
        <p:spPr>
          <a:xfrm>
            <a:off x="1973178" y="890337"/>
            <a:ext cx="9914022" cy="5281862"/>
          </a:xfrm>
        </p:spPr>
        <p:txBody>
          <a:bodyPr/>
          <a:lstStyle/>
          <a:p>
            <a:endParaRPr lang="en-US" dirty="0"/>
          </a:p>
        </p:txBody>
      </p:sp>
      <p:pic>
        <p:nvPicPr>
          <p:cNvPr id="9" name="Content Placeholder 8">
            <a:extLst>
              <a:ext uri="{FF2B5EF4-FFF2-40B4-BE49-F238E27FC236}">
                <a16:creationId xmlns:a16="http://schemas.microsoft.com/office/drawing/2014/main" id="{61221F83-6691-CDE2-EE39-B8577BB13266}"/>
              </a:ext>
            </a:extLst>
          </p:cNvPr>
          <p:cNvPicPr>
            <a:picLocks noGrp="1" noChangeAspect="1"/>
          </p:cNvPicPr>
          <p:nvPr>
            <p:ph idx="1"/>
          </p:nvPr>
        </p:nvPicPr>
        <p:blipFill rotWithShape="1">
          <a:blip r:embed="rId2"/>
          <a:srcRect b="5197"/>
          <a:stretch/>
        </p:blipFill>
        <p:spPr>
          <a:xfrm>
            <a:off x="1973178" y="890337"/>
            <a:ext cx="9914021" cy="5606716"/>
          </a:xfrm>
        </p:spPr>
      </p:pic>
      <p:sp>
        <p:nvSpPr>
          <p:cNvPr id="10" name="TextBox 9">
            <a:extLst>
              <a:ext uri="{FF2B5EF4-FFF2-40B4-BE49-F238E27FC236}">
                <a16:creationId xmlns:a16="http://schemas.microsoft.com/office/drawing/2014/main" id="{45285A37-A8FF-D542-EC67-BDBD8389EAFA}"/>
              </a:ext>
            </a:extLst>
          </p:cNvPr>
          <p:cNvSpPr txBox="1"/>
          <p:nvPr/>
        </p:nvSpPr>
        <p:spPr>
          <a:xfrm flipH="1">
            <a:off x="2157909" y="0"/>
            <a:ext cx="3713502" cy="461665"/>
          </a:xfrm>
          <a:prstGeom prst="rect">
            <a:avLst/>
          </a:prstGeom>
          <a:noFill/>
        </p:spPr>
        <p:txBody>
          <a:bodyPr wrap="square" rtlCol="0">
            <a:spAutoFit/>
          </a:bodyPr>
          <a:lstStyle/>
          <a:p>
            <a:r>
              <a:rPr lang="en-US" sz="2400" dirty="0">
                <a:solidFill>
                  <a:srgbClr val="FF0000"/>
                </a:solidFill>
              </a:rPr>
              <a:t>Adding Subject and Teacher</a:t>
            </a:r>
          </a:p>
        </p:txBody>
      </p:sp>
    </p:spTree>
    <p:extLst>
      <p:ext uri="{BB962C8B-B14F-4D97-AF65-F5344CB8AC3E}">
        <p14:creationId xmlns:p14="http://schemas.microsoft.com/office/powerpoint/2010/main" val="242322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383</TotalTime>
  <Words>236</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Courier New</vt:lpstr>
      <vt:lpstr>Parallax</vt:lpstr>
      <vt:lpstr>PowerPoint Presentation</vt:lpstr>
      <vt:lpstr>Introduction</vt:lpstr>
      <vt:lpstr>Requirement</vt:lpstr>
      <vt:lpstr>Usecase Diagram</vt:lpstr>
      <vt:lpstr>Entity Relationship Diagram</vt:lpstr>
      <vt:lpstr>Modules</vt:lpstr>
      <vt:lpstr>Output of Project</vt:lpstr>
      <vt:lpstr>Add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Bhagwan Khairnar</dc:creator>
  <cp:lastModifiedBy>Bhagwan Khairnar</cp:lastModifiedBy>
  <cp:revision>8</cp:revision>
  <dcterms:created xsi:type="dcterms:W3CDTF">2022-07-31T13:03:36Z</dcterms:created>
  <dcterms:modified xsi:type="dcterms:W3CDTF">2022-08-01T03:58:07Z</dcterms:modified>
</cp:coreProperties>
</file>