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3" r:id="rId5"/>
    <p:sldId id="259" r:id="rId6"/>
    <p:sldId id="284" r:id="rId7"/>
    <p:sldId id="280" r:id="rId8"/>
    <p:sldId id="273" r:id="rId9"/>
    <p:sldId id="258" r:id="rId10"/>
    <p:sldId id="271" r:id="rId11"/>
    <p:sldId id="269" r:id="rId12"/>
    <p:sldId id="281" r:id="rId13"/>
    <p:sldId id="274" r:id="rId14"/>
    <p:sldId id="282" r:id="rId15"/>
    <p:sldId id="283" r:id="rId16"/>
    <p:sldId id="267" r:id="rId17"/>
    <p:sldId id="277" r:id="rId18"/>
    <p:sldId id="270" r:id="rId19"/>
    <p:sldId id="26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0550-ECB1-43E7-B710-0270931F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CBAF-64AC-479E-A570-8841B172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9144-200A-46D4-A3DF-29198481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9B01-7916-4CC8-A2E5-865354A8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02E0-ED69-43A5-9317-2AEED64B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6C3-492F-4808-B820-11E65E5C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9976-D3E1-42C8-8461-8FB7E1C60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9357-CB51-45A1-89CD-68236780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DDE0-2252-48A7-AD07-32FD511C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90F0-DF28-4036-B05C-14E3A030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7AE38-678A-4944-A0F5-59AACFDB6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D0F6-E762-4B95-8F01-D4481E20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5C12-AFDF-4C31-8722-DFF7B983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60FD-5B05-4DA1-B48F-E3FE92FA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91F7-2463-4E8A-A9B3-35ADFCAA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0550-ECB1-43E7-B710-0270931F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CBAF-64AC-479E-A570-8841B172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9144-200A-46D4-A3DF-29198481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9B01-7916-4CC8-A2E5-865354A8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02E0-ED69-43A5-9317-2AEED64B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4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13A-5380-4417-B486-24E60EF8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8BD8-5D63-4939-AF94-53890D7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A332-F2B2-4BB0-9271-7F89258D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5CDC-88DC-4F9A-A2EB-7448ACD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4398-6B57-41D2-9481-24AB7C81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A05-FA87-4002-B545-CD2E7D2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6DE8-4F1F-4736-83F6-21EC84FF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5D18-2813-443D-A6EA-F919518A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EA9D-AD70-46E6-9BF2-DBC2873F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6B76-5D39-4077-8364-A854F4B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CF71-7BA8-44CC-968E-32F2DC21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CFD5-AAA6-4AA8-9019-94E13EB58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9C8-AD36-4FB7-8145-22EB1FFDB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9D26-3F18-4424-B8E5-B7195A53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33050-25E8-4C2C-9A5A-D960735B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1D64-CB61-4198-80D2-280C065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1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5F60-DFA3-4510-945A-D490899C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8CD6-2221-4ECF-826F-C74B9383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4FE4C-517D-4662-AC13-16AA8559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C4071-1A09-4CC5-9687-1C294DA0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555BB-F8EB-449A-84A1-CE6C75308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B82B-29C3-4860-A4DE-E8596E9F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F1952-9A73-4828-8D58-A255EEBF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2BA3-37E9-42F9-AA18-F55859A4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8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A4D0-4949-4413-84C1-AD6A72E6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1D23-44FB-4CEC-B13D-CFC2DCA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C2BB-7AE2-4D17-AA15-68442606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DD43B-929D-47CE-B498-E9F5CC23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5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8DE6E-0E09-425F-AF7E-38CDED9C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60993-4EB3-4F37-941A-FF3F84D6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A3004-D0FE-4EAB-8F69-74646820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8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3AEA-DB34-4B78-864F-0BA5A69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6999-7A52-4704-9CB1-D22E0011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3621-68FC-468F-B70E-BF667BF4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2C38-3A4E-4285-8CDD-2F0BE071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13D6-B3D6-42A1-B59B-042B7FE9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8FAB-57DC-49E4-A717-95E44EE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13A-5380-4417-B486-24E60EF8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8BD8-5D63-4939-AF94-53890D7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A332-F2B2-4BB0-9271-7F89258D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5CDC-88DC-4F9A-A2EB-7448ACD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4398-6B57-41D2-9481-24AB7C81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8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B1D-ACA1-4A43-9485-AC3DA0EB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9CDC9-C78F-4220-BECA-9E4329BD3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0B7C-0D5F-48D5-AB11-F96581A5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B9F3-6A52-4340-BB89-73E935E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ED194-89F9-4122-BC82-3563F051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7CFD-2244-4E65-AE55-8578160A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6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6C3-492F-4808-B820-11E65E5C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9976-D3E1-42C8-8461-8FB7E1C60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9357-CB51-45A1-89CD-68236780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DDE0-2252-48A7-AD07-32FD511C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90F0-DF28-4036-B05C-14E3A030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3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7AE38-678A-4944-A0F5-59AACFDB6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D0F6-E762-4B95-8F01-D4481E20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5C12-AFDF-4C31-8722-DFF7B983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60FD-5B05-4DA1-B48F-E3FE92FA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91F7-2463-4E8A-A9B3-35ADFCAA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A05-FA87-4002-B545-CD2E7D2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6DE8-4F1F-4736-83F6-21EC84FF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5D18-2813-443D-A6EA-F919518A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EA9D-AD70-46E6-9BF2-DBC2873F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6B76-5D39-4077-8364-A854F4B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CF71-7BA8-44CC-968E-32F2DC21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CFD5-AAA6-4AA8-9019-94E13EB58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9C8-AD36-4FB7-8145-22EB1FFDB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9D26-3F18-4424-B8E5-B7195A53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33050-25E8-4C2C-9A5A-D960735B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1D64-CB61-4198-80D2-280C065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5F60-DFA3-4510-945A-D490899C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8CD6-2221-4ECF-826F-C74B9383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4FE4C-517D-4662-AC13-16AA8559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C4071-1A09-4CC5-9687-1C294DA0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555BB-F8EB-449A-84A1-CE6C75308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B82B-29C3-4860-A4DE-E8596E9F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F1952-9A73-4828-8D58-A255EEBF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2BA3-37E9-42F9-AA18-F55859A4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A4D0-4949-4413-84C1-AD6A72E6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1D23-44FB-4CEC-B13D-CFC2DCA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C2BB-7AE2-4D17-AA15-68442606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DD43B-929D-47CE-B498-E9F5CC23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8DE6E-0E09-425F-AF7E-38CDED9C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60993-4EB3-4F37-941A-FF3F84D6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A3004-D0FE-4EAB-8F69-74646820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3AEA-DB34-4B78-864F-0BA5A69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6999-7A52-4704-9CB1-D22E0011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3621-68FC-468F-B70E-BF667BF4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2C38-3A4E-4285-8CDD-2F0BE071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13D6-B3D6-42A1-B59B-042B7FE9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8FAB-57DC-49E4-A717-95E44EE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B1D-ACA1-4A43-9485-AC3DA0EB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9CDC9-C78F-4220-BECA-9E4329BD3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0B7C-0D5F-48D5-AB11-F96581A5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B9F3-6A52-4340-BB89-73E935E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ED194-89F9-4122-BC82-3563F051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7CFD-2244-4E65-AE55-8578160A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0D36E-1439-40D5-9737-61E732E8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3A6A3-1237-406A-AB9D-ED1FE13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6D02-2548-4E3E-8964-8A8BC359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F428-074B-426A-AC3F-677D39759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5DFE-7C78-492D-A0C1-1F6C71827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5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0D36E-1439-40D5-9737-61E732E8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3A6A3-1237-406A-AB9D-ED1FE13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6D02-2548-4E3E-8964-8A8BC359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7DE0-42A5-49BB-A6F3-1782BC4BDFD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F428-074B-426A-AC3F-677D39759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5DFE-7C78-492D-A0C1-1F6C71827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aliShah/Springboard/blob/master/Capstone1/Machine%20Learning%20Models.ipyn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shg98/walmart-sa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aliShah/Springboard/blob/master/Capstone1/EDA.ipynb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7C7-1C38-4441-86CF-A508B8E6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sz="5400" b="1" dirty="0"/>
              <a:t>redicting</a:t>
            </a:r>
            <a:r>
              <a:rPr lang="en-US" b="1" dirty="0"/>
              <a:t> F</a:t>
            </a:r>
            <a:r>
              <a:rPr lang="en-US" sz="5400" b="1" dirty="0"/>
              <a:t>actors</a:t>
            </a:r>
            <a:r>
              <a:rPr lang="en-US" b="1" dirty="0"/>
              <a:t> </a:t>
            </a:r>
            <a:r>
              <a:rPr lang="en-US" sz="5400" b="1" dirty="0"/>
              <a:t>that impact </a:t>
            </a:r>
            <a:r>
              <a:rPr lang="en-US" b="1" dirty="0"/>
              <a:t>W</a:t>
            </a:r>
            <a:r>
              <a:rPr lang="en-US" sz="5400" b="1" dirty="0"/>
              <a:t>almart</a:t>
            </a:r>
            <a:r>
              <a:rPr lang="en-US" b="1" dirty="0"/>
              <a:t> </a:t>
            </a:r>
            <a:r>
              <a:rPr lang="en-US" sz="5400" b="1" dirty="0"/>
              <a:t>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1EC55-C4D0-45AB-8328-CDA4876E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988" y="3828179"/>
            <a:ext cx="9144000" cy="1655762"/>
          </a:xfrm>
        </p:spPr>
        <p:txBody>
          <a:bodyPr/>
          <a:lstStyle/>
          <a:p>
            <a:r>
              <a:rPr lang="en-US" dirty="0"/>
              <a:t>Rupali Shah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FD9794-C8C9-43EC-98A4-6353580B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10" y="4431248"/>
            <a:ext cx="2075756" cy="4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8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42D6-DE8C-4CEA-83F8-58F2DD1D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Type and size of outlets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AE691-B777-4351-A688-CC75944EF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190" t="39588" r="11609" b="51113"/>
          <a:stretch/>
        </p:blipFill>
        <p:spPr>
          <a:xfrm>
            <a:off x="6779344" y="4571999"/>
            <a:ext cx="3667432" cy="16223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3FF992-0854-4305-9597-DDEB723D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7" y="1916830"/>
            <a:ext cx="5222004" cy="35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D6FF52-9AAC-4014-B8A4-01456B75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20" y="1955390"/>
            <a:ext cx="5829264" cy="23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05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F861-533E-4123-A1EA-896D6CBE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D206-A47E-4543-9ED0-C8B08E4A4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https://github.com/RupaliShah/Springboard/blob/master/Capstone1/Machine%20Learning%20Models.ipynb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115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6E15-2195-4F11-81F6-9912697C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433E-2A02-4459-8087-1F2F5122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 items into three broad categories – Food, Drink, and Non-consumable.</a:t>
            </a:r>
          </a:p>
          <a:p>
            <a:r>
              <a:rPr lang="en-US" dirty="0"/>
              <a:t>Impute missing values of Item Weight based on weight of other similar items. </a:t>
            </a:r>
          </a:p>
          <a:p>
            <a:r>
              <a:rPr lang="en-US" dirty="0"/>
              <a:t>Replace missing values of Outlet Size  based on the Outlet Type. </a:t>
            </a:r>
          </a:p>
          <a:p>
            <a:r>
              <a:rPr lang="en-US" dirty="0"/>
              <a:t>Compute Outlet Age and add as a new column.</a:t>
            </a:r>
          </a:p>
          <a:p>
            <a:r>
              <a:rPr lang="en-US" dirty="0"/>
              <a:t>Delete columns grouped into new features.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9F45-A7B6-4139-80F8-38312C8F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3A89-CCEE-4B45-A5EF-44097AAF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Supervised Learning Algorithms: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Random Forest Regressor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Libraries: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(OLS version)</a:t>
            </a:r>
          </a:p>
        </p:txBody>
      </p:sp>
    </p:spTree>
    <p:extLst>
      <p:ext uri="{BB962C8B-B14F-4D97-AF65-F5344CB8AC3E}">
        <p14:creationId xmlns:p14="http://schemas.microsoft.com/office/powerpoint/2010/main" val="55179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88C7-CF57-4D6E-BA68-579E3458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74D7-9D58-4DCF-AAA1-8BBD15C6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data using </a:t>
            </a:r>
            <a:r>
              <a:rPr lang="en-US" dirty="0" err="1"/>
              <a:t>statsmodels</a:t>
            </a:r>
            <a:endParaRPr lang="en-US" dirty="0"/>
          </a:p>
          <a:p>
            <a:r>
              <a:rPr lang="en-US" dirty="0"/>
              <a:t>Build models using scikit-learn</a:t>
            </a:r>
          </a:p>
          <a:p>
            <a:pPr lvl="1"/>
            <a:r>
              <a:rPr lang="en-US" dirty="0"/>
              <a:t>Data pre-processing</a:t>
            </a:r>
          </a:p>
          <a:p>
            <a:pPr lvl="2"/>
            <a:r>
              <a:rPr lang="en-US" dirty="0"/>
              <a:t>Label encoding</a:t>
            </a:r>
          </a:p>
          <a:p>
            <a:pPr lvl="2"/>
            <a:r>
              <a:rPr lang="en-US" dirty="0"/>
              <a:t>Data splitting into training and test sets (80%-20%)</a:t>
            </a:r>
          </a:p>
          <a:p>
            <a:pPr lvl="1"/>
            <a:r>
              <a:rPr lang="en-US" dirty="0"/>
              <a:t>Hyperparameter tuning</a:t>
            </a:r>
          </a:p>
          <a:p>
            <a:pPr lvl="2"/>
            <a:r>
              <a:rPr lang="en-US" dirty="0"/>
              <a:t>Randomized Search Cross Validation(CV)</a:t>
            </a:r>
          </a:p>
          <a:p>
            <a:pPr lvl="1"/>
            <a:r>
              <a:rPr lang="en-US" dirty="0"/>
              <a:t>Evaluation metric</a:t>
            </a:r>
          </a:p>
          <a:p>
            <a:pPr lvl="2"/>
            <a:r>
              <a:rPr lang="en-US" dirty="0"/>
              <a:t>r2_score</a:t>
            </a:r>
          </a:p>
          <a:p>
            <a:pPr lvl="2"/>
            <a:r>
              <a:rPr lang="en-US" dirty="0"/>
              <a:t>root mean squared error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42C6-C1CE-4668-AF73-867D5694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A05740-DD26-4353-8D3C-6D046C9ED4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073"/>
            <a:ext cx="5258998" cy="377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B462F-1C06-406C-80E7-9C9D7386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01" t="65663" r="9964" b="15008"/>
          <a:stretch/>
        </p:blipFill>
        <p:spPr>
          <a:xfrm>
            <a:off x="6949785" y="2114914"/>
            <a:ext cx="4909135" cy="34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3AC0-6962-4CD2-BBE9-49CAEE5A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Important predictors of sales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F6C2B-0B7D-4F1D-ABF8-94F8997E6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7" y="1916950"/>
            <a:ext cx="6302090" cy="303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6210A-CF68-4E65-AF4D-B6F6ACAD4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2" y="1864055"/>
            <a:ext cx="4326266" cy="32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C1A6-FF8A-48BD-8EAD-B36BBE65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51F5-BC09-414C-882B-A0830ECB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MRP is the most important predictor of sales followed by Supermarket Type and Outlet Age.</a:t>
            </a:r>
          </a:p>
          <a:p>
            <a:r>
              <a:rPr lang="en-US" dirty="0"/>
              <a:t>Older stores have customer loyalty.</a:t>
            </a:r>
          </a:p>
          <a:p>
            <a:r>
              <a:rPr lang="en-US" dirty="0"/>
              <a:t>Grocery Stores and Supermarkets that carry a larger variety of products can help increase future sales.</a:t>
            </a:r>
          </a:p>
          <a:p>
            <a:r>
              <a:rPr lang="en-US" dirty="0"/>
              <a:t>Location of the outlets does not impact sales.</a:t>
            </a:r>
          </a:p>
          <a:p>
            <a:r>
              <a:rPr lang="en-US" dirty="0"/>
              <a:t>Item Visibility has no impact on sales.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1A6-8CAD-46E3-A15A-47F1F3A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B0BE-D66A-4A4C-ADB5-699228D4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such as </a:t>
            </a:r>
            <a:r>
              <a:rPr lang="en-US" dirty="0" err="1"/>
              <a:t>XGBoost</a:t>
            </a:r>
            <a:r>
              <a:rPr lang="en-US" dirty="0"/>
              <a:t> can be tested.</a:t>
            </a:r>
          </a:p>
          <a:p>
            <a:r>
              <a:rPr lang="en-US" dirty="0"/>
              <a:t>Models can be tested with a different subset of features.</a:t>
            </a:r>
          </a:p>
          <a:p>
            <a:r>
              <a:rPr lang="en-US" dirty="0"/>
              <a:t>Outliers can be removed to reduce skewness and to improve model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05415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7877-86BF-4E0C-B9D0-984C192F7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0EBA7-559B-4B49-B033-9D4BFA522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AFC-8917-415C-93EC-F013A69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BF0-391B-4267-8BE0-1550775D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Acquisition</a:t>
            </a:r>
          </a:p>
          <a:p>
            <a:r>
              <a:rPr lang="en-US" dirty="0"/>
              <a:t>Data Questions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6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73F9-9E54-4B4B-94BA-C3433DBD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B75-B51D-4CDA-9E57-B6EA2955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 is an American multinational retail corporation that operates a chain of supermarkets and grocery stores.</a:t>
            </a:r>
          </a:p>
          <a:p>
            <a:r>
              <a:rPr lang="en-US" dirty="0"/>
              <a:t> This project predicts the features that can help increase future sales.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93A4-E290-493A-8921-C0741E85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6325-B3B7-487C-A847-D02D309A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sales data for Walmart outlets in different cities for the year 2013</a:t>
            </a:r>
          </a:p>
          <a:p>
            <a:r>
              <a:rPr lang="en-US" dirty="0"/>
              <a:t>Dataset - 8523 records, 13 features, and 1 target variable </a:t>
            </a:r>
          </a:p>
          <a:p>
            <a:r>
              <a:rPr lang="en-US" dirty="0"/>
              <a:t>Data source - Kaggle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https://www.kaggle.com/anshg98/walmart-sales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4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EA00-694B-4244-BDA0-24103DFE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AC89-AADB-4D9D-99D2-84D58147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higher income levels of people in urban cities driving the sales of Tier 1 stores?  </a:t>
            </a:r>
          </a:p>
          <a:p>
            <a:r>
              <a:rPr lang="en-US" dirty="0"/>
              <a:t>Do supermarkets have higher sales because customers prefer to shop most of the items  from one place?   </a:t>
            </a:r>
          </a:p>
          <a:p>
            <a:r>
              <a:rPr lang="en-US" dirty="0"/>
              <a:t>Do the older stores have better sales because of customer loyalty? </a:t>
            </a:r>
          </a:p>
          <a:p>
            <a:r>
              <a:rPr lang="en-US" dirty="0"/>
              <a:t>Does product visibility impact sales? </a:t>
            </a:r>
          </a:p>
          <a:p>
            <a:r>
              <a:rPr lang="en-US" dirty="0"/>
              <a:t>Do necessities sell more than other items?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20-2C5D-41B3-8ED5-7140619B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F7B4-40A5-4722-BEDE-5F8938AE3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https://github.com/RupaliShah/Springboard/blob/master/Capstone1/EDA.ipynb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002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8CD-A34A-4DE5-8854-D722ED34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Sales</a:t>
            </a:r>
            <a:endParaRPr lang="en-US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417384-6F6E-444A-B254-824316CA5D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4015"/>
            <a:ext cx="5468941" cy="36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7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AFC-8917-415C-93EC-F013A69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Visibility, Weight and MRP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BF0-391B-4267-8BE0-1550775D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16378" y="1690688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6206130-93CD-4D97-A9E1-13BBC60C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330469"/>
            <a:ext cx="3895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58AF985-204F-4C12-A14B-4A84C2A2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59" y="2330468"/>
            <a:ext cx="3895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D29308-EA76-42ED-A1B1-54057D8C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42" y="2330468"/>
            <a:ext cx="3895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1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48B2-EFDF-487A-ABCD-392732C4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36" y="250703"/>
            <a:ext cx="10515600" cy="1325563"/>
          </a:xfrm>
        </p:spPr>
        <p:txBody>
          <a:bodyPr/>
          <a:lstStyle/>
          <a:p>
            <a:r>
              <a:rPr lang="en-US" dirty="0"/>
              <a:t>Distribution of sales across all products</a:t>
            </a: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A9AFED-A755-4655-988F-BA8C497A5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6" y="2090716"/>
            <a:ext cx="7714060" cy="37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51624E9-394E-4F72-9AC0-D5C32650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6911" y="1766631"/>
            <a:ext cx="3207425" cy="22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F56D453-2393-4C80-8251-A33A2CE4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9813" y="3970265"/>
            <a:ext cx="3096888" cy="212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50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454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1_Office Theme</vt:lpstr>
      <vt:lpstr>Predicting Factors that impact Walmart Sales</vt:lpstr>
      <vt:lpstr>Table of Contents</vt:lpstr>
      <vt:lpstr>Overview</vt:lpstr>
      <vt:lpstr>Data Acquisition</vt:lpstr>
      <vt:lpstr>Data Questions?</vt:lpstr>
      <vt:lpstr>Data Exploration</vt:lpstr>
      <vt:lpstr>Overall Sales</vt:lpstr>
      <vt:lpstr>Item Visibility, Weight and MRP</vt:lpstr>
      <vt:lpstr>Distribution of sales across all products</vt:lpstr>
      <vt:lpstr>Type and size of outlets</vt:lpstr>
      <vt:lpstr>Model Building </vt:lpstr>
      <vt:lpstr>Feature Engineering</vt:lpstr>
      <vt:lpstr>Modeling Overview</vt:lpstr>
      <vt:lpstr>Modeling Steps</vt:lpstr>
      <vt:lpstr>Model Comparison</vt:lpstr>
      <vt:lpstr>Important predictors of sales</vt:lpstr>
      <vt:lpstr>Results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Prediction</dc:title>
  <dc:creator>Rupali Shah</dc:creator>
  <cp:lastModifiedBy>Rupali Shah</cp:lastModifiedBy>
  <cp:revision>55</cp:revision>
  <dcterms:created xsi:type="dcterms:W3CDTF">2019-08-31T22:43:17Z</dcterms:created>
  <dcterms:modified xsi:type="dcterms:W3CDTF">2019-09-08T20:15:52Z</dcterms:modified>
</cp:coreProperties>
</file>