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69" r:id="rId4"/>
    <p:sldId id="268" r:id="rId5"/>
    <p:sldId id="315" r:id="rId6"/>
    <p:sldId id="304" r:id="rId7"/>
    <p:sldId id="305" r:id="rId8"/>
    <p:sldId id="280" r:id="rId9"/>
    <p:sldId id="266" r:id="rId10"/>
    <p:sldId id="288" r:id="rId11"/>
    <p:sldId id="289" r:id="rId12"/>
    <p:sldId id="267" r:id="rId13"/>
    <p:sldId id="290" r:id="rId14"/>
    <p:sldId id="283" r:id="rId15"/>
    <p:sldId id="281" r:id="rId16"/>
    <p:sldId id="292" r:id="rId17"/>
    <p:sldId id="308" r:id="rId18"/>
    <p:sldId id="282" r:id="rId19"/>
    <p:sldId id="293" r:id="rId20"/>
    <p:sldId id="310" r:id="rId21"/>
    <p:sldId id="311" r:id="rId22"/>
    <p:sldId id="313" r:id="rId23"/>
    <p:sldId id="301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544EBB-6A94-4CA8-A840-0B5EA7CC7B0E}">
          <p14:sldIdLst>
            <p14:sldId id="257"/>
            <p14:sldId id="262"/>
            <p14:sldId id="269"/>
            <p14:sldId id="268"/>
            <p14:sldId id="315"/>
            <p14:sldId id="304"/>
            <p14:sldId id="305"/>
            <p14:sldId id="280"/>
            <p14:sldId id="266"/>
            <p14:sldId id="288"/>
            <p14:sldId id="289"/>
            <p14:sldId id="267"/>
            <p14:sldId id="290"/>
            <p14:sldId id="283"/>
            <p14:sldId id="281"/>
            <p14:sldId id="292"/>
            <p14:sldId id="308"/>
            <p14:sldId id="282"/>
          </p14:sldIdLst>
        </p14:section>
        <p14:section name="Untitled Section" id="{9EAAA77C-36EA-4E13-BAD4-EC1C4C799289}">
          <p14:sldIdLst>
            <p14:sldId id="293"/>
            <p14:sldId id="310"/>
            <p14:sldId id="311"/>
            <p14:sldId id="313"/>
            <p14:sldId id="301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li Shah" initials="RS" lastIdx="1" clrIdx="0">
    <p:extLst>
      <p:ext uri="{19B8F6BF-5375-455C-9EA6-DF929625EA0E}">
        <p15:presenceInfo xmlns:p15="http://schemas.microsoft.com/office/powerpoint/2012/main" userId="d04d540c693fda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A76C4-1656-409B-A2C2-E17B368B2602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F7178-13F5-4A6A-A3FA-75806841DC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5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F7178-13F5-4A6A-A3FA-75806841DC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F7178-13F5-4A6A-A3FA-75806841DC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BD83-8AAF-4A35-921D-8E384D15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A773-9D06-4CF1-8E5F-9E81EAD1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033-221C-4903-BAE4-7F8443F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F564-802F-4F7A-BD26-8F9D8F6B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9A9F-6D55-49F3-BF95-2C8FB335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09D0-C52E-4522-9BB5-2D67180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DFF33-06E3-4B84-AEDA-6F68B3FD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00A6-BDF0-4E5A-97B4-547D00F3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0269-A982-490D-AA9F-043BC8A1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FA2B-81E3-423F-AF22-E738BE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5A931-A73A-4234-A4DF-758904B1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0302-B3F1-458C-BC41-FEC93C09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4326-2684-4FF5-81FC-20CA0C80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F73-46C5-49A6-99AC-48BCA999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560A-06BC-40E3-9540-9ACB0CD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9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5E7F-B21E-4DE7-811D-42145D1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3EAB-0574-4BB6-BE2E-5C1E4A06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777F-2321-4243-9D02-C39C2059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C188-A376-4742-8FF1-932D3B4A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7CBA-E5AE-475F-83D0-8D27E93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2E1-5C10-4661-9E00-6297E00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A98A-835E-42AC-B4D4-FE8E8988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ED94-BF53-46DC-83BC-7E0BE51B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52DE-1B08-4739-86DF-2862B42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6D28-CEDA-4E82-A420-2DF0AE5E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200E-9D4A-47EF-B9C6-246D39D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1C12-7232-4479-BC1F-409473AE2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5FD7-27A7-4AE6-A89F-A00D9901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69049-E534-4CD9-BF65-3E9874D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3268-BDE2-48DE-8AC3-0C3FE2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B419-EAC2-4F00-9D30-2A772B6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39ED-F187-41A6-8831-316CD86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7C2C-AC32-4165-933F-76B2841B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5B81-6921-4951-B270-280CE7AE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289C8-E794-4E5E-BE39-6FF0622CD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49E74-1FCE-4AA7-A832-B6080FBA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7164B-1706-4938-8551-58FF5C2C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FD31B-B543-410A-903F-773169A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5564-AA4D-4DCB-976F-00D0C0F5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B78-B81E-4204-AE9C-24938AC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5BB5B-66CD-4D3B-9F6A-14B0EB95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03392-A686-450F-8EAF-8C96EC58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6AC3-B9C5-4734-961A-FBFC78CA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9B1C9-E129-4B5B-9AE5-E5B307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FC5E-4611-421C-8E7F-2528DCB1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230F-B41E-4D3F-A428-4760077E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6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F261-4CF0-47AE-822B-7DAD7D62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5810-A730-4F81-87DB-8326028D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83EA-33A7-4528-87F5-98A07440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1ACF-49A4-449E-B47A-BEE7FE60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2C5F-F0B0-42C6-854F-4436F5C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3355-5817-4E64-BD8D-D7CFF73A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409B-0F4F-4799-A577-78EC072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45A48-F142-4004-9517-F9C5ACF3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B4CA-3454-466A-BC7B-A1DFF008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4AE-30A2-458D-87AF-930EF24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A0A8-1D7A-4BF4-89CB-D9C2DB21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A7DA-1C63-48F9-8381-9A7C4A5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65FC7-CEC7-4B9E-83CE-204FAD2A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81E-631F-4C1C-B3F5-AE89AA67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BA3B-5904-44FF-8607-1A42EFB6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8792-D3DC-44A2-8C16-2F8DF76201EB}" type="datetimeFigureOut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E20D-9851-4603-888D-14962D538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65FD-9AFD-4AC1-80D7-2520F79F3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A69B-F157-4AFD-A474-D57C23EE3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VAR.ipyn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LSTM.ipyn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T10YIE" TargetMode="External"/><Relationship Id="rId2" Type="http://schemas.openxmlformats.org/officeDocument/2006/relationships/hyperlink" Target="https://docs.quandl.com/docs/python-time-se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red.stlouisfed.org/graph/?g=pr6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aliShah/Springboard/blob/master/Capstone2/Stock%20Prediction%20with%20ARIMA%20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7C7-1C38-4441-86CF-A508B8E6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Evaluating models for Stock Price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EC55-C4D0-45AB-8328-CDA4876E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Rupali Shah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FD9794-C8C9-43EC-98A4-6353580B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10" y="4431248"/>
            <a:ext cx="2075756" cy="4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8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Partial Auto Correlation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2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PACF plot determines the Auto Regressive (AR) term (p).</a:t>
            </a:r>
          </a:p>
          <a:p>
            <a:r>
              <a:rPr lang="en-US" sz="2000" dirty="0"/>
              <a:t>AR refers to the past values for forecasting the next value.</a:t>
            </a:r>
          </a:p>
          <a:p>
            <a:r>
              <a:rPr lang="en-US" sz="2000" dirty="0"/>
              <a:t>Value of p = the lags that cross the significance limit in the PACF plot.</a:t>
            </a:r>
          </a:p>
          <a:p>
            <a:r>
              <a:rPr lang="en-US" sz="2000" dirty="0"/>
              <a:t>This plot shows that the value of          p = 0.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C:\Users\rupal\AppData\Local\Microsoft\Windows\INetCache\Content.MSO\7E7C2726.tmp">
            <a:extLst>
              <a:ext uri="{FF2B5EF4-FFF2-40B4-BE49-F238E27FC236}">
                <a16:creationId xmlns:a16="http://schemas.microsoft.com/office/drawing/2014/main" id="{467EE607-F77C-445C-9838-9B33868B66E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" r="3" b="3471"/>
          <a:stretch/>
        </p:blipFill>
        <p:spPr bwMode="auto">
          <a:xfrm>
            <a:off x="5120640" y="1948174"/>
            <a:ext cx="5784066" cy="3611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6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Stationary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01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Stationarity for a univariate series is checked using the Augmented Dickey Fuller Test.</a:t>
            </a:r>
          </a:p>
          <a:p>
            <a:r>
              <a:rPr lang="en-US" sz="2000" dirty="0"/>
              <a:t>This plot shows the stationarized series after differencing the original Time Series once. </a:t>
            </a:r>
          </a:p>
          <a:p>
            <a:r>
              <a:rPr lang="en-US" sz="2000" dirty="0"/>
              <a:t>Value of d = 1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6" name="Picture 35" descr="C:\Users\rupal\AppData\Local\Microsoft\Windows\INetCache\Content.MSO\10A32F1A.tmp">
            <a:extLst>
              <a:ext uri="{FF2B5EF4-FFF2-40B4-BE49-F238E27FC236}">
                <a16:creationId xmlns:a16="http://schemas.microsoft.com/office/drawing/2014/main" id="{726082EE-6481-4588-AC32-9A25D23733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56" y="1891067"/>
            <a:ext cx="5881688" cy="3075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5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Auto correlation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ACF plot determines the Moving Average(MA) term (q).</a:t>
            </a:r>
          </a:p>
          <a:p>
            <a:r>
              <a:rPr lang="en-US" sz="2000" dirty="0"/>
              <a:t>Defines the number of past forecast errors.</a:t>
            </a:r>
          </a:p>
          <a:p>
            <a:r>
              <a:rPr lang="en-US" sz="2000" dirty="0"/>
              <a:t>Value of q = number of lags that cross the significance level in the ACF plot.</a:t>
            </a:r>
          </a:p>
          <a:p>
            <a:r>
              <a:rPr lang="en-US" sz="2000" dirty="0"/>
              <a:t>This plot shows that value of      q = 0.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Content Placeholder 3" descr="C:\Users\rupal\AppData\Local\Microsoft\Windows\INetCache\Content.MSO\190D0F58.tmp">
            <a:extLst>
              <a:ext uri="{FF2B5EF4-FFF2-40B4-BE49-F238E27FC236}">
                <a16:creationId xmlns:a16="http://schemas.microsoft.com/office/drawing/2014/main" id="{68B24F7E-72F2-47AA-BE4B-4072CC3771F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85"/>
          <a:stretch/>
        </p:blipFill>
        <p:spPr bwMode="auto">
          <a:xfrm>
            <a:off x="5188734" y="1716696"/>
            <a:ext cx="5822977" cy="3866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256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ARIMA Forecast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014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Stock prices were forecasted with the combination (p,d,q) = (0,1,0)</a:t>
            </a:r>
          </a:p>
          <a:p>
            <a:r>
              <a:rPr lang="en-US" sz="2000" dirty="0"/>
              <a:t> The model gave a Root Mean Squared Error of 5.92.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 descr="C:\Users\rupal\AppData\Local\Microsoft\Windows\INetCache\Content.MSO\DBFDF9B4.tmp">
            <a:extLst>
              <a:ext uri="{FF2B5EF4-FFF2-40B4-BE49-F238E27FC236}">
                <a16:creationId xmlns:a16="http://schemas.microsoft.com/office/drawing/2014/main" id="{F7640B35-228A-47AB-994F-550049A963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43" y="1861885"/>
            <a:ext cx="5611003" cy="3011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06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1600" dirty="0">
                <a:hlinkClick r:id="rId2"/>
              </a:rPr>
              <a:t>https://github.com/RupaliShah/Springboard/blob/master/Capstone2/Stock%20Prediction%20with%20VAR.ipynb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5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C91D-7C49-489E-80C4-89C9FC0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77AF64-47BA-4F17-9DE2-DDDA061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Vector Auto Regression.</a:t>
            </a:r>
          </a:p>
          <a:p>
            <a:r>
              <a:rPr lang="en-US" sz="2400" dirty="0"/>
              <a:t>Uses a multivariate Time Series to make predictions.</a:t>
            </a:r>
          </a:p>
          <a:p>
            <a:r>
              <a:rPr lang="en-US" sz="2400" dirty="0"/>
              <a:t>Each variable is a linear function of the past values of itself and of all the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81076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2037-3D2F-4058-AC13-48CE9256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833677" cy="13315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Stationary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7D4C6B-6D5C-4AD7-BDBC-68E998AE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Stationarity check for multivariate Time Series is done using the Coint Johansen test.</a:t>
            </a:r>
          </a:p>
          <a:p>
            <a:r>
              <a:rPr lang="en-US" sz="2000" dirty="0"/>
              <a:t>Stationarity is based on Eigen values. </a:t>
            </a:r>
          </a:p>
          <a:p>
            <a:r>
              <a:rPr lang="en-US" sz="2000" dirty="0"/>
              <a:t>This plot shows the stationarized series after differencing the original Time Series once.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E504EA-6DB3-478E-86DC-66B4525E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4" y="2279414"/>
            <a:ext cx="59531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9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32B-F546-4CFF-B775-30F387C0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10199000" cy="101338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 VAR Forecast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43C6-5CF8-4D7E-B51A-ADF603A0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38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lags are determined by the VAR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gave a Root Mean Squared Error of  0.0127.</a:t>
            </a:r>
          </a:p>
          <a:p>
            <a:endParaRPr lang="en-US" dirty="0"/>
          </a:p>
        </p:txBody>
      </p:sp>
      <p:pic>
        <p:nvPicPr>
          <p:cNvPr id="5" name="Content Placeholder 4" descr="C:\Users\rupal\AppData\Local\Microsoft\Windows\INetCache\Content.MSO\EA9CB092.tmp">
            <a:extLst>
              <a:ext uri="{FF2B5EF4-FFF2-40B4-BE49-F238E27FC236}">
                <a16:creationId xmlns:a16="http://schemas.microsoft.com/office/drawing/2014/main" id="{6BC59FFC-7257-4FCB-BD4E-C9EA442342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1989279"/>
            <a:ext cx="6172200" cy="324698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9572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 b="1" dirty="0"/>
              <a:t>LSTM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1400" dirty="0">
                <a:hlinkClick r:id="rId2"/>
              </a:rPr>
              <a:t>https://github.com/RupaliShah/Springboard/blob/master/Capstone2/Stock%20Prediction%20with%20LSTM.ipynb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867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C91D-7C49-489E-80C4-89C9FC0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LSTM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77AF64-47BA-4F17-9DE2-DDDA061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Long-short term memory.</a:t>
            </a:r>
          </a:p>
          <a:p>
            <a:r>
              <a:rPr lang="en-US" sz="2400" dirty="0"/>
              <a:t>Can make predictions on univariate as well as multivariate Time Series. </a:t>
            </a:r>
          </a:p>
          <a:p>
            <a:r>
              <a:rPr lang="en-US" sz="2400" dirty="0"/>
              <a:t>Takes a 3D array as an input.</a:t>
            </a:r>
          </a:p>
          <a:p>
            <a:r>
              <a:rPr lang="en-US" sz="2400" dirty="0"/>
              <a:t>Series is normalized in the range 0 to 1.</a:t>
            </a:r>
          </a:p>
        </p:txBody>
      </p:sp>
    </p:spTree>
    <p:extLst>
      <p:ext uri="{BB962C8B-B14F-4D97-AF65-F5344CB8AC3E}">
        <p14:creationId xmlns:p14="http://schemas.microsoft.com/office/powerpoint/2010/main" val="10888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AFC-8917-415C-93EC-F013A69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BF0-391B-4267-8BE0-1550775D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Acquisition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ARIMA  </a:t>
            </a:r>
          </a:p>
          <a:p>
            <a:pPr lvl="1"/>
            <a:r>
              <a:rPr lang="en-US" dirty="0"/>
              <a:t>LSTM  </a:t>
            </a:r>
          </a:p>
          <a:p>
            <a:pPr lvl="1"/>
            <a:r>
              <a:rPr lang="en-US" dirty="0"/>
              <a:t>VAR 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1B53-8A93-4920-AA7C-9F58892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6944" cy="84630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2AC1-D83D-4336-85CC-A1CA78CE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Chain of repeating modules of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LSTM unit is composed of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cell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input gate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output 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forget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cell remembers the values over arbitrary intervals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gates regulate information in and out of the cells.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Activation function of the LSTM gates is the Sigmoid function.</a:t>
            </a:r>
          </a:p>
          <a:p>
            <a:endParaRPr lang="en-US" dirty="0"/>
          </a:p>
        </p:txBody>
      </p:sp>
      <p:pic>
        <p:nvPicPr>
          <p:cNvPr id="5" name="Content Placeholder 3" descr="A LSTM neural network.">
            <a:extLst>
              <a:ext uri="{FF2B5EF4-FFF2-40B4-BE49-F238E27FC236}">
                <a16:creationId xmlns:a16="http://schemas.microsoft.com/office/drawing/2014/main" id="{E87200F1-9670-4915-A243-B8C580188A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740" y="2491089"/>
            <a:ext cx="5566471" cy="2326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35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1B53-8A93-4920-AA7C-9F58892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6944" cy="84630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LSTM Forecast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2AC1-D83D-4336-85CC-A1CA78CE2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203" y="2217656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was compiled with the ‘Adam’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was trained for 24 epochs with a batch size of 32.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gave a Root Mean Squared Error of 2.37.</a:t>
            </a:r>
          </a:p>
          <a:p>
            <a:endParaRPr lang="en-US" dirty="0"/>
          </a:p>
        </p:txBody>
      </p:sp>
      <p:pic>
        <p:nvPicPr>
          <p:cNvPr id="7" name="Content Placeholder 6" descr="C:\Users\rupal\AppData\Local\Microsoft\Windows\INetCache\Content.MSO\8E87DEFD.tmp">
            <a:extLst>
              <a:ext uri="{FF2B5EF4-FFF2-40B4-BE49-F238E27FC236}">
                <a16:creationId xmlns:a16="http://schemas.microsoft.com/office/drawing/2014/main" id="{4A3D2986-FC55-4447-B56F-2F5C7A1F0F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4532" y="2057400"/>
            <a:ext cx="6172200" cy="3336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30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5E28-B454-4049-A632-91685FBF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6700-9983-49AA-AA91-C58A10CB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1295"/>
            <a:ext cx="5181600" cy="4351338"/>
          </a:xfrm>
        </p:spPr>
        <p:txBody>
          <a:bodyPr/>
          <a:lstStyle/>
          <a:p>
            <a:r>
              <a:rPr lang="en-US" sz="2400" dirty="0"/>
              <a:t>ARIMA and VAR model predictions are not close to the real values. </a:t>
            </a:r>
          </a:p>
          <a:p>
            <a:r>
              <a:rPr lang="en-US" sz="2400" dirty="0"/>
              <a:t>The LSTM model prediction is close to the real data, though it does not predict the exact values.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7FD02-9FBB-4A22-9106-2D1DF6808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3965" y="2758382"/>
            <a:ext cx="420660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532-54AF-453E-A02B-976BFE65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2D10-281D-4A71-817A-FA7E454C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the VAR model with additional features such as Twitter Sentiment. </a:t>
            </a:r>
          </a:p>
          <a:p>
            <a:r>
              <a:rPr lang="en-US" sz="2400" dirty="0"/>
              <a:t>Train the LSTM model with multivariate data such as the Inflation Rate and Twitter Sentiment.</a:t>
            </a:r>
          </a:p>
        </p:txBody>
      </p:sp>
    </p:spTree>
    <p:extLst>
      <p:ext uri="{BB962C8B-B14F-4D97-AF65-F5344CB8AC3E}">
        <p14:creationId xmlns:p14="http://schemas.microsoft.com/office/powerpoint/2010/main" val="32660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AA8E-15F3-4CF6-B332-8A9C5B9C5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68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A1F-B385-48EF-8D5E-41B637FB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9DAE-45AE-465F-9A26-BB23360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of an Oil and Gas company, Chevron Corp. (CVX)	 are predicted using Time Series Forecasting.</a:t>
            </a:r>
          </a:p>
          <a:p>
            <a:r>
              <a:rPr lang="en-US" dirty="0"/>
              <a:t>Data is fitted to three different models to make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532-54AF-453E-A02B-976BFE65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2D10-281D-4A71-817A-FA7E454C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stock data for Chevron Corporation (CVX) for 5 years is acquired from the </a:t>
            </a:r>
            <a:r>
              <a:rPr lang="en-US" dirty="0">
                <a:hlinkClick r:id="rId2"/>
              </a:rPr>
              <a:t>Quandl</a:t>
            </a:r>
            <a:r>
              <a:rPr lang="en-US" dirty="0"/>
              <a:t> API.</a:t>
            </a:r>
          </a:p>
          <a:p>
            <a:r>
              <a:rPr lang="en-US" dirty="0"/>
              <a:t>5-year Inflation Rate is downloaded from the </a:t>
            </a:r>
            <a:r>
              <a:rPr lang="en-US" dirty="0">
                <a:hlinkClick r:id="rId3"/>
              </a:rPr>
              <a:t>FRED</a:t>
            </a:r>
            <a:r>
              <a:rPr lang="en-US" dirty="0"/>
              <a:t> website as a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3BAC-93AE-473A-9061-936C413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2BD-3724-424F-A888-BC63907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Stock Price</a:t>
            </a:r>
          </a:p>
          <a:p>
            <a:pPr marL="0" indent="0">
              <a:buNone/>
            </a:pPr>
            <a:r>
              <a:rPr lang="en-US" sz="2400" dirty="0"/>
              <a:t> The Stock Price data from Quandl has 12 features and 1090 observations 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Inflation rate</a:t>
            </a:r>
          </a:p>
          <a:p>
            <a:pPr marL="0" indent="0">
              <a:buNone/>
            </a:pPr>
            <a:r>
              <a:rPr lang="en-US" sz="2400" dirty="0"/>
              <a:t> The Inflation Rate dataset from FRED has 2 features and 1303 observations. </a:t>
            </a:r>
          </a:p>
          <a:p>
            <a:endParaRPr lang="en-US" sz="2400" dirty="0"/>
          </a:p>
          <a:p>
            <a:r>
              <a:rPr lang="en-US" sz="2400" b="1" dirty="0"/>
              <a:t>Target Variable</a:t>
            </a:r>
          </a:p>
          <a:p>
            <a:pPr marL="0" indent="0">
              <a:buNone/>
            </a:pPr>
            <a:r>
              <a:rPr lang="en-US" sz="2400" dirty="0"/>
              <a:t>The Adj. Closing Price is considered as the Target variable as it reflects the stock’s value after  accounting for any corporate actions. </a:t>
            </a:r>
          </a:p>
        </p:txBody>
      </p:sp>
    </p:spTree>
    <p:extLst>
      <p:ext uri="{BB962C8B-B14F-4D97-AF65-F5344CB8AC3E}">
        <p14:creationId xmlns:p14="http://schemas.microsoft.com/office/powerpoint/2010/main" val="12037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851-2284-41EB-B57E-07F7360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Chevron Adjusted Closing Price over a period of 5 years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C1D419-4762-4658-822A-88AFF849DD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7050" y="1825625"/>
            <a:ext cx="7574022" cy="3971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851-2284-41EB-B57E-07F7360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Inflation Rate over a period of 5 years</a:t>
            </a:r>
          </a:p>
        </p:txBody>
      </p:sp>
      <p:pic>
        <p:nvPicPr>
          <p:cNvPr id="5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9373C6FE-4CE7-4081-907E-F14C2611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086"/>
          <a:stretch/>
        </p:blipFill>
        <p:spPr>
          <a:xfrm>
            <a:off x="2165927" y="1788898"/>
            <a:ext cx="7860146" cy="41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920-2C5D-41B3-8ED5-7140619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ARIMA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F7B4-40A5-4722-BEDE-5F8938AE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https://github.com/RupaliShah/Springboard/blob/master/Capstone2/Stock%20Prediction%20with%20ARIMA%20.ipynb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57FD-66BC-4026-8427-883F8C6A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ARIMA and Auto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2A2A-4722-48E9-A0E1-063CB262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ARIMA - Auto Regressive Integrated Moving Average.</a:t>
            </a:r>
          </a:p>
          <a:p>
            <a:r>
              <a:rPr lang="en-US" sz="2400" dirty="0"/>
              <a:t>Statistical method which needs a univariate series.</a:t>
            </a:r>
          </a:p>
          <a:p>
            <a:r>
              <a:rPr lang="en-US" sz="2400" dirty="0"/>
              <a:t>Characterized by three terms p,d,q</a:t>
            </a:r>
          </a:p>
          <a:p>
            <a:pPr lvl="1"/>
            <a:r>
              <a:rPr lang="en-US" dirty="0"/>
              <a:t>p – Auto Regressive, value determined by the PACF plot.</a:t>
            </a:r>
          </a:p>
          <a:p>
            <a:pPr lvl="1"/>
            <a:r>
              <a:rPr lang="en-US" dirty="0"/>
              <a:t>d – minimum number of differencing needed to make the series stationary.</a:t>
            </a:r>
          </a:p>
          <a:p>
            <a:pPr lvl="1"/>
            <a:r>
              <a:rPr lang="en-US" dirty="0"/>
              <a:t>q – Moving Average,  determined by the ACF plot.</a:t>
            </a:r>
          </a:p>
          <a:p>
            <a:pPr lvl="1"/>
            <a:endParaRPr lang="en-US" dirty="0"/>
          </a:p>
          <a:p>
            <a:r>
              <a:rPr lang="en-US" sz="2400" dirty="0"/>
              <a:t>Auto ARIMA automatically selects the best combination of (p,d,q) that provides the least error based on the AIC and BIC values.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818</Words>
  <Application>Microsoft Office PowerPoint</Application>
  <PresentationFormat>Widescreen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Evaluating models for Stock Price Forecasting </vt:lpstr>
      <vt:lpstr>Table of Contents</vt:lpstr>
      <vt:lpstr>Overview</vt:lpstr>
      <vt:lpstr>Data Acquisition</vt:lpstr>
      <vt:lpstr>Data Exploration</vt:lpstr>
      <vt:lpstr>Chevron Adjusted Closing Price over a period of 5 years</vt:lpstr>
      <vt:lpstr>Inflation Rate over a period of 5 years</vt:lpstr>
      <vt:lpstr>ARIMA model </vt:lpstr>
      <vt:lpstr>ARIMA and Auto ARIMA</vt:lpstr>
      <vt:lpstr>Partial Auto Correlation Plot</vt:lpstr>
      <vt:lpstr>Stationary Series</vt:lpstr>
      <vt:lpstr>Auto correlation plot</vt:lpstr>
      <vt:lpstr>ARIMA Forecast</vt:lpstr>
      <vt:lpstr>VAR model </vt:lpstr>
      <vt:lpstr>VAR</vt:lpstr>
      <vt:lpstr>Stationary Series</vt:lpstr>
      <vt:lpstr> VAR Forecast</vt:lpstr>
      <vt:lpstr>LSTM model </vt:lpstr>
      <vt:lpstr>LSTM</vt:lpstr>
      <vt:lpstr>LSTM Architecture</vt:lpstr>
      <vt:lpstr>LSTM Forecast</vt:lpstr>
      <vt:lpstr>Result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</dc:title>
  <dc:creator>Rupali Shah</dc:creator>
  <cp:lastModifiedBy>Rupali Shah</cp:lastModifiedBy>
  <cp:revision>51</cp:revision>
  <dcterms:created xsi:type="dcterms:W3CDTF">2019-11-06T17:39:34Z</dcterms:created>
  <dcterms:modified xsi:type="dcterms:W3CDTF">2019-11-09T20:11:16Z</dcterms:modified>
</cp:coreProperties>
</file>