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2" r:id="rId4"/>
    <p:sldId id="263" r:id="rId5"/>
    <p:sldId id="259" r:id="rId6"/>
    <p:sldId id="257" r:id="rId7"/>
    <p:sldId id="273" r:id="rId8"/>
    <p:sldId id="258" r:id="rId9"/>
    <p:sldId id="271" r:id="rId10"/>
    <p:sldId id="269" r:id="rId11"/>
    <p:sldId id="274" r:id="rId12"/>
    <p:sldId id="267" r:id="rId13"/>
    <p:sldId id="277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70550-ECB1-43E7-B710-0270931F5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5CBAF-64AC-479E-A570-8841B172C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B9144-200A-46D4-A3DF-29198481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7DE0-42A5-49BB-A6F3-1782BC4BDFD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F9B01-7916-4CC8-A2E5-865354A8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A02E0-ED69-43A5-9317-2AEED64B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41CC-D0F7-4EEB-80C5-203747C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F6C3-492F-4808-B820-11E65E5C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59976-D3E1-42C8-8461-8FB7E1C60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39357-CB51-45A1-89CD-68236780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7DE0-42A5-49BB-A6F3-1782BC4BDFD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BDDE0-2252-48A7-AD07-32FD511C9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A90F0-DF28-4036-B05C-14E3A030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41CC-D0F7-4EEB-80C5-203747C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9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F7AE38-678A-4944-A0F5-59AACFDB6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35D0F6-E762-4B95-8F01-D4481E206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05C12-AFDF-4C31-8722-DFF7B983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7DE0-42A5-49BB-A6F3-1782BC4BDFD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960FD-5B05-4DA1-B48F-E3FE92FA6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E91F7-2463-4E8A-A9B3-35ADFCAA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41CC-D0F7-4EEB-80C5-203747C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09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70550-ECB1-43E7-B710-0270931F5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5CBAF-64AC-479E-A570-8841B172C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B9144-200A-46D4-A3DF-29198481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7DE0-42A5-49BB-A6F3-1782BC4BDFD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F9B01-7916-4CC8-A2E5-865354A8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A02E0-ED69-43A5-9317-2AEED64B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41CC-D0F7-4EEB-80C5-203747C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47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413A-5380-4417-B486-24E60EF87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8BD8-5D63-4939-AF94-53890D744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0A332-F2B2-4BB0-9271-7F89258D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7DE0-42A5-49BB-A6F3-1782BC4BDFD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85CDC-88DC-4F9A-A2EB-7448ACD59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14398-6B57-41D2-9481-24AB7C81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41CC-D0F7-4EEB-80C5-203747C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91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7A05-FA87-4002-B545-CD2E7D2A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06DE8-4F1F-4736-83F6-21EC84FF1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F5D18-2813-443D-A6EA-F919518A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7DE0-42A5-49BB-A6F3-1782BC4BDFD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CEA9D-AD70-46E6-9BF2-DBC2873F5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56B76-5D39-4077-8364-A854F4B2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41CC-D0F7-4EEB-80C5-203747C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65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4CF71-7BA8-44CC-968E-32F2DC216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7CFD5-AAA6-4AA8-9019-94E13EB58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D89C8-AD36-4FB7-8145-22EB1FFDB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49D26-3F18-4424-B8E5-B7195A53D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7DE0-42A5-49BB-A6F3-1782BC4BDFD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33050-25E8-4C2C-9A5A-D960735B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91D64-CB61-4198-80D2-280C0652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41CC-D0F7-4EEB-80C5-203747C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13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5F60-DFA3-4510-945A-D490899CB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38CD6-2221-4ECF-826F-C74B9383E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4FE4C-517D-4662-AC13-16AA85598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C4071-1A09-4CC5-9687-1C294DA0A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555BB-F8EB-449A-84A1-CE6C75308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65B82B-29C3-4860-A4DE-E8596E9F9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7DE0-42A5-49BB-A6F3-1782BC4BDFD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2F1952-9A73-4828-8D58-A255EEBF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C2BA3-37E9-42F9-AA18-F55859A4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41CC-D0F7-4EEB-80C5-203747C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284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FA4D0-4949-4413-84C1-AD6A72E65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81D23-44FB-4CEC-B13D-CFC2DCA3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7DE0-42A5-49BB-A6F3-1782BC4BDFD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0C2BB-7AE2-4D17-AA15-68442606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DD43B-929D-47CE-B498-E9F5CC23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41CC-D0F7-4EEB-80C5-203747C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75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C8DE6E-0E09-425F-AF7E-38CDED9C6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7DE0-42A5-49BB-A6F3-1782BC4BDFD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D60993-4EB3-4F37-941A-FF3F84D6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A3004-D0FE-4EAB-8F69-74646820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41CC-D0F7-4EEB-80C5-203747C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485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3AEA-DB34-4B78-864F-0BA5A6953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B6999-7A52-4704-9CB1-D22E0011B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D3621-68FC-468F-B70E-BF667BF48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32C38-3A4E-4285-8CDD-2F0BE0713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7DE0-42A5-49BB-A6F3-1782BC4BDFD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F13D6-B3D6-42A1-B59B-042B7FE92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28FAB-57DC-49E4-A717-95E44EE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41CC-D0F7-4EEB-80C5-203747C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0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413A-5380-4417-B486-24E60EF87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8BD8-5D63-4939-AF94-53890D744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0A332-F2B2-4BB0-9271-7F89258D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7DE0-42A5-49BB-A6F3-1782BC4BDFD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85CDC-88DC-4F9A-A2EB-7448ACD59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14398-6B57-41D2-9481-24AB7C81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41CC-D0F7-4EEB-80C5-203747C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980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8B1D-ACA1-4A43-9485-AC3DA0EBD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99CDC9-C78F-4220-BECA-9E4329BD3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60B7C-0D5F-48D5-AB11-F96581A58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0B9F3-6A52-4340-BB89-73E935E67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7DE0-42A5-49BB-A6F3-1782BC4BDFD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ED194-89F9-4122-BC82-3563F051F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47CFD-2244-4E65-AE55-8578160A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41CC-D0F7-4EEB-80C5-203747C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36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F6C3-492F-4808-B820-11E65E5C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59976-D3E1-42C8-8461-8FB7E1C60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39357-CB51-45A1-89CD-68236780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7DE0-42A5-49BB-A6F3-1782BC4BDFD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BDDE0-2252-48A7-AD07-32FD511C9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A90F0-DF28-4036-B05C-14E3A030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41CC-D0F7-4EEB-80C5-203747C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533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F7AE38-678A-4944-A0F5-59AACFDB6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35D0F6-E762-4B95-8F01-D4481E206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05C12-AFDF-4C31-8722-DFF7B983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7DE0-42A5-49BB-A6F3-1782BC4BDFD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960FD-5B05-4DA1-B48F-E3FE92FA6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E91F7-2463-4E8A-A9B3-35ADFCAA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41CC-D0F7-4EEB-80C5-203747C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64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7A05-FA87-4002-B545-CD2E7D2A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06DE8-4F1F-4736-83F6-21EC84FF1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F5D18-2813-443D-A6EA-F919518A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7DE0-42A5-49BB-A6F3-1782BC4BDFD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CEA9D-AD70-46E6-9BF2-DBC2873F5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56B76-5D39-4077-8364-A854F4B2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41CC-D0F7-4EEB-80C5-203747C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4CF71-7BA8-44CC-968E-32F2DC216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7CFD5-AAA6-4AA8-9019-94E13EB58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D89C8-AD36-4FB7-8145-22EB1FFDB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49D26-3F18-4424-B8E5-B7195A53D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7DE0-42A5-49BB-A6F3-1782BC4BDFD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33050-25E8-4C2C-9A5A-D960735B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91D64-CB61-4198-80D2-280C0652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41CC-D0F7-4EEB-80C5-203747C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4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5F60-DFA3-4510-945A-D490899CB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38CD6-2221-4ECF-826F-C74B9383E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4FE4C-517D-4662-AC13-16AA85598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C4071-1A09-4CC5-9687-1C294DA0A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555BB-F8EB-449A-84A1-CE6C75308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65B82B-29C3-4860-A4DE-E8596E9F9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7DE0-42A5-49BB-A6F3-1782BC4BDFD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2F1952-9A73-4828-8D58-A255EEBF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C2BA3-37E9-42F9-AA18-F55859A4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41CC-D0F7-4EEB-80C5-203747C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9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FA4D0-4949-4413-84C1-AD6A72E65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81D23-44FB-4CEC-B13D-CFC2DCA3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7DE0-42A5-49BB-A6F3-1782BC4BDFD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0C2BB-7AE2-4D17-AA15-68442606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DD43B-929D-47CE-B498-E9F5CC23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41CC-D0F7-4EEB-80C5-203747C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8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C8DE6E-0E09-425F-AF7E-38CDED9C6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7DE0-42A5-49BB-A6F3-1782BC4BDFD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D60993-4EB3-4F37-941A-FF3F84D6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A3004-D0FE-4EAB-8F69-74646820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41CC-D0F7-4EEB-80C5-203747C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6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3AEA-DB34-4B78-864F-0BA5A6953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B6999-7A52-4704-9CB1-D22E0011B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D3621-68FC-468F-B70E-BF667BF48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32C38-3A4E-4285-8CDD-2F0BE0713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7DE0-42A5-49BB-A6F3-1782BC4BDFD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F13D6-B3D6-42A1-B59B-042B7FE92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28FAB-57DC-49E4-A717-95E44EE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41CC-D0F7-4EEB-80C5-203747C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6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8B1D-ACA1-4A43-9485-AC3DA0EBD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99CDC9-C78F-4220-BECA-9E4329BD3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60B7C-0D5F-48D5-AB11-F96581A58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0B9F3-6A52-4340-BB89-73E935E67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7DE0-42A5-49BB-A6F3-1782BC4BDFD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ED194-89F9-4122-BC82-3563F051F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47CFD-2244-4E65-AE55-8578160A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41CC-D0F7-4EEB-80C5-203747C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8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20D36E-1439-40D5-9737-61E732E81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3A6A3-1237-406A-AB9D-ED1FE1303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46D02-2548-4E3E-8964-8A8BC3595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17DE0-42A5-49BB-A6F3-1782BC4BDFD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EF428-074B-426A-AC3F-677D39759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15DFE-7C78-492D-A0C1-1F6C71827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141CC-D0F7-4EEB-80C5-203747C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0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chemeClr val="accent5">
                <a:lumMod val="20000"/>
                <a:lumOff val="8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20D36E-1439-40D5-9737-61E732E81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3A6A3-1237-406A-AB9D-ED1FE1303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46D02-2548-4E3E-8964-8A8BC3595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17DE0-42A5-49BB-A6F3-1782BC4BDFD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EF428-074B-426A-AC3F-677D39759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15DFE-7C78-492D-A0C1-1F6C71827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141CC-D0F7-4EEB-80C5-203747C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nshg98/walmart-sal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07C7-1C38-4441-86CF-A508B8E611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Walmart Sales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1EC55-C4D0-45AB-8328-CDA4876E3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Rupali Shah </a:t>
            </a:r>
          </a:p>
        </p:txBody>
      </p:sp>
    </p:spTree>
    <p:extLst>
      <p:ext uri="{BB962C8B-B14F-4D97-AF65-F5344CB8AC3E}">
        <p14:creationId xmlns:p14="http://schemas.microsoft.com/office/powerpoint/2010/main" val="348528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6E15-2195-4F11-81F6-9912697C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9433E-2A02-4459-8087-1F2F51221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Item Type is categorized into three broad categories – Food, Drink, and Non-consumable.</a:t>
            </a:r>
          </a:p>
          <a:p>
            <a:r>
              <a:rPr lang="en-US" dirty="0"/>
              <a:t>Missing values of Item Weight are imputed based on weight of other similar items. </a:t>
            </a:r>
          </a:p>
          <a:p>
            <a:r>
              <a:rPr lang="en-US" dirty="0"/>
              <a:t>Missing values of Outlet Size are filled based on the Outlet Type. </a:t>
            </a:r>
          </a:p>
          <a:p>
            <a:r>
              <a:rPr lang="en-US" dirty="0"/>
              <a:t>Outlet Age is computed and added as new column.</a:t>
            </a:r>
          </a:p>
          <a:p>
            <a:r>
              <a:rPr lang="en-US" dirty="0"/>
              <a:t>Columns that are grouped into new features are deleted.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99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D42C6-C1CE-4668-AF73-867D5694D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Predictive Models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FA05740-DD26-4353-8D3C-6D046C9ED4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30073"/>
            <a:ext cx="5258998" cy="377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DB462F-1C06-406C-80E7-9C9D7386CF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601" t="65663" r="9964" b="15008"/>
          <a:stretch/>
        </p:blipFill>
        <p:spPr>
          <a:xfrm>
            <a:off x="6949785" y="2114914"/>
            <a:ext cx="4909135" cy="34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45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73AC0-6962-4CD2-BBE9-49CAEE5A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Feature Importance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15F6C2B-0B7D-4F1D-ABF8-94F8997E60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508" y="2114914"/>
            <a:ext cx="7824983" cy="377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592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FC1A6-FF8A-48BD-8EAD-B36BBE656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F51F5-BC09-414C-882B-A0830ECB5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MRP is the most important predictor of sales followed by Supermarket Type and Outlet Age</a:t>
            </a:r>
          </a:p>
          <a:p>
            <a:r>
              <a:rPr lang="en-US" dirty="0"/>
              <a:t>Older stores have customer loyalty</a:t>
            </a:r>
          </a:p>
          <a:p>
            <a:r>
              <a:rPr lang="en-US" dirty="0"/>
              <a:t>Location of the outlets does not impact sales</a:t>
            </a:r>
          </a:p>
          <a:p>
            <a:r>
              <a:rPr lang="en-US" dirty="0"/>
              <a:t>Grocery Stores and Supermarkets that carry a larger variety of products will help increase future sales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855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B1A6-8CAD-46E3-A15A-47F1F3A2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3B0BE-D66A-4A4C-ADB5-699228D43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models such as </a:t>
            </a:r>
            <a:r>
              <a:rPr lang="en-US" dirty="0" err="1"/>
              <a:t>XGBoost</a:t>
            </a:r>
            <a:r>
              <a:rPr lang="en-US" dirty="0"/>
              <a:t> can be tested.</a:t>
            </a:r>
          </a:p>
          <a:p>
            <a:r>
              <a:rPr lang="en-US" dirty="0"/>
              <a:t>Models can be tested with a different subset of features.</a:t>
            </a:r>
          </a:p>
          <a:p>
            <a:r>
              <a:rPr lang="en-US" dirty="0"/>
              <a:t>Outliers can be removed to reduce skewness and to improve model performance. </a:t>
            </a:r>
          </a:p>
        </p:txBody>
      </p:sp>
    </p:spTree>
    <p:extLst>
      <p:ext uri="{BB962C8B-B14F-4D97-AF65-F5344CB8AC3E}">
        <p14:creationId xmlns:p14="http://schemas.microsoft.com/office/powerpoint/2010/main" val="205415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9AFC-8917-415C-93EC-F013A69B0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1ABF0-391B-4267-8BE0-1550775D0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Data acquisition</a:t>
            </a:r>
          </a:p>
          <a:p>
            <a:r>
              <a:rPr lang="en-US" dirty="0"/>
              <a:t>Hypotheses generation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Feature Engineering</a:t>
            </a:r>
          </a:p>
          <a:p>
            <a:r>
              <a:rPr lang="en-US" dirty="0"/>
              <a:t>Predictive models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6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73F9-9E54-4B4B-94BA-C3433DBD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5BB75-B51D-4CDA-9E57-B6EA29554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sales of products at Walmart stores</a:t>
            </a:r>
          </a:p>
          <a:p>
            <a:r>
              <a:rPr lang="en-US" dirty="0"/>
              <a:t>Build models to predict features that can help increase sales</a:t>
            </a:r>
          </a:p>
          <a:p>
            <a:r>
              <a:rPr lang="en-US" dirty="0"/>
              <a:t>Statistical methods used to create models: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Lasso Regression</a:t>
            </a:r>
          </a:p>
          <a:p>
            <a:pPr lvl="1"/>
            <a:r>
              <a:rPr lang="en-US" dirty="0"/>
              <a:t>Random Forest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D93A4-E290-493A-8921-C0741E85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26325-B3B7-487C-A847-D02D309AB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Historical sales data for Walmart outlets in different cities for the year 2013</a:t>
            </a:r>
          </a:p>
          <a:p>
            <a:r>
              <a:rPr lang="en-US" dirty="0"/>
              <a:t>Dataset - 8523 records, 13 features, and 1 target variable </a:t>
            </a:r>
          </a:p>
          <a:p>
            <a:r>
              <a:rPr lang="en-US" dirty="0"/>
              <a:t>Data source - Kaggle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2"/>
              </a:rPr>
              <a:t>https://www.kaggle.com/anshg98/walmart-sales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94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9266-A07C-433B-931A-43DC51A6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54107-8694-41A9-AC0E-FF78A06B3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Outlet type</a:t>
            </a:r>
          </a:p>
          <a:p>
            <a:r>
              <a:rPr lang="en-US" dirty="0"/>
              <a:t>Outlet location</a:t>
            </a:r>
          </a:p>
          <a:p>
            <a:r>
              <a:rPr lang="en-US" dirty="0"/>
              <a:t>Product type</a:t>
            </a:r>
          </a:p>
          <a:p>
            <a:r>
              <a:rPr lang="en-US" dirty="0"/>
              <a:t>Product price</a:t>
            </a:r>
          </a:p>
          <a:p>
            <a:r>
              <a:rPr lang="en-US" dirty="0"/>
              <a:t>Product visibility</a:t>
            </a:r>
          </a:p>
          <a:p>
            <a:r>
              <a:rPr lang="en-US" dirty="0"/>
              <a:t>Customer loyalty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897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5C8CD-A34A-4DE5-8854-D722ED34A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Exploratory Data Analysis</a:t>
            </a:r>
            <a:br>
              <a:rPr lang="en-US" dirty="0"/>
            </a:br>
            <a:r>
              <a:rPr lang="en-US" sz="2800" dirty="0"/>
              <a:t>Overall Sales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3417384-6F6E-444A-B254-824316CA5D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84015"/>
            <a:ext cx="5468941" cy="364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87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9AFC-8917-415C-93EC-F013A69B0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br>
              <a:rPr lang="en-US" dirty="0"/>
            </a:br>
            <a:r>
              <a:rPr lang="en-US" sz="2400" dirty="0"/>
              <a:t>Item Visibility, Weight and MRP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1ABF0-391B-4267-8BE0-1550775D0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216378" y="1690688"/>
            <a:ext cx="10515600" cy="4351338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6206130-93CD-4D97-A9E1-13BBC60C4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2330469"/>
            <a:ext cx="38957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58AF985-204F-4C12-A14B-4A84C2A2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859" y="2330468"/>
            <a:ext cx="38957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2D29308-EA76-42ED-A1B1-54057D8CD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42" y="2330468"/>
            <a:ext cx="38957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162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248B2-EFDF-487A-ABCD-392732C44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736" y="250703"/>
            <a:ext cx="10515600" cy="1325563"/>
          </a:xfrm>
        </p:spPr>
        <p:txBody>
          <a:bodyPr/>
          <a:lstStyle/>
          <a:p>
            <a:r>
              <a:rPr lang="en-US" dirty="0"/>
              <a:t>Exploratory Data Analysis</a:t>
            </a:r>
            <a:br>
              <a:rPr lang="en-US" dirty="0"/>
            </a:br>
            <a:r>
              <a:rPr lang="en-US" sz="2400" dirty="0"/>
              <a:t>Distribution of Sales across all products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1A9AFED-A755-4655-988F-BA8C497A55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86" y="2090716"/>
            <a:ext cx="7714060" cy="375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51624E9-394E-4F72-9AC0-D5C326506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56911" y="1766631"/>
            <a:ext cx="3207425" cy="220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7F56D453-2393-4C80-8251-A33A2CE41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69813" y="3970265"/>
            <a:ext cx="3096888" cy="212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504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42D6-DE8C-4CEA-83F8-58F2DD1DC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  <a:br>
              <a:rPr lang="en-US" dirty="0"/>
            </a:br>
            <a:r>
              <a:rPr lang="en-US" sz="2400" dirty="0"/>
              <a:t> Type and Size of Outlets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6AE691-B777-4351-A688-CC75944EF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1190" t="39588" r="11609" b="51113"/>
          <a:stretch/>
        </p:blipFill>
        <p:spPr>
          <a:xfrm>
            <a:off x="6779344" y="4571999"/>
            <a:ext cx="3667432" cy="162232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93FF992-0854-4305-9597-DDEB723DF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67" y="1916830"/>
            <a:ext cx="5222004" cy="358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2D6FF52-9AAC-4014-B8A4-01456B753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020" y="1955390"/>
            <a:ext cx="5829264" cy="23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054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274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1_Office Theme</vt:lpstr>
      <vt:lpstr>Walmart Sales Prediction</vt:lpstr>
      <vt:lpstr>Table of Contents</vt:lpstr>
      <vt:lpstr>Overview</vt:lpstr>
      <vt:lpstr>Data Acquisition</vt:lpstr>
      <vt:lpstr>Hypotheses Generation</vt:lpstr>
      <vt:lpstr>Exploratory Data Analysis Overall Sales</vt:lpstr>
      <vt:lpstr>Exploratory Data Analysis Item Visibility, Weight and MRP</vt:lpstr>
      <vt:lpstr>Exploratory Data Analysis Distribution of Sales across all products</vt:lpstr>
      <vt:lpstr>Exploratory Data Analysis  Type and Size of Outlets </vt:lpstr>
      <vt:lpstr>Feature Engineering</vt:lpstr>
      <vt:lpstr>Predictive Models</vt:lpstr>
      <vt:lpstr>Feature Importance</vt:lpstr>
      <vt:lpstr>Results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Sales Prediction</dc:title>
  <dc:creator>Rupali Shah</dc:creator>
  <cp:lastModifiedBy>Rupali Shah</cp:lastModifiedBy>
  <cp:revision>34</cp:revision>
  <dcterms:created xsi:type="dcterms:W3CDTF">2019-08-31T22:43:17Z</dcterms:created>
  <dcterms:modified xsi:type="dcterms:W3CDTF">2019-09-02T06:24:55Z</dcterms:modified>
</cp:coreProperties>
</file>