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71" r:id="rId8"/>
    <p:sldId id="262" r:id="rId9"/>
    <p:sldId id="263" r:id="rId10"/>
    <p:sldId id="266" r:id="rId11"/>
    <p:sldId id="264" r:id="rId12"/>
    <p:sldId id="265" r:id="rId13"/>
    <p:sldId id="272" r:id="rId14"/>
    <p:sldId id="267" r:id="rId15"/>
    <p:sldId id="274" r:id="rId16"/>
    <p:sldId id="273" r:id="rId17"/>
    <p:sldId id="268" r:id="rId18"/>
    <p:sldId id="269" r:id="rId19"/>
    <p:sldId id="270"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C410CD-4262-4049-879B-CDDF98498A86}" type="doc">
      <dgm:prSet loTypeId="urn:microsoft.com/office/officeart/2005/8/layout/radial6" loCatId="cycle" qsTypeId="urn:microsoft.com/office/officeart/2005/8/quickstyle/3d2" qsCatId="3D" csTypeId="urn:microsoft.com/office/officeart/2005/8/colors/accent2_2" csCatId="accent2" phldr="1"/>
      <dgm:spPr/>
      <dgm:t>
        <a:bodyPr/>
        <a:lstStyle/>
        <a:p>
          <a:endParaRPr lang="en-IN"/>
        </a:p>
      </dgm:t>
    </dgm:pt>
    <dgm:pt modelId="{ECD208D8-436B-44A8-9845-E15835ACAEDB}">
      <dgm:prSet phldrT="[Text]"/>
      <dgm:spPr/>
      <dgm:t>
        <a:bodyPr/>
        <a:lstStyle/>
        <a:p>
          <a:pPr algn="ctr"/>
          <a:r>
            <a:rPr lang="en-IN" b="1" dirty="0">
              <a:latin typeface="Cambria" panose="02040503050406030204" pitchFamily="18" charset="0"/>
              <a:ea typeface="Cambria" panose="02040503050406030204" pitchFamily="18" charset="0"/>
            </a:rPr>
            <a:t>EDA</a:t>
          </a:r>
        </a:p>
      </dgm:t>
    </dgm:pt>
    <dgm:pt modelId="{5645685E-78F8-448E-8C02-B0A727C42C2F}" type="parTrans" cxnId="{37A73481-5490-4DCE-85F3-BA0EFE153A5C}">
      <dgm:prSet/>
      <dgm:spPr/>
      <dgm:t>
        <a:bodyPr/>
        <a:lstStyle/>
        <a:p>
          <a:endParaRPr lang="en-IN"/>
        </a:p>
      </dgm:t>
    </dgm:pt>
    <dgm:pt modelId="{62DB5FAA-D579-43E7-A53C-15607A003E17}" type="sibTrans" cxnId="{37A73481-5490-4DCE-85F3-BA0EFE153A5C}">
      <dgm:prSet/>
      <dgm:spPr/>
      <dgm:t>
        <a:bodyPr/>
        <a:lstStyle/>
        <a:p>
          <a:endParaRPr lang="en-IN"/>
        </a:p>
      </dgm:t>
    </dgm:pt>
    <dgm:pt modelId="{41C853E4-D6EE-4894-8B3F-CC558BDAAD7B}">
      <dgm:prSet phldrT="[Text]" custT="1"/>
      <dgm:spPr/>
      <dgm:t>
        <a:bodyPr/>
        <a:lstStyle/>
        <a:p>
          <a:pPr algn="ctr"/>
          <a:r>
            <a:rPr lang="en-IN" sz="1200" b="1" dirty="0">
              <a:latin typeface="Cambria" panose="02040503050406030204" pitchFamily="18" charset="0"/>
              <a:ea typeface="Cambria" panose="02040503050406030204" pitchFamily="18" charset="0"/>
            </a:rPr>
            <a:t>Data Collection</a:t>
          </a:r>
        </a:p>
      </dgm:t>
    </dgm:pt>
    <dgm:pt modelId="{C76914A5-FE73-4243-B128-7655F5976F25}" type="parTrans" cxnId="{7B8C66A1-1299-47DB-93A2-ED458F9CCF5A}">
      <dgm:prSet/>
      <dgm:spPr/>
      <dgm:t>
        <a:bodyPr/>
        <a:lstStyle/>
        <a:p>
          <a:endParaRPr lang="en-IN"/>
        </a:p>
      </dgm:t>
    </dgm:pt>
    <dgm:pt modelId="{539956B6-60DF-48A1-9CCB-ED7ECC0A5CDA}" type="sibTrans" cxnId="{7B8C66A1-1299-47DB-93A2-ED458F9CCF5A}">
      <dgm:prSet/>
      <dgm:spPr/>
      <dgm:t>
        <a:bodyPr/>
        <a:lstStyle/>
        <a:p>
          <a:pPr algn="ctr"/>
          <a:endParaRPr lang="en-IN" b="1">
            <a:latin typeface="Cambria" panose="02040503050406030204" pitchFamily="18" charset="0"/>
            <a:ea typeface="Cambria" panose="02040503050406030204" pitchFamily="18" charset="0"/>
          </a:endParaRPr>
        </a:p>
      </dgm:t>
    </dgm:pt>
    <dgm:pt modelId="{0625182E-768C-4A85-B603-6BF4FAA92A18}">
      <dgm:prSet phldrT="[Text]" custT="1"/>
      <dgm:spPr/>
      <dgm:t>
        <a:bodyPr/>
        <a:lstStyle/>
        <a:p>
          <a:pPr algn="ctr"/>
          <a:r>
            <a:rPr lang="en-IN" sz="1200" b="1" dirty="0">
              <a:latin typeface="Cambria" panose="02040503050406030204" pitchFamily="18" charset="0"/>
              <a:ea typeface="Cambria" panose="02040503050406030204" pitchFamily="18" charset="0"/>
            </a:rPr>
            <a:t>Data Preprocessing</a:t>
          </a:r>
        </a:p>
      </dgm:t>
    </dgm:pt>
    <dgm:pt modelId="{09A3F51D-F45E-4731-939B-097C528F28B9}" type="parTrans" cxnId="{7EEC1C0B-2508-4B99-BBC1-42046315F959}">
      <dgm:prSet/>
      <dgm:spPr/>
      <dgm:t>
        <a:bodyPr/>
        <a:lstStyle/>
        <a:p>
          <a:endParaRPr lang="en-IN"/>
        </a:p>
      </dgm:t>
    </dgm:pt>
    <dgm:pt modelId="{665D23DC-E389-48B1-935A-2A29CD6B52D3}" type="sibTrans" cxnId="{7EEC1C0B-2508-4B99-BBC1-42046315F959}">
      <dgm:prSet/>
      <dgm:spPr/>
      <dgm:t>
        <a:bodyPr/>
        <a:lstStyle/>
        <a:p>
          <a:pPr algn="ctr"/>
          <a:endParaRPr lang="en-IN" b="1">
            <a:latin typeface="Cambria" panose="02040503050406030204" pitchFamily="18" charset="0"/>
            <a:ea typeface="Cambria" panose="02040503050406030204" pitchFamily="18" charset="0"/>
          </a:endParaRPr>
        </a:p>
      </dgm:t>
    </dgm:pt>
    <dgm:pt modelId="{809CCC2A-6542-4D44-9E56-25B5C24B1FCC}">
      <dgm:prSet phldrT="[Text]" custT="1"/>
      <dgm:spPr/>
      <dgm:t>
        <a:bodyPr/>
        <a:lstStyle/>
        <a:p>
          <a:pPr algn="ctr"/>
          <a:r>
            <a:rPr lang="en-IN" sz="1200" b="1" dirty="0">
              <a:latin typeface="Cambria" panose="02040503050406030204" pitchFamily="18" charset="0"/>
              <a:ea typeface="Cambria" panose="02040503050406030204" pitchFamily="18" charset="0"/>
            </a:rPr>
            <a:t>Data Cleaning</a:t>
          </a:r>
        </a:p>
      </dgm:t>
    </dgm:pt>
    <dgm:pt modelId="{AC539363-6F18-4463-AD7C-BDEB6839144C}" type="parTrans" cxnId="{9063035E-4A72-4EC1-AD40-E42819C5F6DB}">
      <dgm:prSet/>
      <dgm:spPr/>
      <dgm:t>
        <a:bodyPr/>
        <a:lstStyle/>
        <a:p>
          <a:endParaRPr lang="en-IN"/>
        </a:p>
      </dgm:t>
    </dgm:pt>
    <dgm:pt modelId="{84C9B426-158A-4EDA-AF80-93DAF3A84BF8}" type="sibTrans" cxnId="{9063035E-4A72-4EC1-AD40-E42819C5F6DB}">
      <dgm:prSet/>
      <dgm:spPr/>
      <dgm:t>
        <a:bodyPr/>
        <a:lstStyle/>
        <a:p>
          <a:pPr algn="ctr"/>
          <a:endParaRPr lang="en-IN" b="1">
            <a:latin typeface="Cambria" panose="02040503050406030204" pitchFamily="18" charset="0"/>
            <a:ea typeface="Cambria" panose="02040503050406030204" pitchFamily="18" charset="0"/>
          </a:endParaRPr>
        </a:p>
      </dgm:t>
    </dgm:pt>
    <dgm:pt modelId="{4A36DE7F-8709-4E2C-9EBF-9E3BFCFC06D3}">
      <dgm:prSet phldrT="[Text]" custT="1"/>
      <dgm:spPr>
        <a:gradFill rotWithShape="0">
          <a:gsLst>
            <a:gs pos="0">
              <a:srgbClr val="2683C6">
                <a:hueOff val="0"/>
                <a:satOff val="0"/>
                <a:lumOff val="0"/>
                <a:alphaOff val="0"/>
                <a:tint val="100000"/>
                <a:shade val="85000"/>
                <a:satMod val="100000"/>
                <a:lumMod val="100000"/>
              </a:srgbClr>
            </a:gs>
            <a:gs pos="100000">
              <a:srgbClr val="2683C6">
                <a:hueOff val="0"/>
                <a:satOff val="0"/>
                <a:lumOff val="0"/>
                <a:alphaOff val="0"/>
                <a:tint val="90000"/>
                <a:shade val="100000"/>
                <a:satMod val="150000"/>
                <a:lumMod val="100000"/>
              </a:srgb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gm:spPr>
      <dgm:t>
        <a:bodyPr spcFirstLastPara="0" vert="horz" wrap="square" lIns="15240" tIns="15240" rIns="15240" bIns="15240" numCol="1" spcCol="1270" anchor="ctr" anchorCtr="0"/>
        <a:lstStyle/>
        <a:p>
          <a:pPr marL="0" lvl="0" indent="0" algn="ctr" defTabSz="533400">
            <a:lnSpc>
              <a:spcPct val="90000"/>
            </a:lnSpc>
            <a:spcBef>
              <a:spcPct val="0"/>
            </a:spcBef>
            <a:spcAft>
              <a:spcPct val="35000"/>
            </a:spcAft>
            <a:buNone/>
          </a:pPr>
          <a:r>
            <a:rPr lang="en-IN" sz="1200" b="1" kern="1200" dirty="0">
              <a:solidFill>
                <a:prstClr val="white"/>
              </a:solidFill>
              <a:latin typeface="Cambria" panose="02040503050406030204" pitchFamily="18" charset="0"/>
              <a:ea typeface="Cambria" panose="02040503050406030204" pitchFamily="18" charset="0"/>
              <a:cs typeface="+mn-cs"/>
            </a:rPr>
            <a:t>Data Visualisation</a:t>
          </a:r>
        </a:p>
      </dgm:t>
    </dgm:pt>
    <dgm:pt modelId="{0E9379F8-172A-4D25-919B-F2D21EE21CDB}" type="parTrans" cxnId="{BD480EBE-AC95-43DB-8EFA-7FB267A2B885}">
      <dgm:prSet/>
      <dgm:spPr/>
      <dgm:t>
        <a:bodyPr/>
        <a:lstStyle/>
        <a:p>
          <a:endParaRPr lang="en-IN"/>
        </a:p>
      </dgm:t>
    </dgm:pt>
    <dgm:pt modelId="{59C13BC5-61AE-429F-A08C-0CF52BD1F1CD}" type="sibTrans" cxnId="{BD480EBE-AC95-43DB-8EFA-7FB267A2B885}">
      <dgm:prSet/>
      <dgm:spPr/>
      <dgm:t>
        <a:bodyPr/>
        <a:lstStyle/>
        <a:p>
          <a:pPr algn="ctr"/>
          <a:endParaRPr lang="en-IN" b="1">
            <a:latin typeface="Cambria" panose="02040503050406030204" pitchFamily="18" charset="0"/>
            <a:ea typeface="Cambria" panose="02040503050406030204" pitchFamily="18" charset="0"/>
          </a:endParaRPr>
        </a:p>
      </dgm:t>
    </dgm:pt>
    <dgm:pt modelId="{A4C2AE75-A1DC-49D2-9893-5AFF1E8945A3}" type="pres">
      <dgm:prSet presAssocID="{A8C410CD-4262-4049-879B-CDDF98498A86}" presName="Name0" presStyleCnt="0">
        <dgm:presLayoutVars>
          <dgm:chMax val="1"/>
          <dgm:dir/>
          <dgm:animLvl val="ctr"/>
          <dgm:resizeHandles val="exact"/>
        </dgm:presLayoutVars>
      </dgm:prSet>
      <dgm:spPr/>
    </dgm:pt>
    <dgm:pt modelId="{99C71ECC-9DCF-4444-A63B-6B057C474C4C}" type="pres">
      <dgm:prSet presAssocID="{ECD208D8-436B-44A8-9845-E15835ACAEDB}" presName="centerShape" presStyleLbl="node0" presStyleIdx="0" presStyleCnt="1"/>
      <dgm:spPr/>
    </dgm:pt>
    <dgm:pt modelId="{4A01F8AC-3C20-41CC-A722-3AAB98620691}" type="pres">
      <dgm:prSet presAssocID="{41C853E4-D6EE-4894-8B3F-CC558BDAAD7B}" presName="node" presStyleLbl="node1" presStyleIdx="0" presStyleCnt="4" custScaleX="127833" custScaleY="105793">
        <dgm:presLayoutVars>
          <dgm:bulletEnabled val="1"/>
        </dgm:presLayoutVars>
      </dgm:prSet>
      <dgm:spPr/>
    </dgm:pt>
    <dgm:pt modelId="{4FC26982-F2BC-4CA2-A3E9-0224AFAF2B10}" type="pres">
      <dgm:prSet presAssocID="{41C853E4-D6EE-4894-8B3F-CC558BDAAD7B}" presName="dummy" presStyleCnt="0"/>
      <dgm:spPr/>
    </dgm:pt>
    <dgm:pt modelId="{80A77317-0B3D-416A-8977-7B4C8DC80D8E}" type="pres">
      <dgm:prSet presAssocID="{539956B6-60DF-48A1-9CCB-ED7ECC0A5CDA}" presName="sibTrans" presStyleLbl="sibTrans2D1" presStyleIdx="0" presStyleCnt="4" custScaleX="104762"/>
      <dgm:spPr/>
    </dgm:pt>
    <dgm:pt modelId="{437C01F2-CAEC-4B82-9F3B-84283E645F13}" type="pres">
      <dgm:prSet presAssocID="{0625182E-768C-4A85-B603-6BF4FAA92A18}" presName="node" presStyleLbl="node1" presStyleIdx="1" presStyleCnt="4" custScaleX="127724" custScaleY="105846">
        <dgm:presLayoutVars>
          <dgm:bulletEnabled val="1"/>
        </dgm:presLayoutVars>
      </dgm:prSet>
      <dgm:spPr/>
    </dgm:pt>
    <dgm:pt modelId="{6DBA9144-03D9-4373-A4DE-DF90B93C29AA}" type="pres">
      <dgm:prSet presAssocID="{0625182E-768C-4A85-B603-6BF4FAA92A18}" presName="dummy" presStyleCnt="0"/>
      <dgm:spPr/>
    </dgm:pt>
    <dgm:pt modelId="{42E5EB58-FED8-4F44-BDDE-10111A9F23DF}" type="pres">
      <dgm:prSet presAssocID="{665D23DC-E389-48B1-935A-2A29CD6B52D3}" presName="sibTrans" presStyleLbl="sibTrans2D1" presStyleIdx="1" presStyleCnt="4" custLinFactNeighborX="1431"/>
      <dgm:spPr/>
    </dgm:pt>
    <dgm:pt modelId="{B4614341-A9AD-4A25-A12E-E14FD6B0FC77}" type="pres">
      <dgm:prSet presAssocID="{809CCC2A-6542-4D44-9E56-25B5C24B1FCC}" presName="node" presStyleLbl="node1" presStyleIdx="2" presStyleCnt="4" custScaleX="127833" custScaleY="105793">
        <dgm:presLayoutVars>
          <dgm:bulletEnabled val="1"/>
        </dgm:presLayoutVars>
      </dgm:prSet>
      <dgm:spPr/>
    </dgm:pt>
    <dgm:pt modelId="{AFB36E17-6CD4-437B-AFE5-A95989CB2A79}" type="pres">
      <dgm:prSet presAssocID="{809CCC2A-6542-4D44-9E56-25B5C24B1FCC}" presName="dummy" presStyleCnt="0"/>
      <dgm:spPr/>
    </dgm:pt>
    <dgm:pt modelId="{E929B535-29F6-4C53-A6FE-1B5EB5916570}" type="pres">
      <dgm:prSet presAssocID="{84C9B426-158A-4EDA-AF80-93DAF3A84BF8}" presName="sibTrans" presStyleLbl="sibTrans2D1" presStyleIdx="2" presStyleCnt="4"/>
      <dgm:spPr/>
    </dgm:pt>
    <dgm:pt modelId="{A12F627F-CBB3-4BB8-A36F-72B8FDB1A82F}" type="pres">
      <dgm:prSet presAssocID="{4A36DE7F-8709-4E2C-9EBF-9E3BFCFC06D3}" presName="node" presStyleLbl="node1" presStyleIdx="3" presStyleCnt="4" custScaleX="127833" custScaleY="105793">
        <dgm:presLayoutVars>
          <dgm:bulletEnabled val="1"/>
        </dgm:presLayoutVars>
      </dgm:prSet>
      <dgm:spPr>
        <a:xfrm>
          <a:off x="2044200" y="1701016"/>
          <a:ext cx="1461662" cy="1209653"/>
        </a:xfrm>
        <a:prstGeom prst="ellipse">
          <a:avLst/>
        </a:prstGeom>
      </dgm:spPr>
    </dgm:pt>
    <dgm:pt modelId="{53D86FFC-6380-4536-87C9-DD50354D544A}" type="pres">
      <dgm:prSet presAssocID="{4A36DE7F-8709-4E2C-9EBF-9E3BFCFC06D3}" presName="dummy" presStyleCnt="0"/>
      <dgm:spPr/>
    </dgm:pt>
    <dgm:pt modelId="{5862C0B6-3460-4AEF-9A78-091D28DB0A96}" type="pres">
      <dgm:prSet presAssocID="{59C13BC5-61AE-429F-A08C-0CF52BD1F1CD}" presName="sibTrans" presStyleLbl="sibTrans2D1" presStyleIdx="3" presStyleCnt="4"/>
      <dgm:spPr/>
    </dgm:pt>
  </dgm:ptLst>
  <dgm:cxnLst>
    <dgm:cxn modelId="{4C4EF702-9B51-46A5-82DE-2B25E66A6639}" type="presOf" srcId="{41C853E4-D6EE-4894-8B3F-CC558BDAAD7B}" destId="{4A01F8AC-3C20-41CC-A722-3AAB98620691}" srcOrd="0" destOrd="0" presId="urn:microsoft.com/office/officeart/2005/8/layout/radial6"/>
    <dgm:cxn modelId="{7EEC1C0B-2508-4B99-BBC1-42046315F959}" srcId="{ECD208D8-436B-44A8-9845-E15835ACAEDB}" destId="{0625182E-768C-4A85-B603-6BF4FAA92A18}" srcOrd="1" destOrd="0" parTransId="{09A3F51D-F45E-4731-939B-097C528F28B9}" sibTransId="{665D23DC-E389-48B1-935A-2A29CD6B52D3}"/>
    <dgm:cxn modelId="{11D90033-8C4D-4675-8090-E477E99B31DF}" type="presOf" srcId="{539956B6-60DF-48A1-9CCB-ED7ECC0A5CDA}" destId="{80A77317-0B3D-416A-8977-7B4C8DC80D8E}" srcOrd="0" destOrd="0" presId="urn:microsoft.com/office/officeart/2005/8/layout/radial6"/>
    <dgm:cxn modelId="{9063035E-4A72-4EC1-AD40-E42819C5F6DB}" srcId="{ECD208D8-436B-44A8-9845-E15835ACAEDB}" destId="{809CCC2A-6542-4D44-9E56-25B5C24B1FCC}" srcOrd="2" destOrd="0" parTransId="{AC539363-6F18-4463-AD7C-BDEB6839144C}" sibTransId="{84C9B426-158A-4EDA-AF80-93DAF3A84BF8}"/>
    <dgm:cxn modelId="{F2678B4E-F546-45A5-8E18-EAD61324BADE}" type="presOf" srcId="{59C13BC5-61AE-429F-A08C-0CF52BD1F1CD}" destId="{5862C0B6-3460-4AEF-9A78-091D28DB0A96}" srcOrd="0" destOrd="0" presId="urn:microsoft.com/office/officeart/2005/8/layout/radial6"/>
    <dgm:cxn modelId="{CAAC146F-DEED-438E-9A0F-37F3B1D95813}" type="presOf" srcId="{4A36DE7F-8709-4E2C-9EBF-9E3BFCFC06D3}" destId="{A12F627F-CBB3-4BB8-A36F-72B8FDB1A82F}" srcOrd="0" destOrd="0" presId="urn:microsoft.com/office/officeart/2005/8/layout/radial6"/>
    <dgm:cxn modelId="{B6B4AB78-25A0-4BFA-AD8A-617BE3635BD5}" type="presOf" srcId="{0625182E-768C-4A85-B603-6BF4FAA92A18}" destId="{437C01F2-CAEC-4B82-9F3B-84283E645F13}" srcOrd="0" destOrd="0" presId="urn:microsoft.com/office/officeart/2005/8/layout/radial6"/>
    <dgm:cxn modelId="{FC0B4079-5DB5-49C1-9A6C-9A8020BC1AB1}" type="presOf" srcId="{A8C410CD-4262-4049-879B-CDDF98498A86}" destId="{A4C2AE75-A1DC-49D2-9893-5AFF1E8945A3}" srcOrd="0" destOrd="0" presId="urn:microsoft.com/office/officeart/2005/8/layout/radial6"/>
    <dgm:cxn modelId="{37A73481-5490-4DCE-85F3-BA0EFE153A5C}" srcId="{A8C410CD-4262-4049-879B-CDDF98498A86}" destId="{ECD208D8-436B-44A8-9845-E15835ACAEDB}" srcOrd="0" destOrd="0" parTransId="{5645685E-78F8-448E-8C02-B0A727C42C2F}" sibTransId="{62DB5FAA-D579-43E7-A53C-15607A003E17}"/>
    <dgm:cxn modelId="{02FE5384-7934-46C8-A294-2E9802EF0940}" type="presOf" srcId="{ECD208D8-436B-44A8-9845-E15835ACAEDB}" destId="{99C71ECC-9DCF-4444-A63B-6B057C474C4C}" srcOrd="0" destOrd="0" presId="urn:microsoft.com/office/officeart/2005/8/layout/radial6"/>
    <dgm:cxn modelId="{B5A90399-A6E3-4356-8983-64D51EBBADD8}" type="presOf" srcId="{84C9B426-158A-4EDA-AF80-93DAF3A84BF8}" destId="{E929B535-29F6-4C53-A6FE-1B5EB5916570}" srcOrd="0" destOrd="0" presId="urn:microsoft.com/office/officeart/2005/8/layout/radial6"/>
    <dgm:cxn modelId="{7B8C66A1-1299-47DB-93A2-ED458F9CCF5A}" srcId="{ECD208D8-436B-44A8-9845-E15835ACAEDB}" destId="{41C853E4-D6EE-4894-8B3F-CC558BDAAD7B}" srcOrd="0" destOrd="0" parTransId="{C76914A5-FE73-4243-B128-7655F5976F25}" sibTransId="{539956B6-60DF-48A1-9CCB-ED7ECC0A5CDA}"/>
    <dgm:cxn modelId="{BD480EBE-AC95-43DB-8EFA-7FB267A2B885}" srcId="{ECD208D8-436B-44A8-9845-E15835ACAEDB}" destId="{4A36DE7F-8709-4E2C-9EBF-9E3BFCFC06D3}" srcOrd="3" destOrd="0" parTransId="{0E9379F8-172A-4D25-919B-F2D21EE21CDB}" sibTransId="{59C13BC5-61AE-429F-A08C-0CF52BD1F1CD}"/>
    <dgm:cxn modelId="{1AB5E6C1-B00B-47FD-A628-67AB8FF57A7A}" type="presOf" srcId="{809CCC2A-6542-4D44-9E56-25B5C24B1FCC}" destId="{B4614341-A9AD-4A25-A12E-E14FD6B0FC77}" srcOrd="0" destOrd="0" presId="urn:microsoft.com/office/officeart/2005/8/layout/radial6"/>
    <dgm:cxn modelId="{1733D9D5-1C08-41C1-B12C-FE1C57D9E4C3}" type="presOf" srcId="{665D23DC-E389-48B1-935A-2A29CD6B52D3}" destId="{42E5EB58-FED8-4F44-BDDE-10111A9F23DF}" srcOrd="0" destOrd="0" presId="urn:microsoft.com/office/officeart/2005/8/layout/radial6"/>
    <dgm:cxn modelId="{4B807A3A-7F26-4138-B6EC-234A41154FCB}" type="presParOf" srcId="{A4C2AE75-A1DC-49D2-9893-5AFF1E8945A3}" destId="{99C71ECC-9DCF-4444-A63B-6B057C474C4C}" srcOrd="0" destOrd="0" presId="urn:microsoft.com/office/officeart/2005/8/layout/radial6"/>
    <dgm:cxn modelId="{C2ED0E3F-4AAE-46CA-BAAA-B46A6317B384}" type="presParOf" srcId="{A4C2AE75-A1DC-49D2-9893-5AFF1E8945A3}" destId="{4A01F8AC-3C20-41CC-A722-3AAB98620691}" srcOrd="1" destOrd="0" presId="urn:microsoft.com/office/officeart/2005/8/layout/radial6"/>
    <dgm:cxn modelId="{2253B2E7-089B-4FDD-9677-72126CF14470}" type="presParOf" srcId="{A4C2AE75-A1DC-49D2-9893-5AFF1E8945A3}" destId="{4FC26982-F2BC-4CA2-A3E9-0224AFAF2B10}" srcOrd="2" destOrd="0" presId="urn:microsoft.com/office/officeart/2005/8/layout/radial6"/>
    <dgm:cxn modelId="{F586AD91-5E36-48D6-990E-32B2665C7C75}" type="presParOf" srcId="{A4C2AE75-A1DC-49D2-9893-5AFF1E8945A3}" destId="{80A77317-0B3D-416A-8977-7B4C8DC80D8E}" srcOrd="3" destOrd="0" presId="urn:microsoft.com/office/officeart/2005/8/layout/radial6"/>
    <dgm:cxn modelId="{A98E7B97-2E22-4AF1-A783-9E0EFD20CDCB}" type="presParOf" srcId="{A4C2AE75-A1DC-49D2-9893-5AFF1E8945A3}" destId="{437C01F2-CAEC-4B82-9F3B-84283E645F13}" srcOrd="4" destOrd="0" presId="urn:microsoft.com/office/officeart/2005/8/layout/radial6"/>
    <dgm:cxn modelId="{A7718F7C-FED3-439A-A704-3BD3F1522592}" type="presParOf" srcId="{A4C2AE75-A1DC-49D2-9893-5AFF1E8945A3}" destId="{6DBA9144-03D9-4373-A4DE-DF90B93C29AA}" srcOrd="5" destOrd="0" presId="urn:microsoft.com/office/officeart/2005/8/layout/radial6"/>
    <dgm:cxn modelId="{34C46715-732C-46FC-AE5C-A2D3A664E34E}" type="presParOf" srcId="{A4C2AE75-A1DC-49D2-9893-5AFF1E8945A3}" destId="{42E5EB58-FED8-4F44-BDDE-10111A9F23DF}" srcOrd="6" destOrd="0" presId="urn:microsoft.com/office/officeart/2005/8/layout/radial6"/>
    <dgm:cxn modelId="{48E0C705-457E-4292-B4FF-24DAE0619849}" type="presParOf" srcId="{A4C2AE75-A1DC-49D2-9893-5AFF1E8945A3}" destId="{B4614341-A9AD-4A25-A12E-E14FD6B0FC77}" srcOrd="7" destOrd="0" presId="urn:microsoft.com/office/officeart/2005/8/layout/radial6"/>
    <dgm:cxn modelId="{23700EF1-58DF-4F34-990B-F01E18AA7675}" type="presParOf" srcId="{A4C2AE75-A1DC-49D2-9893-5AFF1E8945A3}" destId="{AFB36E17-6CD4-437B-AFE5-A95989CB2A79}" srcOrd="8" destOrd="0" presId="urn:microsoft.com/office/officeart/2005/8/layout/radial6"/>
    <dgm:cxn modelId="{5169A092-208E-4B35-97D3-38CDD4E7D2AC}" type="presParOf" srcId="{A4C2AE75-A1DC-49D2-9893-5AFF1E8945A3}" destId="{E929B535-29F6-4C53-A6FE-1B5EB5916570}" srcOrd="9" destOrd="0" presId="urn:microsoft.com/office/officeart/2005/8/layout/radial6"/>
    <dgm:cxn modelId="{158DC68A-DD9E-42DA-BD18-64101E44805A}" type="presParOf" srcId="{A4C2AE75-A1DC-49D2-9893-5AFF1E8945A3}" destId="{A12F627F-CBB3-4BB8-A36F-72B8FDB1A82F}" srcOrd="10" destOrd="0" presId="urn:microsoft.com/office/officeart/2005/8/layout/radial6"/>
    <dgm:cxn modelId="{74156985-F322-4A0C-B844-088AC4F727BB}" type="presParOf" srcId="{A4C2AE75-A1DC-49D2-9893-5AFF1E8945A3}" destId="{53D86FFC-6380-4536-87C9-DD50354D544A}" srcOrd="11" destOrd="0" presId="urn:microsoft.com/office/officeart/2005/8/layout/radial6"/>
    <dgm:cxn modelId="{4B5F2433-D42D-4626-A7A4-6685C5CFE42D}" type="presParOf" srcId="{A4C2AE75-A1DC-49D2-9893-5AFF1E8945A3}" destId="{5862C0B6-3460-4AEF-9A78-091D28DB0A96}"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2C0B6-3460-4AEF-9A78-091D28DB0A96}">
      <dsp:nvSpPr>
        <dsp:cNvPr id="0" name=""/>
        <dsp:cNvSpPr/>
      </dsp:nvSpPr>
      <dsp:spPr>
        <a:xfrm>
          <a:off x="2733868" y="530900"/>
          <a:ext cx="3549885" cy="3549885"/>
        </a:xfrm>
        <a:prstGeom prst="blockArc">
          <a:avLst>
            <a:gd name="adj1" fmla="val 10800000"/>
            <a:gd name="adj2" fmla="val 16200000"/>
            <a:gd name="adj3" fmla="val 4638"/>
          </a:avLst>
        </a:prstGeom>
        <a:solidFill>
          <a:schemeClr val="accent2">
            <a:tint val="60000"/>
            <a:hueOff val="0"/>
            <a:satOff val="0"/>
            <a:lumOff val="0"/>
            <a:alphaOff val="0"/>
          </a:schemeClr>
        </a:soli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929B535-29F6-4C53-A6FE-1B5EB5916570}">
      <dsp:nvSpPr>
        <dsp:cNvPr id="0" name=""/>
        <dsp:cNvSpPr/>
      </dsp:nvSpPr>
      <dsp:spPr>
        <a:xfrm>
          <a:off x="2733868" y="530900"/>
          <a:ext cx="3549885" cy="3549885"/>
        </a:xfrm>
        <a:prstGeom prst="blockArc">
          <a:avLst>
            <a:gd name="adj1" fmla="val 5400000"/>
            <a:gd name="adj2" fmla="val 10800000"/>
            <a:gd name="adj3" fmla="val 4638"/>
          </a:avLst>
        </a:prstGeom>
        <a:solidFill>
          <a:schemeClr val="accent2">
            <a:tint val="60000"/>
            <a:hueOff val="0"/>
            <a:satOff val="0"/>
            <a:lumOff val="0"/>
            <a:alphaOff val="0"/>
          </a:schemeClr>
        </a:soli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2E5EB58-FED8-4F44-BDDE-10111A9F23DF}">
      <dsp:nvSpPr>
        <dsp:cNvPr id="0" name=""/>
        <dsp:cNvSpPr/>
      </dsp:nvSpPr>
      <dsp:spPr>
        <a:xfrm>
          <a:off x="2784667" y="530900"/>
          <a:ext cx="3549885" cy="3549885"/>
        </a:xfrm>
        <a:prstGeom prst="blockArc">
          <a:avLst>
            <a:gd name="adj1" fmla="val 0"/>
            <a:gd name="adj2" fmla="val 5400000"/>
            <a:gd name="adj3" fmla="val 4638"/>
          </a:avLst>
        </a:prstGeom>
        <a:solidFill>
          <a:schemeClr val="accent2">
            <a:tint val="60000"/>
            <a:hueOff val="0"/>
            <a:satOff val="0"/>
            <a:lumOff val="0"/>
            <a:alphaOff val="0"/>
          </a:schemeClr>
        </a:soli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0A77317-0B3D-416A-8977-7B4C8DC80D8E}">
      <dsp:nvSpPr>
        <dsp:cNvPr id="0" name=""/>
        <dsp:cNvSpPr/>
      </dsp:nvSpPr>
      <dsp:spPr>
        <a:xfrm>
          <a:off x="2649345" y="530900"/>
          <a:ext cx="3718931" cy="3549885"/>
        </a:xfrm>
        <a:prstGeom prst="blockArc">
          <a:avLst>
            <a:gd name="adj1" fmla="val 16200000"/>
            <a:gd name="adj2" fmla="val 0"/>
            <a:gd name="adj3" fmla="val 4638"/>
          </a:avLst>
        </a:prstGeom>
        <a:solidFill>
          <a:schemeClr val="accent2">
            <a:tint val="60000"/>
            <a:hueOff val="0"/>
            <a:satOff val="0"/>
            <a:lumOff val="0"/>
            <a:alphaOff val="0"/>
          </a:schemeClr>
        </a:soli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9C71ECC-9DCF-4444-A63B-6B057C474C4C}">
      <dsp:nvSpPr>
        <dsp:cNvPr id="0" name=""/>
        <dsp:cNvSpPr/>
      </dsp:nvSpPr>
      <dsp:spPr>
        <a:xfrm>
          <a:off x="3692086" y="1489118"/>
          <a:ext cx="1633450" cy="1633450"/>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IN" sz="4300" b="1" kern="1200" dirty="0">
              <a:latin typeface="Cambria" panose="02040503050406030204" pitchFamily="18" charset="0"/>
              <a:ea typeface="Cambria" panose="02040503050406030204" pitchFamily="18" charset="0"/>
            </a:rPr>
            <a:t>EDA</a:t>
          </a:r>
        </a:p>
      </dsp:txBody>
      <dsp:txXfrm>
        <a:off x="3931299" y="1728331"/>
        <a:ext cx="1155024" cy="1155024"/>
      </dsp:txXfrm>
    </dsp:sp>
    <dsp:sp modelId="{4A01F8AC-3C20-41CC-A722-3AAB98620691}">
      <dsp:nvSpPr>
        <dsp:cNvPr id="0" name=""/>
        <dsp:cNvSpPr/>
      </dsp:nvSpPr>
      <dsp:spPr>
        <a:xfrm>
          <a:off x="3777980" y="-32763"/>
          <a:ext cx="1461662" cy="1209653"/>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Data Collection</a:t>
          </a:r>
        </a:p>
      </dsp:txBody>
      <dsp:txXfrm>
        <a:off x="3992035" y="144387"/>
        <a:ext cx="1033552" cy="855353"/>
      </dsp:txXfrm>
    </dsp:sp>
    <dsp:sp modelId="{437C01F2-CAEC-4B82-9F3B-84283E645F13}">
      <dsp:nvSpPr>
        <dsp:cNvPr id="0" name=""/>
        <dsp:cNvSpPr/>
      </dsp:nvSpPr>
      <dsp:spPr>
        <a:xfrm>
          <a:off x="5512383" y="1700713"/>
          <a:ext cx="1460415" cy="1210259"/>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Data Preprocessing</a:t>
          </a:r>
        </a:p>
      </dsp:txBody>
      <dsp:txXfrm>
        <a:off x="5726256" y="1877951"/>
        <a:ext cx="1032669" cy="855783"/>
      </dsp:txXfrm>
    </dsp:sp>
    <dsp:sp modelId="{B4614341-A9AD-4A25-A12E-E14FD6B0FC77}">
      <dsp:nvSpPr>
        <dsp:cNvPr id="0" name=""/>
        <dsp:cNvSpPr/>
      </dsp:nvSpPr>
      <dsp:spPr>
        <a:xfrm>
          <a:off x="3777980" y="3434796"/>
          <a:ext cx="1461662" cy="1209653"/>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Data Cleaning</a:t>
          </a:r>
        </a:p>
      </dsp:txBody>
      <dsp:txXfrm>
        <a:off x="3992035" y="3611946"/>
        <a:ext cx="1033552" cy="855353"/>
      </dsp:txXfrm>
    </dsp:sp>
    <dsp:sp modelId="{A12F627F-CBB3-4BB8-A36F-72B8FDB1A82F}">
      <dsp:nvSpPr>
        <dsp:cNvPr id="0" name=""/>
        <dsp:cNvSpPr/>
      </dsp:nvSpPr>
      <dsp:spPr>
        <a:xfrm>
          <a:off x="2044200" y="1701016"/>
          <a:ext cx="1461662" cy="1209653"/>
        </a:xfrm>
        <a:prstGeom prst="ellipse">
          <a:avLst/>
        </a:prstGeom>
        <a:gradFill rotWithShape="0">
          <a:gsLst>
            <a:gs pos="0">
              <a:srgbClr val="2683C6">
                <a:hueOff val="0"/>
                <a:satOff val="0"/>
                <a:lumOff val="0"/>
                <a:alphaOff val="0"/>
                <a:tint val="100000"/>
                <a:shade val="85000"/>
                <a:satMod val="100000"/>
                <a:lumMod val="100000"/>
              </a:srgbClr>
            </a:gs>
            <a:gs pos="100000">
              <a:srgbClr val="2683C6">
                <a:hueOff val="0"/>
                <a:satOff val="0"/>
                <a:lumOff val="0"/>
                <a:alphaOff val="0"/>
                <a:tint val="90000"/>
                <a:shade val="100000"/>
                <a:satMod val="150000"/>
                <a:lumMod val="100000"/>
              </a:srgb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prstClr val="white"/>
              </a:solidFill>
              <a:latin typeface="Cambria" panose="02040503050406030204" pitchFamily="18" charset="0"/>
              <a:ea typeface="Cambria" panose="02040503050406030204" pitchFamily="18" charset="0"/>
              <a:cs typeface="+mn-cs"/>
            </a:rPr>
            <a:t>Data Visualisation</a:t>
          </a:r>
        </a:p>
      </dsp:txBody>
      <dsp:txXfrm>
        <a:off x="2258255" y="1878166"/>
        <a:ext cx="1033552" cy="85535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87FABB0-05FE-4624-8C25-026771EA2533}"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D576-01BE-46C4-B02F-A6E149B8DF2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18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FABB0-05FE-4624-8C25-026771EA2533}"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315607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FABB0-05FE-4624-8C25-026771EA2533}"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D576-01BE-46C4-B02F-A6E149B8DF2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44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FABB0-05FE-4624-8C25-026771EA2533}"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7038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FABB0-05FE-4624-8C25-026771EA2533}"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D576-01BE-46C4-B02F-A6E149B8DF2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51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7FABB0-05FE-4624-8C25-026771EA2533}"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129624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7FABB0-05FE-4624-8C25-026771EA2533}" type="datetimeFigureOut">
              <a:rPr lang="en-IN" smtClean="0"/>
              <a:t>07-10-2023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372100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7FABB0-05FE-4624-8C25-026771EA2533}" type="datetimeFigureOut">
              <a:rPr lang="en-IN" smtClean="0"/>
              <a:t>07-10-2023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423664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FABB0-05FE-4624-8C25-026771EA2533}" type="datetimeFigureOut">
              <a:rPr lang="en-IN" smtClean="0"/>
              <a:t>07-10-2023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292069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7FABB0-05FE-4624-8C25-026771EA2533}"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377126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FABB0-05FE-4624-8C25-026771EA2533}"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0D576-01BE-46C4-B02F-A6E149B8DF2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07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87FABB0-05FE-4624-8C25-026771EA2533}" type="datetimeFigureOut">
              <a:rPr lang="en-IN" smtClean="0"/>
              <a:t>07-10-2023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9F0D576-01BE-46C4-B02F-A6E149B8DF2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9570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09DF-A02C-C585-D307-8B03D189AABF}"/>
              </a:ext>
            </a:extLst>
          </p:cNvPr>
          <p:cNvSpPr>
            <a:spLocks noGrp="1"/>
          </p:cNvSpPr>
          <p:nvPr>
            <p:ph type="ctrTitle"/>
          </p:nvPr>
        </p:nvSpPr>
        <p:spPr/>
        <p:txBody>
          <a:bodyPr>
            <a:normAutofit/>
          </a:bodyPr>
          <a:lstStyle/>
          <a:p>
            <a:r>
              <a:rPr lang="en-IN" sz="3000" dirty="0">
                <a:latin typeface="Cambria" panose="02040503050406030204" pitchFamily="18" charset="0"/>
                <a:ea typeface="Cambria" panose="02040503050406030204" pitchFamily="18" charset="0"/>
              </a:rPr>
              <a:t>Rossmann Store Sales Prediction</a:t>
            </a:r>
          </a:p>
        </p:txBody>
      </p:sp>
      <p:sp>
        <p:nvSpPr>
          <p:cNvPr id="3" name="Subtitle 2">
            <a:extLst>
              <a:ext uri="{FF2B5EF4-FFF2-40B4-BE49-F238E27FC236}">
                <a16:creationId xmlns:a16="http://schemas.microsoft.com/office/drawing/2014/main" id="{87911D56-5551-F420-4C7E-15ECCF2364E4}"/>
              </a:ext>
            </a:extLst>
          </p:cNvPr>
          <p:cNvSpPr>
            <a:spLocks noGrp="1"/>
          </p:cNvSpPr>
          <p:nvPr>
            <p:ph type="subTitle" idx="1"/>
          </p:nvPr>
        </p:nvSpPr>
        <p:spPr/>
        <p:txBody>
          <a:bodyPr>
            <a:normAutofit/>
          </a:bodyPr>
          <a:lstStyle/>
          <a:p>
            <a:r>
              <a:rPr lang="en-IN" sz="2000" dirty="0">
                <a:latin typeface="Cambria" panose="02040503050406030204" pitchFamily="18" charset="0"/>
                <a:ea typeface="Cambria" panose="02040503050406030204" pitchFamily="18" charset="0"/>
              </a:rPr>
              <a:t>Domain – Retail</a:t>
            </a:r>
          </a:p>
          <a:p>
            <a:r>
              <a:rPr lang="en-IN" sz="2000" dirty="0">
                <a:latin typeface="Cambria" panose="02040503050406030204" pitchFamily="18" charset="0"/>
                <a:ea typeface="Cambria" panose="02040503050406030204" pitchFamily="18" charset="0"/>
              </a:rPr>
              <a:t>By – Rupali Surendra Dalvi</a:t>
            </a:r>
          </a:p>
        </p:txBody>
      </p:sp>
    </p:spTree>
    <p:extLst>
      <p:ext uri="{BB962C8B-B14F-4D97-AF65-F5344CB8AC3E}">
        <p14:creationId xmlns:p14="http://schemas.microsoft.com/office/powerpoint/2010/main" val="2230549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FAFDA47-C4CF-CC5F-7BC7-A74E28454908}"/>
              </a:ext>
            </a:extLst>
          </p:cNvPr>
          <p:cNvSpPr txBox="1">
            <a:spLocks/>
          </p:cNvSpPr>
          <p:nvPr/>
        </p:nvSpPr>
        <p:spPr>
          <a:xfrm>
            <a:off x="541865" y="228600"/>
            <a:ext cx="10947401" cy="60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Store Dataset - </a:t>
            </a:r>
            <a:r>
              <a:rPr lang="en-US" sz="1400" dirty="0">
                <a:latin typeface="Cambria" panose="02040503050406030204" pitchFamily="18" charset="0"/>
                <a:ea typeface="Cambria" panose="02040503050406030204" pitchFamily="18" charset="0"/>
              </a:rPr>
              <a:t>The second part of training data is supplement store information. It has 1115 store info entries, which listed the store type, competitor and a different kind promotion info. Table 2 below describes all the field in this file.</a:t>
            </a:r>
            <a:endParaRPr lang="en-IN" sz="14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p:txBody>
      </p:sp>
      <p:graphicFrame>
        <p:nvGraphicFramePr>
          <p:cNvPr id="5" name="Table 4">
            <a:extLst>
              <a:ext uri="{FF2B5EF4-FFF2-40B4-BE49-F238E27FC236}">
                <a16:creationId xmlns:a16="http://schemas.microsoft.com/office/drawing/2014/main" id="{504C9F96-8119-6A4E-1CCD-B30234A11CD9}"/>
              </a:ext>
            </a:extLst>
          </p:cNvPr>
          <p:cNvGraphicFramePr>
            <a:graphicFrameLocks noGrp="1"/>
          </p:cNvGraphicFramePr>
          <p:nvPr>
            <p:extLst>
              <p:ext uri="{D42A27DB-BD31-4B8C-83A1-F6EECF244321}">
                <p14:modId xmlns:p14="http://schemas.microsoft.com/office/powerpoint/2010/main" val="4084285377"/>
              </p:ext>
            </p:extLst>
          </p:nvPr>
        </p:nvGraphicFramePr>
        <p:xfrm>
          <a:off x="541866" y="953538"/>
          <a:ext cx="11040533" cy="5325533"/>
        </p:xfrm>
        <a:graphic>
          <a:graphicData uri="http://schemas.openxmlformats.org/drawingml/2006/table">
            <a:tbl>
              <a:tblPr/>
              <a:tblGrid>
                <a:gridCol w="2795877">
                  <a:extLst>
                    <a:ext uri="{9D8B030D-6E8A-4147-A177-3AD203B41FA5}">
                      <a16:colId xmlns:a16="http://schemas.microsoft.com/office/drawing/2014/main" val="2522968421"/>
                    </a:ext>
                  </a:extLst>
                </a:gridCol>
                <a:gridCol w="8244656">
                  <a:extLst>
                    <a:ext uri="{9D8B030D-6E8A-4147-A177-3AD203B41FA5}">
                      <a16:colId xmlns:a16="http://schemas.microsoft.com/office/drawing/2014/main" val="3599420272"/>
                    </a:ext>
                  </a:extLst>
                </a:gridCol>
              </a:tblGrid>
              <a:tr h="212134">
                <a:tc>
                  <a:txBody>
                    <a:bodyPr/>
                    <a:lstStyle/>
                    <a:p>
                      <a:pPr algn="ctr" fontAlgn="ctr"/>
                      <a:r>
                        <a:rPr lang="en-IN" sz="1300" b="1" i="0" u="none" strike="noStrike" dirty="0">
                          <a:solidFill>
                            <a:schemeClr val="bg1"/>
                          </a:solidFill>
                          <a:effectLst/>
                          <a:latin typeface="Cambria" panose="02040503050406030204" pitchFamily="18" charset="0"/>
                          <a:ea typeface="Cambria" panose="02040503050406030204" pitchFamily="18" charset="0"/>
                        </a:rPr>
                        <a:t>Attribute</a:t>
                      </a:r>
                    </a:p>
                  </a:txBody>
                  <a:tcPr marL="6694" marR="6694" marT="6694"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IN" sz="1300" b="1" i="0" u="none" strike="noStrike" dirty="0">
                          <a:solidFill>
                            <a:schemeClr val="bg1"/>
                          </a:solidFill>
                          <a:effectLst/>
                          <a:latin typeface="Cambria" panose="02040503050406030204" pitchFamily="18" charset="0"/>
                          <a:ea typeface="Cambria" panose="02040503050406030204" pitchFamily="18" charset="0"/>
                        </a:rPr>
                        <a:t>Features</a:t>
                      </a:r>
                    </a:p>
                  </a:txBody>
                  <a:tcPr marL="6694" marR="6694" marT="6694"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75977650"/>
                  </a:ext>
                </a:extLst>
              </a:tr>
              <a:tr h="417815">
                <a:tc>
                  <a:txBody>
                    <a:bodyPr/>
                    <a:lstStyle/>
                    <a:p>
                      <a:pPr algn="ctr" fontAlgn="ctr"/>
                      <a:r>
                        <a:rPr lang="en-IN" sz="1300" b="1" i="0" u="none" strike="noStrike" dirty="0">
                          <a:solidFill>
                            <a:schemeClr val="tx1"/>
                          </a:solidFill>
                          <a:effectLst/>
                          <a:latin typeface="Cambria" panose="02040503050406030204" pitchFamily="18" charset="0"/>
                          <a:ea typeface="Cambria" panose="02040503050406030204" pitchFamily="18" charset="0"/>
                        </a:rPr>
                        <a:t>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unique identifier for each store in the dataset. This feature is typically represented as an integer or categorical variable.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51301020"/>
                  </a:ext>
                </a:extLst>
              </a:tr>
              <a:tr h="417815">
                <a:tc>
                  <a:txBody>
                    <a:bodyPr/>
                    <a:lstStyle/>
                    <a:p>
                      <a:pPr algn="ctr" fontAlgn="ctr"/>
                      <a:r>
                        <a:rPr lang="en-IN" sz="1300" b="1" i="0" u="none" strike="noStrike" dirty="0">
                          <a:solidFill>
                            <a:schemeClr val="tx1"/>
                          </a:solidFill>
                          <a:effectLst/>
                          <a:latin typeface="Cambria" panose="02040503050406030204" pitchFamily="18" charset="0"/>
                          <a:ea typeface="Cambria" panose="02040503050406030204" pitchFamily="18" charset="0"/>
                        </a:rPr>
                        <a:t>StoreType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categorical variable representing the type of store (e.g., "a" for small store, "b" for compact store, "c" for standard store, "d" for extra-large 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5427916"/>
                  </a:ext>
                </a:extLst>
              </a:tr>
              <a:tr h="41781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Assortment</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categorical variable indicating the assortment level (e.g., "a" for basic, "b" for extra, "c" for extended) of products available in the 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95375756"/>
                  </a:ext>
                </a:extLst>
              </a:tr>
              <a:tr h="41781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CompetitionDistance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The distance to the nearest competitor store. This feature can influence store performance, as stores with closer competitors may face more competition.</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3990977"/>
                  </a:ext>
                </a:extLst>
              </a:tr>
              <a:tr h="736021">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CompetitionOpenSinceMonth</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This feature is typically represented as an integer value, indicating the calendar month (1 to 12) when a competitor store opened in close proximity to the Rossmann store. Each month of the year is numbered, and this feature specifies the opening month of the competitor 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17048642"/>
                  </a:ext>
                </a:extLst>
              </a:tr>
              <a:tr h="212134">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CompetitionOpenSinceYear</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solidFill>
                            <a:schemeClr val="tx1"/>
                          </a:solidFill>
                          <a:effectLst/>
                          <a:latin typeface="Cambria" panose="02040503050406030204" pitchFamily="18" charset="0"/>
                          <a:ea typeface="Cambria" panose="02040503050406030204" pitchFamily="18" charset="0"/>
                        </a:rPr>
                        <a:t>This feature specifies the opening year of the competitor 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4368750"/>
                  </a:ext>
                </a:extLst>
              </a:tr>
              <a:tr h="41781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Promo2</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Promo2 is a promotional program that the store is running. It's represented as a binary variable (0 or 1), where 1 indicates that the store is participating in Promo2, and 0 indicates it is not.</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311746043"/>
                  </a:ext>
                </a:extLst>
              </a:tr>
              <a:tr h="1240539">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Promo2SinceWeek</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This feature provides information about when the store started participating in Promo2. It is typically represented as an integer value, indicating the calendar week (1 to 52) when the Promo2 program was initiated for the store. Each week of the year is numbered, and this feature specifies the starting week for the promotion.</a:t>
                      </a:r>
                      <a:br>
                        <a:rPr lang="en-US" sz="1300" b="0" i="0" u="none" strike="noStrike" dirty="0">
                          <a:solidFill>
                            <a:schemeClr val="tx1"/>
                          </a:solidFill>
                          <a:effectLst/>
                          <a:latin typeface="Cambria" panose="02040503050406030204" pitchFamily="18" charset="0"/>
                          <a:ea typeface="Cambria" panose="02040503050406030204" pitchFamily="18" charset="0"/>
                        </a:rPr>
                      </a:br>
                      <a:r>
                        <a:rPr lang="en-US" sz="1300" b="0" i="0" u="none" strike="noStrike" dirty="0">
                          <a:solidFill>
                            <a:schemeClr val="tx1"/>
                          </a:solidFill>
                          <a:effectLst/>
                          <a:latin typeface="Cambria" panose="02040503050406030204" pitchFamily="18" charset="0"/>
                          <a:ea typeface="Cambria" panose="02040503050406030204" pitchFamily="18" charset="0"/>
                        </a:rPr>
                        <a:t>For example, if "Promo2SinceWeek" is 10, it means that the store began participating in Promo2 starting from the 10th week of the year.</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4784"/>
                  </a:ext>
                </a:extLst>
              </a:tr>
              <a:tr h="212134">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Promo2SinceYear</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a:solidFill>
                            <a:schemeClr val="tx1"/>
                          </a:solidFill>
                          <a:effectLst/>
                          <a:latin typeface="Cambria" panose="02040503050406030204" pitchFamily="18" charset="0"/>
                          <a:ea typeface="Cambria" panose="02040503050406030204" pitchFamily="18" charset="0"/>
                        </a:rPr>
                        <a:t>It specifies the year in which Promo2 promotions started for the 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39839177"/>
                  </a:ext>
                </a:extLst>
              </a:tr>
              <a:tr h="623496">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PromoInterval</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This feature describes the intervals at which the Promo2 promotions occur for the store. It is a categorical variable that can take on values such as:</a:t>
                      </a:r>
                      <a:br>
                        <a:rPr lang="en-US" sz="1300" b="0" i="0" u="none" strike="noStrike" dirty="0">
                          <a:solidFill>
                            <a:schemeClr val="tx1"/>
                          </a:solidFill>
                          <a:effectLst/>
                          <a:latin typeface="Cambria" panose="02040503050406030204" pitchFamily="18" charset="0"/>
                          <a:ea typeface="Cambria" panose="02040503050406030204" pitchFamily="18" charset="0"/>
                        </a:rPr>
                      </a:br>
                      <a:r>
                        <a:rPr lang="en-US" sz="1300" b="0" i="0" u="none" strike="noStrike" dirty="0">
                          <a:solidFill>
                            <a:schemeClr val="tx1"/>
                          </a:solidFill>
                          <a:effectLst/>
                          <a:latin typeface="Cambria" panose="02040503050406030204" pitchFamily="18" charset="0"/>
                          <a:ea typeface="Cambria" panose="02040503050406030204" pitchFamily="18" charset="0"/>
                        </a:rPr>
                        <a:t>"Jan,Apr,Jul,Oct" (Promo2 occurs in January, April, July, and October)</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7044185"/>
                  </a:ext>
                </a:extLst>
              </a:tr>
            </a:tbl>
          </a:graphicData>
        </a:graphic>
      </p:graphicFrame>
      <p:sp>
        <p:nvSpPr>
          <p:cNvPr id="6" name="Title 5">
            <a:extLst>
              <a:ext uri="{FF2B5EF4-FFF2-40B4-BE49-F238E27FC236}">
                <a16:creationId xmlns:a16="http://schemas.microsoft.com/office/drawing/2014/main" id="{DAED0E55-B86A-0DC0-6945-95E4D552407B}"/>
              </a:ext>
            </a:extLst>
          </p:cNvPr>
          <p:cNvSpPr>
            <a:spLocks noGrp="1"/>
          </p:cNvSpPr>
          <p:nvPr>
            <p:ph type="title"/>
          </p:nvPr>
        </p:nvSpPr>
        <p:spPr>
          <a:xfrm>
            <a:off x="541865" y="6394409"/>
            <a:ext cx="11040533" cy="406400"/>
          </a:xfrm>
        </p:spPr>
        <p:txBody>
          <a:bodyPr>
            <a:normAutofit/>
          </a:bodyPr>
          <a:lstStyle/>
          <a:p>
            <a:pPr algn="ctr"/>
            <a:r>
              <a:rPr lang="en-US" sz="1200" u="sng" dirty="0">
                <a:latin typeface="Cambria" panose="02040503050406030204" pitchFamily="18" charset="0"/>
                <a:ea typeface="Cambria" panose="02040503050406030204" pitchFamily="18" charset="0"/>
              </a:rPr>
              <a:t>Table 2: Store Information data table features</a:t>
            </a:r>
            <a:endParaRPr lang="en-IN" sz="1200" b="1"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1050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23B7-0D1B-4FF7-626E-4039A6F0EAB6}"/>
              </a:ext>
            </a:extLst>
          </p:cNvPr>
          <p:cNvSpPr>
            <a:spLocks noGrp="1"/>
          </p:cNvSpPr>
          <p:nvPr>
            <p:ph type="title"/>
          </p:nvPr>
        </p:nvSpPr>
        <p:spPr>
          <a:xfrm>
            <a:off x="1075267" y="932392"/>
            <a:ext cx="10515600" cy="701675"/>
          </a:xfrm>
        </p:spPr>
        <p:txBody>
          <a:bodyPr>
            <a:noAutofit/>
          </a:bodyPr>
          <a:lstStyle/>
          <a:p>
            <a:br>
              <a:rPr lang="en-IN" sz="4000" b="1" i="0" dirty="0">
                <a:effectLst/>
                <a:latin typeface="Cambria" panose="02040503050406030204" pitchFamily="18" charset="0"/>
                <a:ea typeface="Cambria" panose="02040503050406030204" pitchFamily="18" charset="0"/>
              </a:rPr>
            </a:br>
            <a:br>
              <a:rPr lang="en-IN" sz="4000" b="1" i="0" dirty="0">
                <a:effectLst/>
                <a:latin typeface="Cambria" panose="02040503050406030204" pitchFamily="18" charset="0"/>
                <a:ea typeface="Cambria" panose="02040503050406030204" pitchFamily="18" charset="0"/>
              </a:rPr>
            </a:br>
            <a:r>
              <a:rPr lang="en-IN" sz="4000" b="1" i="0" dirty="0">
                <a:effectLst/>
                <a:latin typeface="Cambria" panose="02040503050406030204" pitchFamily="18" charset="0"/>
                <a:ea typeface="Cambria" panose="02040503050406030204" pitchFamily="18" charset="0"/>
              </a:rPr>
              <a:t>Import Packages</a:t>
            </a:r>
            <a:br>
              <a:rPr lang="en-IN" sz="4000" b="1" i="0" dirty="0">
                <a:effectLst/>
                <a:latin typeface="Cambria" panose="02040503050406030204" pitchFamily="18" charset="0"/>
                <a:ea typeface="Cambria" panose="02040503050406030204" pitchFamily="18" charset="0"/>
              </a:rPr>
            </a:br>
            <a:br>
              <a:rPr lang="en-IN" sz="4000" dirty="0">
                <a:latin typeface="Cambria" panose="02040503050406030204" pitchFamily="18" charset="0"/>
                <a:ea typeface="Cambria" panose="02040503050406030204" pitchFamily="18" charset="0"/>
              </a:rPr>
            </a:b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855CF91-92FC-D176-7E7C-251EEC04F1BD}"/>
              </a:ext>
            </a:extLst>
          </p:cNvPr>
          <p:cNvSpPr>
            <a:spLocks noGrp="1"/>
          </p:cNvSpPr>
          <p:nvPr>
            <p:ph idx="1"/>
          </p:nvPr>
        </p:nvSpPr>
        <p:spPr>
          <a:xfrm>
            <a:off x="711200" y="1989667"/>
            <a:ext cx="10515600" cy="4639734"/>
          </a:xfrm>
          <a:solidFill>
            <a:schemeClr val="tx1"/>
          </a:solidFill>
        </p:spPr>
        <p:txBody>
          <a:bodyPr>
            <a:normAutofit/>
          </a:bodyPr>
          <a:lstStyle/>
          <a:p>
            <a:r>
              <a:rPr lang="en-US" sz="1500" i="0" dirty="0">
                <a:solidFill>
                  <a:srgbClr val="00B050"/>
                </a:solidFill>
                <a:effectLst/>
                <a:latin typeface="Cambria" panose="02040503050406030204" pitchFamily="18" charset="0"/>
                <a:ea typeface="Cambria" panose="02040503050406030204" pitchFamily="18" charset="0"/>
              </a:rPr>
              <a:t>import</a:t>
            </a:r>
            <a:r>
              <a:rPr lang="en-US" sz="1500" i="0" dirty="0">
                <a:solidFill>
                  <a:schemeClr val="bg1"/>
                </a:solidFill>
                <a:effectLst/>
                <a:latin typeface="Cambria" panose="02040503050406030204" pitchFamily="18" charset="0"/>
                <a:ea typeface="Cambria" panose="02040503050406030204" pitchFamily="18" charset="0"/>
              </a:rPr>
              <a:t> pands </a:t>
            </a:r>
            <a:r>
              <a:rPr lang="en-US" sz="1500" i="0" dirty="0">
                <a:solidFill>
                  <a:srgbClr val="00B050"/>
                </a:solidFill>
                <a:effectLst/>
                <a:latin typeface="Cambria" panose="02040503050406030204" pitchFamily="18" charset="0"/>
                <a:ea typeface="Cambria" panose="02040503050406030204" pitchFamily="18" charset="0"/>
              </a:rPr>
              <a:t>as</a:t>
            </a:r>
            <a:r>
              <a:rPr lang="en-US" sz="1500" i="0" dirty="0">
                <a:solidFill>
                  <a:schemeClr val="bg1"/>
                </a:solidFill>
                <a:effectLst/>
                <a:latin typeface="Cambria" panose="02040503050406030204" pitchFamily="18" charset="0"/>
                <a:ea typeface="Cambria" panose="02040503050406030204" pitchFamily="18" charset="0"/>
              </a:rPr>
              <a:t> pd</a:t>
            </a:r>
          </a:p>
          <a:p>
            <a:r>
              <a:rPr lang="en-US" sz="1500" i="0" dirty="0">
                <a:solidFill>
                  <a:srgbClr val="00B050"/>
                </a:solidFill>
                <a:effectLst/>
                <a:latin typeface="Cambria" panose="02040503050406030204" pitchFamily="18" charset="0"/>
                <a:ea typeface="Cambria" panose="02040503050406030204" pitchFamily="18" charset="0"/>
              </a:rPr>
              <a:t>import</a:t>
            </a:r>
            <a:r>
              <a:rPr lang="en-US" sz="1500" i="0" dirty="0">
                <a:solidFill>
                  <a:schemeClr val="bg1"/>
                </a:solidFill>
                <a:effectLst/>
                <a:latin typeface="Cambria" panose="02040503050406030204" pitchFamily="18" charset="0"/>
                <a:ea typeface="Cambria" panose="02040503050406030204" pitchFamily="18" charset="0"/>
              </a:rPr>
              <a:t> numpy </a:t>
            </a:r>
            <a:r>
              <a:rPr lang="en-US" sz="1500" i="0" dirty="0">
                <a:solidFill>
                  <a:srgbClr val="00B050"/>
                </a:solidFill>
                <a:effectLst/>
                <a:latin typeface="Cambria" panose="02040503050406030204" pitchFamily="18" charset="0"/>
                <a:ea typeface="Cambria" panose="02040503050406030204" pitchFamily="18" charset="0"/>
              </a:rPr>
              <a:t>as</a:t>
            </a:r>
            <a:r>
              <a:rPr lang="en-US" sz="1500" i="0" dirty="0">
                <a:solidFill>
                  <a:schemeClr val="bg1"/>
                </a:solidFill>
                <a:effectLst/>
                <a:latin typeface="Cambria" panose="02040503050406030204" pitchFamily="18" charset="0"/>
                <a:ea typeface="Cambria" panose="02040503050406030204" pitchFamily="18" charset="0"/>
              </a:rPr>
              <a:t> np</a:t>
            </a:r>
          </a:p>
          <a:p>
            <a:r>
              <a:rPr lang="en-US" sz="1500" i="0" dirty="0">
                <a:solidFill>
                  <a:srgbClr val="00B050"/>
                </a:solidFill>
                <a:effectLst/>
                <a:latin typeface="Cambria" panose="02040503050406030204" pitchFamily="18" charset="0"/>
                <a:ea typeface="Cambria" panose="02040503050406030204" pitchFamily="18" charset="0"/>
              </a:rPr>
              <a:t>import</a:t>
            </a:r>
            <a:r>
              <a:rPr lang="en-US" sz="1500" i="0" dirty="0">
                <a:solidFill>
                  <a:schemeClr val="bg1"/>
                </a:solidFill>
                <a:effectLst/>
                <a:latin typeface="Cambria" panose="02040503050406030204" pitchFamily="18" charset="0"/>
                <a:ea typeface="Cambria" panose="02040503050406030204" pitchFamily="18" charset="0"/>
              </a:rPr>
              <a:t> matplotlib.pyplot </a:t>
            </a:r>
            <a:r>
              <a:rPr lang="en-US" sz="1500" i="0" dirty="0">
                <a:solidFill>
                  <a:srgbClr val="00B050"/>
                </a:solidFill>
                <a:effectLst/>
                <a:latin typeface="Cambria" panose="02040503050406030204" pitchFamily="18" charset="0"/>
                <a:ea typeface="Cambria" panose="02040503050406030204" pitchFamily="18" charset="0"/>
              </a:rPr>
              <a:t>as</a:t>
            </a:r>
            <a:r>
              <a:rPr lang="en-US" sz="1500" i="0" dirty="0">
                <a:solidFill>
                  <a:schemeClr val="bg1"/>
                </a:solidFill>
                <a:effectLst/>
                <a:latin typeface="Cambria" panose="02040503050406030204" pitchFamily="18" charset="0"/>
                <a:ea typeface="Cambria" panose="02040503050406030204" pitchFamily="18" charset="0"/>
              </a:rPr>
              <a:t> plt</a:t>
            </a:r>
          </a:p>
          <a:p>
            <a:r>
              <a:rPr lang="en-US" sz="1500" i="0" dirty="0">
                <a:solidFill>
                  <a:srgbClr val="00B050"/>
                </a:solidFill>
                <a:effectLst/>
                <a:latin typeface="Cambria" panose="02040503050406030204" pitchFamily="18" charset="0"/>
                <a:ea typeface="Cambria" panose="02040503050406030204" pitchFamily="18" charset="0"/>
              </a:rPr>
              <a:t>import</a:t>
            </a:r>
            <a:r>
              <a:rPr lang="en-US" sz="1500" i="0" dirty="0">
                <a:solidFill>
                  <a:schemeClr val="bg1"/>
                </a:solidFill>
                <a:effectLst/>
                <a:latin typeface="Cambria" panose="02040503050406030204" pitchFamily="18" charset="0"/>
                <a:ea typeface="Cambria" panose="02040503050406030204" pitchFamily="18" charset="0"/>
              </a:rPr>
              <a:t> pygwalker </a:t>
            </a:r>
            <a:r>
              <a:rPr lang="en-US" sz="1500" i="0" dirty="0">
                <a:solidFill>
                  <a:srgbClr val="00B050"/>
                </a:solidFill>
                <a:effectLst/>
                <a:latin typeface="Cambria" panose="02040503050406030204" pitchFamily="18" charset="0"/>
                <a:ea typeface="Cambria" panose="02040503050406030204" pitchFamily="18" charset="0"/>
              </a:rPr>
              <a:t>as</a:t>
            </a:r>
            <a:r>
              <a:rPr lang="en-US" sz="1500" i="0" dirty="0">
                <a:solidFill>
                  <a:schemeClr val="bg1"/>
                </a:solidFill>
                <a:effectLst/>
                <a:latin typeface="Cambria" panose="02040503050406030204" pitchFamily="18" charset="0"/>
                <a:ea typeface="Cambria" panose="02040503050406030204" pitchFamily="18" charset="0"/>
              </a:rPr>
              <a:t> pyg</a:t>
            </a:r>
          </a:p>
          <a:p>
            <a:r>
              <a:rPr lang="en-US" sz="1500" i="0" dirty="0">
                <a:solidFill>
                  <a:srgbClr val="00B050"/>
                </a:solidFill>
                <a:effectLst/>
                <a:latin typeface="Cambria" panose="02040503050406030204" pitchFamily="18" charset="0"/>
                <a:ea typeface="Cambria" panose="02040503050406030204" pitchFamily="18" charset="0"/>
              </a:rPr>
              <a:t>import</a:t>
            </a:r>
            <a:r>
              <a:rPr lang="en-US" sz="1500" i="0" dirty="0">
                <a:solidFill>
                  <a:schemeClr val="bg1"/>
                </a:solidFill>
                <a:effectLst/>
                <a:latin typeface="Cambria" panose="02040503050406030204" pitchFamily="18" charset="0"/>
                <a:ea typeface="Cambria" panose="02040503050406030204" pitchFamily="18" charset="0"/>
              </a:rPr>
              <a:t> seaborn </a:t>
            </a:r>
            <a:r>
              <a:rPr lang="en-US" sz="1500" i="0" dirty="0">
                <a:solidFill>
                  <a:srgbClr val="00B050"/>
                </a:solidFill>
                <a:effectLst/>
                <a:latin typeface="Cambria" panose="02040503050406030204" pitchFamily="18" charset="0"/>
                <a:ea typeface="Cambria" panose="02040503050406030204" pitchFamily="18" charset="0"/>
              </a:rPr>
              <a:t>as</a:t>
            </a:r>
            <a:r>
              <a:rPr lang="en-US" sz="1500" i="0" dirty="0">
                <a:solidFill>
                  <a:schemeClr val="bg1"/>
                </a:solidFill>
                <a:effectLst/>
                <a:latin typeface="Cambria" panose="02040503050406030204" pitchFamily="18" charset="0"/>
                <a:ea typeface="Cambria" panose="02040503050406030204" pitchFamily="18" charset="0"/>
              </a:rPr>
              <a:t> sns</a:t>
            </a:r>
          </a:p>
          <a:p>
            <a:r>
              <a:rPr lang="en-US" sz="1500" dirty="0">
                <a:solidFill>
                  <a:srgbClr val="00B050"/>
                </a:solidFill>
                <a:latin typeface="Cambria" panose="02040503050406030204" pitchFamily="18" charset="0"/>
                <a:ea typeface="Cambria" panose="02040503050406030204" pitchFamily="18" charset="0"/>
              </a:rPr>
              <a:t>import</a:t>
            </a:r>
            <a:r>
              <a:rPr lang="en-US" sz="1500" dirty="0">
                <a:solidFill>
                  <a:schemeClr val="bg1"/>
                </a:solidFill>
                <a:latin typeface="Cambria" panose="02040503050406030204" pitchFamily="18" charset="0"/>
                <a:ea typeface="Cambria" panose="02040503050406030204" pitchFamily="18" charset="0"/>
              </a:rPr>
              <a:t> plotly.graph_objs </a:t>
            </a:r>
            <a:r>
              <a:rPr lang="en-US" sz="1500" dirty="0">
                <a:solidFill>
                  <a:srgbClr val="00B050"/>
                </a:solidFill>
                <a:latin typeface="Cambria" panose="02040503050406030204" pitchFamily="18" charset="0"/>
                <a:ea typeface="Cambria" panose="02040503050406030204" pitchFamily="18" charset="0"/>
              </a:rPr>
              <a:t>as</a:t>
            </a:r>
            <a:r>
              <a:rPr lang="en-US" sz="1500" dirty="0">
                <a:solidFill>
                  <a:schemeClr val="bg1"/>
                </a:solidFill>
                <a:latin typeface="Cambria" panose="02040503050406030204" pitchFamily="18" charset="0"/>
                <a:ea typeface="Cambria" panose="02040503050406030204" pitchFamily="18" charset="0"/>
              </a:rPr>
              <a:t> go</a:t>
            </a:r>
          </a:p>
          <a:p>
            <a:r>
              <a:rPr lang="en-US" sz="1500" dirty="0">
                <a:solidFill>
                  <a:srgbClr val="00B050"/>
                </a:solidFill>
                <a:latin typeface="Cambria" panose="02040503050406030204" pitchFamily="18" charset="0"/>
                <a:ea typeface="Cambria" panose="02040503050406030204" pitchFamily="18" charset="0"/>
              </a:rPr>
              <a:t>import</a:t>
            </a:r>
            <a:r>
              <a:rPr lang="en-US" sz="1500" dirty="0">
                <a:solidFill>
                  <a:schemeClr val="bg1"/>
                </a:solidFill>
                <a:latin typeface="Cambria" panose="02040503050406030204" pitchFamily="18" charset="0"/>
                <a:ea typeface="Cambria" panose="02040503050406030204" pitchFamily="18" charset="0"/>
              </a:rPr>
              <a:t> plotly.offline </a:t>
            </a:r>
            <a:r>
              <a:rPr lang="en-US" sz="1500" dirty="0">
                <a:solidFill>
                  <a:srgbClr val="00B050"/>
                </a:solidFill>
                <a:latin typeface="Cambria" panose="02040503050406030204" pitchFamily="18" charset="0"/>
                <a:ea typeface="Cambria" panose="02040503050406030204" pitchFamily="18" charset="0"/>
              </a:rPr>
              <a:t>as</a:t>
            </a:r>
            <a:r>
              <a:rPr lang="en-US" sz="1500" dirty="0">
                <a:solidFill>
                  <a:schemeClr val="bg1"/>
                </a:solidFill>
                <a:latin typeface="Cambria" panose="02040503050406030204" pitchFamily="18" charset="0"/>
                <a:ea typeface="Cambria" panose="02040503050406030204" pitchFamily="18" charset="0"/>
              </a:rPr>
              <a:t> py</a:t>
            </a:r>
          </a:p>
          <a:p>
            <a:r>
              <a:rPr lang="en-US" sz="1500" dirty="0">
                <a:solidFill>
                  <a:srgbClr val="00B050"/>
                </a:solidFill>
                <a:latin typeface="Cambria" panose="02040503050406030204" pitchFamily="18" charset="0"/>
                <a:ea typeface="Cambria" panose="02040503050406030204" pitchFamily="18" charset="0"/>
              </a:rPr>
              <a:t>from</a:t>
            </a:r>
            <a:r>
              <a:rPr lang="en-US" sz="1500" dirty="0">
                <a:solidFill>
                  <a:schemeClr val="bg1"/>
                </a:solidFill>
                <a:latin typeface="Cambria" panose="02040503050406030204" pitchFamily="18" charset="0"/>
                <a:ea typeface="Cambria" panose="02040503050406030204" pitchFamily="18" charset="0"/>
              </a:rPr>
              <a:t> sklearn.model_selection </a:t>
            </a:r>
            <a:r>
              <a:rPr lang="en-US" sz="1500" dirty="0">
                <a:solidFill>
                  <a:srgbClr val="00B050"/>
                </a:solidFill>
                <a:latin typeface="Cambria" panose="02040503050406030204" pitchFamily="18" charset="0"/>
                <a:ea typeface="Cambria" panose="02040503050406030204" pitchFamily="18" charset="0"/>
              </a:rPr>
              <a:t>import</a:t>
            </a:r>
            <a:r>
              <a:rPr lang="en-US" sz="1500" dirty="0">
                <a:solidFill>
                  <a:schemeClr val="bg1"/>
                </a:solidFill>
                <a:latin typeface="Cambria" panose="02040503050406030204" pitchFamily="18" charset="0"/>
                <a:ea typeface="Cambria" panose="02040503050406030204" pitchFamily="18" charset="0"/>
              </a:rPr>
              <a:t> train_test_split</a:t>
            </a:r>
          </a:p>
          <a:p>
            <a:r>
              <a:rPr lang="en-US" sz="1500" dirty="0">
                <a:solidFill>
                  <a:srgbClr val="00B050"/>
                </a:solidFill>
                <a:latin typeface="Cambria" panose="02040503050406030204" pitchFamily="18" charset="0"/>
                <a:ea typeface="Cambria" panose="02040503050406030204" pitchFamily="18" charset="0"/>
              </a:rPr>
              <a:t>from</a:t>
            </a:r>
            <a:r>
              <a:rPr lang="en-US" sz="1500" dirty="0">
                <a:solidFill>
                  <a:schemeClr val="bg1"/>
                </a:solidFill>
                <a:latin typeface="Cambria" panose="02040503050406030204" pitchFamily="18" charset="0"/>
                <a:ea typeface="Cambria" panose="02040503050406030204" pitchFamily="18" charset="0"/>
              </a:rPr>
              <a:t> sklearn.linear_model </a:t>
            </a:r>
            <a:r>
              <a:rPr lang="en-US" sz="1500" dirty="0">
                <a:solidFill>
                  <a:srgbClr val="00B050"/>
                </a:solidFill>
                <a:latin typeface="Cambria" panose="02040503050406030204" pitchFamily="18" charset="0"/>
                <a:ea typeface="Cambria" panose="02040503050406030204" pitchFamily="18" charset="0"/>
              </a:rPr>
              <a:t>import</a:t>
            </a:r>
            <a:r>
              <a:rPr lang="en-US" sz="1500" dirty="0">
                <a:solidFill>
                  <a:schemeClr val="bg1"/>
                </a:solidFill>
                <a:latin typeface="Cambria" panose="02040503050406030204" pitchFamily="18" charset="0"/>
                <a:ea typeface="Cambria" panose="02040503050406030204" pitchFamily="18" charset="0"/>
              </a:rPr>
              <a:t> LinearRegression</a:t>
            </a:r>
          </a:p>
          <a:p>
            <a:r>
              <a:rPr lang="en-US" sz="1500" dirty="0">
                <a:solidFill>
                  <a:srgbClr val="00B050"/>
                </a:solidFill>
                <a:latin typeface="Cambria" panose="02040503050406030204" pitchFamily="18" charset="0"/>
                <a:ea typeface="Cambria" panose="02040503050406030204" pitchFamily="18" charset="0"/>
              </a:rPr>
              <a:t>from</a:t>
            </a:r>
            <a:r>
              <a:rPr lang="en-US" sz="1500" dirty="0">
                <a:solidFill>
                  <a:schemeClr val="bg1"/>
                </a:solidFill>
                <a:latin typeface="Cambria" panose="02040503050406030204" pitchFamily="18" charset="0"/>
                <a:ea typeface="Cambria" panose="02040503050406030204" pitchFamily="18" charset="0"/>
              </a:rPr>
              <a:t> sklearn.tree </a:t>
            </a:r>
            <a:r>
              <a:rPr lang="en-US" sz="1500" dirty="0">
                <a:solidFill>
                  <a:srgbClr val="00B050"/>
                </a:solidFill>
                <a:latin typeface="Cambria" panose="02040503050406030204" pitchFamily="18" charset="0"/>
                <a:ea typeface="Cambria" panose="02040503050406030204" pitchFamily="18" charset="0"/>
              </a:rPr>
              <a:t>import</a:t>
            </a:r>
            <a:r>
              <a:rPr lang="en-US" sz="1500" dirty="0">
                <a:solidFill>
                  <a:schemeClr val="bg1"/>
                </a:solidFill>
                <a:latin typeface="Cambria" panose="02040503050406030204" pitchFamily="18" charset="0"/>
                <a:ea typeface="Cambria" panose="02040503050406030204" pitchFamily="18" charset="0"/>
              </a:rPr>
              <a:t> DecisionTreeRegressor</a:t>
            </a:r>
          </a:p>
          <a:p>
            <a:r>
              <a:rPr lang="en-IN" sz="1500" dirty="0">
                <a:solidFill>
                  <a:srgbClr val="00B050"/>
                </a:solidFill>
                <a:latin typeface="Cambria" panose="02040503050406030204" pitchFamily="18" charset="0"/>
                <a:ea typeface="Cambria" panose="02040503050406030204" pitchFamily="18" charset="0"/>
              </a:rPr>
              <a:t>from</a:t>
            </a:r>
            <a:r>
              <a:rPr lang="en-IN" sz="1500" dirty="0">
                <a:solidFill>
                  <a:schemeClr val="bg1"/>
                </a:solidFill>
                <a:latin typeface="Cambria" panose="02040503050406030204" pitchFamily="18" charset="0"/>
                <a:ea typeface="Cambria" panose="02040503050406030204" pitchFamily="18" charset="0"/>
              </a:rPr>
              <a:t> sklearn.ensemble </a:t>
            </a:r>
            <a:r>
              <a:rPr lang="en-IN" sz="1500" dirty="0">
                <a:solidFill>
                  <a:srgbClr val="00B050"/>
                </a:solidFill>
                <a:latin typeface="Cambria" panose="02040503050406030204" pitchFamily="18" charset="0"/>
                <a:ea typeface="Cambria" panose="02040503050406030204" pitchFamily="18" charset="0"/>
              </a:rPr>
              <a:t>import</a:t>
            </a:r>
            <a:r>
              <a:rPr lang="en-IN" sz="1500" dirty="0">
                <a:solidFill>
                  <a:schemeClr val="bg1"/>
                </a:solidFill>
                <a:latin typeface="Cambria" panose="02040503050406030204" pitchFamily="18" charset="0"/>
                <a:ea typeface="Cambria" panose="02040503050406030204" pitchFamily="18" charset="0"/>
              </a:rPr>
              <a:t> RandomForestRegressor</a:t>
            </a:r>
          </a:p>
          <a:p>
            <a:r>
              <a:rPr lang="en-IN" sz="1500" dirty="0">
                <a:solidFill>
                  <a:srgbClr val="00B050"/>
                </a:solidFill>
                <a:latin typeface="Cambria" panose="02040503050406030204" pitchFamily="18" charset="0"/>
                <a:ea typeface="Cambria" panose="02040503050406030204" pitchFamily="18" charset="0"/>
              </a:rPr>
              <a:t>from</a:t>
            </a:r>
            <a:r>
              <a:rPr lang="en-IN" sz="1500" dirty="0">
                <a:solidFill>
                  <a:schemeClr val="bg1"/>
                </a:solidFill>
                <a:latin typeface="Cambria" panose="02040503050406030204" pitchFamily="18" charset="0"/>
                <a:ea typeface="Cambria" panose="02040503050406030204" pitchFamily="18" charset="0"/>
              </a:rPr>
              <a:t> sklearn </a:t>
            </a:r>
            <a:r>
              <a:rPr lang="en-IN" sz="1500" dirty="0">
                <a:solidFill>
                  <a:srgbClr val="00B050"/>
                </a:solidFill>
                <a:latin typeface="Cambria" panose="02040503050406030204" pitchFamily="18" charset="0"/>
                <a:ea typeface="Cambria" panose="02040503050406030204" pitchFamily="18" charset="0"/>
              </a:rPr>
              <a:t>import</a:t>
            </a:r>
            <a:r>
              <a:rPr lang="en-IN" sz="1500" dirty="0">
                <a:solidFill>
                  <a:schemeClr val="bg1"/>
                </a:solidFill>
                <a:latin typeface="Cambria" panose="02040503050406030204" pitchFamily="18" charset="0"/>
                <a:ea typeface="Cambria" panose="02040503050406030204" pitchFamily="18" charset="0"/>
              </a:rPr>
              <a:t> metrics</a:t>
            </a:r>
          </a:p>
          <a:p>
            <a:endParaRPr lang="en-IN"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365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E018-51CF-F026-A622-BEDB4AFEC656}"/>
              </a:ext>
            </a:extLst>
          </p:cNvPr>
          <p:cNvSpPr>
            <a:spLocks noGrp="1"/>
          </p:cNvSpPr>
          <p:nvPr>
            <p:ph type="title"/>
          </p:nvPr>
        </p:nvSpPr>
        <p:spPr>
          <a:xfrm>
            <a:off x="1041400" y="881593"/>
            <a:ext cx="10515600" cy="710142"/>
          </a:xfrm>
        </p:spPr>
        <p:txBody>
          <a:bodyPr>
            <a:noAutofit/>
          </a:bodyPr>
          <a:lstStyle/>
          <a:p>
            <a:br>
              <a:rPr lang="en-IN" sz="4000" dirty="0">
                <a:latin typeface="Cambria" panose="02040503050406030204" pitchFamily="18" charset="0"/>
                <a:ea typeface="Cambria" panose="02040503050406030204" pitchFamily="18" charset="0"/>
              </a:rPr>
            </a:br>
            <a:r>
              <a:rPr lang="en-IN" sz="4000" dirty="0">
                <a:latin typeface="Cambria" panose="02040503050406030204" pitchFamily="18" charset="0"/>
                <a:ea typeface="Cambria" panose="02040503050406030204" pitchFamily="18" charset="0"/>
              </a:rPr>
              <a:t>Data Preprocessing &amp; Cleaning</a:t>
            </a:r>
            <a:br>
              <a:rPr lang="en-IN" sz="4000" dirty="0">
                <a:latin typeface="Cambria" panose="02040503050406030204" pitchFamily="18" charset="0"/>
                <a:ea typeface="Cambria" panose="02040503050406030204" pitchFamily="18" charset="0"/>
              </a:rPr>
            </a:b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C248C97-DD65-5B7E-FADC-FBC21554074E}"/>
              </a:ext>
            </a:extLst>
          </p:cNvPr>
          <p:cNvSpPr>
            <a:spLocks noGrp="1"/>
          </p:cNvSpPr>
          <p:nvPr>
            <p:ph idx="1"/>
          </p:nvPr>
        </p:nvSpPr>
        <p:spPr>
          <a:xfrm>
            <a:off x="838200" y="2032000"/>
            <a:ext cx="10515600" cy="4639733"/>
          </a:xfrm>
        </p:spPr>
        <p:txBody>
          <a:bodyPr>
            <a:noAutofit/>
          </a:bodyPr>
          <a:lstStyle/>
          <a:p>
            <a:pPr>
              <a:buFont typeface="Wingdings" panose="05000000000000000000" pitchFamily="2" charset="2"/>
              <a:buChar char="q"/>
            </a:pPr>
            <a:r>
              <a:rPr lang="en-IN" sz="1800" i="0" dirty="0">
                <a:effectLst/>
                <a:latin typeface="Cambria" panose="02040503050406030204" pitchFamily="18" charset="0"/>
                <a:ea typeface="Cambria" panose="02040503050406030204" pitchFamily="18" charset="0"/>
              </a:rPr>
              <a:t>Load Dataset</a:t>
            </a:r>
          </a:p>
          <a:p>
            <a:pPr>
              <a:buFont typeface="Wingdings" panose="05000000000000000000" pitchFamily="2" charset="2"/>
              <a:buChar char="v"/>
            </a:pPr>
            <a:r>
              <a:rPr lang="en-IN" sz="1400" dirty="0">
                <a:latin typeface="Cambria" panose="02040503050406030204" pitchFamily="18" charset="0"/>
                <a:ea typeface="Cambria" panose="02040503050406030204" pitchFamily="18" charset="0"/>
              </a:rPr>
              <a:t>Functions Used :</a:t>
            </a:r>
          </a:p>
          <a:p>
            <a:pPr>
              <a:lnSpc>
                <a:spcPct val="100000"/>
              </a:lnSpc>
              <a:buFont typeface="Wingdings" panose="05000000000000000000" pitchFamily="2" charset="2"/>
              <a:buChar char="v"/>
            </a:pPr>
            <a:r>
              <a:rPr lang="en-IN" sz="1400" dirty="0" err="1">
                <a:latin typeface="Cambria" panose="02040503050406030204" pitchFamily="18" charset="0"/>
                <a:ea typeface="Cambria" panose="02040503050406030204" pitchFamily="18" charset="0"/>
              </a:rPr>
              <a:t>df.head</a:t>
            </a:r>
            <a:r>
              <a:rPr lang="en-IN" sz="1400" dirty="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v"/>
            </a:pPr>
            <a:r>
              <a:rPr lang="en-IN" sz="1400" dirty="0" err="1">
                <a:latin typeface="Cambria" panose="02040503050406030204" pitchFamily="18" charset="0"/>
                <a:ea typeface="Cambria" panose="02040503050406030204" pitchFamily="18" charset="0"/>
              </a:rPr>
              <a:t>df.tail</a:t>
            </a:r>
            <a:r>
              <a:rPr lang="en-IN" sz="1400" dirty="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v"/>
            </a:pPr>
            <a:r>
              <a:rPr lang="en-IN" sz="1400" dirty="0">
                <a:latin typeface="Cambria" panose="02040503050406030204" pitchFamily="18" charset="0"/>
                <a:ea typeface="Cambria" panose="02040503050406030204" pitchFamily="18" charset="0"/>
              </a:rPr>
              <a:t>df.info()</a:t>
            </a:r>
          </a:p>
          <a:p>
            <a:pPr>
              <a:lnSpc>
                <a:spcPct val="100000"/>
              </a:lnSpc>
              <a:buFont typeface="Wingdings" panose="05000000000000000000" pitchFamily="2" charset="2"/>
              <a:buChar char="v"/>
            </a:pPr>
            <a:r>
              <a:rPr lang="en-IN" sz="1400" dirty="0" err="1">
                <a:latin typeface="Cambria" panose="02040503050406030204" pitchFamily="18" charset="0"/>
                <a:ea typeface="Cambria" panose="02040503050406030204" pitchFamily="18" charset="0"/>
              </a:rPr>
              <a:t>df.shape</a:t>
            </a:r>
            <a:r>
              <a:rPr lang="en-IN" sz="1400" dirty="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v"/>
            </a:pPr>
            <a:r>
              <a:rPr lang="en-IN" sz="1400" dirty="0">
                <a:latin typeface="Cambria" panose="02040503050406030204" pitchFamily="18" charset="0"/>
                <a:ea typeface="Cambria" panose="02040503050406030204" pitchFamily="18" charset="0"/>
              </a:rPr>
              <a:t>.unique()</a:t>
            </a:r>
            <a:endParaRPr lang="en-IN" sz="1200" i="0" dirty="0">
              <a:effectLst/>
              <a:latin typeface="Cambria" panose="02040503050406030204" pitchFamily="18" charset="0"/>
              <a:ea typeface="Cambria" panose="02040503050406030204" pitchFamily="18" charset="0"/>
            </a:endParaRPr>
          </a:p>
          <a:p>
            <a:pPr>
              <a:buFont typeface="Wingdings" panose="05000000000000000000" pitchFamily="2" charset="2"/>
              <a:buChar char="q"/>
            </a:pPr>
            <a:r>
              <a:rPr lang="en-IN" sz="1800" dirty="0">
                <a:latin typeface="Cambria" panose="02040503050406030204" pitchFamily="18" charset="0"/>
                <a:ea typeface="Cambria" panose="02040503050406030204" pitchFamily="18" charset="0"/>
              </a:rPr>
              <a:t>Dealing With Missing Values</a:t>
            </a:r>
            <a:endParaRPr lang="en-IN" sz="1200" i="0" dirty="0">
              <a:effectLst/>
              <a:latin typeface="Cambria" panose="02040503050406030204" pitchFamily="18" charset="0"/>
              <a:ea typeface="Cambria" panose="02040503050406030204" pitchFamily="18" charset="0"/>
            </a:endParaRPr>
          </a:p>
          <a:p>
            <a:pPr>
              <a:buFont typeface="Wingdings" panose="05000000000000000000" pitchFamily="2" charset="2"/>
              <a:buChar char="v"/>
            </a:pPr>
            <a:r>
              <a:rPr lang="en-US" sz="1400" i="0" dirty="0">
                <a:effectLst/>
                <a:latin typeface="Cambria" panose="02040503050406030204" pitchFamily="18" charset="0"/>
                <a:ea typeface="Cambria" panose="02040503050406030204" pitchFamily="18" charset="0"/>
              </a:rPr>
              <a:t>Count missing values in each dataset</a:t>
            </a:r>
          </a:p>
          <a:p>
            <a:pPr>
              <a:buFont typeface="Wingdings" panose="05000000000000000000" pitchFamily="2" charset="2"/>
              <a:buChar char="v"/>
            </a:pPr>
            <a:r>
              <a:rPr lang="en-US" sz="1400" i="0" dirty="0">
                <a:effectLst/>
                <a:latin typeface="Cambria" panose="02040503050406030204" pitchFamily="18" charset="0"/>
                <a:ea typeface="Cambria" panose="02040503050406030204" pitchFamily="18" charset="0"/>
              </a:rPr>
              <a:t>Replace missing values in features with low percentages of missing values</a:t>
            </a:r>
          </a:p>
          <a:p>
            <a:pPr>
              <a:buFont typeface="Wingdings" panose="05000000000000000000" pitchFamily="2" charset="2"/>
              <a:buChar char="v"/>
            </a:pPr>
            <a:r>
              <a:rPr lang="en-US" sz="1400" i="0" dirty="0">
                <a:effectLst/>
                <a:latin typeface="Cambria" panose="02040503050406030204" pitchFamily="18" charset="0"/>
                <a:ea typeface="Cambria" panose="02040503050406030204" pitchFamily="18" charset="0"/>
              </a:rPr>
              <a:t>Remove features with high percentages of missing values</a:t>
            </a:r>
          </a:p>
          <a:p>
            <a:pPr>
              <a:buFont typeface="Wingdings" panose="05000000000000000000" pitchFamily="2" charset="2"/>
              <a:buChar char="v"/>
            </a:pPr>
            <a:endParaRPr lang="en-US" sz="1200" dirty="0">
              <a:latin typeface="Cambria" panose="02040503050406030204" pitchFamily="18" charset="0"/>
              <a:ea typeface="Cambria" panose="02040503050406030204" pitchFamily="18" charset="0"/>
            </a:endParaRPr>
          </a:p>
          <a:p>
            <a:pPr marL="0" indent="0">
              <a:buNone/>
            </a:pPr>
            <a:endParaRPr lang="en-IN"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7524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E018-51CF-F026-A622-BEDB4AFEC656}"/>
              </a:ext>
            </a:extLst>
          </p:cNvPr>
          <p:cNvSpPr>
            <a:spLocks noGrp="1"/>
          </p:cNvSpPr>
          <p:nvPr>
            <p:ph type="title"/>
          </p:nvPr>
        </p:nvSpPr>
        <p:spPr>
          <a:xfrm>
            <a:off x="905933" y="940857"/>
            <a:ext cx="10515600" cy="710142"/>
          </a:xfrm>
        </p:spPr>
        <p:txBody>
          <a:bodyPr>
            <a:noAutofit/>
          </a:bodyPr>
          <a:lstStyle/>
          <a:p>
            <a:br>
              <a:rPr lang="en-IN" sz="4000" dirty="0">
                <a:latin typeface="Cambria" panose="02040503050406030204" pitchFamily="18" charset="0"/>
                <a:ea typeface="Cambria" panose="02040503050406030204" pitchFamily="18" charset="0"/>
              </a:rPr>
            </a:br>
            <a:r>
              <a:rPr lang="en-IN" sz="4000" dirty="0">
                <a:latin typeface="Cambria" panose="02040503050406030204" pitchFamily="18" charset="0"/>
                <a:ea typeface="Cambria" panose="02040503050406030204" pitchFamily="18" charset="0"/>
              </a:rPr>
              <a:t>Data Preprocessing &amp; Cleaning</a:t>
            </a:r>
            <a:br>
              <a:rPr lang="en-IN" sz="4000" dirty="0">
                <a:latin typeface="Cambria" panose="02040503050406030204" pitchFamily="18" charset="0"/>
                <a:ea typeface="Cambria" panose="02040503050406030204" pitchFamily="18" charset="0"/>
              </a:rPr>
            </a:b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C248C97-DD65-5B7E-FADC-FBC21554074E}"/>
              </a:ext>
            </a:extLst>
          </p:cNvPr>
          <p:cNvSpPr>
            <a:spLocks noGrp="1"/>
          </p:cNvSpPr>
          <p:nvPr>
            <p:ph idx="1"/>
          </p:nvPr>
        </p:nvSpPr>
        <p:spPr>
          <a:xfrm>
            <a:off x="795868" y="1752600"/>
            <a:ext cx="10727266" cy="4969933"/>
          </a:xfrm>
        </p:spPr>
        <p:txBody>
          <a:bodyPr>
            <a:noAutofit/>
          </a:bodyPr>
          <a:lstStyle/>
          <a:p>
            <a:pPr>
              <a:buFont typeface="Wingdings" panose="05000000000000000000" pitchFamily="2" charset="2"/>
              <a:buChar char="q"/>
            </a:pPr>
            <a:r>
              <a:rPr lang="en-IN" sz="1800" dirty="0">
                <a:latin typeface="Cambria" panose="02040503050406030204" pitchFamily="18" charset="0"/>
                <a:ea typeface="Cambria" panose="02040503050406030204" pitchFamily="18" charset="0"/>
              </a:rPr>
              <a:t>Joining Tables</a:t>
            </a:r>
          </a:p>
          <a:p>
            <a:pPr marL="0" indent="0">
              <a:buNone/>
            </a:pPr>
            <a:r>
              <a:rPr lang="en-IN" sz="1400" dirty="0">
                <a:latin typeface="Cambria" panose="02040503050406030204" pitchFamily="18" charset="0"/>
                <a:ea typeface="Cambria" panose="02040503050406030204" pitchFamily="18" charset="0"/>
              </a:rPr>
              <a:t>In this process </a:t>
            </a:r>
            <a:r>
              <a:rPr lang="en-US" sz="1400" b="0" i="0" dirty="0">
                <a:effectLst/>
                <a:latin typeface="Cambria" panose="02040503050406030204" pitchFamily="18" charset="0"/>
                <a:ea typeface="Cambria" panose="02040503050406030204" pitchFamily="18" charset="0"/>
              </a:rPr>
              <a:t>tables are joined to combine information from multiple sources in order to create a comprehensive dataset that provides a more complete and informative context for predicting store sales accurately.</a:t>
            </a:r>
            <a:endParaRPr lang="en-IN" sz="1800"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IN" sz="1800" dirty="0">
                <a:latin typeface="Cambria" panose="02040503050406030204" pitchFamily="18" charset="0"/>
                <a:ea typeface="Cambria" panose="02040503050406030204" pitchFamily="18" charset="0"/>
              </a:rPr>
              <a:t>Feature Engineering</a:t>
            </a:r>
          </a:p>
          <a:p>
            <a:pPr marL="0" indent="0">
              <a:buNone/>
            </a:pPr>
            <a:r>
              <a:rPr lang="en-US" sz="1400" b="0" i="0" dirty="0">
                <a:effectLst/>
                <a:latin typeface="Cambria" panose="02040503050406030204" pitchFamily="18" charset="0"/>
                <a:ea typeface="Cambria" panose="02040503050406030204" pitchFamily="18" charset="0"/>
              </a:rPr>
              <a:t>Feature engineering is the process of creating new features (variables) from existing data that enhance the performance of machine learning models. It involves selecting, transforming, and creating features to improve the predictive accuracy of a model. Feature engineering is a critical step in the data preprocessing pipeline, as the quality and relevance of features significantly impact the model's performance.</a:t>
            </a:r>
            <a:r>
              <a:rPr lang="en-IN" sz="1400" b="0" dirty="0">
                <a:latin typeface="Cambria" panose="02040503050406030204" pitchFamily="18" charset="0"/>
                <a:ea typeface="Cambria" panose="02040503050406030204" pitchFamily="18" charset="0"/>
              </a:rPr>
              <a:t> </a:t>
            </a:r>
            <a:r>
              <a:rPr lang="en-IN" sz="1400" dirty="0">
                <a:latin typeface="Cambria" panose="02040503050406030204" pitchFamily="18" charset="0"/>
                <a:ea typeface="Cambria" panose="02040503050406030204" pitchFamily="18" charset="0"/>
              </a:rPr>
              <a:t> </a:t>
            </a:r>
            <a:r>
              <a:rPr lang="en-IN" sz="1400" b="0" dirty="0" err="1">
                <a:latin typeface="Cambria" panose="02040503050406030204" pitchFamily="18" charset="0"/>
                <a:ea typeface="Cambria" panose="02040503050406030204" pitchFamily="18" charset="0"/>
              </a:rPr>
              <a:t>Eg</a:t>
            </a:r>
            <a:r>
              <a:rPr lang="en-IN" sz="1400" b="0" dirty="0">
                <a:latin typeface="Cambria" panose="02040503050406030204" pitchFamily="18" charset="0"/>
                <a:ea typeface="Cambria" panose="02040503050406030204" pitchFamily="18" charset="0"/>
              </a:rPr>
              <a:t> We have e</a:t>
            </a:r>
            <a:r>
              <a:rPr lang="en-IN" sz="1400" i="0" dirty="0">
                <a:effectLst/>
                <a:latin typeface="Cambria" panose="02040503050406030204" pitchFamily="18" charset="0"/>
                <a:ea typeface="Cambria" panose="02040503050406030204" pitchFamily="18" charset="0"/>
              </a:rPr>
              <a:t>xtract</a:t>
            </a:r>
            <a:r>
              <a:rPr lang="en-IN" sz="1400" dirty="0">
                <a:latin typeface="Cambria" panose="02040503050406030204" pitchFamily="18" charset="0"/>
                <a:ea typeface="Cambria" panose="02040503050406030204" pitchFamily="18" charset="0"/>
              </a:rPr>
              <a:t>ed</a:t>
            </a:r>
            <a:r>
              <a:rPr lang="en-US" sz="1400" b="0" dirty="0">
                <a:effectLst/>
                <a:latin typeface="Cambria" panose="02040503050406030204" pitchFamily="18" charset="0"/>
                <a:ea typeface="Cambria" panose="02040503050406030204" pitchFamily="18" charset="0"/>
              </a:rPr>
              <a:t> day, month, quarter, year, day of year &amp; week of year from column "Date“ and </a:t>
            </a:r>
            <a:r>
              <a:rPr lang="en-US" sz="1400" dirty="0">
                <a:latin typeface="Cambria" panose="02040503050406030204" pitchFamily="18" charset="0"/>
                <a:ea typeface="Cambria" panose="02040503050406030204" pitchFamily="18" charset="0"/>
              </a:rPr>
              <a:t>Created new Column for the season</a:t>
            </a:r>
          </a:p>
          <a:p>
            <a:pPr>
              <a:buFont typeface="Wingdings" panose="05000000000000000000" pitchFamily="2" charset="2"/>
              <a:buChar char="q"/>
            </a:pPr>
            <a:r>
              <a:rPr lang="en-US" sz="1800" dirty="0">
                <a:latin typeface="Cambria" panose="02040503050406030204" pitchFamily="18" charset="0"/>
                <a:ea typeface="Cambria" panose="02040503050406030204" pitchFamily="18" charset="0"/>
              </a:rPr>
              <a:t>Drop Subsets Of Data Where Might Cause Bias</a:t>
            </a:r>
          </a:p>
          <a:p>
            <a:pPr marL="0" indent="0">
              <a:buNone/>
            </a:pPr>
            <a:r>
              <a:rPr lang="en-US" sz="1400" dirty="0">
                <a:latin typeface="Cambria" panose="02040503050406030204" pitchFamily="18" charset="0"/>
                <a:ea typeface="Cambria" panose="02040503050406030204" pitchFamily="18" charset="0"/>
              </a:rPr>
              <a:t>When working with data, it's important to identify and, if necessary, drop subsets of data that might cause bias in your analysis or modeling. Bias in data can lead to skewed results and incorrect conclusions. </a:t>
            </a:r>
            <a:r>
              <a:rPr lang="en-US" sz="1400" dirty="0" err="1">
                <a:latin typeface="Cambria" panose="02040503050406030204" pitchFamily="18" charset="0"/>
                <a:ea typeface="Cambria" panose="02040503050406030204" pitchFamily="18" charset="0"/>
              </a:rPr>
              <a:t>Eg</a:t>
            </a:r>
            <a:r>
              <a:rPr lang="en-US" sz="1400" dirty="0">
                <a:latin typeface="Cambria" panose="02040503050406030204" pitchFamily="18" charset="0"/>
                <a:ea typeface="Cambria" panose="02040503050406030204" pitchFamily="18" charset="0"/>
              </a:rPr>
              <a:t> where stores are closed, they won't generate sales, so we will remove this part of the dataset</a:t>
            </a:r>
          </a:p>
          <a:p>
            <a:pPr>
              <a:buFont typeface="Wingdings" panose="05000000000000000000" pitchFamily="2" charset="2"/>
              <a:buChar char="q"/>
            </a:pPr>
            <a:r>
              <a:rPr lang="en-IN" sz="1800" dirty="0">
                <a:latin typeface="Cambria" panose="02040503050406030204" pitchFamily="18" charset="0"/>
                <a:ea typeface="Cambria" panose="02040503050406030204" pitchFamily="18" charset="0"/>
              </a:rPr>
              <a:t>Transform Variable</a:t>
            </a:r>
          </a:p>
          <a:p>
            <a:pPr marL="0" indent="0">
              <a:buNone/>
            </a:pPr>
            <a:r>
              <a:rPr lang="en-US" sz="1400" b="0" i="0" dirty="0">
                <a:effectLst/>
                <a:latin typeface="Cambria" panose="02040503050406030204" pitchFamily="18" charset="0"/>
                <a:ea typeface="Cambria" panose="02040503050406030204" pitchFamily="18" charset="0"/>
              </a:rPr>
              <a:t>Transforming a variable means changing its values in some way to make it more suitable for analysis or modeling </a:t>
            </a:r>
            <a:r>
              <a:rPr lang="en-US" sz="1400" dirty="0" err="1">
                <a:latin typeface="Cambria" panose="02040503050406030204" pitchFamily="18" charset="0"/>
                <a:ea typeface="Cambria" panose="02040503050406030204" pitchFamily="18" charset="0"/>
              </a:rPr>
              <a:t>Eg.</a:t>
            </a:r>
            <a:r>
              <a:rPr lang="en-US" sz="1400" dirty="0">
                <a:latin typeface="Cambria" panose="02040503050406030204" pitchFamily="18" charset="0"/>
                <a:ea typeface="Cambria" panose="02040503050406030204" pitchFamily="18" charset="0"/>
              </a:rPr>
              <a:t> </a:t>
            </a:r>
            <a:r>
              <a:rPr lang="en-IN" sz="1400" b="0" i="0" dirty="0">
                <a:effectLst/>
                <a:latin typeface="Cambria" panose="02040503050406030204" pitchFamily="18" charset="0"/>
                <a:ea typeface="Cambria" panose="02040503050406030204" pitchFamily="18" charset="0"/>
              </a:rPr>
              <a:t>"</a:t>
            </a:r>
            <a:r>
              <a:rPr lang="en-IN" sz="1400" b="0" i="0" dirty="0" err="1">
                <a:effectLst/>
                <a:latin typeface="Cambria" panose="02040503050406030204" pitchFamily="18" charset="0"/>
                <a:ea typeface="Cambria" panose="02040503050406030204" pitchFamily="18" charset="0"/>
              </a:rPr>
              <a:t>StateHoliday</a:t>
            </a:r>
            <a:r>
              <a:rPr lang="en-IN" sz="1400" b="0" i="0" dirty="0">
                <a:effectLst/>
                <a:latin typeface="Cambria" panose="02040503050406030204" pitchFamily="18" charset="0"/>
                <a:ea typeface="Cambria" panose="02040503050406030204" pitchFamily="18" charset="0"/>
              </a:rPr>
              <a:t>“ : </a:t>
            </a:r>
            <a:r>
              <a:rPr lang="en-US" sz="1400" b="0" i="0" u="none" strike="noStrike" dirty="0">
                <a:effectLst/>
                <a:latin typeface="Cambria" panose="02040503050406030204" pitchFamily="18" charset="0"/>
                <a:ea typeface="Cambria" panose="02040503050406030204" pitchFamily="18" charset="0"/>
              </a:rPr>
              <a:t>A categorical variable indicating whether a state holiday was observed on a given day (0 for no holiday, "a" for public holiday, "b" for Easter holiday, and "c" for Christmas). Here we convert in into numeric</a:t>
            </a:r>
            <a:endParaRPr lang="en-IN" sz="1400" dirty="0">
              <a:latin typeface="Cambria" panose="02040503050406030204" pitchFamily="18" charset="0"/>
              <a:ea typeface="Cambria" panose="02040503050406030204" pitchFamily="18" charset="0"/>
            </a:endParaRPr>
          </a:p>
          <a:p>
            <a:pPr marL="0" indent="0">
              <a:buNone/>
            </a:pPr>
            <a:endParaRPr lang="en-IN" sz="1400" i="0" dirty="0">
              <a:effectLst/>
              <a:latin typeface="Cambria" panose="02040503050406030204" pitchFamily="18" charset="0"/>
              <a:ea typeface="Cambria" panose="02040503050406030204" pitchFamily="18" charset="0"/>
            </a:endParaRPr>
          </a:p>
          <a:p>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8551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CA631-44BB-6589-A30B-E88E5821F0E7}"/>
              </a:ext>
            </a:extLst>
          </p:cNvPr>
          <p:cNvSpPr>
            <a:spLocks noGrp="1"/>
          </p:cNvSpPr>
          <p:nvPr>
            <p:ph type="subTitle" idx="4294967295"/>
          </p:nvPr>
        </p:nvSpPr>
        <p:spPr>
          <a:xfrm>
            <a:off x="609600" y="355600"/>
            <a:ext cx="11235267" cy="5800197"/>
          </a:xfrm>
        </p:spPr>
        <p:txBody>
          <a:bodyPr/>
          <a:lstStyle/>
          <a:p>
            <a:r>
              <a:rPr lang="en-IN" sz="4000" dirty="0">
                <a:latin typeface="Cambria" panose="02040503050406030204" pitchFamily="18" charset="0"/>
                <a:ea typeface="Cambria" panose="02040503050406030204" pitchFamily="18" charset="0"/>
              </a:rPr>
              <a:t>Data Visualisation</a:t>
            </a:r>
          </a:p>
          <a:p>
            <a:r>
              <a:rPr lang="en-US" sz="1400" b="0" i="0" dirty="0">
                <a:effectLst/>
                <a:latin typeface="Cambria" panose="02040503050406030204" pitchFamily="18" charset="0"/>
                <a:ea typeface="Cambria" panose="02040503050406030204" pitchFamily="18" charset="0"/>
              </a:rPr>
              <a:t>Data visualization is the graphical representation of data to help people understand and interpret information more effectively. It plays a crucial role in data analysis, as it allows you to visually explore patterns, trends, relationships, and insights within your data. Effective data visualization can make complex data more accessible and can aid in decision-making. </a:t>
            </a:r>
          </a:p>
          <a:p>
            <a:endParaRPr lang="en-US" sz="1400" dirty="0">
              <a:latin typeface="Cambria" panose="02040503050406030204" pitchFamily="18" charset="0"/>
              <a:ea typeface="Cambria" panose="02040503050406030204" pitchFamily="18" charset="0"/>
            </a:endParaRPr>
          </a:p>
          <a:p>
            <a:pPr marL="0" indent="0" algn="l">
              <a:buNone/>
            </a:pPr>
            <a:r>
              <a:rPr lang="en-US" sz="1600" b="0" i="0" dirty="0">
                <a:effectLst/>
                <a:latin typeface="Cambria" panose="02040503050406030204" pitchFamily="18" charset="0"/>
                <a:ea typeface="Cambria" panose="02040503050406030204" pitchFamily="18" charset="0"/>
              </a:rPr>
              <a:t>There are various types of data visualizations, including:</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Bar Charts</a:t>
            </a:r>
            <a:r>
              <a:rPr lang="en-US" sz="1600" b="0" i="0" dirty="0">
                <a:effectLst/>
                <a:latin typeface="Cambria" panose="02040503050406030204" pitchFamily="18" charset="0"/>
                <a:ea typeface="Cambria" panose="02040503050406030204" pitchFamily="18" charset="0"/>
              </a:rPr>
              <a:t>: Used for comparing categories or groups.</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Line Charts</a:t>
            </a:r>
            <a:r>
              <a:rPr lang="en-US" sz="1600" b="0" i="0" dirty="0">
                <a:effectLst/>
                <a:latin typeface="Cambria" panose="02040503050406030204" pitchFamily="18" charset="0"/>
                <a:ea typeface="Cambria" panose="02040503050406030204" pitchFamily="18" charset="0"/>
              </a:rPr>
              <a:t>: Show trends over time or continuous data.</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Scatter Plots</a:t>
            </a:r>
            <a:r>
              <a:rPr lang="en-US" sz="1600" b="0" i="0" dirty="0">
                <a:effectLst/>
                <a:latin typeface="Cambria" panose="02040503050406030204" pitchFamily="18" charset="0"/>
                <a:ea typeface="Cambria" panose="02040503050406030204" pitchFamily="18" charset="0"/>
              </a:rPr>
              <a:t>: Display relationships between two variables.</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Histograms</a:t>
            </a:r>
            <a:r>
              <a:rPr lang="en-US" sz="1600" b="0" i="0" dirty="0">
                <a:effectLst/>
                <a:latin typeface="Cambria" panose="02040503050406030204" pitchFamily="18" charset="0"/>
                <a:ea typeface="Cambria" panose="02040503050406030204" pitchFamily="18" charset="0"/>
              </a:rPr>
              <a:t>: Visualize the distribution of a single variable.</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Pie Charts</a:t>
            </a:r>
            <a:r>
              <a:rPr lang="en-US" sz="1600" b="0" i="0" dirty="0">
                <a:effectLst/>
                <a:latin typeface="Cambria" panose="02040503050406030204" pitchFamily="18" charset="0"/>
                <a:ea typeface="Cambria" panose="02040503050406030204" pitchFamily="18" charset="0"/>
              </a:rPr>
              <a:t>: Show parts of a whole.</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Heatmaps</a:t>
            </a:r>
            <a:r>
              <a:rPr lang="en-US" sz="1600" b="0" i="0" dirty="0">
                <a:effectLst/>
                <a:latin typeface="Cambria" panose="02040503050406030204" pitchFamily="18" charset="0"/>
                <a:ea typeface="Cambria" panose="02040503050406030204" pitchFamily="18" charset="0"/>
              </a:rPr>
              <a:t>: Depict data using color-coding on a grid.</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Box Plots</a:t>
            </a:r>
            <a:r>
              <a:rPr lang="en-US" sz="1600" b="0" i="0" dirty="0">
                <a:effectLst/>
                <a:latin typeface="Cambria" panose="02040503050406030204" pitchFamily="18" charset="0"/>
                <a:ea typeface="Cambria" panose="02040503050406030204" pitchFamily="18" charset="0"/>
              </a:rPr>
              <a:t>: Represent the distribution, quartiles, and outliers of a dataset.</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Maps</a:t>
            </a:r>
            <a:r>
              <a:rPr lang="en-US" sz="1600" b="0" i="0" dirty="0">
                <a:effectLst/>
                <a:latin typeface="Cambria" panose="02040503050406030204" pitchFamily="18" charset="0"/>
                <a:ea typeface="Cambria" panose="02040503050406030204" pitchFamily="18" charset="0"/>
              </a:rPr>
              <a:t>: Display geographical data.</a:t>
            </a:r>
          </a:p>
        </p:txBody>
      </p:sp>
    </p:spTree>
    <p:extLst>
      <p:ext uri="{BB962C8B-B14F-4D97-AF65-F5344CB8AC3E}">
        <p14:creationId xmlns:p14="http://schemas.microsoft.com/office/powerpoint/2010/main" val="411425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651A41-22C9-149A-44A6-FA9063E753F5}"/>
              </a:ext>
            </a:extLst>
          </p:cNvPr>
          <p:cNvSpPr>
            <a:spLocks noGrp="1"/>
          </p:cNvSpPr>
          <p:nvPr>
            <p:ph type="ctrTitle" idx="4294967295"/>
          </p:nvPr>
        </p:nvSpPr>
        <p:spPr>
          <a:xfrm>
            <a:off x="770731" y="288396"/>
            <a:ext cx="10650538" cy="1007004"/>
          </a:xfrm>
        </p:spPr>
        <p:txBody>
          <a:bodyPr>
            <a:noAutofit/>
          </a:bodyPr>
          <a:lstStyle/>
          <a:p>
            <a:pPr algn="l"/>
            <a:r>
              <a:rPr lang="en-IN" sz="2500" b="0" i="0" cap="none" dirty="0">
                <a:solidFill>
                  <a:srgbClr val="212121"/>
                </a:solidFill>
                <a:effectLst/>
                <a:latin typeface="Cambria" panose="02040503050406030204" pitchFamily="18" charset="0"/>
                <a:ea typeface="Cambria" panose="02040503050406030204" pitchFamily="18" charset="0"/>
              </a:rPr>
              <a:t>Correlation heatmap</a:t>
            </a:r>
            <a:br>
              <a:rPr lang="en-IN" sz="2500" b="0" i="0" cap="none" dirty="0">
                <a:solidFill>
                  <a:srgbClr val="212121"/>
                </a:solidFill>
                <a:effectLst/>
                <a:latin typeface="Cambria" panose="02040503050406030204" pitchFamily="18" charset="0"/>
                <a:ea typeface="Cambria" panose="02040503050406030204" pitchFamily="18" charset="0"/>
              </a:rPr>
            </a:br>
            <a:br>
              <a:rPr lang="en-IN" sz="1500" b="0" i="0" cap="none" dirty="0">
                <a:solidFill>
                  <a:srgbClr val="212121"/>
                </a:solidFill>
                <a:effectLst/>
                <a:latin typeface="Cambria" panose="02040503050406030204" pitchFamily="18" charset="0"/>
                <a:ea typeface="Cambria" panose="02040503050406030204" pitchFamily="18" charset="0"/>
              </a:rPr>
            </a:br>
            <a:r>
              <a:rPr lang="en-US" sz="1400" b="0" i="0" cap="none" dirty="0">
                <a:effectLst/>
                <a:latin typeface="Cambria" panose="02040503050406030204" pitchFamily="18" charset="0"/>
                <a:ea typeface="Cambria" panose="02040503050406030204" pitchFamily="18" charset="0"/>
              </a:rPr>
              <a:t>A correlation heatmap is used to visually represent the correlations (relationships) between variables in a dataset. It is a common data visualization technique that provides valuable insights into how variables are related to each other.</a:t>
            </a:r>
            <a:endParaRPr lang="en-IN" sz="1400" cap="none" dirty="0">
              <a:latin typeface="Cambria" panose="02040503050406030204" pitchFamily="18" charset="0"/>
              <a:ea typeface="Cambria" panose="02040503050406030204" pitchFamily="18" charset="0"/>
            </a:endParaRPr>
          </a:p>
        </p:txBody>
      </p:sp>
      <p:pic>
        <p:nvPicPr>
          <p:cNvPr id="4098" name="Picture 2">
            <a:extLst>
              <a:ext uri="{FF2B5EF4-FFF2-40B4-BE49-F238E27FC236}">
                <a16:creationId xmlns:a16="http://schemas.microsoft.com/office/drawing/2014/main" id="{FBB40D7E-6F98-8A41-B287-24AE4BA4D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36" y="1489605"/>
            <a:ext cx="10650833" cy="507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6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8E33-294C-022B-3A9A-64C6C4DB78AC}"/>
              </a:ext>
            </a:extLst>
          </p:cNvPr>
          <p:cNvSpPr>
            <a:spLocks noGrp="1"/>
          </p:cNvSpPr>
          <p:nvPr>
            <p:ph type="title"/>
          </p:nvPr>
        </p:nvSpPr>
        <p:spPr>
          <a:xfrm>
            <a:off x="1008549" y="893572"/>
            <a:ext cx="9720072" cy="650578"/>
          </a:xfrm>
        </p:spPr>
        <p:txBody>
          <a:bodyPr>
            <a:noAutofit/>
          </a:bodyPr>
          <a:lstStyle/>
          <a:p>
            <a:r>
              <a:rPr lang="en-IN" sz="2500" b="0" i="0" dirty="0">
                <a:solidFill>
                  <a:srgbClr val="212121"/>
                </a:solidFill>
                <a:effectLst/>
                <a:latin typeface="Cambria" panose="02040503050406030204" pitchFamily="18" charset="0"/>
                <a:ea typeface="Cambria" panose="02040503050406030204" pitchFamily="18" charset="0"/>
              </a:rPr>
              <a:t>Quarter Vs Sales</a:t>
            </a:r>
            <a:endParaRPr lang="en-IN" sz="2500" dirty="0">
              <a:latin typeface="Cambria" panose="02040503050406030204" pitchFamily="18" charset="0"/>
              <a:ea typeface="Cambria" panose="02040503050406030204" pitchFamily="18" charset="0"/>
            </a:endParaRPr>
          </a:p>
        </p:txBody>
      </p:sp>
      <p:pic>
        <p:nvPicPr>
          <p:cNvPr id="5122" name="Picture 2">
            <a:extLst>
              <a:ext uri="{FF2B5EF4-FFF2-40B4-BE49-F238E27FC236}">
                <a16:creationId xmlns:a16="http://schemas.microsoft.com/office/drawing/2014/main" id="{2B0DD953-72B4-A357-67D4-F15FD9BDE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549" y="1780458"/>
            <a:ext cx="9617795" cy="484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D37A-29EF-222A-95CA-D899FD8EA22E}"/>
              </a:ext>
            </a:extLst>
          </p:cNvPr>
          <p:cNvSpPr>
            <a:spLocks noGrp="1"/>
          </p:cNvSpPr>
          <p:nvPr>
            <p:ph type="title"/>
          </p:nvPr>
        </p:nvSpPr>
        <p:spPr>
          <a:xfrm>
            <a:off x="1024128" y="928116"/>
            <a:ext cx="9720072" cy="700659"/>
          </a:xfrm>
        </p:spPr>
        <p:txBody>
          <a:bodyPr>
            <a:normAutofit/>
          </a:bodyPr>
          <a:lstStyle/>
          <a:p>
            <a:r>
              <a:rPr lang="en-IN" sz="4000" dirty="0">
                <a:latin typeface="Cambria" panose="02040503050406030204" pitchFamily="18" charset="0"/>
                <a:ea typeface="Cambria" panose="02040503050406030204" pitchFamily="18" charset="0"/>
              </a:rPr>
              <a:t>Sales Trend in Season</a:t>
            </a:r>
          </a:p>
        </p:txBody>
      </p:sp>
      <p:pic>
        <p:nvPicPr>
          <p:cNvPr id="6146" name="Picture 2">
            <a:extLst>
              <a:ext uri="{FF2B5EF4-FFF2-40B4-BE49-F238E27FC236}">
                <a16:creationId xmlns:a16="http://schemas.microsoft.com/office/drawing/2014/main" id="{8F2843FC-01AF-77A9-4F0C-C540D0010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58" y="1895475"/>
            <a:ext cx="10752731" cy="462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895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A175-2237-98AA-C2DA-438357316748}"/>
              </a:ext>
            </a:extLst>
          </p:cNvPr>
          <p:cNvSpPr>
            <a:spLocks noGrp="1"/>
          </p:cNvSpPr>
          <p:nvPr>
            <p:ph type="title"/>
          </p:nvPr>
        </p:nvSpPr>
        <p:spPr>
          <a:xfrm>
            <a:off x="952500" y="912283"/>
            <a:ext cx="10515600" cy="710142"/>
          </a:xfrm>
        </p:spPr>
        <p:txBody>
          <a:bodyPr>
            <a:normAutofit/>
          </a:bodyPr>
          <a:lstStyle/>
          <a:p>
            <a:r>
              <a:rPr lang="en-IN" sz="4000" dirty="0">
                <a:latin typeface="Cambria" panose="02040503050406030204" pitchFamily="18" charset="0"/>
                <a:ea typeface="Cambria" panose="02040503050406030204" pitchFamily="18" charset="0"/>
              </a:rPr>
              <a:t>Average Sales Per Month</a:t>
            </a:r>
          </a:p>
        </p:txBody>
      </p:sp>
      <p:pic>
        <p:nvPicPr>
          <p:cNvPr id="7170" name="Picture 2">
            <a:extLst>
              <a:ext uri="{FF2B5EF4-FFF2-40B4-BE49-F238E27FC236}">
                <a16:creationId xmlns:a16="http://schemas.microsoft.com/office/drawing/2014/main" id="{2931E27A-2FC6-D4A1-5003-1EE52D52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704975"/>
            <a:ext cx="10401300" cy="48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16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1BD6-EC9F-5964-69D6-CC9E7F261968}"/>
              </a:ext>
            </a:extLst>
          </p:cNvPr>
          <p:cNvSpPr>
            <a:spLocks noGrp="1"/>
          </p:cNvSpPr>
          <p:nvPr>
            <p:ph type="title"/>
          </p:nvPr>
        </p:nvSpPr>
        <p:spPr>
          <a:xfrm>
            <a:off x="966978" y="1000125"/>
            <a:ext cx="9720072" cy="675132"/>
          </a:xfrm>
        </p:spPr>
        <p:txBody>
          <a:bodyPr>
            <a:normAutofit/>
          </a:bodyPr>
          <a:lstStyle/>
          <a:p>
            <a:r>
              <a:rPr lang="en-IN" sz="4000" dirty="0">
                <a:latin typeface="Cambria" panose="02040503050406030204" pitchFamily="18" charset="0"/>
                <a:ea typeface="Cambria" panose="02040503050406030204" pitchFamily="18" charset="0"/>
              </a:rPr>
              <a:t>Average Sales Per Year</a:t>
            </a:r>
          </a:p>
        </p:txBody>
      </p:sp>
      <p:pic>
        <p:nvPicPr>
          <p:cNvPr id="8194" name="Picture 2">
            <a:extLst>
              <a:ext uri="{FF2B5EF4-FFF2-40B4-BE49-F238E27FC236}">
                <a16:creationId xmlns:a16="http://schemas.microsoft.com/office/drawing/2014/main" id="{ACDC40AF-96B2-7A7C-A22B-68F9A4614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19" y="2066925"/>
            <a:ext cx="10975351" cy="463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80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60B66-E62C-E5B5-DF00-26D71B91681F}"/>
              </a:ext>
            </a:extLst>
          </p:cNvPr>
          <p:cNvSpPr txBox="1">
            <a:spLocks/>
          </p:cNvSpPr>
          <p:nvPr/>
        </p:nvSpPr>
        <p:spPr>
          <a:xfrm>
            <a:off x="1154953" y="969264"/>
            <a:ext cx="8825659" cy="704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Cambria" panose="02040503050406030204" pitchFamily="18" charset="0"/>
                <a:ea typeface="Cambria" panose="02040503050406030204" pitchFamily="18" charset="0"/>
              </a:rPr>
              <a:t>Content</a:t>
            </a:r>
            <a:endParaRPr lang="en-IN" sz="4000" dirty="0">
              <a:latin typeface="Cambria" panose="02040503050406030204" pitchFamily="18" charset="0"/>
              <a:ea typeface="Cambria" panose="02040503050406030204" pitchFamily="18" charset="0"/>
            </a:endParaRPr>
          </a:p>
        </p:txBody>
      </p:sp>
      <p:sp>
        <p:nvSpPr>
          <p:cNvPr id="5" name="Content Placeholder 2">
            <a:extLst>
              <a:ext uri="{FF2B5EF4-FFF2-40B4-BE49-F238E27FC236}">
                <a16:creationId xmlns:a16="http://schemas.microsoft.com/office/drawing/2014/main" id="{E870F102-123E-6AC7-E5FC-CC206925E439}"/>
              </a:ext>
            </a:extLst>
          </p:cNvPr>
          <p:cNvSpPr txBox="1">
            <a:spLocks/>
          </p:cNvSpPr>
          <p:nvPr/>
        </p:nvSpPr>
        <p:spPr>
          <a:xfrm>
            <a:off x="1155193" y="2603500"/>
            <a:ext cx="4828032" cy="34163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500" dirty="0">
                <a:latin typeface="Cambria" panose="02040503050406030204" pitchFamily="18" charset="0"/>
                <a:ea typeface="Cambria" panose="02040503050406030204" pitchFamily="18" charset="0"/>
              </a:rPr>
              <a:t>Context</a:t>
            </a:r>
          </a:p>
          <a:p>
            <a:r>
              <a:rPr lang="en-IN" sz="2500" dirty="0">
                <a:latin typeface="Cambria" panose="02040503050406030204" pitchFamily="18" charset="0"/>
                <a:ea typeface="Cambria" panose="02040503050406030204" pitchFamily="18" charset="0"/>
              </a:rPr>
              <a:t>Problem Statement</a:t>
            </a:r>
          </a:p>
          <a:p>
            <a:r>
              <a:rPr lang="en-IN" sz="2500" dirty="0">
                <a:latin typeface="Cambria" panose="02040503050406030204" pitchFamily="18" charset="0"/>
                <a:ea typeface="Cambria" panose="02040503050406030204" pitchFamily="18" charset="0"/>
              </a:rPr>
              <a:t>Deliverables</a:t>
            </a:r>
          </a:p>
          <a:p>
            <a:r>
              <a:rPr lang="en-IN" sz="2500" dirty="0">
                <a:latin typeface="Cambria" panose="02040503050406030204" pitchFamily="18" charset="0"/>
                <a:ea typeface="Cambria" panose="02040503050406030204" pitchFamily="18" charset="0"/>
              </a:rPr>
              <a:t>Impact</a:t>
            </a:r>
          </a:p>
          <a:p>
            <a:r>
              <a:rPr lang="en-IN" sz="2500" dirty="0">
                <a:latin typeface="Cambria" panose="02040503050406030204" pitchFamily="18" charset="0"/>
                <a:ea typeface="Cambria" panose="02040503050406030204" pitchFamily="18" charset="0"/>
              </a:rPr>
              <a:t>Exploratory Data Analysis</a:t>
            </a:r>
          </a:p>
          <a:p>
            <a:r>
              <a:rPr lang="en-IN" sz="2500" dirty="0">
                <a:latin typeface="Cambria" panose="02040503050406030204" pitchFamily="18" charset="0"/>
                <a:ea typeface="Cambria" panose="02040503050406030204" pitchFamily="18" charset="0"/>
              </a:rPr>
              <a:t>Dataset &amp; </a:t>
            </a:r>
            <a:r>
              <a:rPr lang="en-US" sz="2500" dirty="0">
                <a:latin typeface="Cambria" panose="02040503050406030204" pitchFamily="18" charset="0"/>
                <a:ea typeface="Cambria" panose="02040503050406030204" pitchFamily="18" charset="0"/>
              </a:rPr>
              <a:t>Features</a:t>
            </a:r>
          </a:p>
          <a:p>
            <a:r>
              <a:rPr lang="en-US" sz="2500" dirty="0">
                <a:latin typeface="Cambria" panose="02040503050406030204" pitchFamily="18" charset="0"/>
                <a:ea typeface="Cambria" panose="02040503050406030204" pitchFamily="18" charset="0"/>
              </a:rPr>
              <a:t>Importing Packages</a:t>
            </a:r>
            <a:endParaRPr lang="en-IN" sz="2500" dirty="0">
              <a:latin typeface="Cambria" panose="02040503050406030204" pitchFamily="18" charset="0"/>
              <a:ea typeface="Cambria" panose="02040503050406030204" pitchFamily="18" charset="0"/>
            </a:endParaRPr>
          </a:p>
          <a:p>
            <a:endParaRPr lang="en-IN" sz="25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1DD8FD2F-9196-1184-05DE-47847F0D8C3B}"/>
              </a:ext>
            </a:extLst>
          </p:cNvPr>
          <p:cNvSpPr txBox="1">
            <a:spLocks/>
          </p:cNvSpPr>
          <p:nvPr/>
        </p:nvSpPr>
        <p:spPr>
          <a:xfrm>
            <a:off x="6208776" y="2603500"/>
            <a:ext cx="4828032" cy="34163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500" dirty="0">
                <a:latin typeface="Cambria" panose="02040503050406030204" pitchFamily="18" charset="0"/>
                <a:ea typeface="Cambria" panose="02040503050406030204" pitchFamily="18" charset="0"/>
              </a:rPr>
              <a:t>Data Preprocessing &amp; Cleaning</a:t>
            </a:r>
          </a:p>
          <a:p>
            <a:r>
              <a:rPr lang="en-IN" sz="2500" dirty="0">
                <a:latin typeface="Cambria" panose="02040503050406030204" pitchFamily="18" charset="0"/>
                <a:ea typeface="Cambria" panose="02040503050406030204" pitchFamily="18" charset="0"/>
              </a:rPr>
              <a:t>Model Building</a:t>
            </a:r>
          </a:p>
          <a:p>
            <a:r>
              <a:rPr lang="en-IN" sz="2500" dirty="0">
                <a:latin typeface="Cambria" panose="02040503050406030204" pitchFamily="18" charset="0"/>
                <a:ea typeface="Cambria" panose="02040503050406030204" pitchFamily="18" charset="0"/>
              </a:rPr>
              <a:t>Linear Regression</a:t>
            </a:r>
          </a:p>
          <a:p>
            <a:r>
              <a:rPr lang="en-IN" sz="2500" dirty="0">
                <a:latin typeface="Cambria" panose="02040503050406030204" pitchFamily="18" charset="0"/>
                <a:ea typeface="Cambria" panose="02040503050406030204" pitchFamily="18" charset="0"/>
              </a:rPr>
              <a:t>Decision tree</a:t>
            </a:r>
          </a:p>
          <a:p>
            <a:r>
              <a:rPr lang="en-IN" sz="2500" dirty="0">
                <a:latin typeface="Cambria" panose="02040503050406030204" pitchFamily="18" charset="0"/>
                <a:ea typeface="Cambria" panose="02040503050406030204" pitchFamily="18" charset="0"/>
              </a:rPr>
              <a:t>Random Forest</a:t>
            </a:r>
          </a:p>
          <a:p>
            <a:r>
              <a:rPr lang="en-US" sz="2500" dirty="0">
                <a:latin typeface="Cambria" panose="02040503050406030204" pitchFamily="18" charset="0"/>
                <a:ea typeface="Cambria" panose="02040503050406030204" pitchFamily="18" charset="0"/>
              </a:rPr>
              <a:t>Best Outcome</a:t>
            </a:r>
          </a:p>
          <a:p>
            <a:r>
              <a:rPr lang="en-US" sz="2500" dirty="0">
                <a:latin typeface="Cambria" panose="02040503050406030204" pitchFamily="18" charset="0"/>
                <a:ea typeface="Cambria" panose="02040503050406030204" pitchFamily="18" charset="0"/>
              </a:rPr>
              <a:t>Conclusion</a:t>
            </a:r>
            <a:endParaRPr lang="en-IN" sz="2500" dirty="0">
              <a:latin typeface="Cambria" panose="02040503050406030204" pitchFamily="18" charset="0"/>
              <a:ea typeface="Cambria" panose="02040503050406030204" pitchFamily="18" charset="0"/>
            </a:endParaRPr>
          </a:p>
          <a:p>
            <a:pPr marL="0" indent="0">
              <a:buFont typeface="Arial" panose="020B0604020202020204" pitchFamily="34" charset="0"/>
              <a:buNone/>
            </a:pPr>
            <a:endParaRPr lang="en-IN" sz="2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1159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2018-BA16-5AA4-7E40-124B19A297D1}"/>
              </a:ext>
            </a:extLst>
          </p:cNvPr>
          <p:cNvSpPr>
            <a:spLocks noGrp="1"/>
          </p:cNvSpPr>
          <p:nvPr>
            <p:ph type="title"/>
          </p:nvPr>
        </p:nvSpPr>
        <p:spPr>
          <a:xfrm>
            <a:off x="1024128" y="895350"/>
            <a:ext cx="9720072" cy="790575"/>
          </a:xfrm>
        </p:spPr>
        <p:txBody>
          <a:bodyPr>
            <a:normAutofit/>
          </a:bodyPr>
          <a:lstStyle/>
          <a:p>
            <a:r>
              <a:rPr lang="en-IN" sz="4000" b="0" i="0" dirty="0">
                <a:solidFill>
                  <a:srgbClr val="212121"/>
                </a:solidFill>
                <a:effectLst/>
                <a:latin typeface="Cambria" panose="02040503050406030204" pitchFamily="18" charset="0"/>
                <a:ea typeface="Cambria" panose="02040503050406030204" pitchFamily="18" charset="0"/>
              </a:rPr>
              <a:t>Sales Over Time(Year)</a:t>
            </a:r>
            <a:endParaRPr lang="en-IN" sz="4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4A46FFE9-CC49-7C63-F2A8-3ABDE7DB1CBD}"/>
              </a:ext>
            </a:extLst>
          </p:cNvPr>
          <p:cNvPicPr>
            <a:picLocks noChangeAspect="1"/>
          </p:cNvPicPr>
          <p:nvPr/>
        </p:nvPicPr>
        <p:blipFill rotWithShape="1">
          <a:blip r:embed="rId2"/>
          <a:srcRect l="-1" r="-1620" b="35185"/>
          <a:stretch/>
        </p:blipFill>
        <p:spPr>
          <a:xfrm>
            <a:off x="625475" y="1867535"/>
            <a:ext cx="10761134" cy="4851400"/>
          </a:xfrm>
          <a:prstGeom prst="rect">
            <a:avLst/>
          </a:prstGeom>
        </p:spPr>
      </p:pic>
    </p:spTree>
    <p:extLst>
      <p:ext uri="{BB962C8B-B14F-4D97-AF65-F5344CB8AC3E}">
        <p14:creationId xmlns:p14="http://schemas.microsoft.com/office/powerpoint/2010/main" val="305034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8C74-0541-0A2A-229B-60764ECE3C5D}"/>
              </a:ext>
            </a:extLst>
          </p:cNvPr>
          <p:cNvSpPr>
            <a:spLocks noGrp="1"/>
          </p:cNvSpPr>
          <p:nvPr>
            <p:ph type="title"/>
          </p:nvPr>
        </p:nvSpPr>
        <p:spPr>
          <a:xfrm>
            <a:off x="838200" y="889001"/>
            <a:ext cx="10515600" cy="938742"/>
          </a:xfrm>
        </p:spPr>
        <p:txBody>
          <a:bodyPr>
            <a:noAutofit/>
          </a:bodyPr>
          <a:lstStyle/>
          <a:p>
            <a:br>
              <a:rPr lang="en-US" sz="4000" b="0" i="0" dirty="0">
                <a:solidFill>
                  <a:srgbClr val="212121"/>
                </a:solidFill>
                <a:effectLst/>
                <a:latin typeface="Cambria" panose="02040503050406030204" pitchFamily="18" charset="0"/>
                <a:ea typeface="Cambria" panose="02040503050406030204" pitchFamily="18" charset="0"/>
              </a:rPr>
            </a:br>
            <a:r>
              <a:rPr lang="en-US" sz="4000" b="0" i="0" dirty="0">
                <a:solidFill>
                  <a:srgbClr val="212121"/>
                </a:solidFill>
                <a:effectLst/>
                <a:latin typeface="Cambria" panose="02040503050406030204" pitchFamily="18" charset="0"/>
                <a:ea typeface="Cambria" panose="02040503050406030204" pitchFamily="18" charset="0"/>
              </a:rPr>
              <a:t>Sales Over Days Of A Month</a:t>
            </a:r>
            <a:br>
              <a:rPr lang="en-US" sz="4000" b="0" i="0" dirty="0">
                <a:solidFill>
                  <a:srgbClr val="212121"/>
                </a:solidFill>
                <a:effectLst/>
                <a:latin typeface="Cambria" panose="02040503050406030204" pitchFamily="18" charset="0"/>
                <a:ea typeface="Cambria" panose="02040503050406030204" pitchFamily="18" charset="0"/>
              </a:rPr>
            </a:br>
            <a:endParaRPr lang="en-IN" sz="40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6360EEB5-7A7A-8AAD-6F92-9F62FA386392}"/>
              </a:ext>
            </a:extLst>
          </p:cNvPr>
          <p:cNvPicPr>
            <a:picLocks noChangeAspect="1"/>
          </p:cNvPicPr>
          <p:nvPr/>
        </p:nvPicPr>
        <p:blipFill rotWithShape="1">
          <a:blip r:embed="rId2"/>
          <a:srcRect t="2346" b="36667"/>
          <a:stretch/>
        </p:blipFill>
        <p:spPr>
          <a:xfrm>
            <a:off x="751416" y="2029883"/>
            <a:ext cx="10972800" cy="4182534"/>
          </a:xfrm>
          <a:prstGeom prst="rect">
            <a:avLst/>
          </a:prstGeom>
        </p:spPr>
      </p:pic>
    </p:spTree>
    <p:extLst>
      <p:ext uri="{BB962C8B-B14F-4D97-AF65-F5344CB8AC3E}">
        <p14:creationId xmlns:p14="http://schemas.microsoft.com/office/powerpoint/2010/main" val="206160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EACA-A6C1-EA68-5E29-425AABCA28E5}"/>
              </a:ext>
            </a:extLst>
          </p:cNvPr>
          <p:cNvSpPr>
            <a:spLocks noGrp="1"/>
          </p:cNvSpPr>
          <p:nvPr>
            <p:ph type="title"/>
          </p:nvPr>
        </p:nvSpPr>
        <p:spPr>
          <a:xfrm>
            <a:off x="863601" y="870966"/>
            <a:ext cx="9720072" cy="814959"/>
          </a:xfrm>
        </p:spPr>
        <p:txBody>
          <a:bodyPr>
            <a:normAutofit fontScale="90000"/>
          </a:bodyPr>
          <a:lstStyle/>
          <a:p>
            <a:br>
              <a:rPr lang="en-US" sz="4000" b="0" i="0" dirty="0">
                <a:solidFill>
                  <a:srgbClr val="212121"/>
                </a:solidFill>
                <a:effectLst/>
                <a:latin typeface="Cambria" panose="02040503050406030204" pitchFamily="18" charset="0"/>
                <a:ea typeface="Cambria" panose="02040503050406030204" pitchFamily="18" charset="0"/>
              </a:rPr>
            </a:br>
            <a:r>
              <a:rPr lang="en-US" sz="4000" b="0" i="0" dirty="0">
                <a:solidFill>
                  <a:srgbClr val="212121"/>
                </a:solidFill>
                <a:effectLst/>
                <a:latin typeface="Cambria" panose="02040503050406030204" pitchFamily="18" charset="0"/>
                <a:ea typeface="Cambria" panose="02040503050406030204" pitchFamily="18" charset="0"/>
              </a:rPr>
              <a:t>Sales vs. Number Of Customers</a:t>
            </a:r>
            <a:br>
              <a:rPr lang="en-US" sz="4000" b="0" i="0" dirty="0">
                <a:solidFill>
                  <a:srgbClr val="212121"/>
                </a:solidFill>
                <a:effectLst/>
                <a:latin typeface="Cambria" panose="02040503050406030204" pitchFamily="18" charset="0"/>
                <a:ea typeface="Cambria" panose="02040503050406030204" pitchFamily="18" charset="0"/>
              </a:rPr>
            </a:br>
            <a:endParaRPr lang="en-IN" sz="4000" dirty="0">
              <a:latin typeface="Cambria" panose="02040503050406030204" pitchFamily="18" charset="0"/>
              <a:ea typeface="Cambria" panose="02040503050406030204" pitchFamily="18" charset="0"/>
            </a:endParaRPr>
          </a:p>
        </p:txBody>
      </p:sp>
      <p:pic>
        <p:nvPicPr>
          <p:cNvPr id="10242" name="Picture 2">
            <a:extLst>
              <a:ext uri="{FF2B5EF4-FFF2-40B4-BE49-F238E27FC236}">
                <a16:creationId xmlns:a16="http://schemas.microsoft.com/office/drawing/2014/main" id="{1576CACD-1B4C-5FE0-CD14-E9E3F311E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800225"/>
            <a:ext cx="9880599" cy="488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218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9B9C-4883-7ED1-CAFB-ED74CFF02948}"/>
              </a:ext>
            </a:extLst>
          </p:cNvPr>
          <p:cNvSpPr>
            <a:spLocks noGrp="1"/>
          </p:cNvSpPr>
          <p:nvPr>
            <p:ph type="title"/>
          </p:nvPr>
        </p:nvSpPr>
        <p:spPr>
          <a:xfrm>
            <a:off x="919353" y="1019174"/>
            <a:ext cx="9720072" cy="570357"/>
          </a:xfrm>
        </p:spPr>
        <p:txBody>
          <a:bodyPr>
            <a:normAutofit fontScale="90000"/>
          </a:bodyPr>
          <a:lstStyle/>
          <a:p>
            <a:r>
              <a:rPr lang="en-US" sz="4000" dirty="0">
                <a:latin typeface="Cambria" panose="02040503050406030204" pitchFamily="18" charset="0"/>
                <a:ea typeface="Cambria" panose="02040503050406030204" pitchFamily="18" charset="0"/>
              </a:rPr>
              <a:t>Model Building</a:t>
            </a: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781BEA8-9482-5567-4D5E-9DE51B93C29D}"/>
              </a:ext>
            </a:extLst>
          </p:cNvPr>
          <p:cNvSpPr>
            <a:spLocks noGrp="1"/>
          </p:cNvSpPr>
          <p:nvPr>
            <p:ph idx="1"/>
          </p:nvPr>
        </p:nvSpPr>
        <p:spPr>
          <a:xfrm>
            <a:off x="919352" y="2181225"/>
            <a:ext cx="9720073" cy="4023360"/>
          </a:xfrm>
        </p:spPr>
        <p:txBody>
          <a:bodyPr/>
          <a:lstStyle/>
          <a:p>
            <a:r>
              <a:rPr lang="en-US" b="0" i="0" dirty="0">
                <a:effectLst/>
                <a:latin typeface="Cambria" panose="02040503050406030204" pitchFamily="18" charset="0"/>
                <a:ea typeface="Cambria" panose="02040503050406030204" pitchFamily="18" charset="0"/>
              </a:rPr>
              <a:t>Selecting the right machine learning algorithm for your task is a crucial decision in the model building process. The choice of algorithm depends on various factors, including the nature of your problem, the characteristics of your data, and your goals (e.g., classification, regression, clustering)</a:t>
            </a:r>
          </a:p>
          <a:p>
            <a:r>
              <a:rPr lang="en-US" dirty="0">
                <a:latin typeface="Cambria" panose="02040503050406030204" pitchFamily="18" charset="0"/>
                <a:ea typeface="Cambria" panose="02040503050406030204" pitchFamily="18" charset="0"/>
              </a:rPr>
              <a:t>Here we have implemented the below models:</a:t>
            </a:r>
          </a:p>
          <a:p>
            <a:pPr marL="514350" indent="-514350">
              <a:buFont typeface="+mj-lt"/>
              <a:buAutoNum type="arabicPeriod"/>
            </a:pPr>
            <a:r>
              <a:rPr lang="en-US" b="0" i="0" dirty="0">
                <a:effectLst/>
                <a:latin typeface="Cambria" panose="02040503050406030204" pitchFamily="18" charset="0"/>
                <a:ea typeface="Cambria" panose="02040503050406030204" pitchFamily="18" charset="0"/>
              </a:rPr>
              <a:t>Multiple Linear Regression</a:t>
            </a:r>
          </a:p>
          <a:p>
            <a:pPr marL="514350" indent="-514350">
              <a:buFont typeface="+mj-lt"/>
              <a:buAutoNum type="arabicPeriod"/>
            </a:pPr>
            <a:r>
              <a:rPr lang="en-US" dirty="0">
                <a:latin typeface="Cambria" panose="02040503050406030204" pitchFamily="18" charset="0"/>
                <a:ea typeface="Cambria" panose="02040503050406030204" pitchFamily="18" charset="0"/>
              </a:rPr>
              <a:t>Decision Tree</a:t>
            </a:r>
          </a:p>
          <a:p>
            <a:pPr marL="514350" indent="-514350">
              <a:buFont typeface="+mj-lt"/>
              <a:buAutoNum type="arabicPeriod"/>
            </a:pPr>
            <a:r>
              <a:rPr lang="en-US" b="0" i="0" dirty="0">
                <a:effectLst/>
                <a:latin typeface="Cambria" panose="02040503050406030204" pitchFamily="18" charset="0"/>
                <a:ea typeface="Cambria" panose="02040503050406030204" pitchFamily="18" charset="0"/>
              </a:rPr>
              <a:t>Random Forest</a:t>
            </a:r>
          </a:p>
          <a:p>
            <a:endParaRPr lang="en-US" dirty="0">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615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1F0D-77C0-8220-4481-3603F36A2FED}"/>
              </a:ext>
            </a:extLst>
          </p:cNvPr>
          <p:cNvSpPr>
            <a:spLocks noGrp="1"/>
          </p:cNvSpPr>
          <p:nvPr>
            <p:ph type="title"/>
          </p:nvPr>
        </p:nvSpPr>
        <p:spPr>
          <a:xfrm>
            <a:off x="1024128" y="704850"/>
            <a:ext cx="10786872" cy="1379982"/>
          </a:xfrm>
        </p:spPr>
        <p:txBody>
          <a:bodyPr>
            <a:noAutofit/>
          </a:bodyPr>
          <a:lstStyle/>
          <a:p>
            <a:r>
              <a:rPr lang="en-IN" sz="2000" b="1" cap="none" dirty="0">
                <a:solidFill>
                  <a:schemeClr val="tx1"/>
                </a:solidFill>
                <a:latin typeface="Cambria" panose="02040503050406030204" pitchFamily="18" charset="0"/>
                <a:ea typeface="Cambria" panose="02040503050406030204" pitchFamily="18" charset="0"/>
              </a:rPr>
              <a:t>Multiple linear regression</a:t>
            </a:r>
            <a:br>
              <a:rPr lang="en-IN" sz="2000" b="1" cap="none" dirty="0">
                <a:solidFill>
                  <a:schemeClr val="tx1"/>
                </a:solidFill>
                <a:latin typeface="Cambria" panose="02040503050406030204" pitchFamily="18" charset="0"/>
                <a:ea typeface="Cambria" panose="02040503050406030204" pitchFamily="18" charset="0"/>
              </a:rPr>
            </a:br>
            <a:br>
              <a:rPr lang="en-IN" sz="2000" cap="none" dirty="0">
                <a:solidFill>
                  <a:schemeClr val="tx1"/>
                </a:solidFill>
                <a:latin typeface="Cambria" panose="02040503050406030204" pitchFamily="18" charset="0"/>
                <a:ea typeface="Cambria" panose="02040503050406030204" pitchFamily="18" charset="0"/>
              </a:rPr>
            </a:br>
            <a:r>
              <a:rPr lang="en-US" sz="1600" b="0" i="0" cap="none" dirty="0">
                <a:solidFill>
                  <a:schemeClr val="tx1"/>
                </a:solidFill>
                <a:effectLst/>
                <a:latin typeface="Cambria" panose="02040503050406030204" pitchFamily="18" charset="0"/>
                <a:ea typeface="Cambria" panose="02040503050406030204" pitchFamily="18" charset="0"/>
              </a:rPr>
              <a:t>multiple linear regression is a statistical method used for modeling the relationship between multiple independent variables (predictors) and a single dependent variable (target) by fitting a linear equation to the observed data. It extends the concept of simple linear regression, which deals with only one predictor variable, to handle situations where there are multiple predictors.</a:t>
            </a:r>
            <a:endParaRPr lang="en-IN" sz="1600" cap="none" dirty="0">
              <a:solidFill>
                <a:schemeClr val="tx1"/>
              </a:solidFill>
              <a:latin typeface="Cambria" panose="02040503050406030204" pitchFamily="18" charset="0"/>
              <a:ea typeface="Cambria" panose="02040503050406030204" pitchFamily="18" charset="0"/>
            </a:endParaRPr>
          </a:p>
        </p:txBody>
      </p:sp>
      <p:graphicFrame>
        <p:nvGraphicFramePr>
          <p:cNvPr id="4" name="Content Placeholder 3">
            <a:extLst>
              <a:ext uri="{FF2B5EF4-FFF2-40B4-BE49-F238E27FC236}">
                <a16:creationId xmlns:a16="http://schemas.microsoft.com/office/drawing/2014/main" id="{CE3057C9-B12A-6C33-D678-2E712CAD4C48}"/>
              </a:ext>
            </a:extLst>
          </p:cNvPr>
          <p:cNvGraphicFramePr>
            <a:graphicFrameLocks noGrp="1"/>
          </p:cNvGraphicFramePr>
          <p:nvPr>
            <p:ph idx="1"/>
            <p:extLst>
              <p:ext uri="{D42A27DB-BD31-4B8C-83A1-F6EECF244321}">
                <p14:modId xmlns:p14="http://schemas.microsoft.com/office/powerpoint/2010/main" val="1719654188"/>
              </p:ext>
            </p:extLst>
          </p:nvPr>
        </p:nvGraphicFramePr>
        <p:xfrm>
          <a:off x="1210733" y="2817495"/>
          <a:ext cx="10515597" cy="2123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890395090"/>
                    </a:ext>
                  </a:extLst>
                </a:gridCol>
                <a:gridCol w="3505199">
                  <a:extLst>
                    <a:ext uri="{9D8B030D-6E8A-4147-A177-3AD203B41FA5}">
                      <a16:colId xmlns:a16="http://schemas.microsoft.com/office/drawing/2014/main" val="1083122035"/>
                    </a:ext>
                  </a:extLst>
                </a:gridCol>
                <a:gridCol w="3505199">
                  <a:extLst>
                    <a:ext uri="{9D8B030D-6E8A-4147-A177-3AD203B41FA5}">
                      <a16:colId xmlns:a16="http://schemas.microsoft.com/office/drawing/2014/main" val="3962042734"/>
                    </a:ext>
                  </a:extLst>
                </a:gridCol>
              </a:tblGrid>
              <a:tr h="274532">
                <a:tc>
                  <a:txBody>
                    <a:bodyPr/>
                    <a:lstStyle/>
                    <a:p>
                      <a:pPr algn="ctr">
                        <a:lnSpc>
                          <a:spcPct val="150000"/>
                        </a:lnSpc>
                      </a:pPr>
                      <a:r>
                        <a:rPr lang="en-IN" dirty="0">
                          <a:latin typeface="Cambria" panose="02040503050406030204" pitchFamily="18" charset="0"/>
                          <a:ea typeface="Cambria" panose="02040503050406030204" pitchFamily="18" charset="0"/>
                        </a:rPr>
                        <a:t>Measures</a:t>
                      </a:r>
                    </a:p>
                  </a:txBody>
                  <a:tcPr/>
                </a:tc>
                <a:tc>
                  <a:txBody>
                    <a:bodyPr/>
                    <a:lstStyle/>
                    <a:p>
                      <a:pPr algn="ctr"/>
                      <a:r>
                        <a:rPr lang="en-US" dirty="0">
                          <a:latin typeface="Cambria" panose="02040503050406030204" pitchFamily="18" charset="0"/>
                          <a:ea typeface="Cambria" panose="02040503050406030204" pitchFamily="18" charset="0"/>
                        </a:rPr>
                        <a:t> Accuracy Score of Linear Regression Model</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Accuracy Score of Multiple Linear Regression Model</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715051069"/>
                  </a:ext>
                </a:extLst>
              </a:tr>
              <a:tr h="370840">
                <a:tc>
                  <a:txBody>
                    <a:bodyPr/>
                    <a:lstStyle/>
                    <a:p>
                      <a:pPr algn="ctr"/>
                      <a:r>
                        <a:rPr lang="en-IN" dirty="0">
                          <a:latin typeface="Cambria" panose="02040503050406030204" pitchFamily="18" charset="0"/>
                          <a:ea typeface="Cambria" panose="02040503050406030204" pitchFamily="18" charset="0"/>
                        </a:rPr>
                        <a:t>Mean Absolute Error</a:t>
                      </a:r>
                    </a:p>
                  </a:txBody>
                  <a:tcPr/>
                </a:tc>
                <a:tc>
                  <a:txBody>
                    <a:bodyPr/>
                    <a:lstStyle/>
                    <a:p>
                      <a:pPr algn="ctr"/>
                      <a:r>
                        <a:rPr lang="en-IN" dirty="0">
                          <a:latin typeface="Cambria" panose="02040503050406030204" pitchFamily="18" charset="0"/>
                          <a:ea typeface="Cambria" panose="02040503050406030204" pitchFamily="18" charset="0"/>
                        </a:rPr>
                        <a:t>1238.22</a:t>
                      </a:r>
                    </a:p>
                  </a:txBody>
                  <a:tcPr/>
                </a:tc>
                <a:tc>
                  <a:txBody>
                    <a:bodyPr/>
                    <a:lstStyle/>
                    <a:p>
                      <a:pPr algn="ctr"/>
                      <a:r>
                        <a:rPr lang="en-IN" dirty="0">
                          <a:latin typeface="Cambria" panose="02040503050406030204" pitchFamily="18" charset="0"/>
                          <a:ea typeface="Cambria" panose="02040503050406030204" pitchFamily="18" charset="0"/>
                        </a:rPr>
                        <a:t>1096.35</a:t>
                      </a:r>
                    </a:p>
                  </a:txBody>
                  <a:tcPr/>
                </a:tc>
                <a:extLst>
                  <a:ext uri="{0D108BD9-81ED-4DB2-BD59-A6C34878D82A}">
                    <a16:rowId xmlns:a16="http://schemas.microsoft.com/office/drawing/2014/main" val="4209016851"/>
                  </a:ext>
                </a:extLst>
              </a:tr>
              <a:tr h="370840">
                <a:tc>
                  <a:txBody>
                    <a:bodyPr/>
                    <a:lstStyle/>
                    <a:p>
                      <a:pPr algn="ctr"/>
                      <a:r>
                        <a:rPr lang="en-IN" dirty="0">
                          <a:latin typeface="Cambria" panose="02040503050406030204" pitchFamily="18" charset="0"/>
                          <a:ea typeface="Cambria" panose="02040503050406030204" pitchFamily="18" charset="0"/>
                        </a:rPr>
                        <a:t>Mean Squared Error:</a:t>
                      </a:r>
                    </a:p>
                  </a:txBody>
                  <a:tcPr/>
                </a:tc>
                <a:tc>
                  <a:txBody>
                    <a:bodyPr/>
                    <a:lstStyle/>
                    <a:p>
                      <a:pPr algn="ctr"/>
                      <a:r>
                        <a:rPr lang="en-IN" dirty="0">
                          <a:latin typeface="Cambria" panose="02040503050406030204" pitchFamily="18" charset="0"/>
                          <a:ea typeface="Cambria" panose="02040503050406030204" pitchFamily="18" charset="0"/>
                        </a:rPr>
                        <a:t>2800530.99</a:t>
                      </a:r>
                    </a:p>
                  </a:txBody>
                  <a:tcPr/>
                </a:tc>
                <a:tc>
                  <a:txBody>
                    <a:bodyPr/>
                    <a:lstStyle/>
                    <a:p>
                      <a:pPr algn="ctr"/>
                      <a:r>
                        <a:rPr lang="en-IN" dirty="0">
                          <a:latin typeface="Cambria" panose="02040503050406030204" pitchFamily="18" charset="0"/>
                          <a:ea typeface="Cambria" panose="02040503050406030204" pitchFamily="18" charset="0"/>
                        </a:rPr>
                        <a:t>2340869.96</a:t>
                      </a:r>
                    </a:p>
                  </a:txBody>
                  <a:tcPr/>
                </a:tc>
                <a:extLst>
                  <a:ext uri="{0D108BD9-81ED-4DB2-BD59-A6C34878D82A}">
                    <a16:rowId xmlns:a16="http://schemas.microsoft.com/office/drawing/2014/main" val="4222413736"/>
                  </a:ext>
                </a:extLst>
              </a:tr>
              <a:tr h="370840">
                <a:tc>
                  <a:txBody>
                    <a:bodyPr/>
                    <a:lstStyle/>
                    <a:p>
                      <a:pPr algn="ctr"/>
                      <a:r>
                        <a:rPr lang="en-IN" dirty="0">
                          <a:latin typeface="Cambria" panose="02040503050406030204" pitchFamily="18" charset="0"/>
                          <a:ea typeface="Cambria" panose="02040503050406030204" pitchFamily="18" charset="0"/>
                        </a:rPr>
                        <a:t>Root Mean Squared Error</a:t>
                      </a:r>
                    </a:p>
                  </a:txBody>
                  <a:tcPr/>
                </a:tc>
                <a:tc>
                  <a:txBody>
                    <a:bodyPr/>
                    <a:lstStyle/>
                    <a:p>
                      <a:pPr algn="ctr"/>
                      <a:r>
                        <a:rPr lang="en-IN" dirty="0">
                          <a:latin typeface="Cambria" panose="02040503050406030204" pitchFamily="18" charset="0"/>
                          <a:ea typeface="Cambria" panose="02040503050406030204" pitchFamily="18" charset="0"/>
                        </a:rPr>
                        <a:t>1673.48</a:t>
                      </a:r>
                    </a:p>
                  </a:txBody>
                  <a:tcPr/>
                </a:tc>
                <a:tc>
                  <a:txBody>
                    <a:bodyPr/>
                    <a:lstStyle/>
                    <a:p>
                      <a:pPr algn="ctr"/>
                      <a:r>
                        <a:rPr lang="en-IN" dirty="0">
                          <a:latin typeface="Cambria" panose="02040503050406030204" pitchFamily="18" charset="0"/>
                          <a:ea typeface="Cambria" panose="02040503050406030204" pitchFamily="18" charset="0"/>
                        </a:rPr>
                        <a:t>1529.99</a:t>
                      </a:r>
                    </a:p>
                  </a:txBody>
                  <a:tcPr/>
                </a:tc>
                <a:extLst>
                  <a:ext uri="{0D108BD9-81ED-4DB2-BD59-A6C34878D82A}">
                    <a16:rowId xmlns:a16="http://schemas.microsoft.com/office/drawing/2014/main" val="3193087377"/>
                  </a:ext>
                </a:extLst>
              </a:tr>
              <a:tr h="370840">
                <a:tc>
                  <a:txBody>
                    <a:bodyPr/>
                    <a:lstStyle/>
                    <a:p>
                      <a:pPr algn="ctr"/>
                      <a:r>
                        <a:rPr lang="en-IN" dirty="0">
                          <a:latin typeface="Cambria" panose="02040503050406030204" pitchFamily="18" charset="0"/>
                          <a:ea typeface="Cambria" panose="02040503050406030204" pitchFamily="18" charset="0"/>
                        </a:rPr>
                        <a:t>R Squared</a:t>
                      </a:r>
                    </a:p>
                  </a:txBody>
                  <a:tcPr/>
                </a:tc>
                <a:tc>
                  <a:txBody>
                    <a:bodyPr/>
                    <a:lstStyle/>
                    <a:p>
                      <a:pPr algn="ctr"/>
                      <a:r>
                        <a:rPr lang="en-IN" dirty="0">
                          <a:latin typeface="Cambria" panose="02040503050406030204" pitchFamily="18" charset="0"/>
                          <a:ea typeface="Cambria" panose="02040503050406030204" pitchFamily="18" charset="0"/>
                        </a:rPr>
                        <a:t> 0.70</a:t>
                      </a:r>
                    </a:p>
                  </a:txBody>
                  <a:tcPr/>
                </a:tc>
                <a:tc>
                  <a:txBody>
                    <a:bodyPr/>
                    <a:lstStyle/>
                    <a:p>
                      <a:pPr algn="ctr"/>
                      <a:r>
                        <a:rPr lang="en-IN" dirty="0">
                          <a:latin typeface="Cambria" panose="02040503050406030204" pitchFamily="18" charset="0"/>
                          <a:ea typeface="Cambria" panose="02040503050406030204" pitchFamily="18" charset="0"/>
                        </a:rPr>
                        <a:t>0.75</a:t>
                      </a:r>
                    </a:p>
                  </a:txBody>
                  <a:tcPr/>
                </a:tc>
                <a:extLst>
                  <a:ext uri="{0D108BD9-81ED-4DB2-BD59-A6C34878D82A}">
                    <a16:rowId xmlns:a16="http://schemas.microsoft.com/office/drawing/2014/main" val="1154746156"/>
                  </a:ext>
                </a:extLst>
              </a:tr>
            </a:tbl>
          </a:graphicData>
        </a:graphic>
      </p:graphicFrame>
    </p:spTree>
    <p:extLst>
      <p:ext uri="{BB962C8B-B14F-4D97-AF65-F5344CB8AC3E}">
        <p14:creationId xmlns:p14="http://schemas.microsoft.com/office/powerpoint/2010/main" val="3612441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790E-9CC6-3627-D80D-267576F254A2}"/>
              </a:ext>
            </a:extLst>
          </p:cNvPr>
          <p:cNvSpPr>
            <a:spLocks noGrp="1"/>
          </p:cNvSpPr>
          <p:nvPr>
            <p:ph type="title"/>
          </p:nvPr>
        </p:nvSpPr>
        <p:spPr>
          <a:xfrm>
            <a:off x="1167002" y="622554"/>
            <a:ext cx="10605897" cy="1396746"/>
          </a:xfrm>
        </p:spPr>
        <p:txBody>
          <a:bodyPr>
            <a:noAutofit/>
          </a:bodyPr>
          <a:lstStyle/>
          <a:p>
            <a:r>
              <a:rPr lang="en-IN" sz="2000" b="1" cap="none" dirty="0">
                <a:latin typeface="Cambria" panose="02040503050406030204" pitchFamily="18" charset="0"/>
                <a:ea typeface="Cambria" panose="02040503050406030204" pitchFamily="18" charset="0"/>
              </a:rPr>
              <a:t>Decision tree</a:t>
            </a:r>
            <a:br>
              <a:rPr lang="en-IN" sz="2000" b="1" cap="none" dirty="0">
                <a:latin typeface="Cambria" panose="02040503050406030204" pitchFamily="18" charset="0"/>
                <a:ea typeface="Cambria" panose="02040503050406030204" pitchFamily="18" charset="0"/>
              </a:rPr>
            </a:br>
            <a:br>
              <a:rPr lang="en-IN" sz="2000" cap="none" dirty="0">
                <a:latin typeface="Cambria" panose="02040503050406030204" pitchFamily="18" charset="0"/>
                <a:ea typeface="Cambria" panose="02040503050406030204" pitchFamily="18" charset="0"/>
              </a:rPr>
            </a:br>
            <a:r>
              <a:rPr lang="en-US" sz="1600" i="0" cap="none" dirty="0">
                <a:solidFill>
                  <a:srgbClr val="374151"/>
                </a:solidFill>
                <a:effectLst/>
                <a:latin typeface="Cambria" panose="02040503050406030204" pitchFamily="18" charset="0"/>
                <a:ea typeface="Cambria" panose="02040503050406030204" pitchFamily="18" charset="0"/>
              </a:rPr>
              <a:t>A </a:t>
            </a:r>
            <a:r>
              <a:rPr lang="en-US" sz="1600" cap="none" dirty="0">
                <a:solidFill>
                  <a:schemeClr val="tx1"/>
                </a:solidFill>
                <a:latin typeface="Cambria" panose="02040503050406030204" pitchFamily="18" charset="0"/>
                <a:ea typeface="Cambria" panose="02040503050406030204" pitchFamily="18" charset="0"/>
              </a:rPr>
              <a:t>decision</a:t>
            </a:r>
            <a:r>
              <a:rPr lang="en-US" sz="1600" i="0" cap="none" dirty="0">
                <a:solidFill>
                  <a:srgbClr val="374151"/>
                </a:solidFill>
                <a:effectLst/>
                <a:latin typeface="Cambria" panose="02040503050406030204" pitchFamily="18" charset="0"/>
                <a:ea typeface="Cambria" panose="02040503050406030204" pitchFamily="18" charset="0"/>
              </a:rPr>
              <a:t> tree is a popular supervised machine learning algorithm used for both classification and regression tasks. It is a tree-like model that makes decisions or predictions based on a sequence of if-else conditions applied to the input data. Decision trees are easy to understand and interpret.</a:t>
            </a:r>
            <a:endParaRPr lang="en-IN" sz="1600" cap="none" dirty="0">
              <a:latin typeface="Cambria" panose="02040503050406030204" pitchFamily="18" charset="0"/>
              <a:ea typeface="Cambria" panose="02040503050406030204" pitchFamily="18" charset="0"/>
            </a:endParaRPr>
          </a:p>
        </p:txBody>
      </p:sp>
      <p:graphicFrame>
        <p:nvGraphicFramePr>
          <p:cNvPr id="4" name="Content Placeholder 3">
            <a:extLst>
              <a:ext uri="{FF2B5EF4-FFF2-40B4-BE49-F238E27FC236}">
                <a16:creationId xmlns:a16="http://schemas.microsoft.com/office/drawing/2014/main" id="{A602BD44-0823-CC9A-EB97-1D8BD35B5375}"/>
              </a:ext>
            </a:extLst>
          </p:cNvPr>
          <p:cNvGraphicFramePr>
            <a:graphicFrameLocks noGrp="1"/>
          </p:cNvGraphicFramePr>
          <p:nvPr>
            <p:ph idx="1"/>
            <p:extLst>
              <p:ext uri="{D42A27DB-BD31-4B8C-83A1-F6EECF244321}">
                <p14:modId xmlns:p14="http://schemas.microsoft.com/office/powerpoint/2010/main" val="2557966482"/>
              </p:ext>
            </p:extLst>
          </p:nvPr>
        </p:nvGraphicFramePr>
        <p:xfrm>
          <a:off x="1338790" y="2771521"/>
          <a:ext cx="9843560" cy="2324355"/>
        </p:xfrm>
        <a:graphic>
          <a:graphicData uri="http://schemas.openxmlformats.org/drawingml/2006/table">
            <a:tbl>
              <a:tblPr firstRow="1" bandRow="1">
                <a:tableStyleId>{5C22544A-7EE6-4342-B048-85BDC9FD1C3A}</a:tableStyleId>
              </a:tblPr>
              <a:tblGrid>
                <a:gridCol w="4921780">
                  <a:extLst>
                    <a:ext uri="{9D8B030D-6E8A-4147-A177-3AD203B41FA5}">
                      <a16:colId xmlns:a16="http://schemas.microsoft.com/office/drawing/2014/main" val="2890395090"/>
                    </a:ext>
                  </a:extLst>
                </a:gridCol>
                <a:gridCol w="4921780">
                  <a:extLst>
                    <a:ext uri="{9D8B030D-6E8A-4147-A177-3AD203B41FA5}">
                      <a16:colId xmlns:a16="http://schemas.microsoft.com/office/drawing/2014/main" val="1083122035"/>
                    </a:ext>
                  </a:extLst>
                </a:gridCol>
              </a:tblGrid>
              <a:tr h="700643">
                <a:tc>
                  <a:txBody>
                    <a:bodyPr/>
                    <a:lstStyle/>
                    <a:p>
                      <a:pPr algn="ctr">
                        <a:lnSpc>
                          <a:spcPct val="200000"/>
                        </a:lnSpc>
                      </a:pPr>
                      <a:r>
                        <a:rPr lang="en-IN" dirty="0">
                          <a:latin typeface="Cambria" panose="02040503050406030204" pitchFamily="18" charset="0"/>
                          <a:ea typeface="Cambria" panose="02040503050406030204" pitchFamily="18" charset="0"/>
                        </a:rPr>
                        <a:t>Measures</a:t>
                      </a:r>
                    </a:p>
                  </a:txBody>
                  <a:tcPr/>
                </a:tc>
                <a:tc>
                  <a:txBody>
                    <a:bodyPr/>
                    <a:lstStyle/>
                    <a:p>
                      <a:pPr algn="ctr">
                        <a:lnSpc>
                          <a:spcPct val="200000"/>
                        </a:lnSpc>
                      </a:pPr>
                      <a:r>
                        <a:rPr lang="en-US" dirty="0">
                          <a:latin typeface="Cambria" panose="02040503050406030204" pitchFamily="18" charset="0"/>
                          <a:ea typeface="Cambria" panose="02040503050406030204" pitchFamily="18" charset="0"/>
                        </a:rPr>
                        <a:t>Accuracy Score of Decision Tree Algorithm</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715051069"/>
                  </a:ext>
                </a:extLst>
              </a:tr>
              <a:tr h="405928">
                <a:tc>
                  <a:txBody>
                    <a:bodyPr/>
                    <a:lstStyle/>
                    <a:p>
                      <a:pPr algn="ctr"/>
                      <a:r>
                        <a:rPr lang="en-IN" dirty="0">
                          <a:latin typeface="Cambria" panose="02040503050406030204" pitchFamily="18" charset="0"/>
                          <a:ea typeface="Cambria" panose="02040503050406030204" pitchFamily="18" charset="0"/>
                        </a:rPr>
                        <a:t>Mean Absolute Error</a:t>
                      </a:r>
                    </a:p>
                  </a:txBody>
                  <a:tcPr/>
                </a:tc>
                <a:tc>
                  <a:txBody>
                    <a:bodyPr/>
                    <a:lstStyle/>
                    <a:p>
                      <a:pPr algn="ctr"/>
                      <a:r>
                        <a:rPr lang="en-IN" dirty="0">
                          <a:latin typeface="Cambria" panose="02040503050406030204" pitchFamily="18" charset="0"/>
                          <a:ea typeface="Cambria" panose="02040503050406030204" pitchFamily="18" charset="0"/>
                        </a:rPr>
                        <a:t>1004.17</a:t>
                      </a:r>
                    </a:p>
                  </a:txBody>
                  <a:tcPr/>
                </a:tc>
                <a:extLst>
                  <a:ext uri="{0D108BD9-81ED-4DB2-BD59-A6C34878D82A}">
                    <a16:rowId xmlns:a16="http://schemas.microsoft.com/office/drawing/2014/main" val="4209016851"/>
                  </a:ext>
                </a:extLst>
              </a:tr>
              <a:tr h="405928">
                <a:tc>
                  <a:txBody>
                    <a:bodyPr/>
                    <a:lstStyle/>
                    <a:p>
                      <a:pPr algn="ctr"/>
                      <a:r>
                        <a:rPr lang="en-IN" dirty="0">
                          <a:latin typeface="Cambria" panose="02040503050406030204" pitchFamily="18" charset="0"/>
                          <a:ea typeface="Cambria" panose="02040503050406030204" pitchFamily="18" charset="0"/>
                        </a:rPr>
                        <a:t>Mean Squared Error:</a:t>
                      </a:r>
                    </a:p>
                  </a:txBody>
                  <a:tcPr/>
                </a:tc>
                <a:tc>
                  <a:txBody>
                    <a:bodyPr/>
                    <a:lstStyle/>
                    <a:p>
                      <a:pPr algn="ctr"/>
                      <a:r>
                        <a:rPr lang="en-IN" dirty="0">
                          <a:latin typeface="Cambria" panose="02040503050406030204" pitchFamily="18" charset="0"/>
                          <a:ea typeface="Cambria" panose="02040503050406030204" pitchFamily="18" charset="0"/>
                        </a:rPr>
                        <a:t>2012871.10</a:t>
                      </a:r>
                    </a:p>
                  </a:txBody>
                  <a:tcPr/>
                </a:tc>
                <a:extLst>
                  <a:ext uri="{0D108BD9-81ED-4DB2-BD59-A6C34878D82A}">
                    <a16:rowId xmlns:a16="http://schemas.microsoft.com/office/drawing/2014/main" val="4222413736"/>
                  </a:ext>
                </a:extLst>
              </a:tr>
              <a:tr h="405928">
                <a:tc>
                  <a:txBody>
                    <a:bodyPr/>
                    <a:lstStyle/>
                    <a:p>
                      <a:pPr algn="ctr"/>
                      <a:r>
                        <a:rPr lang="en-IN" dirty="0">
                          <a:latin typeface="Cambria" panose="02040503050406030204" pitchFamily="18" charset="0"/>
                          <a:ea typeface="Cambria" panose="02040503050406030204" pitchFamily="18" charset="0"/>
                        </a:rPr>
                        <a:t>Root Mean Squared Error</a:t>
                      </a:r>
                    </a:p>
                  </a:txBody>
                  <a:tcPr/>
                </a:tc>
                <a:tc>
                  <a:txBody>
                    <a:bodyPr/>
                    <a:lstStyle/>
                    <a:p>
                      <a:pPr algn="ctr"/>
                      <a:r>
                        <a:rPr lang="en-IN" dirty="0">
                          <a:latin typeface="Cambria" panose="02040503050406030204" pitchFamily="18" charset="0"/>
                          <a:ea typeface="Cambria" panose="02040503050406030204" pitchFamily="18" charset="0"/>
                        </a:rPr>
                        <a:t>1418.76</a:t>
                      </a:r>
                    </a:p>
                  </a:txBody>
                  <a:tcPr/>
                </a:tc>
                <a:extLst>
                  <a:ext uri="{0D108BD9-81ED-4DB2-BD59-A6C34878D82A}">
                    <a16:rowId xmlns:a16="http://schemas.microsoft.com/office/drawing/2014/main" val="3193087377"/>
                  </a:ext>
                </a:extLst>
              </a:tr>
              <a:tr h="405928">
                <a:tc>
                  <a:txBody>
                    <a:bodyPr/>
                    <a:lstStyle/>
                    <a:p>
                      <a:pPr algn="ctr"/>
                      <a:r>
                        <a:rPr lang="en-IN" dirty="0">
                          <a:latin typeface="Cambria" panose="02040503050406030204" pitchFamily="18" charset="0"/>
                          <a:ea typeface="Cambria" panose="02040503050406030204" pitchFamily="18" charset="0"/>
                        </a:rPr>
                        <a:t>R Squared</a:t>
                      </a:r>
                    </a:p>
                  </a:txBody>
                  <a:tcPr/>
                </a:tc>
                <a:tc>
                  <a:txBody>
                    <a:bodyPr/>
                    <a:lstStyle/>
                    <a:p>
                      <a:pPr algn="ctr"/>
                      <a:r>
                        <a:rPr lang="en-IN" dirty="0">
                          <a:latin typeface="Cambria" panose="02040503050406030204" pitchFamily="18" charset="0"/>
                          <a:ea typeface="Cambria" panose="02040503050406030204" pitchFamily="18" charset="0"/>
                        </a:rPr>
                        <a:t>0.78</a:t>
                      </a:r>
                    </a:p>
                  </a:txBody>
                  <a:tcPr/>
                </a:tc>
                <a:extLst>
                  <a:ext uri="{0D108BD9-81ED-4DB2-BD59-A6C34878D82A}">
                    <a16:rowId xmlns:a16="http://schemas.microsoft.com/office/drawing/2014/main" val="1154746156"/>
                  </a:ext>
                </a:extLst>
              </a:tr>
            </a:tbl>
          </a:graphicData>
        </a:graphic>
      </p:graphicFrame>
    </p:spTree>
    <p:extLst>
      <p:ext uri="{BB962C8B-B14F-4D97-AF65-F5344CB8AC3E}">
        <p14:creationId xmlns:p14="http://schemas.microsoft.com/office/powerpoint/2010/main" val="2752055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23B5-06A4-48CA-8D0C-1F376EF05F5C}"/>
              </a:ext>
            </a:extLst>
          </p:cNvPr>
          <p:cNvSpPr>
            <a:spLocks noGrp="1"/>
          </p:cNvSpPr>
          <p:nvPr>
            <p:ph type="title"/>
          </p:nvPr>
        </p:nvSpPr>
        <p:spPr>
          <a:xfrm>
            <a:off x="1028700" y="657225"/>
            <a:ext cx="10934700" cy="1780032"/>
          </a:xfrm>
        </p:spPr>
        <p:txBody>
          <a:bodyPr>
            <a:noAutofit/>
          </a:bodyPr>
          <a:lstStyle/>
          <a:p>
            <a:r>
              <a:rPr lang="en-IN" sz="2000" b="1" cap="none" dirty="0">
                <a:latin typeface="Cambria" panose="02040503050406030204" pitchFamily="18" charset="0"/>
                <a:ea typeface="Cambria" panose="02040503050406030204" pitchFamily="18" charset="0"/>
              </a:rPr>
              <a:t>Random forest</a:t>
            </a:r>
            <a:br>
              <a:rPr lang="en-IN" sz="2000" b="1" cap="none" dirty="0">
                <a:latin typeface="Cambria" panose="02040503050406030204" pitchFamily="18" charset="0"/>
                <a:ea typeface="Cambria" panose="02040503050406030204" pitchFamily="18" charset="0"/>
              </a:rPr>
            </a:br>
            <a:br>
              <a:rPr lang="en-IN" sz="2000" cap="none" dirty="0">
                <a:latin typeface="Cambria" panose="02040503050406030204" pitchFamily="18" charset="0"/>
                <a:ea typeface="Cambria" panose="02040503050406030204" pitchFamily="18" charset="0"/>
              </a:rPr>
            </a:br>
            <a:r>
              <a:rPr lang="en-US" sz="1600" cap="none" dirty="0">
                <a:solidFill>
                  <a:srgbClr val="374151"/>
                </a:solidFill>
                <a:latin typeface="Cambria" panose="02040503050406030204" pitchFamily="18" charset="0"/>
                <a:ea typeface="Cambria" panose="02040503050406030204" pitchFamily="18" charset="0"/>
              </a:rPr>
              <a:t>R</a:t>
            </a:r>
            <a:r>
              <a:rPr lang="en-US" sz="1600" b="0" i="0" cap="none" dirty="0">
                <a:solidFill>
                  <a:srgbClr val="374151"/>
                </a:solidFill>
                <a:effectLst/>
                <a:latin typeface="Cambria" panose="02040503050406030204" pitchFamily="18" charset="0"/>
                <a:ea typeface="Cambria" panose="02040503050406030204" pitchFamily="18" charset="0"/>
              </a:rPr>
              <a:t>andom forest is a powerful ensemble machine learning algorithm that is widely used for both classification and regression tasks. It is an extension of decision trees and is known for its robustness and ability to handle complex datasets. Random forests improve upon some of the limitations of individual decision trees while maintaining their interpretability.</a:t>
            </a:r>
            <a:endParaRPr lang="en-IN" sz="1600" cap="none" dirty="0">
              <a:latin typeface="Cambria" panose="02040503050406030204" pitchFamily="18" charset="0"/>
              <a:ea typeface="Cambria" panose="02040503050406030204" pitchFamily="18" charset="0"/>
            </a:endParaRPr>
          </a:p>
        </p:txBody>
      </p:sp>
      <p:graphicFrame>
        <p:nvGraphicFramePr>
          <p:cNvPr id="6" name="Content Placeholder 3">
            <a:extLst>
              <a:ext uri="{FF2B5EF4-FFF2-40B4-BE49-F238E27FC236}">
                <a16:creationId xmlns:a16="http://schemas.microsoft.com/office/drawing/2014/main" id="{CF6CDA5A-3F21-B4F5-C494-7FEC8486854C}"/>
              </a:ext>
            </a:extLst>
          </p:cNvPr>
          <p:cNvGraphicFramePr>
            <a:graphicFrameLocks noGrp="1"/>
          </p:cNvGraphicFramePr>
          <p:nvPr>
            <p:ph idx="1"/>
            <p:extLst>
              <p:ext uri="{D42A27DB-BD31-4B8C-83A1-F6EECF244321}">
                <p14:modId xmlns:p14="http://schemas.microsoft.com/office/powerpoint/2010/main" val="3883993817"/>
              </p:ext>
            </p:extLst>
          </p:nvPr>
        </p:nvGraphicFramePr>
        <p:xfrm>
          <a:off x="1119716" y="2835909"/>
          <a:ext cx="10272184" cy="2564767"/>
        </p:xfrm>
        <a:graphic>
          <a:graphicData uri="http://schemas.openxmlformats.org/drawingml/2006/table">
            <a:tbl>
              <a:tblPr firstRow="1" bandRow="1">
                <a:tableStyleId>{5C22544A-7EE6-4342-B048-85BDC9FD1C3A}</a:tableStyleId>
              </a:tblPr>
              <a:tblGrid>
                <a:gridCol w="5136092">
                  <a:extLst>
                    <a:ext uri="{9D8B030D-6E8A-4147-A177-3AD203B41FA5}">
                      <a16:colId xmlns:a16="http://schemas.microsoft.com/office/drawing/2014/main" val="2890395090"/>
                    </a:ext>
                  </a:extLst>
                </a:gridCol>
                <a:gridCol w="5136092">
                  <a:extLst>
                    <a:ext uri="{9D8B030D-6E8A-4147-A177-3AD203B41FA5}">
                      <a16:colId xmlns:a16="http://schemas.microsoft.com/office/drawing/2014/main" val="1083122035"/>
                    </a:ext>
                  </a:extLst>
                </a:gridCol>
              </a:tblGrid>
              <a:tr h="773111">
                <a:tc>
                  <a:txBody>
                    <a:bodyPr/>
                    <a:lstStyle/>
                    <a:p>
                      <a:pPr algn="ctr">
                        <a:lnSpc>
                          <a:spcPct val="200000"/>
                        </a:lnSpc>
                      </a:pPr>
                      <a:r>
                        <a:rPr lang="en-IN" dirty="0">
                          <a:latin typeface="Cambria" panose="02040503050406030204" pitchFamily="18" charset="0"/>
                          <a:ea typeface="Cambria" panose="02040503050406030204" pitchFamily="18" charset="0"/>
                        </a:rPr>
                        <a:t>Measures</a:t>
                      </a:r>
                    </a:p>
                  </a:txBody>
                  <a:tcPr/>
                </a:tc>
                <a:tc>
                  <a:txBody>
                    <a:bodyPr/>
                    <a:lstStyle/>
                    <a:p>
                      <a:pPr algn="ctr">
                        <a:lnSpc>
                          <a:spcPct val="200000"/>
                        </a:lnSpc>
                      </a:pPr>
                      <a:r>
                        <a:rPr lang="en-US" dirty="0">
                          <a:latin typeface="Cambria" panose="02040503050406030204" pitchFamily="18" charset="0"/>
                          <a:ea typeface="Cambria" panose="02040503050406030204" pitchFamily="18" charset="0"/>
                        </a:rPr>
                        <a:t>Accuracy Score of Random Forest Algorithm</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715051069"/>
                  </a:ext>
                </a:extLst>
              </a:tr>
              <a:tr h="447914">
                <a:tc>
                  <a:txBody>
                    <a:bodyPr/>
                    <a:lstStyle/>
                    <a:p>
                      <a:pPr algn="ctr"/>
                      <a:r>
                        <a:rPr lang="en-IN" dirty="0">
                          <a:latin typeface="Cambria" panose="02040503050406030204" pitchFamily="18" charset="0"/>
                          <a:ea typeface="Cambria" panose="02040503050406030204" pitchFamily="18" charset="0"/>
                        </a:rPr>
                        <a:t>Mean Absolute Error</a:t>
                      </a:r>
                    </a:p>
                  </a:txBody>
                  <a:tcPr/>
                </a:tc>
                <a:tc>
                  <a:txBody>
                    <a:bodyPr/>
                    <a:lstStyle/>
                    <a:p>
                      <a:pPr algn="ctr"/>
                      <a:r>
                        <a:rPr lang="en-IN" dirty="0">
                          <a:latin typeface="Cambria" panose="02040503050406030204" pitchFamily="18" charset="0"/>
                          <a:ea typeface="Cambria" panose="02040503050406030204" pitchFamily="18" charset="0"/>
                        </a:rPr>
                        <a:t>938.39</a:t>
                      </a:r>
                    </a:p>
                  </a:txBody>
                  <a:tcPr/>
                </a:tc>
                <a:extLst>
                  <a:ext uri="{0D108BD9-81ED-4DB2-BD59-A6C34878D82A}">
                    <a16:rowId xmlns:a16="http://schemas.microsoft.com/office/drawing/2014/main" val="4209016851"/>
                  </a:ext>
                </a:extLst>
              </a:tr>
              <a:tr h="447914">
                <a:tc>
                  <a:txBody>
                    <a:bodyPr/>
                    <a:lstStyle/>
                    <a:p>
                      <a:pPr algn="ctr"/>
                      <a:r>
                        <a:rPr lang="en-IN" dirty="0">
                          <a:latin typeface="Cambria" panose="02040503050406030204" pitchFamily="18" charset="0"/>
                          <a:ea typeface="Cambria" panose="02040503050406030204" pitchFamily="18" charset="0"/>
                        </a:rPr>
                        <a:t>Mean Squared Error:</a:t>
                      </a:r>
                    </a:p>
                  </a:txBody>
                  <a:tcPr/>
                </a:tc>
                <a:tc>
                  <a:txBody>
                    <a:bodyPr/>
                    <a:lstStyle/>
                    <a:p>
                      <a:pPr algn="ctr"/>
                      <a:r>
                        <a:rPr lang="en-IN" dirty="0">
                          <a:latin typeface="Cambria" panose="02040503050406030204" pitchFamily="18" charset="0"/>
                          <a:ea typeface="Cambria" panose="02040503050406030204" pitchFamily="18" charset="0"/>
                        </a:rPr>
                        <a:t>1712233.06</a:t>
                      </a:r>
                    </a:p>
                  </a:txBody>
                  <a:tcPr/>
                </a:tc>
                <a:extLst>
                  <a:ext uri="{0D108BD9-81ED-4DB2-BD59-A6C34878D82A}">
                    <a16:rowId xmlns:a16="http://schemas.microsoft.com/office/drawing/2014/main" val="4222413736"/>
                  </a:ext>
                </a:extLst>
              </a:tr>
              <a:tr h="447914">
                <a:tc>
                  <a:txBody>
                    <a:bodyPr/>
                    <a:lstStyle/>
                    <a:p>
                      <a:pPr algn="ctr"/>
                      <a:r>
                        <a:rPr lang="en-IN" dirty="0">
                          <a:latin typeface="Cambria" panose="02040503050406030204" pitchFamily="18" charset="0"/>
                          <a:ea typeface="Cambria" panose="02040503050406030204" pitchFamily="18" charset="0"/>
                        </a:rPr>
                        <a:t>Root Mean Squared Error</a:t>
                      </a:r>
                    </a:p>
                  </a:txBody>
                  <a:tcPr/>
                </a:tc>
                <a:tc>
                  <a:txBody>
                    <a:bodyPr/>
                    <a:lstStyle/>
                    <a:p>
                      <a:pPr algn="ctr"/>
                      <a:r>
                        <a:rPr lang="en-IN" dirty="0">
                          <a:latin typeface="Cambria" panose="02040503050406030204" pitchFamily="18" charset="0"/>
                          <a:ea typeface="Cambria" panose="02040503050406030204" pitchFamily="18" charset="0"/>
                        </a:rPr>
                        <a:t>1308.52</a:t>
                      </a:r>
                    </a:p>
                  </a:txBody>
                  <a:tcPr/>
                </a:tc>
                <a:extLst>
                  <a:ext uri="{0D108BD9-81ED-4DB2-BD59-A6C34878D82A}">
                    <a16:rowId xmlns:a16="http://schemas.microsoft.com/office/drawing/2014/main" val="3193087377"/>
                  </a:ext>
                </a:extLst>
              </a:tr>
              <a:tr h="447914">
                <a:tc>
                  <a:txBody>
                    <a:bodyPr/>
                    <a:lstStyle/>
                    <a:p>
                      <a:pPr algn="ctr"/>
                      <a:r>
                        <a:rPr lang="en-IN" dirty="0">
                          <a:latin typeface="Cambria" panose="02040503050406030204" pitchFamily="18" charset="0"/>
                          <a:ea typeface="Cambria" panose="02040503050406030204" pitchFamily="18" charset="0"/>
                        </a:rPr>
                        <a:t>R Squared</a:t>
                      </a:r>
                    </a:p>
                  </a:txBody>
                  <a:tcPr/>
                </a:tc>
                <a:tc>
                  <a:txBody>
                    <a:bodyPr/>
                    <a:lstStyle/>
                    <a:p>
                      <a:pPr algn="ctr"/>
                      <a:r>
                        <a:rPr lang="en-IN" dirty="0">
                          <a:latin typeface="Cambria" panose="02040503050406030204" pitchFamily="18" charset="0"/>
                          <a:ea typeface="Cambria" panose="02040503050406030204" pitchFamily="18" charset="0"/>
                        </a:rPr>
                        <a:t>0.82 </a:t>
                      </a:r>
                    </a:p>
                  </a:txBody>
                  <a:tcPr/>
                </a:tc>
                <a:extLst>
                  <a:ext uri="{0D108BD9-81ED-4DB2-BD59-A6C34878D82A}">
                    <a16:rowId xmlns:a16="http://schemas.microsoft.com/office/drawing/2014/main" val="1154746156"/>
                  </a:ext>
                </a:extLst>
              </a:tr>
            </a:tbl>
          </a:graphicData>
        </a:graphic>
      </p:graphicFrame>
    </p:spTree>
    <p:extLst>
      <p:ext uri="{BB962C8B-B14F-4D97-AF65-F5344CB8AC3E}">
        <p14:creationId xmlns:p14="http://schemas.microsoft.com/office/powerpoint/2010/main" val="1739074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3786-6F6F-C753-515C-0E1E141CEA91}"/>
              </a:ext>
            </a:extLst>
          </p:cNvPr>
          <p:cNvSpPr>
            <a:spLocks noGrp="1"/>
          </p:cNvSpPr>
          <p:nvPr>
            <p:ph type="title"/>
          </p:nvPr>
        </p:nvSpPr>
        <p:spPr>
          <a:xfrm>
            <a:off x="933450" y="977294"/>
            <a:ext cx="10515600" cy="473075"/>
          </a:xfrm>
        </p:spPr>
        <p:txBody>
          <a:bodyPr>
            <a:noAutofit/>
          </a:bodyPr>
          <a:lstStyle/>
          <a:p>
            <a:r>
              <a:rPr lang="en-IN" sz="4000" dirty="0">
                <a:latin typeface="Cambria" panose="02040503050406030204" pitchFamily="18" charset="0"/>
                <a:ea typeface="Cambria" panose="02040503050406030204" pitchFamily="18" charset="0"/>
              </a:rPr>
              <a:t>Conclusion</a:t>
            </a:r>
          </a:p>
        </p:txBody>
      </p:sp>
      <p:graphicFrame>
        <p:nvGraphicFramePr>
          <p:cNvPr id="4" name="Table 3">
            <a:extLst>
              <a:ext uri="{FF2B5EF4-FFF2-40B4-BE49-F238E27FC236}">
                <a16:creationId xmlns:a16="http://schemas.microsoft.com/office/drawing/2014/main" id="{ACB61E38-D093-2809-A91D-3EEA2FD1C42B}"/>
              </a:ext>
            </a:extLst>
          </p:cNvPr>
          <p:cNvGraphicFramePr>
            <a:graphicFrameLocks noGrp="1"/>
          </p:cNvGraphicFramePr>
          <p:nvPr>
            <p:extLst>
              <p:ext uri="{D42A27DB-BD31-4B8C-83A1-F6EECF244321}">
                <p14:modId xmlns:p14="http://schemas.microsoft.com/office/powerpoint/2010/main" val="2743012949"/>
              </p:ext>
            </p:extLst>
          </p:nvPr>
        </p:nvGraphicFramePr>
        <p:xfrm>
          <a:off x="838200" y="1781174"/>
          <a:ext cx="10706101" cy="2015428"/>
        </p:xfrm>
        <a:graphic>
          <a:graphicData uri="http://schemas.openxmlformats.org/drawingml/2006/table">
            <a:tbl>
              <a:tblPr firstRow="1">
                <a:tableStyleId>{B301B821-A1FF-4177-AEE7-76D212191A09}</a:tableStyleId>
              </a:tblPr>
              <a:tblGrid>
                <a:gridCol w="3243617">
                  <a:extLst>
                    <a:ext uri="{9D8B030D-6E8A-4147-A177-3AD203B41FA5}">
                      <a16:colId xmlns:a16="http://schemas.microsoft.com/office/drawing/2014/main" val="4060571162"/>
                    </a:ext>
                  </a:extLst>
                </a:gridCol>
                <a:gridCol w="1525805">
                  <a:extLst>
                    <a:ext uri="{9D8B030D-6E8A-4147-A177-3AD203B41FA5}">
                      <a16:colId xmlns:a16="http://schemas.microsoft.com/office/drawing/2014/main" val="3757374856"/>
                    </a:ext>
                  </a:extLst>
                </a:gridCol>
                <a:gridCol w="2083006">
                  <a:extLst>
                    <a:ext uri="{9D8B030D-6E8A-4147-A177-3AD203B41FA5}">
                      <a16:colId xmlns:a16="http://schemas.microsoft.com/office/drawing/2014/main" val="2048166446"/>
                    </a:ext>
                  </a:extLst>
                </a:gridCol>
                <a:gridCol w="1525805">
                  <a:extLst>
                    <a:ext uri="{9D8B030D-6E8A-4147-A177-3AD203B41FA5}">
                      <a16:colId xmlns:a16="http://schemas.microsoft.com/office/drawing/2014/main" val="1512791019"/>
                    </a:ext>
                  </a:extLst>
                </a:gridCol>
                <a:gridCol w="2327868">
                  <a:extLst>
                    <a:ext uri="{9D8B030D-6E8A-4147-A177-3AD203B41FA5}">
                      <a16:colId xmlns:a16="http://schemas.microsoft.com/office/drawing/2014/main" val="1261395571"/>
                    </a:ext>
                  </a:extLst>
                </a:gridCol>
              </a:tblGrid>
              <a:tr h="420098">
                <a:tc>
                  <a:txBody>
                    <a:bodyPr/>
                    <a:lstStyle/>
                    <a:p>
                      <a:pPr algn="ctr">
                        <a:lnSpc>
                          <a:spcPct val="150000"/>
                        </a:lnSpc>
                      </a:pPr>
                      <a:r>
                        <a:rPr lang="en-IN" b="0" dirty="0">
                          <a:latin typeface="Cambria" panose="02040503050406030204" pitchFamily="18" charset="0"/>
                          <a:ea typeface="Cambria" panose="02040503050406030204" pitchFamily="18"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MAE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 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7273803"/>
                  </a:ext>
                </a:extLst>
              </a:tr>
              <a:tr h="538243">
                <a:tc>
                  <a:txBody>
                    <a:bodyPr/>
                    <a:lstStyle/>
                    <a:p>
                      <a:pPr algn="ctr">
                        <a:lnSpc>
                          <a:spcPct val="150000"/>
                        </a:lnSpc>
                      </a:pPr>
                      <a:r>
                        <a:rPr lang="en-IN" dirty="0">
                          <a:latin typeface="Cambria" panose="02040503050406030204" pitchFamily="18" charset="0"/>
                          <a:ea typeface="Cambria" panose="02040503050406030204" pitchFamily="18" charset="0"/>
                        </a:rPr>
                        <a:t>Multiple Linear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1096.35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2340869.96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1529.99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344009"/>
                  </a:ext>
                </a:extLst>
              </a:tr>
              <a:tr h="409361">
                <a:tc>
                  <a:txBody>
                    <a:bodyPr/>
                    <a:lstStyle/>
                    <a:p>
                      <a:pPr algn="ctr">
                        <a:lnSpc>
                          <a:spcPct val="150000"/>
                        </a:lnSpc>
                      </a:pPr>
                      <a:r>
                        <a:rPr lang="en-IN" dirty="0">
                          <a:latin typeface="Cambria" panose="02040503050406030204" pitchFamily="18" charset="0"/>
                          <a:ea typeface="Cambria" panose="02040503050406030204" pitchFamily="18" charset="0"/>
                        </a:rPr>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1004.17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2012871.10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1418.76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0.78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0548548"/>
                  </a:ext>
                </a:extLst>
              </a:tr>
              <a:tr h="573071">
                <a:tc>
                  <a:txBody>
                    <a:bodyPr/>
                    <a:lstStyle/>
                    <a:p>
                      <a:pPr algn="ctr">
                        <a:lnSpc>
                          <a:spcPct val="150000"/>
                        </a:lnSpc>
                      </a:pPr>
                      <a:r>
                        <a:rPr lang="en-IN" b="1" dirty="0">
                          <a:latin typeface="Cambria" panose="02040503050406030204" pitchFamily="18" charset="0"/>
                          <a:ea typeface="Cambria" panose="02040503050406030204" pitchFamily="18" charset="0"/>
                        </a:rPr>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b="0" dirty="0">
                          <a:latin typeface="Cambria" panose="02040503050406030204" pitchFamily="18" charset="0"/>
                          <a:ea typeface="Cambria" panose="02040503050406030204" pitchFamily="18" charset="0"/>
                        </a:rPr>
                        <a:t> 934.57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b="0" dirty="0">
                          <a:latin typeface="Cambria" panose="02040503050406030204" pitchFamily="18" charset="0"/>
                          <a:ea typeface="Cambria" panose="02040503050406030204" pitchFamily="18" charset="0"/>
                        </a:rPr>
                        <a:t>1727652.80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b="0" dirty="0">
                          <a:latin typeface="Cambria" panose="02040503050406030204" pitchFamily="18" charset="0"/>
                          <a:ea typeface="Cambria" panose="02040503050406030204" pitchFamily="18" charset="0"/>
                        </a:rPr>
                        <a:t>1314.40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b="1" dirty="0">
                          <a:latin typeface="Cambria" panose="02040503050406030204" pitchFamily="18" charset="0"/>
                          <a:ea typeface="Cambria" panose="02040503050406030204" pitchFamily="18" charset="0"/>
                        </a:rPr>
                        <a:t> 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971048"/>
                  </a:ext>
                </a:extLst>
              </a:tr>
            </a:tbl>
          </a:graphicData>
        </a:graphic>
      </p:graphicFrame>
      <p:sp>
        <p:nvSpPr>
          <p:cNvPr id="8" name="TextBox 7">
            <a:extLst>
              <a:ext uri="{FF2B5EF4-FFF2-40B4-BE49-F238E27FC236}">
                <a16:creationId xmlns:a16="http://schemas.microsoft.com/office/drawing/2014/main" id="{BB02D61F-A450-406F-DD06-52277F6829A6}"/>
              </a:ext>
            </a:extLst>
          </p:cNvPr>
          <p:cNvSpPr txBox="1"/>
          <p:nvPr/>
        </p:nvSpPr>
        <p:spPr>
          <a:xfrm>
            <a:off x="838201" y="3995678"/>
            <a:ext cx="11125200" cy="2862322"/>
          </a:xfrm>
          <a:prstGeom prst="rect">
            <a:avLst/>
          </a:prstGeom>
          <a:noFill/>
        </p:spPr>
        <p:txBody>
          <a:bodyPr wrap="square">
            <a:spAutoFit/>
          </a:bodyPr>
          <a:lstStyle/>
          <a:p>
            <a:pPr algn="l"/>
            <a:r>
              <a:rPr lang="en-US" sz="1500" b="1" i="0" dirty="0">
                <a:solidFill>
                  <a:srgbClr val="374151"/>
                </a:solidFill>
                <a:effectLst/>
                <a:latin typeface="Cambria" panose="02040503050406030204" pitchFamily="18" charset="0"/>
                <a:ea typeface="Cambria" panose="02040503050406030204" pitchFamily="18" charset="0"/>
              </a:rPr>
              <a:t>Accuracy Score (R-squared)</a:t>
            </a:r>
            <a:r>
              <a:rPr lang="en-US" sz="1500" b="0" i="0" dirty="0">
                <a:solidFill>
                  <a:srgbClr val="374151"/>
                </a:solidFill>
                <a:effectLst/>
                <a:latin typeface="Cambria" panose="02040503050406030204" pitchFamily="18" charset="0"/>
                <a:ea typeface="Cambria" panose="02040503050406030204" pitchFamily="18" charset="0"/>
              </a:rPr>
              <a:t>: The R-squared score indicates how well the model explains the variance in the target variable. A higher R-squared value is generally desirable. In our results:</a:t>
            </a:r>
          </a:p>
          <a:p>
            <a:pPr algn="l">
              <a:buFont typeface="Arial" panose="020B0604020202020204" pitchFamily="34" charset="0"/>
              <a:buChar char="•"/>
            </a:pPr>
            <a:r>
              <a:rPr lang="en-US" sz="1500" b="0" i="0" dirty="0">
                <a:solidFill>
                  <a:srgbClr val="374151"/>
                </a:solidFill>
                <a:effectLst/>
                <a:latin typeface="Cambria" panose="02040503050406030204" pitchFamily="18" charset="0"/>
                <a:ea typeface="Cambria" panose="02040503050406030204" pitchFamily="18" charset="0"/>
              </a:rPr>
              <a:t>Multiple Linear Regression: R^2 = 0.75</a:t>
            </a:r>
          </a:p>
          <a:p>
            <a:pPr algn="l">
              <a:buFont typeface="Arial" panose="020B0604020202020204" pitchFamily="34" charset="0"/>
              <a:buChar char="•"/>
            </a:pPr>
            <a:r>
              <a:rPr lang="en-US" sz="1500" b="0" i="0" dirty="0">
                <a:solidFill>
                  <a:srgbClr val="374151"/>
                </a:solidFill>
                <a:effectLst/>
                <a:latin typeface="Cambria" panose="02040503050406030204" pitchFamily="18" charset="0"/>
                <a:ea typeface="Cambria" panose="02040503050406030204" pitchFamily="18" charset="0"/>
              </a:rPr>
              <a:t>Decision Tree: R^2 = 0.78</a:t>
            </a:r>
          </a:p>
          <a:p>
            <a:pPr algn="l">
              <a:buFont typeface="Arial" panose="020B0604020202020204" pitchFamily="34" charset="0"/>
              <a:buChar char="•"/>
            </a:pPr>
            <a:r>
              <a:rPr lang="en-US" sz="1500" b="1" i="0" dirty="0">
                <a:solidFill>
                  <a:srgbClr val="374151"/>
                </a:solidFill>
                <a:effectLst/>
                <a:latin typeface="Cambria" panose="02040503050406030204" pitchFamily="18" charset="0"/>
                <a:ea typeface="Cambria" panose="02040503050406030204" pitchFamily="18" charset="0"/>
              </a:rPr>
              <a:t>Random Forest: R^2 = 0.81</a:t>
            </a:r>
          </a:p>
          <a:p>
            <a:pPr algn="l"/>
            <a:r>
              <a:rPr lang="en-US" sz="1500" b="0" i="0" dirty="0">
                <a:solidFill>
                  <a:srgbClr val="374151"/>
                </a:solidFill>
                <a:effectLst/>
                <a:latin typeface="Cambria" panose="02040503050406030204" pitchFamily="18" charset="0"/>
                <a:ea typeface="Cambria" panose="02040503050406030204" pitchFamily="18" charset="0"/>
              </a:rPr>
              <a:t>Based on R-squared alone, the Random Forest model performs the best, explaining the most variance in the target variable.</a:t>
            </a:r>
          </a:p>
          <a:p>
            <a:pPr algn="l"/>
            <a:r>
              <a:rPr lang="en-US" sz="1500" b="1" i="0" dirty="0">
                <a:solidFill>
                  <a:srgbClr val="374151"/>
                </a:solidFill>
                <a:effectLst/>
                <a:latin typeface="Cambria" panose="02040503050406030204" pitchFamily="18" charset="0"/>
                <a:ea typeface="Cambria" panose="02040503050406030204" pitchFamily="18" charset="0"/>
              </a:rPr>
              <a:t>Model Performance</a:t>
            </a:r>
            <a:r>
              <a:rPr lang="en-US" sz="1500" b="0" i="0" dirty="0">
                <a:solidFill>
                  <a:srgbClr val="374151"/>
                </a:solidFill>
                <a:effectLst/>
                <a:latin typeface="Cambria" panose="02040503050406030204" pitchFamily="18" charset="0"/>
                <a:ea typeface="Cambria" panose="02040503050406030204" pitchFamily="18" charset="0"/>
              </a:rPr>
              <a:t>:</a:t>
            </a:r>
          </a:p>
          <a:p>
            <a:pPr algn="l">
              <a:buFont typeface="Arial" panose="020B0604020202020204" pitchFamily="34" charset="0"/>
              <a:buChar char="•"/>
            </a:pPr>
            <a:r>
              <a:rPr lang="en-US" sz="1500" b="0" i="0" dirty="0">
                <a:solidFill>
                  <a:srgbClr val="374151"/>
                </a:solidFill>
                <a:effectLst/>
                <a:latin typeface="Cambria" panose="02040503050406030204" pitchFamily="18" charset="0"/>
                <a:ea typeface="Cambria" panose="02040503050406030204" pitchFamily="18" charset="0"/>
              </a:rPr>
              <a:t>Random Forest outperforms both Multiple Linear Regression and Decision Tree in terms of predictive accuracy.</a:t>
            </a:r>
          </a:p>
          <a:p>
            <a:pPr algn="l">
              <a:buFont typeface="Arial" panose="020B0604020202020204" pitchFamily="34" charset="0"/>
              <a:buChar char="•"/>
            </a:pPr>
            <a:r>
              <a:rPr lang="en-US" sz="1500" b="0" i="0" dirty="0">
                <a:solidFill>
                  <a:srgbClr val="374151"/>
                </a:solidFill>
                <a:effectLst/>
                <a:latin typeface="Cambria" panose="02040503050406030204" pitchFamily="18" charset="0"/>
                <a:ea typeface="Cambria" panose="02040503050406030204" pitchFamily="18" charset="0"/>
              </a:rPr>
              <a:t>Random Forest achieves the highest R-squared value (0.81), indicating that it explains the most variance in the target variable.</a:t>
            </a:r>
          </a:p>
          <a:p>
            <a:pPr algn="l">
              <a:buFont typeface="Arial" panose="020B0604020202020204" pitchFamily="34" charset="0"/>
              <a:buChar char="•"/>
            </a:pPr>
            <a:r>
              <a:rPr lang="en-US" sz="1500" b="0" i="0" dirty="0">
                <a:solidFill>
                  <a:srgbClr val="374151"/>
                </a:solidFill>
                <a:effectLst/>
                <a:latin typeface="Cambria" panose="02040503050406030204" pitchFamily="18" charset="0"/>
                <a:ea typeface="Cambria" panose="02040503050406030204" pitchFamily="18" charset="0"/>
              </a:rPr>
              <a:t>Random Forest also has the smallest Mean Absolute Error (MAE), Mean Squared Error (MSE), and Root Mean Squared Error (RMSE), indicating better predictive accuracy and smaller prediction errors on average.</a:t>
            </a:r>
          </a:p>
          <a:p>
            <a:pPr algn="l"/>
            <a:endParaRPr lang="en-US" sz="1500" b="0" i="0" dirty="0">
              <a:solidFill>
                <a:srgbClr val="37415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1316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09936-2D5D-AAA9-D5A5-91106CFD044C}"/>
              </a:ext>
            </a:extLst>
          </p:cNvPr>
          <p:cNvSpPr>
            <a:spLocks noGrp="1"/>
          </p:cNvSpPr>
          <p:nvPr>
            <p:ph idx="1"/>
          </p:nvPr>
        </p:nvSpPr>
        <p:spPr>
          <a:xfrm>
            <a:off x="838200" y="499533"/>
            <a:ext cx="10515600" cy="5677430"/>
          </a:xfrm>
        </p:spPr>
        <p:txBody>
          <a:bodyPr/>
          <a:lstStyle/>
          <a:p>
            <a:pPr marL="0" indent="0" algn="ctr">
              <a:lnSpc>
                <a:spcPct val="300000"/>
              </a:lnSpc>
              <a:buNone/>
            </a:pPr>
            <a:endParaRPr lang="en-IN" dirty="0"/>
          </a:p>
          <a:p>
            <a:pPr marL="0" indent="0" algn="ctr">
              <a:lnSpc>
                <a:spcPct val="300000"/>
              </a:lnSpc>
              <a:buNone/>
            </a:pPr>
            <a:r>
              <a:rPr lang="en-IN" sz="50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152280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8E35A3-E2FF-123D-E5BD-2368F81C5894}"/>
              </a:ext>
            </a:extLst>
          </p:cNvPr>
          <p:cNvSpPr>
            <a:spLocks noGrp="1"/>
          </p:cNvSpPr>
          <p:nvPr>
            <p:ph type="title"/>
          </p:nvPr>
        </p:nvSpPr>
        <p:spPr>
          <a:xfrm>
            <a:off x="1154954" y="973669"/>
            <a:ext cx="8825659" cy="706964"/>
          </a:xfrm>
        </p:spPr>
        <p:txBody>
          <a:bodyPr>
            <a:normAutofit/>
          </a:bodyPr>
          <a:lstStyle/>
          <a:p>
            <a:r>
              <a:rPr lang="en-US" sz="4000" dirty="0">
                <a:latin typeface="Cambria" panose="02040503050406030204" pitchFamily="18" charset="0"/>
                <a:ea typeface="Cambria" panose="02040503050406030204" pitchFamily="18" charset="0"/>
              </a:rPr>
              <a:t>Context</a:t>
            </a:r>
            <a:endParaRPr lang="en-IN" sz="4000" dirty="0">
              <a:latin typeface="Cambria" panose="02040503050406030204" pitchFamily="18" charset="0"/>
              <a:ea typeface="Cambria" panose="02040503050406030204" pitchFamily="18" charset="0"/>
            </a:endParaRPr>
          </a:p>
        </p:txBody>
      </p:sp>
      <p:sp>
        <p:nvSpPr>
          <p:cNvPr id="5" name="Content Placeholder 2">
            <a:extLst>
              <a:ext uri="{FF2B5EF4-FFF2-40B4-BE49-F238E27FC236}">
                <a16:creationId xmlns:a16="http://schemas.microsoft.com/office/drawing/2014/main" id="{DBE01B49-2CB0-76BE-8324-436959582C96}"/>
              </a:ext>
            </a:extLst>
          </p:cNvPr>
          <p:cNvSpPr>
            <a:spLocks noGrp="1"/>
          </p:cNvSpPr>
          <p:nvPr>
            <p:ph idx="1"/>
          </p:nvPr>
        </p:nvSpPr>
        <p:spPr>
          <a:xfrm>
            <a:off x="1154954" y="1930400"/>
            <a:ext cx="10503646" cy="4089400"/>
          </a:xfrm>
        </p:spPr>
        <p:txBody>
          <a:bodyPr>
            <a:normAutofit/>
          </a:bodyPr>
          <a:lstStyle/>
          <a:p>
            <a:pPr marL="0" indent="0">
              <a:buNone/>
            </a:pPr>
            <a:r>
              <a:rPr lang="en-US" sz="1800" dirty="0">
                <a:latin typeface="Cambria" panose="02040503050406030204" pitchFamily="18" charset="0"/>
                <a:ea typeface="Cambria" panose="02040503050406030204" pitchFamily="18" charset="0"/>
              </a:rPr>
              <a:t>Rossmann is the largest drugstore in Germany. Moreover, it operates over 3,000 drug stores in 7 European countries. </a:t>
            </a:r>
            <a:r>
              <a:rPr lang="en-US" sz="1800" b="0" i="0" dirty="0">
                <a:effectLst/>
                <a:latin typeface="Cambria" panose="02040503050406030204" pitchFamily="18" charset="0"/>
                <a:ea typeface="Cambria" panose="02040503050406030204" pitchFamily="18" charset="0"/>
              </a:rPr>
              <a:t> Currently, Rossmann store managers are tasked with predicting their daily sales for up to six weeks in advance</a:t>
            </a:r>
            <a:r>
              <a:rPr lang="en-US" sz="1800" dirty="0">
                <a:latin typeface="Cambria" panose="02040503050406030204" pitchFamily="18" charset="0"/>
                <a:ea typeface="Cambria" panose="02040503050406030204" pitchFamily="18" charset="0"/>
              </a:rPr>
              <a:t>. </a:t>
            </a:r>
          </a:p>
          <a:p>
            <a:pPr marL="0" indent="0">
              <a:buNone/>
            </a:pPr>
            <a:r>
              <a:rPr lang="en-US" sz="1800" dirty="0">
                <a:latin typeface="Cambria" panose="02040503050406030204" pitchFamily="18" charset="0"/>
                <a:ea typeface="Cambria" panose="02040503050406030204" pitchFamily="18" charset="0"/>
              </a:rPr>
              <a:t>Store sales are influenced by many factors, including promotions, competition, school and state holidays, seasonality, and locality. With thousands of individual managers predicting sales based on their unique circumstances, the accuracy of results can be quite varied. In this project we are predicting sales for 1,115 stores located across Germany. Reliable sales forecasts enable store managers to create effective staff schedules that increase productivity and motivation. </a:t>
            </a:r>
          </a:p>
          <a:p>
            <a:pPr marL="0" indent="0">
              <a:buNone/>
            </a:pPr>
            <a:r>
              <a:rPr lang="en-US" sz="1800" dirty="0">
                <a:latin typeface="Cambria" panose="02040503050406030204" pitchFamily="18" charset="0"/>
                <a:ea typeface="Cambria" panose="02040503050406030204" pitchFamily="18" charset="0"/>
              </a:rPr>
              <a:t>In this project, we applied machine learning techniques to a real ­world problem of predicting stores sales. This kind of prediction enables store managers to create effective staff schedules that increase productivity and motivation. We used feature selection, model selection to improve our prediction result. In view of nature of our problem, Mean Absolute Error (MAE), Root , Mean Squared Error (MSE), Root Mean Square Error (RMSE) is used to measure the prediction accuracy.</a:t>
            </a:r>
          </a:p>
          <a:p>
            <a:pPr marL="0" indent="0">
              <a:buNone/>
            </a:pPr>
            <a:endParaRPr lang="en-IN" sz="1700" dirty="0">
              <a:solidFill>
                <a:schemeClr val="tx1"/>
              </a:solidFill>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35192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AFADB5-26CC-0DA3-C487-0EFD9C619E1D}"/>
              </a:ext>
            </a:extLst>
          </p:cNvPr>
          <p:cNvSpPr>
            <a:spLocks noGrp="1"/>
          </p:cNvSpPr>
          <p:nvPr>
            <p:ph type="title"/>
          </p:nvPr>
        </p:nvSpPr>
        <p:spPr>
          <a:xfrm>
            <a:off x="926353" y="986369"/>
            <a:ext cx="8825659" cy="706964"/>
          </a:xfrm>
        </p:spPr>
        <p:txBody>
          <a:bodyPr>
            <a:normAutofit/>
          </a:bodyPr>
          <a:lstStyle/>
          <a:p>
            <a:r>
              <a:rPr lang="en-US" sz="4000" dirty="0">
                <a:latin typeface="Cambria" panose="02040503050406030204" pitchFamily="18" charset="0"/>
                <a:ea typeface="Cambria" panose="02040503050406030204" pitchFamily="18" charset="0"/>
              </a:rPr>
              <a:t>Problem Statement </a:t>
            </a:r>
            <a:endParaRPr lang="en-IN" sz="4000" dirty="0">
              <a:latin typeface="Cambria" panose="02040503050406030204" pitchFamily="18" charset="0"/>
              <a:ea typeface="Cambria" panose="02040503050406030204" pitchFamily="18" charset="0"/>
            </a:endParaRPr>
          </a:p>
        </p:txBody>
      </p:sp>
      <p:sp>
        <p:nvSpPr>
          <p:cNvPr id="5" name="Content Placeholder 2">
            <a:extLst>
              <a:ext uri="{FF2B5EF4-FFF2-40B4-BE49-F238E27FC236}">
                <a16:creationId xmlns:a16="http://schemas.microsoft.com/office/drawing/2014/main" id="{976B8243-3799-86E6-CB64-49847F346FAC}"/>
              </a:ext>
            </a:extLst>
          </p:cNvPr>
          <p:cNvSpPr>
            <a:spLocks noGrp="1"/>
          </p:cNvSpPr>
          <p:nvPr>
            <p:ph idx="1"/>
          </p:nvPr>
        </p:nvSpPr>
        <p:spPr>
          <a:xfrm>
            <a:off x="748554" y="2235200"/>
            <a:ext cx="9783980" cy="2683933"/>
          </a:xfrm>
        </p:spPr>
        <p:txBody>
          <a:bodyPr>
            <a:normAutofit/>
          </a:bodyPr>
          <a:lstStyle/>
          <a:p>
            <a:pPr marL="0" indent="0" algn="l">
              <a:buNone/>
            </a:pPr>
            <a:r>
              <a:rPr lang="en-US" sz="1800" b="0" i="0" dirty="0">
                <a:effectLst/>
                <a:latin typeface="Cambria" panose="02040503050406030204" pitchFamily="18" charset="0"/>
                <a:ea typeface="Cambria" panose="02040503050406030204" pitchFamily="18" charset="0"/>
              </a:rPr>
              <a:t>The primary goal is to build a predictive model that can forecast daily sales for each Rossmann store accurately. The model should take into account the following factors:</a:t>
            </a:r>
          </a:p>
          <a:p>
            <a:pPr algn="l">
              <a:buFont typeface="+mj-lt"/>
              <a:buAutoNum type="arabicPeriod"/>
            </a:pPr>
            <a:r>
              <a:rPr lang="en-US" sz="1800" b="0" i="0" dirty="0">
                <a:effectLst/>
                <a:latin typeface="Cambria" panose="02040503050406030204" pitchFamily="18" charset="0"/>
                <a:ea typeface="Cambria" panose="02040503050406030204" pitchFamily="18" charset="0"/>
              </a:rPr>
              <a:t>Store-specific attributes, such as store type and assortment level.</a:t>
            </a:r>
          </a:p>
          <a:p>
            <a:pPr algn="l">
              <a:buFont typeface="+mj-lt"/>
              <a:buAutoNum type="arabicPeriod"/>
            </a:pPr>
            <a:r>
              <a:rPr lang="en-US" sz="1800" b="0" i="0" dirty="0">
                <a:effectLst/>
                <a:latin typeface="Cambria" panose="02040503050406030204" pitchFamily="18" charset="0"/>
                <a:ea typeface="Cambria" panose="02040503050406030204" pitchFamily="18" charset="0"/>
              </a:rPr>
              <a:t>Historical sales patterns.</a:t>
            </a:r>
          </a:p>
          <a:p>
            <a:pPr algn="l">
              <a:buFont typeface="+mj-lt"/>
              <a:buAutoNum type="arabicPeriod"/>
            </a:pPr>
            <a:r>
              <a:rPr lang="en-US" sz="1800" b="0" i="0" dirty="0">
                <a:effectLst/>
                <a:latin typeface="Cambria" panose="02040503050406030204" pitchFamily="18" charset="0"/>
                <a:ea typeface="Cambria" panose="02040503050406030204" pitchFamily="18" charset="0"/>
              </a:rPr>
              <a:t>The impact of promotions and advertising campaigns.</a:t>
            </a:r>
          </a:p>
          <a:p>
            <a:pPr algn="l">
              <a:buFont typeface="+mj-lt"/>
              <a:buAutoNum type="arabicPeriod"/>
            </a:pPr>
            <a:r>
              <a:rPr lang="en-US" sz="1800" b="0" i="0" dirty="0">
                <a:effectLst/>
                <a:latin typeface="Cambria" panose="02040503050406030204" pitchFamily="18" charset="0"/>
                <a:ea typeface="Cambria" panose="02040503050406030204" pitchFamily="18" charset="0"/>
              </a:rPr>
              <a:t>Seasonal effects, such as holidays and special events.</a:t>
            </a:r>
          </a:p>
          <a:p>
            <a:pPr algn="l">
              <a:buFont typeface="+mj-lt"/>
              <a:buAutoNum type="arabicPeriod"/>
            </a:pPr>
            <a:endParaRPr lang="en-US" sz="1800" b="1"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3020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01E4-9CD6-E1A5-5CCC-C31940007D94}"/>
              </a:ext>
            </a:extLst>
          </p:cNvPr>
          <p:cNvSpPr>
            <a:spLocks noGrp="1"/>
          </p:cNvSpPr>
          <p:nvPr>
            <p:ph type="title"/>
          </p:nvPr>
        </p:nvSpPr>
        <p:spPr>
          <a:xfrm>
            <a:off x="1024127" y="872065"/>
            <a:ext cx="9720072" cy="772499"/>
          </a:xfrm>
        </p:spPr>
        <p:txBody>
          <a:bodyPr>
            <a:normAutofit/>
          </a:bodyPr>
          <a:lstStyle/>
          <a:p>
            <a:r>
              <a:rPr lang="en-US" sz="4000" dirty="0">
                <a:latin typeface="Cambria" panose="02040503050406030204" pitchFamily="18" charset="0"/>
                <a:ea typeface="Cambria" panose="02040503050406030204" pitchFamily="18" charset="0"/>
              </a:rPr>
              <a:t>Deliverables</a:t>
            </a: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CE1B40B-39AF-01BE-1DE1-A29FAE8F2892}"/>
              </a:ext>
            </a:extLst>
          </p:cNvPr>
          <p:cNvSpPr>
            <a:spLocks noGrp="1"/>
          </p:cNvSpPr>
          <p:nvPr>
            <p:ph idx="1"/>
          </p:nvPr>
        </p:nvSpPr>
        <p:spPr>
          <a:xfrm>
            <a:off x="1024126" y="2023533"/>
            <a:ext cx="9720073" cy="4023360"/>
          </a:xfrm>
        </p:spPr>
        <p:txBody>
          <a:bodyPr>
            <a:normAutofit/>
          </a:bodyPr>
          <a:lstStyle/>
          <a:p>
            <a:pPr marL="0" indent="0" algn="l">
              <a:buNone/>
            </a:pPr>
            <a:endParaRPr lang="en-US" sz="2000" b="0" i="0" dirty="0">
              <a:effectLst/>
              <a:latin typeface="Cambria" panose="02040503050406030204" pitchFamily="18" charset="0"/>
              <a:ea typeface="Cambria" panose="02040503050406030204" pitchFamily="18" charset="0"/>
            </a:endParaRPr>
          </a:p>
          <a:p>
            <a:pPr marL="0" indent="0" algn="l">
              <a:buNone/>
            </a:pPr>
            <a:r>
              <a:rPr lang="en-US" sz="1800" b="0" i="0" dirty="0">
                <a:effectLst/>
                <a:latin typeface="Cambria" panose="02040503050406030204" pitchFamily="18" charset="0"/>
                <a:ea typeface="Cambria" panose="02040503050406030204" pitchFamily="18" charset="0"/>
              </a:rPr>
              <a:t>The project's deliverables will include:</a:t>
            </a:r>
          </a:p>
          <a:p>
            <a:pPr algn="l">
              <a:buFont typeface="+mj-lt"/>
              <a:buAutoNum type="arabicPeriod"/>
            </a:pPr>
            <a:r>
              <a:rPr lang="en-US" sz="1800" b="0" i="0" dirty="0">
                <a:effectLst/>
                <a:latin typeface="Cambria" panose="02040503050406030204" pitchFamily="18" charset="0"/>
                <a:ea typeface="Cambria" panose="02040503050406030204" pitchFamily="18" charset="0"/>
              </a:rPr>
              <a:t>A well-documented and trained predictive model.</a:t>
            </a:r>
          </a:p>
          <a:p>
            <a:pPr algn="l">
              <a:buFont typeface="+mj-lt"/>
              <a:buAutoNum type="arabicPeriod"/>
            </a:pPr>
            <a:r>
              <a:rPr lang="en-US" sz="1800" b="0" i="0" dirty="0">
                <a:effectLst/>
                <a:latin typeface="Cambria" panose="02040503050406030204" pitchFamily="18" charset="0"/>
                <a:ea typeface="Cambria" panose="02040503050406030204" pitchFamily="18" charset="0"/>
              </a:rPr>
              <a:t>A comprehensive analysis of feature importance to understand the factors driving sales.</a:t>
            </a:r>
          </a:p>
          <a:p>
            <a:pPr algn="l">
              <a:buFont typeface="+mj-lt"/>
              <a:buAutoNum type="arabicPeriod"/>
            </a:pPr>
            <a:r>
              <a:rPr lang="en-US" sz="1800" b="0" i="0" dirty="0">
                <a:effectLst/>
                <a:latin typeface="Cambria" panose="02040503050406030204" pitchFamily="18" charset="0"/>
                <a:ea typeface="Cambria" panose="02040503050406030204" pitchFamily="18" charset="0"/>
              </a:rPr>
              <a:t>Visualizations and insights into sales patterns and trends.</a:t>
            </a:r>
          </a:p>
          <a:p>
            <a:pPr algn="l">
              <a:buFont typeface="+mj-lt"/>
              <a:buAutoNum type="arabicPeriod"/>
            </a:pPr>
            <a:r>
              <a:rPr lang="en-US" sz="1800" b="0" i="0" dirty="0">
                <a:effectLst/>
                <a:latin typeface="Cambria" panose="02040503050406030204" pitchFamily="18" charset="0"/>
                <a:ea typeface="Cambria" panose="02040503050406030204" pitchFamily="18" charset="0"/>
              </a:rPr>
              <a:t>Recommendations for optimizing inventory management and promotional strategies based on the model's insights.</a:t>
            </a:r>
          </a:p>
          <a:p>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6570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0E1A-700C-1B2D-5BE3-456AD30D9552}"/>
              </a:ext>
            </a:extLst>
          </p:cNvPr>
          <p:cNvSpPr>
            <a:spLocks noGrp="1"/>
          </p:cNvSpPr>
          <p:nvPr>
            <p:ph type="title"/>
          </p:nvPr>
        </p:nvSpPr>
        <p:spPr>
          <a:xfrm>
            <a:off x="1024128" y="1024467"/>
            <a:ext cx="9720072" cy="584200"/>
          </a:xfrm>
        </p:spPr>
        <p:txBody>
          <a:bodyPr>
            <a:normAutofit/>
          </a:bodyPr>
          <a:lstStyle/>
          <a:p>
            <a:r>
              <a:rPr lang="en-IN" sz="4000" i="0" dirty="0">
                <a:effectLst/>
                <a:latin typeface="Cambria" panose="02040503050406030204" pitchFamily="18" charset="0"/>
                <a:ea typeface="Cambria" panose="02040503050406030204" pitchFamily="18" charset="0"/>
              </a:rPr>
              <a:t>Impact</a:t>
            </a: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B9C4F73-807C-3F2A-7E97-FC4001823751}"/>
              </a:ext>
            </a:extLst>
          </p:cNvPr>
          <p:cNvSpPr>
            <a:spLocks noGrp="1"/>
          </p:cNvSpPr>
          <p:nvPr>
            <p:ph idx="1"/>
          </p:nvPr>
        </p:nvSpPr>
        <p:spPr>
          <a:xfrm>
            <a:off x="753533" y="2071689"/>
            <a:ext cx="10515600" cy="3287712"/>
          </a:xfrm>
        </p:spPr>
        <p:txBody>
          <a:bodyPr>
            <a:normAutofit/>
          </a:bodyPr>
          <a:lstStyle/>
          <a:p>
            <a:pPr algn="l"/>
            <a:r>
              <a:rPr lang="en-US" sz="1800" b="0" i="0" dirty="0">
                <a:effectLst/>
                <a:latin typeface="Cambria" panose="02040503050406030204" pitchFamily="18" charset="0"/>
                <a:ea typeface="Cambria" panose="02040503050406030204" pitchFamily="18" charset="0"/>
              </a:rPr>
              <a:t>The successful implementation of an accurate sales prediction model will enable Rossmann to:</a:t>
            </a:r>
          </a:p>
          <a:p>
            <a:pPr marL="514350" indent="-514350" algn="l">
              <a:buFont typeface="+mj-lt"/>
              <a:buAutoNum type="arabicPeriod"/>
            </a:pPr>
            <a:r>
              <a:rPr lang="en-US" sz="1800" b="0" i="0" dirty="0">
                <a:effectLst/>
                <a:latin typeface="Cambria" panose="02040503050406030204" pitchFamily="18" charset="0"/>
                <a:ea typeface="Cambria" panose="02040503050406030204" pitchFamily="18" charset="0"/>
              </a:rPr>
              <a:t>Optimize inventory levels, reducing the risk of overstocking or understocking products</a:t>
            </a:r>
          </a:p>
          <a:p>
            <a:pPr marL="514350" indent="-514350" algn="l">
              <a:buFont typeface="+mj-lt"/>
              <a:buAutoNum type="arabicPeriod"/>
            </a:pPr>
            <a:r>
              <a:rPr lang="en-US" sz="1800" b="0" i="0" dirty="0">
                <a:effectLst/>
                <a:latin typeface="Cambria" panose="02040503050406030204" pitchFamily="18" charset="0"/>
                <a:ea typeface="Cambria" panose="02040503050406030204" pitchFamily="18" charset="0"/>
              </a:rPr>
              <a:t>Efficiently allocate staff resources by matching workforce to expected customer demand</a:t>
            </a:r>
          </a:p>
          <a:p>
            <a:pPr marL="514350" indent="-514350" algn="l">
              <a:buFont typeface="+mj-lt"/>
              <a:buAutoNum type="arabicPeriod"/>
            </a:pPr>
            <a:r>
              <a:rPr lang="en-US" sz="1800" b="0" i="0" dirty="0">
                <a:effectLst/>
                <a:latin typeface="Cambria" panose="02040503050406030204" pitchFamily="18" charset="0"/>
                <a:ea typeface="Cambria" panose="02040503050406030204" pitchFamily="18" charset="0"/>
              </a:rPr>
              <a:t>Plan and execute promotions and marketing campaigns more effectively</a:t>
            </a:r>
          </a:p>
          <a:p>
            <a:pPr marL="514350" indent="-514350" algn="l">
              <a:buFont typeface="+mj-lt"/>
              <a:buAutoNum type="arabicPeriod"/>
            </a:pPr>
            <a:r>
              <a:rPr lang="en-US" sz="1800" b="0" i="0" dirty="0">
                <a:effectLst/>
                <a:latin typeface="Cambria" panose="02040503050406030204" pitchFamily="18" charset="0"/>
                <a:ea typeface="Cambria" panose="02040503050406030204" pitchFamily="18" charset="0"/>
              </a:rPr>
              <a:t>Improve overall operational efficiency and profitability across its stores</a:t>
            </a:r>
          </a:p>
          <a:p>
            <a:pPr marL="514350" indent="-514350" algn="l">
              <a:buFont typeface="+mj-lt"/>
              <a:buAutoNum type="arabicPeriod"/>
            </a:pPr>
            <a:r>
              <a:rPr lang="en-US" sz="1800" b="0" i="0" dirty="0">
                <a:effectLst/>
                <a:latin typeface="Cambria" panose="02040503050406030204" pitchFamily="18" charset="0"/>
                <a:ea typeface="Cambria" panose="02040503050406030204" pitchFamily="18" charset="0"/>
              </a:rPr>
              <a:t>This project aims to leverage data-driven insights to enhance </a:t>
            </a:r>
            <a:r>
              <a:rPr lang="en-US" sz="1800" b="0" i="0" dirty="0" err="1">
                <a:effectLst/>
                <a:latin typeface="Cambria" panose="02040503050406030204" pitchFamily="18" charset="0"/>
                <a:ea typeface="Cambria" panose="02040503050406030204" pitchFamily="18" charset="0"/>
              </a:rPr>
              <a:t>Rossmann's</a:t>
            </a:r>
            <a:r>
              <a:rPr lang="en-US" sz="1800" b="0" i="0" dirty="0">
                <a:effectLst/>
                <a:latin typeface="Cambria" panose="02040503050406030204" pitchFamily="18" charset="0"/>
                <a:ea typeface="Cambria" panose="02040503050406030204" pitchFamily="18" charset="0"/>
              </a:rPr>
              <a:t> store management practices, ultimately leading to improved customer satisfaction and financial performance</a:t>
            </a:r>
            <a:endParaRPr lang="en-US" sz="1800" dirty="0">
              <a:latin typeface="Cambria" panose="02040503050406030204" pitchFamily="18" charset="0"/>
              <a:ea typeface="Cambria" panose="02040503050406030204" pitchFamily="18" charset="0"/>
            </a:endParaRPr>
          </a:p>
          <a:p>
            <a:pPr marL="514350" indent="-514350" algn="l">
              <a:buFont typeface="+mj-lt"/>
              <a:buAutoNum type="arabicPeriod"/>
            </a:pPr>
            <a:endParaRPr lang="en-US" sz="1800" b="0" i="0" dirty="0">
              <a:effectLst/>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178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FC2C-270D-1A4A-2740-7FFB50B8DD0B}"/>
              </a:ext>
            </a:extLst>
          </p:cNvPr>
          <p:cNvSpPr>
            <a:spLocks noGrp="1"/>
          </p:cNvSpPr>
          <p:nvPr>
            <p:ph type="title"/>
          </p:nvPr>
        </p:nvSpPr>
        <p:spPr/>
        <p:txBody>
          <a:bodyPr>
            <a:normAutofit/>
          </a:bodyPr>
          <a:lstStyle/>
          <a:p>
            <a:pPr>
              <a:lnSpc>
                <a:spcPct val="100000"/>
              </a:lnSpc>
            </a:pPr>
            <a:r>
              <a:rPr lang="en-IN" sz="4400" b="0" i="0" dirty="0">
                <a:solidFill>
                  <a:srgbClr val="040C28"/>
                </a:solidFill>
                <a:effectLst/>
                <a:latin typeface="Cambria" panose="02040503050406030204" pitchFamily="18" charset="0"/>
                <a:ea typeface="Cambria" panose="02040503050406030204" pitchFamily="18" charset="0"/>
              </a:rPr>
              <a:t>Exploratory data analysis</a:t>
            </a:r>
            <a:r>
              <a:rPr lang="en-IN" sz="4400" b="0" i="0" dirty="0">
                <a:solidFill>
                  <a:srgbClr val="1F1F1F"/>
                </a:solidFill>
                <a:effectLst/>
                <a:latin typeface="Cambria" panose="02040503050406030204" pitchFamily="18" charset="0"/>
                <a:ea typeface="Cambria" panose="02040503050406030204" pitchFamily="18" charset="0"/>
              </a:rPr>
              <a:t> (EDA)</a:t>
            </a:r>
            <a:br>
              <a:rPr lang="en-IN" b="0" i="0" dirty="0">
                <a:solidFill>
                  <a:srgbClr val="1F1F1F"/>
                </a:solidFill>
                <a:effectLst/>
                <a:latin typeface="Cambria" panose="02040503050406030204" pitchFamily="18" charset="0"/>
                <a:ea typeface="Cambria" panose="02040503050406030204" pitchFamily="18" charset="0"/>
              </a:rPr>
            </a:br>
            <a:r>
              <a:rPr lang="en-US" sz="1400" b="0" i="0" cap="none" dirty="0">
                <a:solidFill>
                  <a:schemeClr val="tx1"/>
                </a:solidFill>
                <a:effectLst/>
                <a:latin typeface="Cambria" panose="02040503050406030204" pitchFamily="18" charset="0"/>
                <a:ea typeface="Cambria" panose="02040503050406030204" pitchFamily="18" charset="0"/>
              </a:rPr>
              <a:t>Exploratory data analysis (EDA) is A crucial step in the data analysis process. It involves the initial investigation and summary of </a:t>
            </a:r>
            <a:r>
              <a:rPr lang="en-US" sz="1400" cap="none" dirty="0">
                <a:solidFill>
                  <a:schemeClr val="tx1"/>
                </a:solidFill>
                <a:latin typeface="Cambria" panose="02040503050406030204" pitchFamily="18" charset="0"/>
                <a:ea typeface="Cambria" panose="02040503050406030204" pitchFamily="18" charset="0"/>
              </a:rPr>
              <a:t>a</a:t>
            </a:r>
            <a:r>
              <a:rPr lang="en-US" sz="1400" b="0" i="0" cap="none" dirty="0">
                <a:solidFill>
                  <a:schemeClr val="tx1"/>
                </a:solidFill>
                <a:effectLst/>
                <a:latin typeface="Cambria" panose="02040503050406030204" pitchFamily="18" charset="0"/>
                <a:ea typeface="Cambria" panose="02040503050406030204" pitchFamily="18" charset="0"/>
              </a:rPr>
              <a:t> dataset to understand its main characteristics, patterns, and potential issues</a:t>
            </a:r>
            <a:endParaRPr lang="en-IN" sz="1500" dirty="0">
              <a:solidFill>
                <a:schemeClr val="tx1"/>
              </a:solidFill>
              <a:latin typeface="Cambria" panose="02040503050406030204" pitchFamily="18" charset="0"/>
              <a:ea typeface="Cambria" panose="02040503050406030204" pitchFamily="18" charset="0"/>
            </a:endParaRPr>
          </a:p>
        </p:txBody>
      </p:sp>
      <p:graphicFrame>
        <p:nvGraphicFramePr>
          <p:cNvPr id="8" name="Diagram 7">
            <a:extLst>
              <a:ext uri="{FF2B5EF4-FFF2-40B4-BE49-F238E27FC236}">
                <a16:creationId xmlns:a16="http://schemas.microsoft.com/office/drawing/2014/main" id="{6FEAE026-BB78-B9D5-B4E0-7E8B3AC17620}"/>
              </a:ext>
            </a:extLst>
          </p:cNvPr>
          <p:cNvGraphicFramePr/>
          <p:nvPr>
            <p:extLst>
              <p:ext uri="{D42A27DB-BD31-4B8C-83A1-F6EECF244321}">
                <p14:modId xmlns:p14="http://schemas.microsoft.com/office/powerpoint/2010/main" val="2537762422"/>
              </p:ext>
            </p:extLst>
          </p:nvPr>
        </p:nvGraphicFramePr>
        <p:xfrm>
          <a:off x="1100666" y="2050521"/>
          <a:ext cx="90170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30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E701-ABFC-FAE7-DC21-D30305F818D8}"/>
              </a:ext>
            </a:extLst>
          </p:cNvPr>
          <p:cNvSpPr>
            <a:spLocks noGrp="1"/>
          </p:cNvSpPr>
          <p:nvPr>
            <p:ph type="title"/>
          </p:nvPr>
        </p:nvSpPr>
        <p:spPr>
          <a:xfrm>
            <a:off x="1024127" y="888999"/>
            <a:ext cx="9720072" cy="772499"/>
          </a:xfrm>
        </p:spPr>
        <p:txBody>
          <a:bodyPr>
            <a:normAutofit/>
          </a:bodyPr>
          <a:lstStyle/>
          <a:p>
            <a:r>
              <a:rPr lang="en-IN" sz="4000" dirty="0">
                <a:latin typeface="Cambria" panose="02040503050406030204" pitchFamily="18" charset="0"/>
                <a:ea typeface="Cambria" panose="02040503050406030204" pitchFamily="18" charset="0"/>
              </a:rPr>
              <a:t>Dataset &amp; Features</a:t>
            </a:r>
          </a:p>
        </p:txBody>
      </p:sp>
      <p:sp>
        <p:nvSpPr>
          <p:cNvPr id="3" name="Content Placeholder 2">
            <a:extLst>
              <a:ext uri="{FF2B5EF4-FFF2-40B4-BE49-F238E27FC236}">
                <a16:creationId xmlns:a16="http://schemas.microsoft.com/office/drawing/2014/main" id="{2DD21501-7B9E-0D18-0426-F37ABF731BB5}"/>
              </a:ext>
            </a:extLst>
          </p:cNvPr>
          <p:cNvSpPr>
            <a:spLocks noGrp="1"/>
          </p:cNvSpPr>
          <p:nvPr>
            <p:ph idx="1"/>
          </p:nvPr>
        </p:nvSpPr>
        <p:spPr>
          <a:xfrm>
            <a:off x="1024126" y="2341033"/>
            <a:ext cx="9720073" cy="2175933"/>
          </a:xfrm>
        </p:spPr>
        <p:txBody>
          <a:bodyPr>
            <a:normAutofit/>
          </a:bodyPr>
          <a:lstStyle/>
          <a:p>
            <a:r>
              <a:rPr lang="en-US" sz="2000" b="0" i="0" dirty="0">
                <a:solidFill>
                  <a:srgbClr val="374151"/>
                </a:solidFill>
                <a:effectLst/>
                <a:latin typeface="Cambria" panose="02040503050406030204" pitchFamily="18" charset="0"/>
                <a:ea typeface="Cambria" panose="02040503050406030204" pitchFamily="18" charset="0"/>
              </a:rPr>
              <a:t>The dataset contains historical sales data for a period of approximately 2.5 years, encompassing various Rossmann stores.</a:t>
            </a:r>
          </a:p>
          <a:p>
            <a:r>
              <a:rPr lang="en-US" sz="2000" b="0" i="0" dirty="0">
                <a:solidFill>
                  <a:srgbClr val="374151"/>
                </a:solidFill>
                <a:effectLst/>
                <a:latin typeface="Cambria" panose="02040503050406030204" pitchFamily="18" charset="0"/>
                <a:ea typeface="Cambria" panose="02040503050406030204" pitchFamily="18" charset="0"/>
              </a:rPr>
              <a:t>It includes information such as store attributes, daily sales figures, details of promotions, and date-related information. </a:t>
            </a:r>
          </a:p>
          <a:p>
            <a:r>
              <a:rPr lang="en-US" sz="2000" b="0" i="0" dirty="0">
                <a:solidFill>
                  <a:srgbClr val="374151"/>
                </a:solidFill>
                <a:effectLst/>
                <a:latin typeface="Cambria" panose="02040503050406030204" pitchFamily="18" charset="0"/>
                <a:ea typeface="Cambria" panose="02040503050406030204" pitchFamily="18" charset="0"/>
              </a:rPr>
              <a:t>The data provides valuable insights into the dynamics of sales within each store.</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4385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F83ED51-50C6-CA61-F32F-CDE78B8BA455}"/>
              </a:ext>
            </a:extLst>
          </p:cNvPr>
          <p:cNvGraphicFramePr>
            <a:graphicFrameLocks noGrp="1"/>
          </p:cNvGraphicFramePr>
          <p:nvPr>
            <p:extLst>
              <p:ext uri="{D42A27DB-BD31-4B8C-83A1-F6EECF244321}">
                <p14:modId xmlns:p14="http://schemas.microsoft.com/office/powerpoint/2010/main" val="1930796644"/>
              </p:ext>
            </p:extLst>
          </p:nvPr>
        </p:nvGraphicFramePr>
        <p:xfrm>
          <a:off x="537635" y="1316559"/>
          <a:ext cx="11112499" cy="4926546"/>
        </p:xfrm>
        <a:graphic>
          <a:graphicData uri="http://schemas.openxmlformats.org/drawingml/2006/table">
            <a:tbl>
              <a:tblPr/>
              <a:tblGrid>
                <a:gridCol w="3055584">
                  <a:extLst>
                    <a:ext uri="{9D8B030D-6E8A-4147-A177-3AD203B41FA5}">
                      <a16:colId xmlns:a16="http://schemas.microsoft.com/office/drawing/2014/main" val="2736269570"/>
                    </a:ext>
                  </a:extLst>
                </a:gridCol>
                <a:gridCol w="8056915">
                  <a:extLst>
                    <a:ext uri="{9D8B030D-6E8A-4147-A177-3AD203B41FA5}">
                      <a16:colId xmlns:a16="http://schemas.microsoft.com/office/drawing/2014/main" val="1491019901"/>
                    </a:ext>
                  </a:extLst>
                </a:gridCol>
              </a:tblGrid>
              <a:tr h="227847">
                <a:tc>
                  <a:txBody>
                    <a:bodyPr/>
                    <a:lstStyle/>
                    <a:p>
                      <a:pPr algn="ctr" fontAlgn="ctr"/>
                      <a:r>
                        <a:rPr lang="en-IN" sz="1300" b="1" i="0" u="none" strike="noStrike" dirty="0">
                          <a:solidFill>
                            <a:schemeClr val="bg1"/>
                          </a:solidFill>
                          <a:effectLst/>
                          <a:latin typeface="Cambria" panose="02040503050406030204" pitchFamily="18" charset="0"/>
                          <a:ea typeface="Cambria" panose="02040503050406030204" pitchFamily="18" charset="0"/>
                        </a:rPr>
                        <a:t>Attribute</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IN" sz="1300" b="1" i="0" u="none" strike="noStrike" dirty="0">
                          <a:solidFill>
                            <a:schemeClr val="bg1"/>
                          </a:solidFill>
                          <a:effectLst/>
                          <a:latin typeface="Cambria" panose="02040503050406030204" pitchFamily="18" charset="0"/>
                          <a:ea typeface="Cambria" panose="02040503050406030204" pitchFamily="18" charset="0"/>
                        </a:rPr>
                        <a:t>Features</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82117168"/>
                  </a:ext>
                </a:extLst>
              </a:tr>
              <a:tr h="44749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Store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unique identifier for each store in the dataset. This feature is typically represented as an integer or categorical variable.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476977140"/>
                  </a:ext>
                </a:extLst>
              </a:tr>
              <a:tr h="671243">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DayOfWeek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solidFill>
                            <a:schemeClr val="tx1"/>
                          </a:solidFill>
                          <a:effectLst/>
                          <a:latin typeface="Cambria" panose="02040503050406030204" pitchFamily="18" charset="0"/>
                          <a:ea typeface="Cambria" panose="02040503050406030204" pitchFamily="18" charset="0"/>
                        </a:rPr>
                        <a:t>An integer representing the day of the week (1 for Monday, 2 for Tuesday, and so on) for each record in the dataset. This feature helps capture the day-of-week effects on 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4381817"/>
                  </a:ext>
                </a:extLst>
              </a:tr>
              <a:tr h="44749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The date for each record. This feature allows for time series analysis and captures temporal patterns and trends.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856259168"/>
                  </a:ext>
                </a:extLst>
              </a:tr>
              <a:tr h="44749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The target variable representing the daily sales of each store. This is the variable that the predictive model aims to predict.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915"/>
                  </a:ext>
                </a:extLst>
              </a:tr>
              <a:tr h="671243">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Customers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The number of customers who made purchases on a given day at each store. This feature can provide insights into customer behavior and its impact on 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687593723"/>
                  </a:ext>
                </a:extLst>
              </a:tr>
              <a:tr h="44749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Open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solidFill>
                            <a:schemeClr val="tx1"/>
                          </a:solidFill>
                          <a:effectLst/>
                          <a:latin typeface="Cambria" panose="02040503050406030204" pitchFamily="18" charset="0"/>
                          <a:ea typeface="Cambria" panose="02040503050406030204" pitchFamily="18" charset="0"/>
                        </a:rPr>
                        <a:t> A binary variable (0 or 1) indicating whether the store was open or closed on a given day. Closed stores typically have no 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295089"/>
                  </a:ext>
                </a:extLst>
              </a:tr>
              <a:tr h="44749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Promo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binary variable (0 or 1) indicating whether a store was running a promotion on a given day. Promotions can influence sales and customer traffic.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8862613"/>
                  </a:ext>
                </a:extLst>
              </a:tr>
              <a:tr h="671243">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StateHoliday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 A categorical variable indicating whether a state holiday was observed on a given day (0 for no holiday, "a" for public holiday, "b" for Easter holiday, and "c" for Christmas).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9715617"/>
                  </a:ext>
                </a:extLst>
              </a:tr>
              <a:tr h="447495">
                <a:tc>
                  <a:txBody>
                    <a:bodyPr/>
                    <a:lstStyle/>
                    <a:p>
                      <a:pPr algn="ctr" fontAlgn="ctr"/>
                      <a:r>
                        <a:rPr lang="en-IN" sz="1300" b="1" i="0" u="none" strike="noStrike" dirty="0" err="1">
                          <a:solidFill>
                            <a:schemeClr val="tx1"/>
                          </a:solidFill>
                          <a:effectLst/>
                          <a:latin typeface="Cambria" panose="02040503050406030204" pitchFamily="18" charset="0"/>
                          <a:ea typeface="Cambria" panose="02040503050406030204" pitchFamily="18" charset="0"/>
                        </a:rPr>
                        <a:t>SchoolHoliday</a:t>
                      </a:r>
                      <a:endParaRPr lang="en-IN" sz="1300" b="1" i="0" u="none" strike="noStrike" dirty="0">
                        <a:solidFill>
                          <a:schemeClr val="tx1"/>
                        </a:solidFill>
                        <a:effectLst/>
                        <a:latin typeface="Cambria" panose="02040503050406030204" pitchFamily="18" charset="0"/>
                        <a:ea typeface="Cambria" panose="020405030504060302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binary variable (0 or 1) indicating whether a school holiday was observed on a given day. School holidays can affect customer behavior and 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039031122"/>
                  </a:ext>
                </a:extLst>
              </a:tr>
            </a:tbl>
          </a:graphicData>
        </a:graphic>
      </p:graphicFrame>
      <p:sp>
        <p:nvSpPr>
          <p:cNvPr id="8" name="Title 1">
            <a:extLst>
              <a:ext uri="{FF2B5EF4-FFF2-40B4-BE49-F238E27FC236}">
                <a16:creationId xmlns:a16="http://schemas.microsoft.com/office/drawing/2014/main" id="{1FAFDA47-C4CF-CC5F-7BC7-A74E28454908}"/>
              </a:ext>
            </a:extLst>
          </p:cNvPr>
          <p:cNvSpPr txBox="1">
            <a:spLocks/>
          </p:cNvSpPr>
          <p:nvPr/>
        </p:nvSpPr>
        <p:spPr>
          <a:xfrm>
            <a:off x="541866" y="74091"/>
            <a:ext cx="10515600" cy="110806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latin typeface="Cambria" panose="02040503050406030204" pitchFamily="18" charset="0"/>
              <a:ea typeface="Cambria" panose="02040503050406030204" pitchFamily="18" charset="0"/>
            </a:endParaRPr>
          </a:p>
          <a:p>
            <a:r>
              <a:rPr lang="en-IN" sz="6200" dirty="0">
                <a:latin typeface="Cambria" panose="02040503050406030204" pitchFamily="18" charset="0"/>
                <a:ea typeface="Cambria" panose="02040503050406030204" pitchFamily="18" charset="0"/>
              </a:rPr>
              <a:t>Training Dataset</a:t>
            </a:r>
            <a:r>
              <a:rPr lang="en-IN" dirty="0">
                <a:latin typeface="Cambria" panose="02040503050406030204" pitchFamily="18" charset="0"/>
                <a:ea typeface="Cambria" panose="02040503050406030204" pitchFamily="18" charset="0"/>
              </a:rPr>
              <a:t>-  </a:t>
            </a:r>
          </a:p>
          <a:p>
            <a:endParaRPr lang="en-IN" sz="5600" dirty="0">
              <a:latin typeface="Cambria" panose="02040503050406030204" pitchFamily="18" charset="0"/>
              <a:ea typeface="Cambria" panose="02040503050406030204" pitchFamily="18" charset="0"/>
            </a:endParaRPr>
          </a:p>
          <a:p>
            <a:r>
              <a:rPr lang="en-US" sz="5600" dirty="0">
                <a:latin typeface="Cambria" panose="02040503050406030204" pitchFamily="18" charset="0"/>
                <a:ea typeface="Cambria" panose="02040503050406030204" pitchFamily="18" charset="0"/>
              </a:rPr>
              <a:t>Training data is comprised of two parts. One part is historical daily sales data of each store from 01/01/2013 to 07/31/2015. </a:t>
            </a:r>
          </a:p>
          <a:p>
            <a:endParaRPr lang="en-US" sz="5600" dirty="0">
              <a:latin typeface="Cambria" panose="02040503050406030204" pitchFamily="18" charset="0"/>
              <a:ea typeface="Cambria" panose="02040503050406030204" pitchFamily="18" charset="0"/>
            </a:endParaRPr>
          </a:p>
          <a:p>
            <a:r>
              <a:rPr lang="en-US" sz="5600" dirty="0">
                <a:latin typeface="Cambria" panose="02040503050406030204" pitchFamily="18" charset="0"/>
                <a:ea typeface="Cambria" panose="02040503050406030204" pitchFamily="18" charset="0"/>
              </a:rPr>
              <a:t>This part of data has about 1 million entries. Data included multiple features that could impact sales. Table 1 describes all the fields in this training data.</a:t>
            </a:r>
            <a:endParaRPr lang="en-IN" sz="5600"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9" name="Title 5">
            <a:extLst>
              <a:ext uri="{FF2B5EF4-FFF2-40B4-BE49-F238E27FC236}">
                <a16:creationId xmlns:a16="http://schemas.microsoft.com/office/drawing/2014/main" id="{2C35A653-A828-2469-B1C3-AFCE2684A397}"/>
              </a:ext>
            </a:extLst>
          </p:cNvPr>
          <p:cNvSpPr txBox="1">
            <a:spLocks/>
          </p:cNvSpPr>
          <p:nvPr/>
        </p:nvSpPr>
        <p:spPr>
          <a:xfrm>
            <a:off x="537635" y="6377509"/>
            <a:ext cx="11040533" cy="406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u="sng" dirty="0">
                <a:latin typeface="Cambria" panose="02040503050406030204" pitchFamily="18" charset="0"/>
                <a:ea typeface="Cambria" panose="02040503050406030204" pitchFamily="18" charset="0"/>
              </a:rPr>
              <a:t>Table 1: Historical sales data table features</a:t>
            </a:r>
            <a:endParaRPr lang="en-IN" sz="1200"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98692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452</TotalTime>
  <Words>2515</Words>
  <Application>Microsoft Office PowerPoint</Application>
  <PresentationFormat>Widescreen</PresentationFormat>
  <Paragraphs>234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Cambria</vt:lpstr>
      <vt:lpstr>Tw Cen MT</vt:lpstr>
      <vt:lpstr>Tw Cen MT Condensed</vt:lpstr>
      <vt:lpstr>Wingdings</vt:lpstr>
      <vt:lpstr>Wingdings 3</vt:lpstr>
      <vt:lpstr>Integral</vt:lpstr>
      <vt:lpstr>Rossmann Store Sales Prediction</vt:lpstr>
      <vt:lpstr>PowerPoint Presentation</vt:lpstr>
      <vt:lpstr>Context</vt:lpstr>
      <vt:lpstr>Problem Statement </vt:lpstr>
      <vt:lpstr>Deliverables</vt:lpstr>
      <vt:lpstr>Impact</vt:lpstr>
      <vt:lpstr>Exploratory data analysis (EDA) Exploratory data analysis (EDA) is A crucial step in the data analysis process. It involves the initial investigation and summary of a dataset to understand its main characteristics, patterns, and potential issues</vt:lpstr>
      <vt:lpstr>Dataset &amp; Features</vt:lpstr>
      <vt:lpstr>PowerPoint Presentation</vt:lpstr>
      <vt:lpstr>Table 2: Store Information data table features</vt:lpstr>
      <vt:lpstr>  Import Packages  </vt:lpstr>
      <vt:lpstr> Data Preprocessing &amp; Cleaning </vt:lpstr>
      <vt:lpstr> Data Preprocessing &amp; Cleaning </vt:lpstr>
      <vt:lpstr>PowerPoint Presentation</vt:lpstr>
      <vt:lpstr>Correlation heatmap  A correlation heatmap is used to visually represent the correlations (relationships) between variables in a dataset. It is a common data visualization technique that provides valuable insights into how variables are related to each other.</vt:lpstr>
      <vt:lpstr>Quarter Vs Sales</vt:lpstr>
      <vt:lpstr>Sales Trend in Season</vt:lpstr>
      <vt:lpstr>Average Sales Per Month</vt:lpstr>
      <vt:lpstr>Average Sales Per Year</vt:lpstr>
      <vt:lpstr>Sales Over Time(Year)</vt:lpstr>
      <vt:lpstr> Sales Over Days Of A Month </vt:lpstr>
      <vt:lpstr> Sales vs. Number Of Customers </vt:lpstr>
      <vt:lpstr>Model Building</vt:lpstr>
      <vt:lpstr>Multiple linear regression  multiple linear regression is a statistical method used for modeling the relationship between multiple independent variables (predictors) and a single dependent variable (target) by fitting a linear equation to the observed data. It extends the concept of simple linear regression, which deals with only one predictor variable, to handle situations where there are multiple predictors.</vt:lpstr>
      <vt:lpstr>Decision tree  A decision tree is a popular supervised machine learning algorithm used for both classification and regression tasks. It is a tree-like model that makes decisions or predictions based on a sequence of if-else conditions applied to the input data. Decision trees are easy to understand and interpret.</vt:lpstr>
      <vt:lpstr>Random forest  Random forest is a powerful ensemble machine learning algorithm that is widely used for both classification and regression tasks. It is an extension of decision trees and is known for its robustness and ability to handle complex datasets. Random forests improve upon some of the limitations of individual decision trees while maintaining their interpretability.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Rossmann Store Sales Prediction</dc:title>
  <dc:creator>rupali dalvi</dc:creator>
  <cp:lastModifiedBy>rupali dalvi</cp:lastModifiedBy>
  <cp:revision>103</cp:revision>
  <dcterms:created xsi:type="dcterms:W3CDTF">2023-10-07T04:18:53Z</dcterms:created>
  <dcterms:modified xsi:type="dcterms:W3CDTF">2023-10-07T12:25:45Z</dcterms:modified>
</cp:coreProperties>
</file>