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5033" autoAdjust="0"/>
  </p:normalViewPr>
  <p:slideViewPr>
    <p:cSldViewPr>
      <p:cViewPr>
        <p:scale>
          <a:sx n="33" d="100"/>
          <a:sy n="33" d="100"/>
        </p:scale>
        <p:origin x="19" y="7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OneDrive\Desktop\TaskTwo\TaskTw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OneDrive\Desktop\TaskTwo\TaskTw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/>
              <a:t>Most</a:t>
            </a:r>
            <a:r>
              <a:rPr lang="en-IN" sz="3200" baseline="0"/>
              <a:t> popular Categories</a:t>
            </a:r>
            <a:endParaRPr lang="en-IN" sz="3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379711960454865E-3"/>
          <c:y val="0"/>
          <c:w val="0.98152405760790906"/>
          <c:h val="0.9028697199290863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5'!$A$2:$A$6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75394</c:v>
                </c:pt>
                <c:pt idx="1">
                  <c:v>66952</c:v>
                </c:pt>
                <c:pt idx="2">
                  <c:v>52412</c:v>
                </c:pt>
                <c:pt idx="3">
                  <c:v>54219</c:v>
                </c:pt>
                <c:pt idx="4">
                  <c:v>71240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6-4E4C-A39D-624D725541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5155328"/>
        <c:axId val="1805158208"/>
      </c:barChart>
      <c:catAx>
        <c:axId val="180515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158208"/>
        <c:crosses val="autoZero"/>
        <c:auto val="1"/>
        <c:lblAlgn val="ctr"/>
        <c:lblOffset val="100"/>
        <c:noMultiLvlLbl val="0"/>
      </c:catAx>
      <c:valAx>
        <c:axId val="1805158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0515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Content</a:t>
            </a:r>
            <a:r>
              <a:rPr lang="en-IN" sz="3200" baseline="0" dirty="0"/>
              <a:t> Sentiment</a:t>
            </a:r>
            <a:endParaRPr lang="en-IN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464913264464546E-2"/>
          <c:y val="9.039229257168567E-3"/>
          <c:w val="0.96140393952338143"/>
          <c:h val="0.900781516561207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C-4584-96D9-6D96F2545F16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8C-4584-96D9-6D96F2545F16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8C-4584-96D9-6D96F2545F16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8C-4584-96D9-6D96F2545F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0400304"/>
        <c:axId val="1234797472"/>
      </c:barChart>
      <c:catAx>
        <c:axId val="203040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797472"/>
        <c:crosses val="autoZero"/>
        <c:auto val="1"/>
        <c:lblAlgn val="ctr"/>
        <c:lblOffset val="100"/>
        <c:noMultiLvlLbl val="0"/>
      </c:catAx>
      <c:valAx>
        <c:axId val="1234797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40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45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24575,'0'0'0,"0"7"0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19.7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75.39844"/>
      <inkml:brushProperty name="anchorY" value="-14691.70508"/>
      <inkml:brushProperty name="scaleFactor" value="0.5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20.4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91.39844"/>
      <inkml:brushProperty name="anchorY" value="-15707.70508"/>
      <inkml:brushProperty name="scaleFactor" value="0.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21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807.39844"/>
      <inkml:brushProperty name="anchorY" value="-16723.70508"/>
      <inkml:brushProperty name="scaleFactor" value="0.5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32.2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823.39844"/>
      <inkml:brushProperty name="anchorY" value="-17739.70508"/>
      <inkml:brushProperty name="scaleFactor" value="0.5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35.8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39.39844"/>
      <inkml:brushProperty name="anchorY" value="-18755.70508"/>
      <inkml:brushProperty name="scaleFactor" value="0.5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36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55.39844"/>
      <inkml:brushProperty name="anchorY" value="-19771.70508"/>
      <inkml:brushProperty name="scaleFactor" value="0.5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38.1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71.39844"/>
      <inkml:brushProperty name="anchorY" value="-20787.70508"/>
      <inkml:brushProperty name="scaleFactor" value="0.5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38.3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887.39844"/>
      <inkml:brushProperty name="anchorY" value="-21803.70313"/>
      <inkml:brushProperty name="scaleFactor" value="0.5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45.6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46.8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4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22.5423"/>
      <inkml:brushProperty name="scaleFactor" value="0.5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5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6.6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48"/>
      <inkml:brushProperty name="anchorY" value="-3048"/>
      <inkml:brushProperty name="scaleFactor" value="0.5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6.9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4"/>
      <inkml:brushProperty name="anchorY" value="-4064"/>
      <inkml:brushProperty name="scaleFactor" value="0.5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7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80"/>
      <inkml:brushProperty name="anchorY" value="-5080"/>
      <inkml:brushProperty name="scaleFactor" value="0.5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7.4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96"/>
      <inkml:brushProperty name="anchorY" value="-6096"/>
      <inkml:brushProperty name="scaleFactor" value="0.5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8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12"/>
      <inkml:brushProperty name="anchorY" value="-7112"/>
      <inkml:brushProperty name="scaleFactor" value="0.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8.3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28"/>
      <inkml:brushProperty name="anchorY" value="-8128"/>
      <inkml:brushProperty name="scaleFactor" value="0.5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8.5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144"/>
      <inkml:brushProperty name="anchorY" value="-9144"/>
      <inkml:brushProperty name="scaleFactor" value="0.5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28.7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0"/>
      <inkml:brushProperty name="anchorY" value="-10160"/>
      <inkml:brushProperty name="scaleFactor" value="0.5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30:33.4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76"/>
      <inkml:brushProperty name="anchorY" value="-11176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47.9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2"/>
      <inkml:brushProperty name="anchorY" value="-2038.54236"/>
      <inkml:brushProperty name="scaleFactor" value="0.5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4.4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903.39844"/>
      <inkml:brushProperty name="anchorY" value="-22819.70313"/>
      <inkml:brushProperty name="scaleFactor" value="0.5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5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919.39844"/>
      <inkml:brushProperty name="anchorY" value="-23835.70313"/>
      <inkml:brushProperty name="scaleFactor" value="0.5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6.0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935.39844"/>
      <inkml:brushProperty name="anchorY" value="-24851.70313"/>
      <inkml:brushProperty name="scaleFactor" value="0.5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6.2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951.39844"/>
      <inkml:brushProperty name="anchorY" value="-25867.70313"/>
      <inkml:brushProperty name="scaleFactor" value="0.5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8.2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967.40039"/>
      <inkml:brushProperty name="anchorY" value="-26883.70313"/>
      <inkml:brushProperty name="scaleFactor" value="0.5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8.4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983.40039"/>
      <inkml:brushProperty name="anchorY" value="-27899.70313"/>
      <inkml:brushProperty name="scaleFactor" value="0.5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38.7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999.40039"/>
      <inkml:brushProperty name="anchorY" value="-28915.70313"/>
      <inkml:brushProperty name="scaleFactor" value="0.5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42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015.40039"/>
      <inkml:brushProperty name="anchorY" value="-29931.70313"/>
      <inkml:brushProperty name="scaleFactor" value="0.5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43.5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031.40039"/>
      <inkml:brushProperty name="anchorY" value="-30947.70313"/>
      <inkml:brushProperty name="scaleFactor" value="0.5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44.0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047.40039"/>
      <inkml:brushProperty name="anchorY" value="-31963.70313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48.7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48"/>
      <inkml:brushProperty name="anchorY" value="-3054.54248"/>
      <inkml:brushProperty name="scaleFactor" value="0.5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44.6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063.40234"/>
      <inkml:brushProperty name="anchorY" value="-32979.70313"/>
      <inkml:brushProperty name="scaleFactor" value="0.5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45.0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079.40234"/>
      <inkml:brushProperty name="anchorY" value="-33995.70313"/>
      <inkml:brushProperty name="scaleFactor" value="0.5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16:00:45.2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095.40234"/>
      <inkml:brushProperty name="anchorY" value="-35011.70313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49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4"/>
      <inkml:brushProperty name="anchorY" value="-4070.54224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50.7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80"/>
      <inkml:brushProperty name="anchorY" value="-5086.54248"/>
      <inkml:brushProperty name="scaleFactor" value="0.5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8:59.7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727.39844"/>
      <inkml:brushProperty name="anchorY" value="-11643.7041"/>
      <inkml:brushProperty name="scaleFactor" value="0.5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00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43.39844"/>
      <inkml:brushProperty name="anchorY" value="-12659.70508"/>
      <inkml:brushProperty name="scaleFactor" value="0.5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7:29:01.9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59.39844"/>
      <inkml:brushProperty name="anchorY" value="-13675.70508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0.jpeg"/><Relationship Id="rId4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22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35.png"/><Relationship Id="rId50" Type="http://schemas.openxmlformats.org/officeDocument/2006/relationships/customXml" Target="../ink/ink22.xml"/><Relationship Id="rId55" Type="http://schemas.openxmlformats.org/officeDocument/2006/relationships/image" Target="../media/image39.png"/><Relationship Id="rId63" Type="http://schemas.openxmlformats.org/officeDocument/2006/relationships/image" Target="../media/image4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5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30.png"/><Relationship Id="rId40" Type="http://schemas.openxmlformats.org/officeDocument/2006/relationships/customXml" Target="../ink/ink17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26.xml"/><Relationship Id="rId5" Type="http://schemas.openxmlformats.org/officeDocument/2006/relationships/image" Target="../media/image13.jpeg"/><Relationship Id="rId61" Type="http://schemas.openxmlformats.org/officeDocument/2006/relationships/image" Target="../media/image42.png"/><Relationship Id="rId19" Type="http://schemas.openxmlformats.org/officeDocument/2006/relationships/image" Target="../media/image21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5.png"/><Relationship Id="rId30" Type="http://schemas.openxmlformats.org/officeDocument/2006/relationships/customXml" Target="../ink/ink12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64" Type="http://schemas.openxmlformats.org/officeDocument/2006/relationships/customXml" Target="../ink/ink29.xml"/><Relationship Id="rId8" Type="http://schemas.openxmlformats.org/officeDocument/2006/relationships/customXml" Target="../ink/ink1.xml"/><Relationship Id="rId51" Type="http://schemas.openxmlformats.org/officeDocument/2006/relationships/image" Target="../media/image37.png"/><Relationship Id="rId3" Type="http://schemas.openxmlformats.org/officeDocument/2006/relationships/image" Target="../media/image7.png"/><Relationship Id="rId12" Type="http://schemas.openxmlformats.org/officeDocument/2006/relationships/customXml" Target="../ink/ink3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41.png"/><Relationship Id="rId20" Type="http://schemas.openxmlformats.org/officeDocument/2006/relationships/customXml" Target="../ink/ink7.xml"/><Relationship Id="rId41" Type="http://schemas.openxmlformats.org/officeDocument/2006/relationships/image" Target="../media/image32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2.xml"/><Relationship Id="rId31" Type="http://schemas.openxmlformats.org/officeDocument/2006/relationships/image" Target="../media/image27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44.png"/><Relationship Id="rId4" Type="http://schemas.openxmlformats.org/officeDocument/2006/relationships/image" Target="../media/image8.svg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6.xml"/><Relationship Id="rId3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3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image" Target="../media/image45.png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49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customXml" Target="../ink/ink32.xml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5" Type="http://schemas.openxmlformats.org/officeDocument/2006/relationships/image" Target="../media/image7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customXml" Target="../ink/ink36.xml"/><Relationship Id="rId31" Type="http://schemas.openxmlformats.org/officeDocument/2006/relationships/customXml" Target="../ink/ink42.xml"/><Relationship Id="rId4" Type="http://schemas.openxmlformats.org/officeDocument/2006/relationships/image" Target="../media/image46.svg"/><Relationship Id="rId9" Type="http://schemas.openxmlformats.org/officeDocument/2006/relationships/customXml" Target="../ink/ink31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40.xml"/><Relationship Id="rId30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67008" y="3518411"/>
            <a:ext cx="6086393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05084" y="9486900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05084" y="-1216979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511495" y="945384"/>
            <a:ext cx="5677467" cy="372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chemeClr val="accent1">
                    <a:lumMod val="75000"/>
                  </a:schemeClr>
                </a:solidFill>
                <a:latin typeface="Graphik Regular" panose="020B0503030202060203" pitchFamily="34" charset="0"/>
              </a:rPr>
              <a:t>• There are total of 16 distinct content categories.</a:t>
            </a:r>
          </a:p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chemeClr val="accent1">
                    <a:lumMod val="75000"/>
                  </a:schemeClr>
                </a:solidFill>
                <a:latin typeface="Graphik Regular" panose="020B0503030202060203" pitchFamily="34" charset="0"/>
              </a:rPr>
              <a:t>   Out of which Animal and Science categories are the most popular one.</a:t>
            </a:r>
          </a:p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chemeClr val="accent1">
                    <a:lumMod val="75000"/>
                  </a:schemeClr>
                </a:solidFill>
                <a:latin typeface="Graphik Regular" panose="020B0503030202060203" pitchFamily="34" charset="0"/>
              </a:rPr>
              <a:t>• 4 type of content – Photo, Video, Gif and Audio, </a:t>
            </a:r>
          </a:p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chemeClr val="accent1">
                    <a:lumMod val="75000"/>
                  </a:schemeClr>
                </a:solidFill>
                <a:latin typeface="Graphik Regular" panose="020B0503030202060203" pitchFamily="34" charset="0"/>
              </a:rPr>
              <a:t>   Out of which people prefer photo and video.</a:t>
            </a:r>
          </a:p>
          <a:p>
            <a:pPr>
              <a:lnSpc>
                <a:spcPts val="2940"/>
              </a:lnSpc>
            </a:pPr>
            <a:r>
              <a:rPr lang="en-US" sz="2800" spc="-21" dirty="0">
                <a:solidFill>
                  <a:schemeClr val="accent1">
                    <a:lumMod val="75000"/>
                  </a:schemeClr>
                </a:solidFill>
                <a:latin typeface="Graphik Regular" panose="020B0503030202060203" pitchFamily="34" charset="0"/>
              </a:rPr>
              <a:t>• May month has the highest number of posts.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11581833" y="7519579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8917C-8982-D2D2-23E5-1622CFD97C59}"/>
              </a:ext>
            </a:extLst>
          </p:cNvPr>
          <p:cNvSpPr txBox="1"/>
          <p:nvPr/>
        </p:nvSpPr>
        <p:spPr>
          <a:xfrm>
            <a:off x="11488049" y="4865930"/>
            <a:ext cx="354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0D524A-DFBD-584D-4F64-F956D98355AD}"/>
              </a:ext>
            </a:extLst>
          </p:cNvPr>
          <p:cNvSpPr txBox="1"/>
          <p:nvPr/>
        </p:nvSpPr>
        <p:spPr>
          <a:xfrm>
            <a:off x="11464603" y="5690873"/>
            <a:ext cx="5712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• Should focus more on the top 5 categories that’s animal, technology, science, healthy eating and food.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• Create campaign to specifically target those audiences.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• Need to maximize in the month of January, May and August as they number of posts in these months are the highest.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141297" y="-780834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078843" y="7704061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339726" y="192116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14B15-03A7-B9B1-1402-1BE8443F5B67}"/>
              </a:ext>
            </a:extLst>
          </p:cNvPr>
          <p:cNvSpPr txBox="1"/>
          <p:nvPr/>
        </p:nvSpPr>
        <p:spPr>
          <a:xfrm>
            <a:off x="9012385" y="3137550"/>
            <a:ext cx="6589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is a fast </a:t>
            </a:r>
            <a:r>
              <a:rPr lang="en-US" sz="2400" dirty="0" err="1"/>
              <a:t>growning</a:t>
            </a:r>
            <a:r>
              <a:rPr lang="en-US" sz="2400" dirty="0"/>
              <a:t> technology</a:t>
            </a:r>
            <a:r>
              <a:rPr lang="en-IN" sz="2400" dirty="0"/>
              <a:t> unicorn that need to adapt quickly to it’s global scale. Accenture has begun a 3 month POC focusing on these tasks:</a:t>
            </a:r>
          </a:p>
          <a:p>
            <a:endParaRPr lang="en-IN" sz="3600" dirty="0"/>
          </a:p>
          <a:p>
            <a:r>
              <a:rPr lang="en-IN" sz="2400" dirty="0"/>
              <a:t>      * An adult of Social Buzz’s big data practice</a:t>
            </a:r>
          </a:p>
          <a:p>
            <a:r>
              <a:rPr lang="en-IN" sz="2400" dirty="0"/>
              <a:t>      * Recommendations for a successful IPO</a:t>
            </a:r>
          </a:p>
          <a:p>
            <a:r>
              <a:rPr lang="en-IN" sz="2400" dirty="0"/>
              <a:t>      * Analysis to find Social Buzz’s top 5 most   </a:t>
            </a:r>
          </a:p>
          <a:p>
            <a:r>
              <a:rPr lang="en-IN" sz="2400" dirty="0"/>
              <a:t>         popular categories of content</a:t>
            </a:r>
          </a:p>
          <a:p>
            <a:endParaRPr lang="en-IN" sz="4000" dirty="0"/>
          </a:p>
          <a:p>
            <a:r>
              <a:rPr lang="en-US" sz="3600" dirty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7B9A8-F9B6-0EA9-84C9-A2CFA45CEE37}"/>
              </a:ext>
            </a:extLst>
          </p:cNvPr>
          <p:cNvSpPr txBox="1"/>
          <p:nvPr/>
        </p:nvSpPr>
        <p:spPr>
          <a:xfrm>
            <a:off x="2948017" y="5524500"/>
            <a:ext cx="5908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 </a:t>
            </a:r>
            <a:r>
              <a:rPr lang="en-US" sz="4000" u="sng" dirty="0">
                <a:solidFill>
                  <a:schemeClr val="bg1"/>
                </a:solidFill>
              </a:rPr>
              <a:t>100000</a:t>
            </a:r>
            <a:r>
              <a:rPr lang="en-US" sz="4000" dirty="0">
                <a:solidFill>
                  <a:schemeClr val="bg1"/>
                </a:solidFill>
              </a:rPr>
              <a:t> posts per day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But how to capitalize on it when there is so much?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2677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75763" y="1011853"/>
            <a:ext cx="2123087" cy="2123081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80962" y="694364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79497-B314-BDD0-19DB-2697CC9536EC}"/>
              </a:ext>
            </a:extLst>
          </p:cNvPr>
          <p:cNvSpPr txBox="1"/>
          <p:nvPr/>
        </p:nvSpPr>
        <p:spPr>
          <a:xfrm>
            <a:off x="14478000" y="1454169"/>
            <a:ext cx="2971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Rupali Jain</a:t>
            </a:r>
          </a:p>
          <a:p>
            <a:r>
              <a:rPr lang="en-US" sz="3200" dirty="0"/>
              <a:t>Data Analyst</a:t>
            </a:r>
            <a:endParaRPr lang="en-I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99DF8-4632-7189-DA4B-6A9685A805AC}"/>
              </a:ext>
            </a:extLst>
          </p:cNvPr>
          <p:cNvSpPr txBox="1"/>
          <p:nvPr/>
        </p:nvSpPr>
        <p:spPr>
          <a:xfrm>
            <a:off x="14334092" y="4297113"/>
            <a:ext cx="34471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Marcus </a:t>
            </a:r>
            <a:r>
              <a:rPr lang="en-US" sz="3600" b="1" dirty="0" err="1"/>
              <a:t>Rompton</a:t>
            </a:r>
            <a:endParaRPr lang="en-US" sz="3600" b="1" dirty="0"/>
          </a:p>
          <a:p>
            <a:r>
              <a:rPr lang="en-US" sz="3200" dirty="0"/>
              <a:t>Senior Principle</a:t>
            </a:r>
            <a:endParaRPr lang="en-I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A1A09F-C3F7-17FA-EE79-5AA3D7B01960}"/>
              </a:ext>
            </a:extLst>
          </p:cNvPr>
          <p:cNvSpPr txBox="1"/>
          <p:nvPr/>
        </p:nvSpPr>
        <p:spPr>
          <a:xfrm>
            <a:off x="14478000" y="7421293"/>
            <a:ext cx="33032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Andrew Fleming</a:t>
            </a:r>
          </a:p>
          <a:p>
            <a:r>
              <a:rPr lang="en-US" sz="3200" dirty="0"/>
              <a:t>Chief Technical Architect</a:t>
            </a:r>
            <a:endParaRPr lang="en-IN" sz="3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263695-F427-F4CC-98F1-02DB0D37DF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13" y="1028700"/>
            <a:ext cx="2085137" cy="2096033"/>
          </a:xfrm>
          <a:prstGeom prst="ellips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F92145-10FA-AD56-C1FC-F2F996D52FCB}"/>
                  </a:ext>
                </a:extLst>
              </p14:cNvPr>
              <p14:cNvContentPartPr/>
              <p14:nvPr/>
            </p14:nvContentPartPr>
            <p14:xfrm>
              <a:off x="12718145" y="2424305"/>
              <a:ext cx="360" cy="2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F92145-10FA-AD56-C1FC-F2F996D52F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09505" y="2415305"/>
                <a:ext cx="180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5740E-0A79-679B-B3BF-4E57CBB7A192}"/>
              </a:ext>
            </a:extLst>
          </p:cNvPr>
          <p:cNvGrpSpPr/>
          <p:nvPr/>
        </p:nvGrpSpPr>
        <p:grpSpPr>
          <a:xfrm>
            <a:off x="12344465" y="2244305"/>
            <a:ext cx="360" cy="360"/>
            <a:chOff x="12344465" y="224430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3133FF-0649-9579-3CC7-0543750ABD90}"/>
                    </a:ext>
                  </a:extLst>
                </p14:cNvPr>
                <p14:cNvContentPartPr/>
                <p14:nvPr/>
              </p14:nvContentPartPr>
              <p14:xfrm>
                <a:off x="12344465" y="2244305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3133FF-0649-9579-3CC7-0543750ABD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35465" y="2235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5BCCD4-B60A-CCF6-F7F0-C6C7911B0471}"/>
                    </a:ext>
                  </a:extLst>
                </p14:cNvPr>
                <p14:cNvContentPartPr/>
                <p14:nvPr/>
              </p14:nvContentPartPr>
              <p14:xfrm>
                <a:off x="12344465" y="2244305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5BCCD4-B60A-CCF6-F7F0-C6C7911B04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35465" y="2235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D28C88-9E38-99A5-9857-EB9028572CC4}"/>
                  </a:ext>
                </a:extLst>
              </p14:cNvPr>
              <p14:cNvContentPartPr/>
              <p14:nvPr/>
            </p14:nvContentPartPr>
            <p14:xfrm>
              <a:off x="12371825" y="217482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D28C88-9E38-99A5-9857-EB9028572C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63185" y="2166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0440B36-94AD-7B4B-D698-E6419A891581}"/>
                  </a:ext>
                </a:extLst>
              </p14:cNvPr>
              <p14:cNvContentPartPr/>
              <p14:nvPr/>
            </p14:nvContentPartPr>
            <p14:xfrm>
              <a:off x="14643785" y="404574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0440B36-94AD-7B4B-D698-E6419A8915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635145" y="40367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F102D3-1A19-1AB7-426F-16B08EC6ED48}"/>
                  </a:ext>
                </a:extLst>
              </p14:cNvPr>
              <p14:cNvContentPartPr/>
              <p14:nvPr/>
            </p14:nvContentPartPr>
            <p14:xfrm>
              <a:off x="12648665" y="193938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F102D3-1A19-1AB7-426F-16B08EC6ED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40025" y="1930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FB842C-3DE0-842E-6306-6B6B01169A99}"/>
                  </a:ext>
                </a:extLst>
              </p14:cNvPr>
              <p14:cNvContentPartPr/>
              <p14:nvPr/>
            </p14:nvContentPartPr>
            <p14:xfrm>
              <a:off x="12829385" y="1842545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FB842C-3DE0-842E-6306-6B6B01169A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20745" y="18335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4467EE7-A029-34DA-0850-DBC75BE1A776}"/>
                  </a:ext>
                </a:extLst>
              </p14:cNvPr>
              <p14:cNvContentPartPr/>
              <p14:nvPr/>
            </p14:nvContentPartPr>
            <p14:xfrm>
              <a:off x="16445225" y="284010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4467EE7-A029-34DA-0850-DBC75BE1A7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36225" y="28311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2D1657-BEB2-2865-982E-0E218048D6D7}"/>
                  </a:ext>
                </a:extLst>
              </p14:cNvPr>
              <p14:cNvContentPartPr/>
              <p14:nvPr/>
            </p14:nvContentPartPr>
            <p14:xfrm>
              <a:off x="12247625" y="2437985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2D1657-BEB2-2865-982E-0E218048D6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238625" y="24293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B979567E-5852-617B-EDDD-B0D1CC4116FE}"/>
              </a:ext>
            </a:extLst>
          </p:cNvPr>
          <p:cNvGrpSpPr/>
          <p:nvPr/>
        </p:nvGrpSpPr>
        <p:grpSpPr>
          <a:xfrm>
            <a:off x="12261305" y="1869905"/>
            <a:ext cx="360" cy="360"/>
            <a:chOff x="12261305" y="186990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38D168-F901-C668-61F1-59E6E431DCF7}"/>
                    </a:ext>
                  </a:extLst>
                </p14:cNvPr>
                <p14:cNvContentPartPr/>
                <p14:nvPr/>
              </p14:nvContentPartPr>
              <p14:xfrm>
                <a:off x="12261305" y="1869905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38D168-F901-C668-61F1-59E6E431DC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52665" y="1861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300A31-E91F-6D7D-59E2-3C4CDF08160D}"/>
                    </a:ext>
                  </a:extLst>
                </p14:cNvPr>
                <p14:cNvContentPartPr/>
                <p14:nvPr/>
              </p14:nvContentPartPr>
              <p14:xfrm>
                <a:off x="12261305" y="1869905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300A31-E91F-6D7D-59E2-3C4CDF0816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252665" y="1861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3B77E48-9877-CF9F-D438-712BBFA83D3E}"/>
                  </a:ext>
                </a:extLst>
              </p14:cNvPr>
              <p14:cNvContentPartPr/>
              <p14:nvPr/>
            </p14:nvContentPartPr>
            <p14:xfrm>
              <a:off x="14810105" y="2936945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3B77E48-9877-CF9F-D438-712BBFA83D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801465" y="29279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4D215E6-702B-3583-FCFC-8F548188189D}"/>
                  </a:ext>
                </a:extLst>
              </p14:cNvPr>
              <p14:cNvContentPartPr/>
              <p14:nvPr/>
            </p14:nvContentPartPr>
            <p14:xfrm>
              <a:off x="12926225" y="2576945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4D215E6-702B-3583-FCFC-8F54818818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917585" y="25679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D1D6CE1-4247-9563-35AD-57BE9A8C7B6E}"/>
                  </a:ext>
                </a:extLst>
              </p14:cNvPr>
              <p14:cNvContentPartPr/>
              <p14:nvPr/>
            </p14:nvContentPartPr>
            <p14:xfrm>
              <a:off x="12690785" y="6137705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D1D6CE1-4247-9563-35AD-57BE9A8C7B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681785" y="6128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E8C222-316A-A35D-C1E0-B4814E0E17D4}"/>
                  </a:ext>
                </a:extLst>
              </p14:cNvPr>
              <p14:cNvContentPartPr/>
              <p14:nvPr/>
            </p14:nvContentPartPr>
            <p14:xfrm>
              <a:off x="12621305" y="5264345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E8C222-316A-A35D-C1E0-B4814E0E17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12665" y="52557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2588E34-B7A5-B088-A8B3-67B42B928CFD}"/>
              </a:ext>
            </a:extLst>
          </p:cNvPr>
          <p:cNvGrpSpPr/>
          <p:nvPr/>
        </p:nvGrpSpPr>
        <p:grpSpPr>
          <a:xfrm>
            <a:off x="6649985" y="3823625"/>
            <a:ext cx="360" cy="360"/>
            <a:chOff x="6649985" y="382362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05225C-21CD-1CC4-164A-E920513C15EA}"/>
                    </a:ext>
                  </a:extLst>
                </p14:cNvPr>
                <p14:cNvContentPartPr/>
                <p14:nvPr/>
              </p14:nvContentPartPr>
              <p14:xfrm>
                <a:off x="6649985" y="3823625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05225C-21CD-1CC4-164A-E920513C15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40985" y="38149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41B326-CE6F-FC48-8646-DBECAF983505}"/>
                    </a:ext>
                  </a:extLst>
                </p14:cNvPr>
                <p14:cNvContentPartPr/>
                <p14:nvPr/>
              </p14:nvContentPartPr>
              <p14:xfrm>
                <a:off x="6649985" y="3823625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41B326-CE6F-FC48-8646-DBECAF9835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40985" y="38149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8F34A1D-44FC-5724-55B8-9B85C694E897}"/>
                  </a:ext>
                </a:extLst>
              </p14:cNvPr>
              <p14:cNvContentPartPr/>
              <p14:nvPr/>
            </p14:nvContentPartPr>
            <p14:xfrm>
              <a:off x="7439825" y="5832425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8F34A1D-44FC-5724-55B8-9B85C694E8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31185" y="5823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499B04E-7643-0084-92BD-EFF48C8F9525}"/>
                  </a:ext>
                </a:extLst>
              </p14:cNvPr>
              <p14:cNvContentPartPr/>
              <p14:nvPr/>
            </p14:nvContentPartPr>
            <p14:xfrm>
              <a:off x="12468665" y="5223305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499B04E-7643-0084-92BD-EFF48C8F952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460025" y="521430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9E653E3-1552-C62C-7474-1C002E57BC86}"/>
              </a:ext>
            </a:extLst>
          </p:cNvPr>
          <p:cNvGrpSpPr/>
          <p:nvPr/>
        </p:nvGrpSpPr>
        <p:grpSpPr>
          <a:xfrm>
            <a:off x="12441305" y="2119385"/>
            <a:ext cx="360" cy="360"/>
            <a:chOff x="12441305" y="211938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801A1B-2E03-9FFE-9736-D6EEB0FAEC49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801A1B-2E03-9FFE-9736-D6EEB0FAEC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3B1C7A-1E8D-4315-AEB0-2FF537C44654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3B1C7A-1E8D-4315-AEB0-2FF537C446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3F0F05-243F-00FA-672C-B6082A74B074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3F0F05-243F-00FA-672C-B6082A74B0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780115-FEF7-B102-CE4B-8B0AD6EFF8BC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780115-FEF7-B102-CE4B-8B0AD6EFF8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E0A41AA-BAEC-B5CB-B313-77A5493BB864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E0A41AA-BAEC-B5CB-B313-77A5493BB8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795FEA-844B-F8A1-4609-144DB4C9B34C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795FEA-844B-F8A1-4609-144DB4C9B3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50BA73-7F09-2FB8-CAD4-49415B661F6D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50BA73-7F09-2FB8-CAD4-49415B661F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B56636-F5BA-C1EA-8BFB-EE19EACED410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B56636-F5BA-C1EA-8BFB-EE19EACED4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2CBBDE-8099-7D55-EBC1-815B032A795C}"/>
                    </a:ext>
                  </a:extLst>
                </p14:cNvPr>
                <p14:cNvContentPartPr/>
                <p14:nvPr/>
              </p14:nvContentPartPr>
              <p14:xfrm>
                <a:off x="12441305" y="2119385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2CBBDE-8099-7D55-EBC1-815B032A79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432665" y="211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F2A6FB6-1E03-AC4C-37DE-376FD24669BD}"/>
                  </a:ext>
                </a:extLst>
              </p14:cNvPr>
              <p14:cNvContentPartPr/>
              <p14:nvPr/>
            </p14:nvContentPartPr>
            <p14:xfrm>
              <a:off x="12551825" y="2341145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F2A6FB6-1E03-AC4C-37DE-376FD24669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543185" y="23325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FA60CE-1E8A-D9BC-ABB1-F3BAD77D3DD0}"/>
              </a:ext>
            </a:extLst>
          </p:cNvPr>
          <p:cNvSpPr txBox="1"/>
          <p:nvPr/>
        </p:nvSpPr>
        <p:spPr>
          <a:xfrm>
            <a:off x="4235856" y="1425236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C82BE1-7DD0-01FF-434C-8B3CB5AEE0FB}"/>
              </a:ext>
            </a:extLst>
          </p:cNvPr>
          <p:cNvSpPr txBox="1"/>
          <p:nvPr/>
        </p:nvSpPr>
        <p:spPr>
          <a:xfrm>
            <a:off x="6151349" y="2928086"/>
            <a:ext cx="4315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ACD2E5-BE88-AEA1-545B-A2E5CEAB15FB}"/>
              </a:ext>
            </a:extLst>
          </p:cNvPr>
          <p:cNvSpPr txBox="1"/>
          <p:nvPr/>
        </p:nvSpPr>
        <p:spPr>
          <a:xfrm>
            <a:off x="7917709" y="4473895"/>
            <a:ext cx="346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75CE6E-1EF7-D229-9775-1244D5F5FB72}"/>
              </a:ext>
            </a:extLst>
          </p:cNvPr>
          <p:cNvSpPr txBox="1"/>
          <p:nvPr/>
        </p:nvSpPr>
        <p:spPr>
          <a:xfrm>
            <a:off x="9730876" y="6076527"/>
            <a:ext cx="393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CBC896-112B-2046-8274-4EBA04E843D0}"/>
              </a:ext>
            </a:extLst>
          </p:cNvPr>
          <p:cNvSpPr txBox="1"/>
          <p:nvPr/>
        </p:nvSpPr>
        <p:spPr>
          <a:xfrm>
            <a:off x="11578642" y="7784814"/>
            <a:ext cx="338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04AD20-9C42-E6A9-72D9-3E4E8F4CE27F}"/>
                  </a:ext>
                </a:extLst>
              </p14:cNvPr>
              <p14:cNvContentPartPr/>
              <p14:nvPr/>
            </p14:nvContentPartPr>
            <p14:xfrm>
              <a:off x="2133425" y="260430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04AD20-9C42-E6A9-72D9-3E4E8F4CE2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4785" y="25956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211772-83D0-9345-7F05-894105CBCB5A}"/>
                  </a:ext>
                </a:extLst>
              </p14:cNvPr>
              <p14:cNvContentPartPr/>
              <p14:nvPr/>
            </p14:nvContentPartPr>
            <p14:xfrm>
              <a:off x="3047825" y="308922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211772-83D0-9345-7F05-894105CBCB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9185" y="30805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A310D-0780-1637-2CEC-2F04BC84C0C6}"/>
              </a:ext>
            </a:extLst>
          </p:cNvPr>
          <p:cNvGrpSpPr/>
          <p:nvPr/>
        </p:nvGrpSpPr>
        <p:grpSpPr>
          <a:xfrm>
            <a:off x="4184345" y="4017665"/>
            <a:ext cx="360" cy="360"/>
            <a:chOff x="4184345" y="401766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07A17A-BC1F-CF10-C1F1-AB7AD8DAD178}"/>
                    </a:ext>
                  </a:extLst>
                </p14:cNvPr>
                <p14:cNvContentPartPr/>
                <p14:nvPr/>
              </p14:nvContentPartPr>
              <p14:xfrm>
                <a:off x="4184345" y="401766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07A17A-BC1F-CF10-C1F1-AB7AD8DAD1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5345" y="4008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750EB4-B6CE-558A-DEE6-9CB4EDDE8B47}"/>
                    </a:ext>
                  </a:extLst>
                </p14:cNvPr>
                <p14:cNvContentPartPr/>
                <p14:nvPr/>
              </p14:nvContentPartPr>
              <p14:xfrm>
                <a:off x="4184345" y="4017665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750EB4-B6CE-558A-DEE6-9CB4EDDE8B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5345" y="4008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56E865-A947-BEAA-BC3C-B572B5294367}"/>
              </a:ext>
            </a:extLst>
          </p:cNvPr>
          <p:cNvGrpSpPr/>
          <p:nvPr/>
        </p:nvGrpSpPr>
        <p:grpSpPr>
          <a:xfrm>
            <a:off x="4184345" y="3574505"/>
            <a:ext cx="360" cy="360"/>
            <a:chOff x="4184345" y="357450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FA8B20-5F39-24CC-302E-B35B7EB8214F}"/>
                    </a:ext>
                  </a:extLst>
                </p14:cNvPr>
                <p14:cNvContentPartPr/>
                <p14:nvPr/>
              </p14:nvContentPartPr>
              <p14:xfrm>
                <a:off x="4184345" y="357450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FA8B20-5F39-24CC-302E-B35B7EB821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75345" y="3565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65A698-D8A5-502C-EEC1-BF2112885335}"/>
                    </a:ext>
                  </a:extLst>
                </p14:cNvPr>
                <p14:cNvContentPartPr/>
                <p14:nvPr/>
              </p14:nvContentPartPr>
              <p14:xfrm>
                <a:off x="4184345" y="357450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65A698-D8A5-502C-EEC1-BF21128853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75345" y="3565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92651C-9923-764D-A095-1DE9CC7491CF}"/>
                    </a:ext>
                  </a:extLst>
                </p14:cNvPr>
                <p14:cNvContentPartPr/>
                <p14:nvPr/>
              </p14:nvContentPartPr>
              <p14:xfrm>
                <a:off x="4184345" y="3574505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92651C-9923-764D-A095-1DE9CC7491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5345" y="3565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1EF7DC-4D89-1164-8A3A-9117166A05BE}"/>
                  </a:ext>
                </a:extLst>
              </p14:cNvPr>
              <p14:cNvContentPartPr/>
              <p14:nvPr/>
            </p14:nvContentPartPr>
            <p14:xfrm>
              <a:off x="4391705" y="203622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1EF7DC-4D89-1164-8A3A-9117166A05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83065" y="202722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7255121-DA69-847D-307B-ABB0F8556EC2}"/>
              </a:ext>
            </a:extLst>
          </p:cNvPr>
          <p:cNvGrpSpPr/>
          <p:nvPr/>
        </p:nvGrpSpPr>
        <p:grpSpPr>
          <a:xfrm>
            <a:off x="4571705" y="2770625"/>
            <a:ext cx="360" cy="360"/>
            <a:chOff x="4571705" y="2770625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346108-57E8-2A1E-54CC-AAD4BC2203F2}"/>
                    </a:ext>
                  </a:extLst>
                </p14:cNvPr>
                <p14:cNvContentPartPr/>
                <p14:nvPr/>
              </p14:nvContentPartPr>
              <p14:xfrm>
                <a:off x="4571705" y="277062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346108-57E8-2A1E-54CC-AAD4BC2203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63065" y="2761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AEBC33-59F7-BDF6-0BE2-D2D47E66C7BF}"/>
                    </a:ext>
                  </a:extLst>
                </p14:cNvPr>
                <p14:cNvContentPartPr/>
                <p14:nvPr/>
              </p14:nvContentPartPr>
              <p14:xfrm>
                <a:off x="4571705" y="277062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AEBC33-59F7-BDF6-0BE2-D2D47E66C7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63065" y="2761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352AFA-ABFA-F8DF-8368-B9DE863A3F04}"/>
                    </a:ext>
                  </a:extLst>
                </p14:cNvPr>
                <p14:cNvContentPartPr/>
                <p14:nvPr/>
              </p14:nvContentPartPr>
              <p14:xfrm>
                <a:off x="4571705" y="2770625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352AFA-ABFA-F8DF-8368-B9DE863A3F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63065" y="2761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88FEBB-2C99-673F-9254-D6647324A3A4}"/>
                    </a:ext>
                  </a:extLst>
                </p14:cNvPr>
                <p14:cNvContentPartPr/>
                <p14:nvPr/>
              </p14:nvContentPartPr>
              <p14:xfrm>
                <a:off x="4571705" y="2770625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88FEBB-2C99-673F-9254-D6647324A3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63065" y="2761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164CCD-38A2-C303-B7E4-BF640B24BAE6}"/>
                    </a:ext>
                  </a:extLst>
                </p14:cNvPr>
                <p14:cNvContentPartPr/>
                <p14:nvPr/>
              </p14:nvContentPartPr>
              <p14:xfrm>
                <a:off x="4571705" y="2770625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164CCD-38A2-C303-B7E4-BF640B24BA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63065" y="2761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1CBB25-F951-376E-566F-DDBCB93E8299}"/>
              </a:ext>
            </a:extLst>
          </p:cNvPr>
          <p:cNvSpPr txBox="1"/>
          <p:nvPr/>
        </p:nvSpPr>
        <p:spPr>
          <a:xfrm>
            <a:off x="1974451" y="5445683"/>
            <a:ext cx="341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16 unique categories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53A168-2530-BE3A-924E-B7C7831A3A74}"/>
              </a:ext>
            </a:extLst>
          </p:cNvPr>
          <p:cNvSpPr txBox="1"/>
          <p:nvPr/>
        </p:nvSpPr>
        <p:spPr>
          <a:xfrm>
            <a:off x="6303254" y="5504687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Animals Most favourite category</a:t>
            </a:r>
          </a:p>
          <a:p>
            <a:endParaRPr lang="en-IN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1B701-F797-35B2-58B0-9EF4FAE5BB2C}"/>
              </a:ext>
            </a:extLst>
          </p:cNvPr>
          <p:cNvSpPr txBox="1"/>
          <p:nvPr/>
        </p:nvSpPr>
        <p:spPr>
          <a:xfrm>
            <a:off x="12170654" y="5504686"/>
            <a:ext cx="5600233" cy="52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11C5564-02BE-EB79-4090-F65FF50E7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593832"/>
              </p:ext>
            </p:extLst>
          </p:nvPr>
        </p:nvGraphicFramePr>
        <p:xfrm>
          <a:off x="2314104" y="1306840"/>
          <a:ext cx="15122368" cy="788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0E0165F-65DC-1CA8-F2DC-932893F87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90890"/>
              </p:ext>
            </p:extLst>
          </p:nvPr>
        </p:nvGraphicFramePr>
        <p:xfrm>
          <a:off x="2801009" y="923618"/>
          <a:ext cx="14507491" cy="7965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297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Rupali Jain</cp:lastModifiedBy>
  <cp:revision>10</cp:revision>
  <dcterms:created xsi:type="dcterms:W3CDTF">2006-08-16T00:00:00Z</dcterms:created>
  <dcterms:modified xsi:type="dcterms:W3CDTF">2024-08-21T18:44:39Z</dcterms:modified>
  <dc:identifier>DAEhDyfaYKE</dc:identifier>
</cp:coreProperties>
</file>