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1" r:id="rId1"/>
  </p:sldMasterIdLst>
  <p:notesMasterIdLst>
    <p:notesMasterId r:id="rId19"/>
  </p:notesMasterIdLst>
  <p:sldIdLst>
    <p:sldId id="256" r:id="rId2"/>
    <p:sldId id="257" r:id="rId3"/>
    <p:sldId id="258" r:id="rId4"/>
    <p:sldId id="259" r:id="rId5"/>
    <p:sldId id="270" r:id="rId6"/>
    <p:sldId id="260" r:id="rId7"/>
    <p:sldId id="261" r:id="rId8"/>
    <p:sldId id="262" r:id="rId9"/>
    <p:sldId id="267" r:id="rId10"/>
    <p:sldId id="268" r:id="rId11"/>
    <p:sldId id="264" r:id="rId12"/>
    <p:sldId id="265" r:id="rId13"/>
    <p:sldId id="266" r:id="rId14"/>
    <p:sldId id="263" r:id="rId15"/>
    <p:sldId id="269"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Maven Pro" panose="020B0604020202020204" charset="0"/>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6F456-C706-4C1F-A388-9C7AE30E6FD2}" v="11" dt="2019-03-29T12:47:05.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62768-6012-4F94-BC3C-56075B7E9968}"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CEB0F52E-B124-4635-A059-9950AD76FC98}">
      <dgm:prSet/>
      <dgm:spPr/>
      <dgm:t>
        <a:bodyPr/>
        <a:lstStyle/>
        <a:p>
          <a:pPr algn="l">
            <a:lnSpc>
              <a:spcPct val="100000"/>
            </a:lnSpc>
            <a:defRPr b="1"/>
          </a:pPr>
          <a:r>
            <a:rPr lang="en-US" dirty="0"/>
            <a:t>The dataset has been retrieved from the Gap-Minder foundation’s database on world population metrics.</a:t>
          </a:r>
        </a:p>
      </dgm:t>
    </dgm:pt>
    <dgm:pt modelId="{15A090AF-DB1A-4C66-B64C-C7787D205FA4}" type="parTrans" cxnId="{9F0B6D44-4CD7-4D8C-85AD-030F91635B53}">
      <dgm:prSet/>
      <dgm:spPr/>
      <dgm:t>
        <a:bodyPr/>
        <a:lstStyle/>
        <a:p>
          <a:endParaRPr lang="en-US"/>
        </a:p>
      </dgm:t>
    </dgm:pt>
    <dgm:pt modelId="{B3B0257E-FC7C-49B1-9419-2060D2CB403A}" type="sibTrans" cxnId="{9F0B6D44-4CD7-4D8C-85AD-030F91635B53}">
      <dgm:prSet/>
      <dgm:spPr/>
      <dgm:t>
        <a:bodyPr/>
        <a:lstStyle/>
        <a:p>
          <a:endParaRPr lang="en-US"/>
        </a:p>
      </dgm:t>
    </dgm:pt>
    <dgm:pt modelId="{AB4E04D3-192C-4D9E-8B83-FCC01AABEEA1}">
      <dgm:prSet/>
      <dgm:spPr/>
      <dgm:t>
        <a:bodyPr/>
        <a:lstStyle/>
        <a:p>
          <a:pPr>
            <a:lnSpc>
              <a:spcPct val="100000"/>
            </a:lnSpc>
            <a:defRPr b="1"/>
          </a:pPr>
          <a:r>
            <a:rPr lang="en-US" dirty="0"/>
            <a:t>The dataset consists of 8 variables and 10,011 observations.</a:t>
          </a:r>
        </a:p>
      </dgm:t>
    </dgm:pt>
    <dgm:pt modelId="{1ADF7D64-9ABD-498E-ACF1-4CB9BC2014EC}" type="parTrans" cxnId="{C1883E7E-7493-4925-9FDC-9829C9FEDBCF}">
      <dgm:prSet/>
      <dgm:spPr/>
      <dgm:t>
        <a:bodyPr/>
        <a:lstStyle/>
        <a:p>
          <a:endParaRPr lang="en-US"/>
        </a:p>
      </dgm:t>
    </dgm:pt>
    <dgm:pt modelId="{38112C89-05A5-4629-9E8B-F3F8A4D71C67}" type="sibTrans" cxnId="{C1883E7E-7493-4925-9FDC-9829C9FEDBCF}">
      <dgm:prSet/>
      <dgm:spPr/>
      <dgm:t>
        <a:bodyPr/>
        <a:lstStyle/>
        <a:p>
          <a:endParaRPr lang="en-US"/>
        </a:p>
      </dgm:t>
    </dgm:pt>
    <dgm:pt modelId="{AD014CA8-42E7-47B1-BA59-3DD06852992E}">
      <dgm:prSet/>
      <dgm:spPr/>
      <dgm:t>
        <a:bodyPr/>
        <a:lstStyle/>
        <a:p>
          <a:pPr>
            <a:lnSpc>
              <a:spcPct val="100000"/>
            </a:lnSpc>
            <a:defRPr b="1"/>
          </a:pPr>
          <a:r>
            <a:rPr lang="en-US" dirty="0"/>
            <a:t>The 8 variables are </a:t>
          </a:r>
        </a:p>
      </dgm:t>
    </dgm:pt>
    <dgm:pt modelId="{65E50F89-0CE1-47CD-BAD3-EE15F54A4321}" type="parTrans" cxnId="{0B5667BF-3884-49C3-9396-C9227430D18C}">
      <dgm:prSet/>
      <dgm:spPr/>
      <dgm:t>
        <a:bodyPr/>
        <a:lstStyle/>
        <a:p>
          <a:endParaRPr lang="en-US"/>
        </a:p>
      </dgm:t>
    </dgm:pt>
    <dgm:pt modelId="{6B65DE38-8FF8-4546-8FF2-4E5320558D6A}" type="sibTrans" cxnId="{0B5667BF-3884-49C3-9396-C9227430D18C}">
      <dgm:prSet/>
      <dgm:spPr/>
      <dgm:t>
        <a:bodyPr/>
        <a:lstStyle/>
        <a:p>
          <a:endParaRPr lang="en-US"/>
        </a:p>
      </dgm:t>
    </dgm:pt>
    <dgm:pt modelId="{BA8F8178-C01C-4695-857B-5F87BE06CF35}">
      <dgm:prSet/>
      <dgm:spPr/>
      <dgm:t>
        <a:bodyPr/>
        <a:lstStyle/>
        <a:p>
          <a:pPr>
            <a:lnSpc>
              <a:spcPct val="100000"/>
            </a:lnSpc>
          </a:pPr>
          <a:r>
            <a:rPr lang="en-US" dirty="0"/>
            <a:t>Countries </a:t>
          </a:r>
        </a:p>
      </dgm:t>
    </dgm:pt>
    <dgm:pt modelId="{FE6BFA90-B8FD-4271-89B6-FAFEB430CC53}" type="parTrans" cxnId="{D907D570-EF04-4729-8DB1-0211B58C2713}">
      <dgm:prSet/>
      <dgm:spPr/>
      <dgm:t>
        <a:bodyPr/>
        <a:lstStyle/>
        <a:p>
          <a:endParaRPr lang="en-US"/>
        </a:p>
      </dgm:t>
    </dgm:pt>
    <dgm:pt modelId="{BA2B9404-605D-4B22-A7FB-7D5B9C20E9A5}" type="sibTrans" cxnId="{D907D570-EF04-4729-8DB1-0211B58C2713}">
      <dgm:prSet/>
      <dgm:spPr/>
      <dgm:t>
        <a:bodyPr/>
        <a:lstStyle/>
        <a:p>
          <a:endParaRPr lang="en-US"/>
        </a:p>
      </dgm:t>
    </dgm:pt>
    <dgm:pt modelId="{059B6899-FC61-494D-94A7-CEE99B4D92B5}">
      <dgm:prSet/>
      <dgm:spPr/>
      <dgm:t>
        <a:bodyPr/>
        <a:lstStyle/>
        <a:p>
          <a:pPr>
            <a:lnSpc>
              <a:spcPct val="100000"/>
            </a:lnSpc>
          </a:pPr>
          <a:r>
            <a:rPr lang="en-US" dirty="0"/>
            <a:t>Year </a:t>
          </a:r>
        </a:p>
      </dgm:t>
    </dgm:pt>
    <dgm:pt modelId="{C8F177D8-3179-477D-B19B-A9320F9A3678}" type="parTrans" cxnId="{E44BC947-BCEC-499F-9C75-1B420CA7ECEC}">
      <dgm:prSet/>
      <dgm:spPr/>
      <dgm:t>
        <a:bodyPr/>
        <a:lstStyle/>
        <a:p>
          <a:endParaRPr lang="en-US"/>
        </a:p>
      </dgm:t>
    </dgm:pt>
    <dgm:pt modelId="{A7E21770-F91C-4807-BA55-3904B9C07693}" type="sibTrans" cxnId="{E44BC947-BCEC-499F-9C75-1B420CA7ECEC}">
      <dgm:prSet/>
      <dgm:spPr/>
      <dgm:t>
        <a:bodyPr/>
        <a:lstStyle/>
        <a:p>
          <a:endParaRPr lang="en-US"/>
        </a:p>
      </dgm:t>
    </dgm:pt>
    <dgm:pt modelId="{2FC68338-0848-4E25-B56E-0E1DD72E267A}">
      <dgm:prSet/>
      <dgm:spPr/>
      <dgm:t>
        <a:bodyPr/>
        <a:lstStyle/>
        <a:p>
          <a:pPr>
            <a:lnSpc>
              <a:spcPct val="100000"/>
            </a:lnSpc>
          </a:pPr>
          <a:r>
            <a:rPr lang="en-US" dirty="0"/>
            <a:t>Fertility rate </a:t>
          </a:r>
        </a:p>
      </dgm:t>
    </dgm:pt>
    <dgm:pt modelId="{13319DA9-2B06-468B-A1A8-B5BA26798768}" type="parTrans" cxnId="{7D323ACA-9F81-4D58-A063-0E4BBD2D49D1}">
      <dgm:prSet/>
      <dgm:spPr/>
      <dgm:t>
        <a:bodyPr/>
        <a:lstStyle/>
        <a:p>
          <a:endParaRPr lang="en-US"/>
        </a:p>
      </dgm:t>
    </dgm:pt>
    <dgm:pt modelId="{014138AE-FAD6-4EC4-B806-6DB7CD828258}" type="sibTrans" cxnId="{7D323ACA-9F81-4D58-A063-0E4BBD2D49D1}">
      <dgm:prSet/>
      <dgm:spPr/>
      <dgm:t>
        <a:bodyPr/>
        <a:lstStyle/>
        <a:p>
          <a:endParaRPr lang="en-US"/>
        </a:p>
      </dgm:t>
    </dgm:pt>
    <dgm:pt modelId="{BEBE7E1F-E2F3-4305-8119-CFC03145F56A}">
      <dgm:prSet/>
      <dgm:spPr/>
      <dgm:t>
        <a:bodyPr/>
        <a:lstStyle/>
        <a:p>
          <a:pPr>
            <a:lnSpc>
              <a:spcPct val="100000"/>
            </a:lnSpc>
          </a:pPr>
          <a:r>
            <a:rPr lang="en-US" dirty="0"/>
            <a:t>Life Expectancy</a:t>
          </a:r>
        </a:p>
      </dgm:t>
    </dgm:pt>
    <dgm:pt modelId="{D5EDEDC6-9E43-495F-BB1A-29E2B1F4F25E}" type="parTrans" cxnId="{0FD62866-BCCC-429A-B914-47E33A607664}">
      <dgm:prSet/>
      <dgm:spPr/>
      <dgm:t>
        <a:bodyPr/>
        <a:lstStyle/>
        <a:p>
          <a:endParaRPr lang="en-US"/>
        </a:p>
      </dgm:t>
    </dgm:pt>
    <dgm:pt modelId="{C92141ED-5E2C-44FB-952E-622EF9523D39}" type="sibTrans" cxnId="{0FD62866-BCCC-429A-B914-47E33A607664}">
      <dgm:prSet/>
      <dgm:spPr/>
      <dgm:t>
        <a:bodyPr/>
        <a:lstStyle/>
        <a:p>
          <a:endParaRPr lang="en-US"/>
        </a:p>
      </dgm:t>
    </dgm:pt>
    <dgm:pt modelId="{2DE467D8-2E68-42E7-A161-B99B609EB782}">
      <dgm:prSet/>
      <dgm:spPr/>
      <dgm:t>
        <a:bodyPr/>
        <a:lstStyle/>
        <a:p>
          <a:pPr>
            <a:lnSpc>
              <a:spcPct val="100000"/>
            </a:lnSpc>
          </a:pPr>
          <a:r>
            <a:rPr lang="en-US" dirty="0"/>
            <a:t>Population</a:t>
          </a:r>
        </a:p>
      </dgm:t>
    </dgm:pt>
    <dgm:pt modelId="{B2EE3D91-E388-48B8-AECF-87F7A5D5256A}" type="parTrans" cxnId="{0F7685BA-B2F5-4416-B942-6628B9AA78C0}">
      <dgm:prSet/>
      <dgm:spPr/>
      <dgm:t>
        <a:bodyPr/>
        <a:lstStyle/>
        <a:p>
          <a:endParaRPr lang="en-US"/>
        </a:p>
      </dgm:t>
    </dgm:pt>
    <dgm:pt modelId="{C8F8C858-C2AB-4FED-9F57-004230753523}" type="sibTrans" cxnId="{0F7685BA-B2F5-4416-B942-6628B9AA78C0}">
      <dgm:prSet/>
      <dgm:spPr/>
      <dgm:t>
        <a:bodyPr/>
        <a:lstStyle/>
        <a:p>
          <a:endParaRPr lang="en-US"/>
        </a:p>
      </dgm:t>
    </dgm:pt>
    <dgm:pt modelId="{03A8A9D7-2AF2-40F9-B30F-B1FA839805FA}">
      <dgm:prSet/>
      <dgm:spPr/>
      <dgm:t>
        <a:bodyPr/>
        <a:lstStyle/>
        <a:p>
          <a:pPr>
            <a:lnSpc>
              <a:spcPct val="100000"/>
            </a:lnSpc>
          </a:pPr>
          <a:r>
            <a:rPr lang="en-US" dirty="0"/>
            <a:t>Child Mortality</a:t>
          </a:r>
        </a:p>
      </dgm:t>
    </dgm:pt>
    <dgm:pt modelId="{E74E0FF9-8D8E-4ED7-AC7D-B1BA3B5EDAF1}" type="parTrans" cxnId="{D8EA7223-1A2B-44E8-955B-6B95D7A8D1BB}">
      <dgm:prSet/>
      <dgm:spPr/>
      <dgm:t>
        <a:bodyPr/>
        <a:lstStyle/>
        <a:p>
          <a:endParaRPr lang="en-US"/>
        </a:p>
      </dgm:t>
    </dgm:pt>
    <dgm:pt modelId="{C6AB8A6E-4CD3-4912-A919-0178E9A7B22C}" type="sibTrans" cxnId="{D8EA7223-1A2B-44E8-955B-6B95D7A8D1BB}">
      <dgm:prSet/>
      <dgm:spPr/>
      <dgm:t>
        <a:bodyPr/>
        <a:lstStyle/>
        <a:p>
          <a:endParaRPr lang="en-US"/>
        </a:p>
      </dgm:t>
    </dgm:pt>
    <dgm:pt modelId="{3459DFB7-8689-4A6F-8191-67EA7DAC7ECE}">
      <dgm:prSet/>
      <dgm:spPr/>
      <dgm:t>
        <a:bodyPr/>
        <a:lstStyle/>
        <a:p>
          <a:pPr>
            <a:lnSpc>
              <a:spcPct val="100000"/>
            </a:lnSpc>
          </a:pPr>
          <a:r>
            <a:rPr lang="en-US" dirty="0"/>
            <a:t>GDP</a:t>
          </a:r>
        </a:p>
      </dgm:t>
    </dgm:pt>
    <dgm:pt modelId="{E8461959-239F-4C04-AE48-60FADB4F242A}" type="parTrans" cxnId="{7102F77E-D38C-46EE-AC27-8DE683690072}">
      <dgm:prSet/>
      <dgm:spPr/>
      <dgm:t>
        <a:bodyPr/>
        <a:lstStyle/>
        <a:p>
          <a:endParaRPr lang="en-US"/>
        </a:p>
      </dgm:t>
    </dgm:pt>
    <dgm:pt modelId="{30093A2C-52DC-4E25-857B-62B9DA69C777}" type="sibTrans" cxnId="{7102F77E-D38C-46EE-AC27-8DE683690072}">
      <dgm:prSet/>
      <dgm:spPr/>
      <dgm:t>
        <a:bodyPr/>
        <a:lstStyle/>
        <a:p>
          <a:endParaRPr lang="en-US"/>
        </a:p>
      </dgm:t>
    </dgm:pt>
    <dgm:pt modelId="{D27024DC-AB25-442B-9184-FAB6B0E36390}">
      <dgm:prSet/>
      <dgm:spPr/>
      <dgm:t>
        <a:bodyPr/>
        <a:lstStyle/>
        <a:p>
          <a:pPr>
            <a:lnSpc>
              <a:spcPct val="100000"/>
            </a:lnSpc>
          </a:pPr>
          <a:r>
            <a:rPr lang="en-US" dirty="0"/>
            <a:t>Region</a:t>
          </a:r>
        </a:p>
      </dgm:t>
    </dgm:pt>
    <dgm:pt modelId="{90D22BD8-246C-4F44-BACB-05262361A7D1}" type="parTrans" cxnId="{E7E8AC13-2622-4E04-9B17-6CD46CB2E394}">
      <dgm:prSet/>
      <dgm:spPr/>
      <dgm:t>
        <a:bodyPr/>
        <a:lstStyle/>
        <a:p>
          <a:endParaRPr lang="en-US"/>
        </a:p>
      </dgm:t>
    </dgm:pt>
    <dgm:pt modelId="{6303285A-07E2-42A7-9C09-F4A789B25298}" type="sibTrans" cxnId="{E7E8AC13-2622-4E04-9B17-6CD46CB2E394}">
      <dgm:prSet/>
      <dgm:spPr/>
      <dgm:t>
        <a:bodyPr/>
        <a:lstStyle/>
        <a:p>
          <a:endParaRPr lang="en-US"/>
        </a:p>
      </dgm:t>
    </dgm:pt>
    <dgm:pt modelId="{433B0090-BB21-4943-8EDC-FC39E91A862F}" type="pres">
      <dgm:prSet presAssocID="{FC062768-6012-4F94-BC3C-56075B7E9968}" presName="root" presStyleCnt="0">
        <dgm:presLayoutVars>
          <dgm:dir/>
          <dgm:resizeHandles val="exact"/>
        </dgm:presLayoutVars>
      </dgm:prSet>
      <dgm:spPr/>
    </dgm:pt>
    <dgm:pt modelId="{28856BB5-6049-4B94-BB23-7323C31764D1}" type="pres">
      <dgm:prSet presAssocID="{CEB0F52E-B124-4635-A059-9950AD76FC98}" presName="compNode" presStyleCnt="0"/>
      <dgm:spPr/>
    </dgm:pt>
    <dgm:pt modelId="{9073B86B-E0E3-481B-8CD3-AF5A1A4CD8D4}" type="pres">
      <dgm:prSet presAssocID="{CEB0F52E-B124-4635-A059-9950AD76FC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151701A-4929-4139-827D-9453B62CF366}" type="pres">
      <dgm:prSet presAssocID="{CEB0F52E-B124-4635-A059-9950AD76FC98}" presName="iconSpace" presStyleCnt="0"/>
      <dgm:spPr/>
    </dgm:pt>
    <dgm:pt modelId="{8063F494-ACC2-4F81-9694-759E3728C7D7}" type="pres">
      <dgm:prSet presAssocID="{CEB0F52E-B124-4635-A059-9950AD76FC98}" presName="parTx" presStyleLbl="revTx" presStyleIdx="0" presStyleCnt="6">
        <dgm:presLayoutVars>
          <dgm:chMax val="0"/>
          <dgm:chPref val="0"/>
        </dgm:presLayoutVars>
      </dgm:prSet>
      <dgm:spPr/>
    </dgm:pt>
    <dgm:pt modelId="{AAA732EC-02C5-4F5E-8B19-F4A51368A9C3}" type="pres">
      <dgm:prSet presAssocID="{CEB0F52E-B124-4635-A059-9950AD76FC98}" presName="txSpace" presStyleCnt="0"/>
      <dgm:spPr/>
    </dgm:pt>
    <dgm:pt modelId="{4EE8AE3B-04AA-4D33-96EA-FB0800C18457}" type="pres">
      <dgm:prSet presAssocID="{CEB0F52E-B124-4635-A059-9950AD76FC98}" presName="desTx" presStyleLbl="revTx" presStyleIdx="1" presStyleCnt="6">
        <dgm:presLayoutVars/>
      </dgm:prSet>
      <dgm:spPr/>
    </dgm:pt>
    <dgm:pt modelId="{68A9CF5B-26DD-4078-9CDC-631A62A14B41}" type="pres">
      <dgm:prSet presAssocID="{B3B0257E-FC7C-49B1-9419-2060D2CB403A}" presName="sibTrans" presStyleCnt="0"/>
      <dgm:spPr/>
    </dgm:pt>
    <dgm:pt modelId="{E8254888-8651-4479-8841-A10014CE97C5}" type="pres">
      <dgm:prSet presAssocID="{AB4E04D3-192C-4D9E-8B83-FCC01AABEEA1}" presName="compNode" presStyleCnt="0"/>
      <dgm:spPr/>
    </dgm:pt>
    <dgm:pt modelId="{B6014F1B-0D8A-443A-96FA-F66FC3E8EE98}" type="pres">
      <dgm:prSet presAssocID="{AB4E04D3-192C-4D9E-8B83-FCC01AABEE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C520DC67-27AB-47A0-A948-7E36035434F4}" type="pres">
      <dgm:prSet presAssocID="{AB4E04D3-192C-4D9E-8B83-FCC01AABEEA1}" presName="iconSpace" presStyleCnt="0"/>
      <dgm:spPr/>
    </dgm:pt>
    <dgm:pt modelId="{56842DA0-C395-42F2-BE7C-71C6A76680B6}" type="pres">
      <dgm:prSet presAssocID="{AB4E04D3-192C-4D9E-8B83-FCC01AABEEA1}" presName="parTx" presStyleLbl="revTx" presStyleIdx="2" presStyleCnt="6">
        <dgm:presLayoutVars>
          <dgm:chMax val="0"/>
          <dgm:chPref val="0"/>
        </dgm:presLayoutVars>
      </dgm:prSet>
      <dgm:spPr/>
    </dgm:pt>
    <dgm:pt modelId="{0E585825-1A34-4703-8D8C-F13C6940A6FE}" type="pres">
      <dgm:prSet presAssocID="{AB4E04D3-192C-4D9E-8B83-FCC01AABEEA1}" presName="txSpace" presStyleCnt="0"/>
      <dgm:spPr/>
    </dgm:pt>
    <dgm:pt modelId="{BA9A3982-565B-45E6-A07C-F021BEB7BAE5}" type="pres">
      <dgm:prSet presAssocID="{AB4E04D3-192C-4D9E-8B83-FCC01AABEEA1}" presName="desTx" presStyleLbl="revTx" presStyleIdx="3" presStyleCnt="6">
        <dgm:presLayoutVars/>
      </dgm:prSet>
      <dgm:spPr/>
    </dgm:pt>
    <dgm:pt modelId="{186F6F2E-31A5-46A5-9426-7FC589A3CB19}" type="pres">
      <dgm:prSet presAssocID="{38112C89-05A5-4629-9E8B-F3F8A4D71C67}" presName="sibTrans" presStyleCnt="0"/>
      <dgm:spPr/>
    </dgm:pt>
    <dgm:pt modelId="{16F355E0-CDE6-4954-AC28-1F2A3883337E}" type="pres">
      <dgm:prSet presAssocID="{AD014CA8-42E7-47B1-BA59-3DD06852992E}" presName="compNode" presStyleCnt="0"/>
      <dgm:spPr/>
    </dgm:pt>
    <dgm:pt modelId="{5499E83A-DC56-4315-93A2-6B4A79ABAFFA}" type="pres">
      <dgm:prSet presAssocID="{AD014CA8-42E7-47B1-BA59-3DD0685299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6B06B49C-1AAF-49DF-B709-D79B172C5B98}" type="pres">
      <dgm:prSet presAssocID="{AD014CA8-42E7-47B1-BA59-3DD06852992E}" presName="iconSpace" presStyleCnt="0"/>
      <dgm:spPr/>
    </dgm:pt>
    <dgm:pt modelId="{FF31CEA6-DE67-45C7-A70F-2CB38F27A8DB}" type="pres">
      <dgm:prSet presAssocID="{AD014CA8-42E7-47B1-BA59-3DD06852992E}" presName="parTx" presStyleLbl="revTx" presStyleIdx="4" presStyleCnt="6" custScaleY="54611" custLinFactNeighborX="-16560" custLinFactNeighborY="-25150">
        <dgm:presLayoutVars>
          <dgm:chMax val="0"/>
          <dgm:chPref val="0"/>
        </dgm:presLayoutVars>
      </dgm:prSet>
      <dgm:spPr/>
    </dgm:pt>
    <dgm:pt modelId="{3D59C9AA-01C0-45B3-A916-19AA3D89E2B1}" type="pres">
      <dgm:prSet presAssocID="{AD014CA8-42E7-47B1-BA59-3DD06852992E}" presName="txSpace" presStyleCnt="0"/>
      <dgm:spPr/>
    </dgm:pt>
    <dgm:pt modelId="{F070C671-B1D5-4F2D-B353-DED50BA22995}" type="pres">
      <dgm:prSet presAssocID="{AD014CA8-42E7-47B1-BA59-3DD06852992E}" presName="desTx" presStyleLbl="revTx" presStyleIdx="5" presStyleCnt="6" custScaleX="114467" custScaleY="102235" custLinFactY="-5649" custLinFactNeighborX="-4504" custLinFactNeighborY="-100000">
        <dgm:presLayoutVars/>
      </dgm:prSet>
      <dgm:spPr/>
    </dgm:pt>
  </dgm:ptLst>
  <dgm:cxnLst>
    <dgm:cxn modelId="{868B4F0E-DF2E-404E-9EEC-FD986B619078}" type="presOf" srcId="{03A8A9D7-2AF2-40F9-B30F-B1FA839805FA}" destId="{F070C671-B1D5-4F2D-B353-DED50BA22995}" srcOrd="0" destOrd="5" presId="urn:microsoft.com/office/officeart/2018/2/layout/IconLabelDescriptionList"/>
    <dgm:cxn modelId="{E7E8AC13-2622-4E04-9B17-6CD46CB2E394}" srcId="{AD014CA8-42E7-47B1-BA59-3DD06852992E}" destId="{D27024DC-AB25-442B-9184-FAB6B0E36390}" srcOrd="7" destOrd="0" parTransId="{90D22BD8-246C-4F44-BACB-05262361A7D1}" sibTransId="{6303285A-07E2-42A7-9C09-F4A789B25298}"/>
    <dgm:cxn modelId="{D8EA7223-1A2B-44E8-955B-6B95D7A8D1BB}" srcId="{AD014CA8-42E7-47B1-BA59-3DD06852992E}" destId="{03A8A9D7-2AF2-40F9-B30F-B1FA839805FA}" srcOrd="5" destOrd="0" parTransId="{E74E0FF9-8D8E-4ED7-AC7D-B1BA3B5EDAF1}" sibTransId="{C6AB8A6E-4CD3-4912-A919-0178E9A7B22C}"/>
    <dgm:cxn modelId="{8AC3DD29-E5C6-4F36-888D-3CC7D5AFEBEC}" type="presOf" srcId="{BEBE7E1F-E2F3-4305-8119-CFC03145F56A}" destId="{F070C671-B1D5-4F2D-B353-DED50BA22995}" srcOrd="0" destOrd="3" presId="urn:microsoft.com/office/officeart/2018/2/layout/IconLabelDescriptionList"/>
    <dgm:cxn modelId="{4AE4122C-BEBC-445B-9D63-ABB636C823CD}" type="presOf" srcId="{FC062768-6012-4F94-BC3C-56075B7E9968}" destId="{433B0090-BB21-4943-8EDC-FC39E91A862F}" srcOrd="0" destOrd="0" presId="urn:microsoft.com/office/officeart/2018/2/layout/IconLabelDescriptionList"/>
    <dgm:cxn modelId="{33467534-FFF5-49A7-BF19-7345F82077EA}" type="presOf" srcId="{CEB0F52E-B124-4635-A059-9950AD76FC98}" destId="{8063F494-ACC2-4F81-9694-759E3728C7D7}" srcOrd="0" destOrd="0" presId="urn:microsoft.com/office/officeart/2018/2/layout/IconLabelDescriptionList"/>
    <dgm:cxn modelId="{9F0B6D44-4CD7-4D8C-85AD-030F91635B53}" srcId="{FC062768-6012-4F94-BC3C-56075B7E9968}" destId="{CEB0F52E-B124-4635-A059-9950AD76FC98}" srcOrd="0" destOrd="0" parTransId="{15A090AF-DB1A-4C66-B64C-C7787D205FA4}" sibTransId="{B3B0257E-FC7C-49B1-9419-2060D2CB403A}"/>
    <dgm:cxn modelId="{0FD62866-BCCC-429A-B914-47E33A607664}" srcId="{AD014CA8-42E7-47B1-BA59-3DD06852992E}" destId="{BEBE7E1F-E2F3-4305-8119-CFC03145F56A}" srcOrd="3" destOrd="0" parTransId="{D5EDEDC6-9E43-495F-BB1A-29E2B1F4F25E}" sibTransId="{C92141ED-5E2C-44FB-952E-622EF9523D39}"/>
    <dgm:cxn modelId="{E44BC947-BCEC-499F-9C75-1B420CA7ECEC}" srcId="{AD014CA8-42E7-47B1-BA59-3DD06852992E}" destId="{059B6899-FC61-494D-94A7-CEE99B4D92B5}" srcOrd="1" destOrd="0" parTransId="{C8F177D8-3179-477D-B19B-A9320F9A3678}" sibTransId="{A7E21770-F91C-4807-BA55-3904B9C07693}"/>
    <dgm:cxn modelId="{879D5E6A-A927-460B-AF11-138464F19B21}" type="presOf" srcId="{2FC68338-0848-4E25-B56E-0E1DD72E267A}" destId="{F070C671-B1D5-4F2D-B353-DED50BA22995}" srcOrd="0" destOrd="2" presId="urn:microsoft.com/office/officeart/2018/2/layout/IconLabelDescriptionList"/>
    <dgm:cxn modelId="{3D28794E-EF40-4F8F-9301-3EE1299853E4}" type="presOf" srcId="{2DE467D8-2E68-42E7-A161-B99B609EB782}" destId="{F070C671-B1D5-4F2D-B353-DED50BA22995}" srcOrd="0" destOrd="4" presId="urn:microsoft.com/office/officeart/2018/2/layout/IconLabelDescriptionList"/>
    <dgm:cxn modelId="{D907D570-EF04-4729-8DB1-0211B58C2713}" srcId="{AD014CA8-42E7-47B1-BA59-3DD06852992E}" destId="{BA8F8178-C01C-4695-857B-5F87BE06CF35}" srcOrd="0" destOrd="0" parTransId="{FE6BFA90-B8FD-4271-89B6-FAFEB430CC53}" sibTransId="{BA2B9404-605D-4B22-A7FB-7D5B9C20E9A5}"/>
    <dgm:cxn modelId="{C1883E7E-7493-4925-9FDC-9829C9FEDBCF}" srcId="{FC062768-6012-4F94-BC3C-56075B7E9968}" destId="{AB4E04D3-192C-4D9E-8B83-FCC01AABEEA1}" srcOrd="1" destOrd="0" parTransId="{1ADF7D64-9ABD-498E-ACF1-4CB9BC2014EC}" sibTransId="{38112C89-05A5-4629-9E8B-F3F8A4D71C67}"/>
    <dgm:cxn modelId="{7102F77E-D38C-46EE-AC27-8DE683690072}" srcId="{AD014CA8-42E7-47B1-BA59-3DD06852992E}" destId="{3459DFB7-8689-4A6F-8191-67EA7DAC7ECE}" srcOrd="6" destOrd="0" parTransId="{E8461959-239F-4C04-AE48-60FADB4F242A}" sibTransId="{30093A2C-52DC-4E25-857B-62B9DA69C777}"/>
    <dgm:cxn modelId="{0091FD8F-58D5-4E65-B473-931733130646}" type="presOf" srcId="{3459DFB7-8689-4A6F-8191-67EA7DAC7ECE}" destId="{F070C671-B1D5-4F2D-B353-DED50BA22995}" srcOrd="0" destOrd="6" presId="urn:microsoft.com/office/officeart/2018/2/layout/IconLabelDescriptionList"/>
    <dgm:cxn modelId="{16EC84A5-EA33-4F89-8F15-2B5F933184F1}" type="presOf" srcId="{AD014CA8-42E7-47B1-BA59-3DD06852992E}" destId="{FF31CEA6-DE67-45C7-A70F-2CB38F27A8DB}" srcOrd="0" destOrd="0" presId="urn:microsoft.com/office/officeart/2018/2/layout/IconLabelDescriptionList"/>
    <dgm:cxn modelId="{0F7685BA-B2F5-4416-B942-6628B9AA78C0}" srcId="{AD014CA8-42E7-47B1-BA59-3DD06852992E}" destId="{2DE467D8-2E68-42E7-A161-B99B609EB782}" srcOrd="4" destOrd="0" parTransId="{B2EE3D91-E388-48B8-AECF-87F7A5D5256A}" sibTransId="{C8F8C858-C2AB-4FED-9F57-004230753523}"/>
    <dgm:cxn modelId="{0B5667BF-3884-49C3-9396-C9227430D18C}" srcId="{FC062768-6012-4F94-BC3C-56075B7E9968}" destId="{AD014CA8-42E7-47B1-BA59-3DD06852992E}" srcOrd="2" destOrd="0" parTransId="{65E50F89-0CE1-47CD-BAD3-EE15F54A4321}" sibTransId="{6B65DE38-8FF8-4546-8FF2-4E5320558D6A}"/>
    <dgm:cxn modelId="{7D323ACA-9F81-4D58-A063-0E4BBD2D49D1}" srcId="{AD014CA8-42E7-47B1-BA59-3DD06852992E}" destId="{2FC68338-0848-4E25-B56E-0E1DD72E267A}" srcOrd="2" destOrd="0" parTransId="{13319DA9-2B06-468B-A1A8-B5BA26798768}" sibTransId="{014138AE-FAD6-4EC4-B806-6DB7CD828258}"/>
    <dgm:cxn modelId="{D17095D1-1499-40D2-8EA0-8460BB63F40D}" type="presOf" srcId="{D27024DC-AB25-442B-9184-FAB6B0E36390}" destId="{F070C671-B1D5-4F2D-B353-DED50BA22995}" srcOrd="0" destOrd="7" presId="urn:microsoft.com/office/officeart/2018/2/layout/IconLabelDescriptionList"/>
    <dgm:cxn modelId="{F28634E3-782A-4580-9C9E-CD34756895C9}" type="presOf" srcId="{AB4E04D3-192C-4D9E-8B83-FCC01AABEEA1}" destId="{56842DA0-C395-42F2-BE7C-71C6A76680B6}" srcOrd="0" destOrd="0" presId="urn:microsoft.com/office/officeart/2018/2/layout/IconLabelDescriptionList"/>
    <dgm:cxn modelId="{D5ACBEF5-839C-4E65-BEC7-F5C598332197}" type="presOf" srcId="{BA8F8178-C01C-4695-857B-5F87BE06CF35}" destId="{F070C671-B1D5-4F2D-B353-DED50BA22995}" srcOrd="0" destOrd="0" presId="urn:microsoft.com/office/officeart/2018/2/layout/IconLabelDescriptionList"/>
    <dgm:cxn modelId="{3C4AC3F9-8FC2-483F-87B1-DB929571DF46}" type="presOf" srcId="{059B6899-FC61-494D-94A7-CEE99B4D92B5}" destId="{F070C671-B1D5-4F2D-B353-DED50BA22995}" srcOrd="0" destOrd="1" presId="urn:microsoft.com/office/officeart/2018/2/layout/IconLabelDescriptionList"/>
    <dgm:cxn modelId="{E8F5B035-2826-4055-B0C5-00AC82CC375F}" type="presParOf" srcId="{433B0090-BB21-4943-8EDC-FC39E91A862F}" destId="{28856BB5-6049-4B94-BB23-7323C31764D1}" srcOrd="0" destOrd="0" presId="urn:microsoft.com/office/officeart/2018/2/layout/IconLabelDescriptionList"/>
    <dgm:cxn modelId="{F6ADD2BA-C4BF-4B2D-A891-B1605C7420CB}" type="presParOf" srcId="{28856BB5-6049-4B94-BB23-7323C31764D1}" destId="{9073B86B-E0E3-481B-8CD3-AF5A1A4CD8D4}" srcOrd="0" destOrd="0" presId="urn:microsoft.com/office/officeart/2018/2/layout/IconLabelDescriptionList"/>
    <dgm:cxn modelId="{8107F8D3-5F83-401C-8CA9-A6962CB0063B}" type="presParOf" srcId="{28856BB5-6049-4B94-BB23-7323C31764D1}" destId="{B151701A-4929-4139-827D-9453B62CF366}" srcOrd="1" destOrd="0" presId="urn:microsoft.com/office/officeart/2018/2/layout/IconLabelDescriptionList"/>
    <dgm:cxn modelId="{4BE9001D-E6DA-4C10-8887-8A1AC7C5E29E}" type="presParOf" srcId="{28856BB5-6049-4B94-BB23-7323C31764D1}" destId="{8063F494-ACC2-4F81-9694-759E3728C7D7}" srcOrd="2" destOrd="0" presId="urn:microsoft.com/office/officeart/2018/2/layout/IconLabelDescriptionList"/>
    <dgm:cxn modelId="{F3DF0E74-3215-4E35-B038-2F3708E8FA48}" type="presParOf" srcId="{28856BB5-6049-4B94-BB23-7323C31764D1}" destId="{AAA732EC-02C5-4F5E-8B19-F4A51368A9C3}" srcOrd="3" destOrd="0" presId="urn:microsoft.com/office/officeart/2018/2/layout/IconLabelDescriptionList"/>
    <dgm:cxn modelId="{E982AD54-705C-42C1-8068-BEC7453D22EE}" type="presParOf" srcId="{28856BB5-6049-4B94-BB23-7323C31764D1}" destId="{4EE8AE3B-04AA-4D33-96EA-FB0800C18457}" srcOrd="4" destOrd="0" presId="urn:microsoft.com/office/officeart/2018/2/layout/IconLabelDescriptionList"/>
    <dgm:cxn modelId="{CB26F713-C5F5-4B9C-A551-17ACB1BF3DE6}" type="presParOf" srcId="{433B0090-BB21-4943-8EDC-FC39E91A862F}" destId="{68A9CF5B-26DD-4078-9CDC-631A62A14B41}" srcOrd="1" destOrd="0" presId="urn:microsoft.com/office/officeart/2018/2/layout/IconLabelDescriptionList"/>
    <dgm:cxn modelId="{BD2228C3-4EA5-4A81-9BFE-70AD8B380353}" type="presParOf" srcId="{433B0090-BB21-4943-8EDC-FC39E91A862F}" destId="{E8254888-8651-4479-8841-A10014CE97C5}" srcOrd="2" destOrd="0" presId="urn:microsoft.com/office/officeart/2018/2/layout/IconLabelDescriptionList"/>
    <dgm:cxn modelId="{D7A995D0-B186-4FA6-8753-75B37B64D5F3}" type="presParOf" srcId="{E8254888-8651-4479-8841-A10014CE97C5}" destId="{B6014F1B-0D8A-443A-96FA-F66FC3E8EE98}" srcOrd="0" destOrd="0" presId="urn:microsoft.com/office/officeart/2018/2/layout/IconLabelDescriptionList"/>
    <dgm:cxn modelId="{D7B93138-CFF7-4AEA-ABAD-9A6453342E6F}" type="presParOf" srcId="{E8254888-8651-4479-8841-A10014CE97C5}" destId="{C520DC67-27AB-47A0-A948-7E36035434F4}" srcOrd="1" destOrd="0" presId="urn:microsoft.com/office/officeart/2018/2/layout/IconLabelDescriptionList"/>
    <dgm:cxn modelId="{BA4E3A55-DDF3-4B02-BA5F-6726BD7D943F}" type="presParOf" srcId="{E8254888-8651-4479-8841-A10014CE97C5}" destId="{56842DA0-C395-42F2-BE7C-71C6A76680B6}" srcOrd="2" destOrd="0" presId="urn:microsoft.com/office/officeart/2018/2/layout/IconLabelDescriptionList"/>
    <dgm:cxn modelId="{B0B9E23E-A3CE-48AD-9FCB-0DFAB6775E8F}" type="presParOf" srcId="{E8254888-8651-4479-8841-A10014CE97C5}" destId="{0E585825-1A34-4703-8D8C-F13C6940A6FE}" srcOrd="3" destOrd="0" presId="urn:microsoft.com/office/officeart/2018/2/layout/IconLabelDescriptionList"/>
    <dgm:cxn modelId="{BC1DCAAB-A3A3-4066-948C-C5F15CFC8849}" type="presParOf" srcId="{E8254888-8651-4479-8841-A10014CE97C5}" destId="{BA9A3982-565B-45E6-A07C-F021BEB7BAE5}" srcOrd="4" destOrd="0" presId="urn:microsoft.com/office/officeart/2018/2/layout/IconLabelDescriptionList"/>
    <dgm:cxn modelId="{ABC4B3CB-DBC9-4ADE-BD9E-C7A809DED31B}" type="presParOf" srcId="{433B0090-BB21-4943-8EDC-FC39E91A862F}" destId="{186F6F2E-31A5-46A5-9426-7FC589A3CB19}" srcOrd="3" destOrd="0" presId="urn:microsoft.com/office/officeart/2018/2/layout/IconLabelDescriptionList"/>
    <dgm:cxn modelId="{4856DEAA-FC58-4671-9943-76C152A16053}" type="presParOf" srcId="{433B0090-BB21-4943-8EDC-FC39E91A862F}" destId="{16F355E0-CDE6-4954-AC28-1F2A3883337E}" srcOrd="4" destOrd="0" presId="urn:microsoft.com/office/officeart/2018/2/layout/IconLabelDescriptionList"/>
    <dgm:cxn modelId="{1AA626BA-8C41-473F-B22C-E6038B3CFEC8}" type="presParOf" srcId="{16F355E0-CDE6-4954-AC28-1F2A3883337E}" destId="{5499E83A-DC56-4315-93A2-6B4A79ABAFFA}" srcOrd="0" destOrd="0" presId="urn:microsoft.com/office/officeart/2018/2/layout/IconLabelDescriptionList"/>
    <dgm:cxn modelId="{A22B8C95-A77F-4793-978C-662A4F0268DA}" type="presParOf" srcId="{16F355E0-CDE6-4954-AC28-1F2A3883337E}" destId="{6B06B49C-1AAF-49DF-B709-D79B172C5B98}" srcOrd="1" destOrd="0" presId="urn:microsoft.com/office/officeart/2018/2/layout/IconLabelDescriptionList"/>
    <dgm:cxn modelId="{B053F071-4FD1-4E6A-A649-11DECACA9F02}" type="presParOf" srcId="{16F355E0-CDE6-4954-AC28-1F2A3883337E}" destId="{FF31CEA6-DE67-45C7-A70F-2CB38F27A8DB}" srcOrd="2" destOrd="0" presId="urn:microsoft.com/office/officeart/2018/2/layout/IconLabelDescriptionList"/>
    <dgm:cxn modelId="{F1CE0903-306C-407C-9512-2C8A1A34C934}" type="presParOf" srcId="{16F355E0-CDE6-4954-AC28-1F2A3883337E}" destId="{3D59C9AA-01C0-45B3-A916-19AA3D89E2B1}" srcOrd="3" destOrd="0" presId="urn:microsoft.com/office/officeart/2018/2/layout/IconLabelDescriptionList"/>
    <dgm:cxn modelId="{4CAE9F24-AD29-4AD7-861E-80DE29141421}" type="presParOf" srcId="{16F355E0-CDE6-4954-AC28-1F2A3883337E}" destId="{F070C671-B1D5-4F2D-B353-DED50BA2299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EF30F4-602F-42DD-9F2C-FE3824F6616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D7CA2C8-DA99-4770-A385-E154481118F7}">
      <dgm:prSet/>
      <dgm:spPr/>
      <dgm:t>
        <a:bodyPr/>
        <a:lstStyle/>
        <a:p>
          <a:pPr>
            <a:lnSpc>
              <a:spcPct val="100000"/>
            </a:lnSpc>
            <a:defRPr cap="all"/>
          </a:pPr>
          <a:r>
            <a:rPr lang="en-US" dirty="0"/>
            <a:t>The primary demographic factor which we are considering for the countries in MENA is</a:t>
          </a:r>
          <a:r>
            <a:rPr lang="en-US" b="1" dirty="0"/>
            <a:t> GDP.</a:t>
          </a:r>
          <a:endParaRPr lang="en-US" dirty="0"/>
        </a:p>
      </dgm:t>
    </dgm:pt>
    <dgm:pt modelId="{CEBEFB07-3518-4B75-BC63-D126313E2F7D}" type="parTrans" cxnId="{39D988B2-9844-4315-838B-17851A251B11}">
      <dgm:prSet/>
      <dgm:spPr/>
      <dgm:t>
        <a:bodyPr/>
        <a:lstStyle/>
        <a:p>
          <a:endParaRPr lang="en-US"/>
        </a:p>
      </dgm:t>
    </dgm:pt>
    <dgm:pt modelId="{BB114C99-E48E-4483-82C9-CE61C2575580}" type="sibTrans" cxnId="{39D988B2-9844-4315-838B-17851A251B11}">
      <dgm:prSet/>
      <dgm:spPr/>
      <dgm:t>
        <a:bodyPr/>
        <a:lstStyle/>
        <a:p>
          <a:endParaRPr lang="en-US"/>
        </a:p>
      </dgm:t>
    </dgm:pt>
    <dgm:pt modelId="{6BE43636-5598-4CA4-BB73-F3C48FC823F0}">
      <dgm:prSet/>
      <dgm:spPr/>
      <dgm:t>
        <a:bodyPr/>
        <a:lstStyle/>
        <a:p>
          <a:pPr>
            <a:lnSpc>
              <a:spcPct val="100000"/>
            </a:lnSpc>
            <a:defRPr cap="all"/>
          </a:pPr>
          <a:r>
            <a:rPr lang="en-US" dirty="0"/>
            <a:t>The secondary demographic factors considered are:</a:t>
          </a:r>
        </a:p>
      </dgm:t>
    </dgm:pt>
    <dgm:pt modelId="{906FE158-D52F-4A0F-84B8-B995AFD40FE4}" type="parTrans" cxnId="{70014D9F-BB75-4CFF-A908-B5FEB55D8CAF}">
      <dgm:prSet/>
      <dgm:spPr/>
      <dgm:t>
        <a:bodyPr/>
        <a:lstStyle/>
        <a:p>
          <a:endParaRPr lang="en-US"/>
        </a:p>
      </dgm:t>
    </dgm:pt>
    <dgm:pt modelId="{3FF26C1F-BB30-475E-95DB-6E5F3273DD7A}" type="sibTrans" cxnId="{70014D9F-BB75-4CFF-A908-B5FEB55D8CAF}">
      <dgm:prSet/>
      <dgm:spPr/>
      <dgm:t>
        <a:bodyPr/>
        <a:lstStyle/>
        <a:p>
          <a:endParaRPr lang="en-US"/>
        </a:p>
      </dgm:t>
    </dgm:pt>
    <dgm:pt modelId="{24FD590C-9504-4E95-9626-59CD64BA46B4}">
      <dgm:prSet/>
      <dgm:spPr/>
      <dgm:t>
        <a:bodyPr/>
        <a:lstStyle/>
        <a:p>
          <a:pPr>
            <a:lnSpc>
              <a:spcPct val="100000"/>
            </a:lnSpc>
            <a:defRPr cap="all"/>
          </a:pPr>
          <a:r>
            <a:rPr lang="en-US" dirty="0"/>
            <a:t>1.Child Mortality</a:t>
          </a:r>
        </a:p>
      </dgm:t>
    </dgm:pt>
    <dgm:pt modelId="{00C8695F-83C3-4C92-957E-A0FAFC78A98B}" type="parTrans" cxnId="{547F7459-189A-4512-8147-D97DA3DED648}">
      <dgm:prSet/>
      <dgm:spPr/>
      <dgm:t>
        <a:bodyPr/>
        <a:lstStyle/>
        <a:p>
          <a:endParaRPr lang="en-US"/>
        </a:p>
      </dgm:t>
    </dgm:pt>
    <dgm:pt modelId="{B91963F5-A5D3-414D-967F-E63D546D562B}" type="sibTrans" cxnId="{547F7459-189A-4512-8147-D97DA3DED648}">
      <dgm:prSet/>
      <dgm:spPr/>
      <dgm:t>
        <a:bodyPr/>
        <a:lstStyle/>
        <a:p>
          <a:endParaRPr lang="en-US"/>
        </a:p>
      </dgm:t>
    </dgm:pt>
    <dgm:pt modelId="{507ADBE7-BF43-4C66-BE5A-9DAC8249DEDA}">
      <dgm:prSet/>
      <dgm:spPr/>
      <dgm:t>
        <a:bodyPr/>
        <a:lstStyle/>
        <a:p>
          <a:pPr>
            <a:lnSpc>
              <a:spcPct val="100000"/>
            </a:lnSpc>
            <a:defRPr cap="all"/>
          </a:pPr>
          <a:r>
            <a:rPr lang="en-US" dirty="0"/>
            <a:t>2.Life-expectancy</a:t>
          </a:r>
        </a:p>
      </dgm:t>
    </dgm:pt>
    <dgm:pt modelId="{6D4E5E09-06E3-4BAC-B4AA-A42CF0B46B2E}" type="parTrans" cxnId="{A42E53A6-CF84-49F1-A0C9-297FF32EFF78}">
      <dgm:prSet/>
      <dgm:spPr/>
      <dgm:t>
        <a:bodyPr/>
        <a:lstStyle/>
        <a:p>
          <a:endParaRPr lang="en-US"/>
        </a:p>
      </dgm:t>
    </dgm:pt>
    <dgm:pt modelId="{75B13B44-6CB4-4002-982B-DEA475827FFD}" type="sibTrans" cxnId="{A42E53A6-CF84-49F1-A0C9-297FF32EFF78}">
      <dgm:prSet/>
      <dgm:spPr/>
      <dgm:t>
        <a:bodyPr/>
        <a:lstStyle/>
        <a:p>
          <a:endParaRPr lang="en-US"/>
        </a:p>
      </dgm:t>
    </dgm:pt>
    <dgm:pt modelId="{1DD9D96F-5897-471B-AD2C-240F4E0C4DFE}">
      <dgm:prSet/>
      <dgm:spPr/>
      <dgm:t>
        <a:bodyPr/>
        <a:lstStyle/>
        <a:p>
          <a:pPr>
            <a:lnSpc>
              <a:spcPct val="100000"/>
            </a:lnSpc>
            <a:defRPr cap="all"/>
          </a:pPr>
          <a:r>
            <a:rPr lang="en-US" dirty="0"/>
            <a:t>3. Population</a:t>
          </a:r>
        </a:p>
      </dgm:t>
    </dgm:pt>
    <dgm:pt modelId="{51E32BA8-C24E-437F-A524-ED4CFE116ADE}" type="parTrans" cxnId="{53B074FD-1832-45B0-B875-F6B055D90525}">
      <dgm:prSet/>
      <dgm:spPr/>
      <dgm:t>
        <a:bodyPr/>
        <a:lstStyle/>
        <a:p>
          <a:endParaRPr lang="en-US"/>
        </a:p>
      </dgm:t>
    </dgm:pt>
    <dgm:pt modelId="{C0494199-B2D1-4649-B464-574B340D0F33}" type="sibTrans" cxnId="{53B074FD-1832-45B0-B875-F6B055D90525}">
      <dgm:prSet/>
      <dgm:spPr/>
      <dgm:t>
        <a:bodyPr/>
        <a:lstStyle/>
        <a:p>
          <a:endParaRPr lang="en-US"/>
        </a:p>
      </dgm:t>
    </dgm:pt>
    <dgm:pt modelId="{4A1AEF35-BD57-449C-868B-C35BC659C5A9}" type="pres">
      <dgm:prSet presAssocID="{89EF30F4-602F-42DD-9F2C-FE3824F66161}" presName="root" presStyleCnt="0">
        <dgm:presLayoutVars>
          <dgm:dir/>
          <dgm:resizeHandles val="exact"/>
        </dgm:presLayoutVars>
      </dgm:prSet>
      <dgm:spPr/>
    </dgm:pt>
    <dgm:pt modelId="{2DDEA803-23FA-42AE-9D08-061A2456A70A}" type="pres">
      <dgm:prSet presAssocID="{AD7CA2C8-DA99-4770-A385-E154481118F7}" presName="compNode" presStyleCnt="0"/>
      <dgm:spPr/>
    </dgm:pt>
    <dgm:pt modelId="{1A383863-24BF-4430-965D-C3402D24FDBF}" type="pres">
      <dgm:prSet presAssocID="{AD7CA2C8-DA99-4770-A385-E154481118F7}" presName="iconBgRect" presStyleLbl="bgShp" presStyleIdx="0" presStyleCnt="5"/>
      <dgm:spPr>
        <a:prstGeom prst="round2DiagRect">
          <a:avLst>
            <a:gd name="adj1" fmla="val 29727"/>
            <a:gd name="adj2" fmla="val 0"/>
          </a:avLst>
        </a:prstGeom>
      </dgm:spPr>
    </dgm:pt>
    <dgm:pt modelId="{22D5D011-E6DA-49A9-B4A1-512BB102FFBB}" type="pres">
      <dgm:prSet presAssocID="{AD7CA2C8-DA99-4770-A385-E154481118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25CBF47-BA12-42B3-805C-57D91DA6B42D}" type="pres">
      <dgm:prSet presAssocID="{AD7CA2C8-DA99-4770-A385-E154481118F7}" presName="spaceRect" presStyleCnt="0"/>
      <dgm:spPr/>
    </dgm:pt>
    <dgm:pt modelId="{85AD6BFA-EB43-436A-A786-59093245190C}" type="pres">
      <dgm:prSet presAssocID="{AD7CA2C8-DA99-4770-A385-E154481118F7}" presName="textRect" presStyleLbl="revTx" presStyleIdx="0" presStyleCnt="5">
        <dgm:presLayoutVars>
          <dgm:chMax val="1"/>
          <dgm:chPref val="1"/>
        </dgm:presLayoutVars>
      </dgm:prSet>
      <dgm:spPr/>
    </dgm:pt>
    <dgm:pt modelId="{B0BAF4EF-FA98-427F-9CC4-24394072777B}" type="pres">
      <dgm:prSet presAssocID="{BB114C99-E48E-4483-82C9-CE61C2575580}" presName="sibTrans" presStyleCnt="0"/>
      <dgm:spPr/>
    </dgm:pt>
    <dgm:pt modelId="{718A4DC6-4F07-46C1-8589-8EE8BFD1C09C}" type="pres">
      <dgm:prSet presAssocID="{6BE43636-5598-4CA4-BB73-F3C48FC823F0}" presName="compNode" presStyleCnt="0"/>
      <dgm:spPr/>
    </dgm:pt>
    <dgm:pt modelId="{C83D95FA-1FEA-4E0E-AF38-89FFAD4503E1}" type="pres">
      <dgm:prSet presAssocID="{6BE43636-5598-4CA4-BB73-F3C48FC823F0}" presName="iconBgRect" presStyleLbl="bgShp" presStyleIdx="1" presStyleCnt="5"/>
      <dgm:spPr>
        <a:prstGeom prst="round2DiagRect">
          <a:avLst>
            <a:gd name="adj1" fmla="val 29727"/>
            <a:gd name="adj2" fmla="val 0"/>
          </a:avLst>
        </a:prstGeom>
      </dgm:spPr>
    </dgm:pt>
    <dgm:pt modelId="{BA615A83-91EE-4963-A7F6-D6AECF1D86A0}" type="pres">
      <dgm:prSet presAssocID="{6BE43636-5598-4CA4-BB73-F3C48FC823F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013CA72C-7931-4229-BF0F-93B2131DF6D0}" type="pres">
      <dgm:prSet presAssocID="{6BE43636-5598-4CA4-BB73-F3C48FC823F0}" presName="spaceRect" presStyleCnt="0"/>
      <dgm:spPr/>
    </dgm:pt>
    <dgm:pt modelId="{5625C010-BA07-4CAA-845B-4ACEEFBFF072}" type="pres">
      <dgm:prSet presAssocID="{6BE43636-5598-4CA4-BB73-F3C48FC823F0}" presName="textRect" presStyleLbl="revTx" presStyleIdx="1" presStyleCnt="5">
        <dgm:presLayoutVars>
          <dgm:chMax val="1"/>
          <dgm:chPref val="1"/>
        </dgm:presLayoutVars>
      </dgm:prSet>
      <dgm:spPr/>
    </dgm:pt>
    <dgm:pt modelId="{8D68B59C-F6FB-47B2-B209-6D898402CE80}" type="pres">
      <dgm:prSet presAssocID="{3FF26C1F-BB30-475E-95DB-6E5F3273DD7A}" presName="sibTrans" presStyleCnt="0"/>
      <dgm:spPr/>
    </dgm:pt>
    <dgm:pt modelId="{F31D6039-005F-4E56-8061-A3DC0CDB113A}" type="pres">
      <dgm:prSet presAssocID="{24FD590C-9504-4E95-9626-59CD64BA46B4}" presName="compNode" presStyleCnt="0"/>
      <dgm:spPr/>
    </dgm:pt>
    <dgm:pt modelId="{DE0F3DFA-7067-4503-A66B-73A52914CF0D}" type="pres">
      <dgm:prSet presAssocID="{24FD590C-9504-4E95-9626-59CD64BA46B4}" presName="iconBgRect" presStyleLbl="bgShp" presStyleIdx="2" presStyleCnt="5"/>
      <dgm:spPr>
        <a:prstGeom prst="round2DiagRect">
          <a:avLst>
            <a:gd name="adj1" fmla="val 29727"/>
            <a:gd name="adj2" fmla="val 0"/>
          </a:avLst>
        </a:prstGeom>
      </dgm:spPr>
    </dgm:pt>
    <dgm:pt modelId="{9BCE6BFD-ECA9-4218-97A9-A1137F12F320}" type="pres">
      <dgm:prSet presAssocID="{24FD590C-9504-4E95-9626-59CD64BA46B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by"/>
        </a:ext>
      </dgm:extLst>
    </dgm:pt>
    <dgm:pt modelId="{68DB1A25-E70C-4CDE-AB8F-06C910DD15FC}" type="pres">
      <dgm:prSet presAssocID="{24FD590C-9504-4E95-9626-59CD64BA46B4}" presName="spaceRect" presStyleCnt="0"/>
      <dgm:spPr/>
    </dgm:pt>
    <dgm:pt modelId="{4D5B40D6-E24B-4822-96D9-0F64565F04C6}" type="pres">
      <dgm:prSet presAssocID="{24FD590C-9504-4E95-9626-59CD64BA46B4}" presName="textRect" presStyleLbl="revTx" presStyleIdx="2" presStyleCnt="5">
        <dgm:presLayoutVars>
          <dgm:chMax val="1"/>
          <dgm:chPref val="1"/>
        </dgm:presLayoutVars>
      </dgm:prSet>
      <dgm:spPr/>
    </dgm:pt>
    <dgm:pt modelId="{0BB85833-69CA-4A96-9D3F-8C2D045FBFD4}" type="pres">
      <dgm:prSet presAssocID="{B91963F5-A5D3-414D-967F-E63D546D562B}" presName="sibTrans" presStyleCnt="0"/>
      <dgm:spPr/>
    </dgm:pt>
    <dgm:pt modelId="{6C78609C-82F9-41E2-AB70-D523071A6846}" type="pres">
      <dgm:prSet presAssocID="{507ADBE7-BF43-4C66-BE5A-9DAC8249DEDA}" presName="compNode" presStyleCnt="0"/>
      <dgm:spPr/>
    </dgm:pt>
    <dgm:pt modelId="{926631F6-7063-4447-B40F-E3FB66E5D6EA}" type="pres">
      <dgm:prSet presAssocID="{507ADBE7-BF43-4C66-BE5A-9DAC8249DEDA}" presName="iconBgRect" presStyleLbl="bgShp" presStyleIdx="3" presStyleCnt="5"/>
      <dgm:spPr>
        <a:prstGeom prst="round2DiagRect">
          <a:avLst>
            <a:gd name="adj1" fmla="val 29727"/>
            <a:gd name="adj2" fmla="val 0"/>
          </a:avLst>
        </a:prstGeom>
      </dgm:spPr>
    </dgm:pt>
    <dgm:pt modelId="{05B2B3C0-E23C-4E35-87D3-0EB0BF9089CA}" type="pres">
      <dgm:prSet presAssocID="{507ADBE7-BF43-4C66-BE5A-9DAC8249DED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beat"/>
        </a:ext>
      </dgm:extLst>
    </dgm:pt>
    <dgm:pt modelId="{32217FCC-053C-4215-80E8-EC9E4E9A4263}" type="pres">
      <dgm:prSet presAssocID="{507ADBE7-BF43-4C66-BE5A-9DAC8249DEDA}" presName="spaceRect" presStyleCnt="0"/>
      <dgm:spPr/>
    </dgm:pt>
    <dgm:pt modelId="{9C80FFD9-7D0D-468F-AD54-9AA9E16C2B5C}" type="pres">
      <dgm:prSet presAssocID="{507ADBE7-BF43-4C66-BE5A-9DAC8249DEDA}" presName="textRect" presStyleLbl="revTx" presStyleIdx="3" presStyleCnt="5">
        <dgm:presLayoutVars>
          <dgm:chMax val="1"/>
          <dgm:chPref val="1"/>
        </dgm:presLayoutVars>
      </dgm:prSet>
      <dgm:spPr/>
    </dgm:pt>
    <dgm:pt modelId="{BF058D8B-704F-440C-9188-07DA0A580928}" type="pres">
      <dgm:prSet presAssocID="{75B13B44-6CB4-4002-982B-DEA475827FFD}" presName="sibTrans" presStyleCnt="0"/>
      <dgm:spPr/>
    </dgm:pt>
    <dgm:pt modelId="{6A406CCB-3B59-4777-82DC-5DB1C11CF2A5}" type="pres">
      <dgm:prSet presAssocID="{1DD9D96F-5897-471B-AD2C-240F4E0C4DFE}" presName="compNode" presStyleCnt="0"/>
      <dgm:spPr/>
    </dgm:pt>
    <dgm:pt modelId="{6E05FC62-B394-4325-BF4A-6D08D00743D0}" type="pres">
      <dgm:prSet presAssocID="{1DD9D96F-5897-471B-AD2C-240F4E0C4DFE}" presName="iconBgRect" presStyleLbl="bgShp" presStyleIdx="4" presStyleCnt="5"/>
      <dgm:spPr>
        <a:prstGeom prst="round2DiagRect">
          <a:avLst>
            <a:gd name="adj1" fmla="val 29727"/>
            <a:gd name="adj2" fmla="val 0"/>
          </a:avLst>
        </a:prstGeom>
      </dgm:spPr>
    </dgm:pt>
    <dgm:pt modelId="{4F4EDFF8-B055-49F0-AEFE-5BBEAC2861F0}" type="pres">
      <dgm:prSet presAssocID="{1DD9D96F-5897-471B-AD2C-240F4E0C4D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m"/>
        </a:ext>
      </dgm:extLst>
    </dgm:pt>
    <dgm:pt modelId="{152A7615-5299-4B99-9B4A-5C048945BF7F}" type="pres">
      <dgm:prSet presAssocID="{1DD9D96F-5897-471B-AD2C-240F4E0C4DFE}" presName="spaceRect" presStyleCnt="0"/>
      <dgm:spPr/>
    </dgm:pt>
    <dgm:pt modelId="{AE40A047-EF90-4D7B-B933-57A5162B34D2}" type="pres">
      <dgm:prSet presAssocID="{1DD9D96F-5897-471B-AD2C-240F4E0C4DFE}" presName="textRect" presStyleLbl="revTx" presStyleIdx="4" presStyleCnt="5">
        <dgm:presLayoutVars>
          <dgm:chMax val="1"/>
          <dgm:chPref val="1"/>
        </dgm:presLayoutVars>
      </dgm:prSet>
      <dgm:spPr/>
    </dgm:pt>
  </dgm:ptLst>
  <dgm:cxnLst>
    <dgm:cxn modelId="{FA52AB02-C6BD-445B-AB89-B67A9717D7AD}" type="presOf" srcId="{AD7CA2C8-DA99-4770-A385-E154481118F7}" destId="{85AD6BFA-EB43-436A-A786-59093245190C}" srcOrd="0" destOrd="0" presId="urn:microsoft.com/office/officeart/2018/5/layout/IconLeafLabelList"/>
    <dgm:cxn modelId="{41988B64-C64A-4636-93D7-F125662650F0}" type="presOf" srcId="{24FD590C-9504-4E95-9626-59CD64BA46B4}" destId="{4D5B40D6-E24B-4822-96D9-0F64565F04C6}" srcOrd="0" destOrd="0" presId="urn:microsoft.com/office/officeart/2018/5/layout/IconLeafLabelList"/>
    <dgm:cxn modelId="{547F7459-189A-4512-8147-D97DA3DED648}" srcId="{89EF30F4-602F-42DD-9F2C-FE3824F66161}" destId="{24FD590C-9504-4E95-9626-59CD64BA46B4}" srcOrd="2" destOrd="0" parTransId="{00C8695F-83C3-4C92-957E-A0FAFC78A98B}" sibTransId="{B91963F5-A5D3-414D-967F-E63D546D562B}"/>
    <dgm:cxn modelId="{A993D099-21A4-4269-BF10-8C1FB5EAE267}" type="presOf" srcId="{6BE43636-5598-4CA4-BB73-F3C48FC823F0}" destId="{5625C010-BA07-4CAA-845B-4ACEEFBFF072}" srcOrd="0" destOrd="0" presId="urn:microsoft.com/office/officeart/2018/5/layout/IconLeafLabelList"/>
    <dgm:cxn modelId="{70014D9F-BB75-4CFF-A908-B5FEB55D8CAF}" srcId="{89EF30F4-602F-42DD-9F2C-FE3824F66161}" destId="{6BE43636-5598-4CA4-BB73-F3C48FC823F0}" srcOrd="1" destOrd="0" parTransId="{906FE158-D52F-4A0F-84B8-B995AFD40FE4}" sibTransId="{3FF26C1F-BB30-475E-95DB-6E5F3273DD7A}"/>
    <dgm:cxn modelId="{D6AD28A4-2D4E-49D6-82E4-01DB913DA667}" type="presOf" srcId="{89EF30F4-602F-42DD-9F2C-FE3824F66161}" destId="{4A1AEF35-BD57-449C-868B-C35BC659C5A9}" srcOrd="0" destOrd="0" presId="urn:microsoft.com/office/officeart/2018/5/layout/IconLeafLabelList"/>
    <dgm:cxn modelId="{A42E53A6-CF84-49F1-A0C9-297FF32EFF78}" srcId="{89EF30F4-602F-42DD-9F2C-FE3824F66161}" destId="{507ADBE7-BF43-4C66-BE5A-9DAC8249DEDA}" srcOrd="3" destOrd="0" parTransId="{6D4E5E09-06E3-4BAC-B4AA-A42CF0B46B2E}" sibTransId="{75B13B44-6CB4-4002-982B-DEA475827FFD}"/>
    <dgm:cxn modelId="{39D988B2-9844-4315-838B-17851A251B11}" srcId="{89EF30F4-602F-42DD-9F2C-FE3824F66161}" destId="{AD7CA2C8-DA99-4770-A385-E154481118F7}" srcOrd="0" destOrd="0" parTransId="{CEBEFB07-3518-4B75-BC63-D126313E2F7D}" sibTransId="{BB114C99-E48E-4483-82C9-CE61C2575580}"/>
    <dgm:cxn modelId="{67C4FFD0-16DE-4F0D-AB38-9B95107E60AB}" type="presOf" srcId="{1DD9D96F-5897-471B-AD2C-240F4E0C4DFE}" destId="{AE40A047-EF90-4D7B-B933-57A5162B34D2}" srcOrd="0" destOrd="0" presId="urn:microsoft.com/office/officeart/2018/5/layout/IconLeafLabelList"/>
    <dgm:cxn modelId="{B2F142F6-40BF-491A-A2BC-553C89EA2A9A}" type="presOf" srcId="{507ADBE7-BF43-4C66-BE5A-9DAC8249DEDA}" destId="{9C80FFD9-7D0D-468F-AD54-9AA9E16C2B5C}" srcOrd="0" destOrd="0" presId="urn:microsoft.com/office/officeart/2018/5/layout/IconLeafLabelList"/>
    <dgm:cxn modelId="{53B074FD-1832-45B0-B875-F6B055D90525}" srcId="{89EF30F4-602F-42DD-9F2C-FE3824F66161}" destId="{1DD9D96F-5897-471B-AD2C-240F4E0C4DFE}" srcOrd="4" destOrd="0" parTransId="{51E32BA8-C24E-437F-A524-ED4CFE116ADE}" sibTransId="{C0494199-B2D1-4649-B464-574B340D0F33}"/>
    <dgm:cxn modelId="{6C20DF3E-20B1-49D5-9A50-C0DCDC67570C}" type="presParOf" srcId="{4A1AEF35-BD57-449C-868B-C35BC659C5A9}" destId="{2DDEA803-23FA-42AE-9D08-061A2456A70A}" srcOrd="0" destOrd="0" presId="urn:microsoft.com/office/officeart/2018/5/layout/IconLeafLabelList"/>
    <dgm:cxn modelId="{357C63B4-5866-45DB-8071-B499D65E4F47}" type="presParOf" srcId="{2DDEA803-23FA-42AE-9D08-061A2456A70A}" destId="{1A383863-24BF-4430-965D-C3402D24FDBF}" srcOrd="0" destOrd="0" presId="urn:microsoft.com/office/officeart/2018/5/layout/IconLeafLabelList"/>
    <dgm:cxn modelId="{097958E7-91E6-405A-AB47-85F842CEA7D0}" type="presParOf" srcId="{2DDEA803-23FA-42AE-9D08-061A2456A70A}" destId="{22D5D011-E6DA-49A9-B4A1-512BB102FFBB}" srcOrd="1" destOrd="0" presId="urn:microsoft.com/office/officeart/2018/5/layout/IconLeafLabelList"/>
    <dgm:cxn modelId="{08CF59FD-41AC-43E4-AAE6-1AFD57EB72DD}" type="presParOf" srcId="{2DDEA803-23FA-42AE-9D08-061A2456A70A}" destId="{425CBF47-BA12-42B3-805C-57D91DA6B42D}" srcOrd="2" destOrd="0" presId="urn:microsoft.com/office/officeart/2018/5/layout/IconLeafLabelList"/>
    <dgm:cxn modelId="{C19CEFC7-452C-491B-8388-0DCAE70E1AE9}" type="presParOf" srcId="{2DDEA803-23FA-42AE-9D08-061A2456A70A}" destId="{85AD6BFA-EB43-436A-A786-59093245190C}" srcOrd="3" destOrd="0" presId="urn:microsoft.com/office/officeart/2018/5/layout/IconLeafLabelList"/>
    <dgm:cxn modelId="{29D62C12-1D9D-4FD3-B900-EB609C1B6B1C}" type="presParOf" srcId="{4A1AEF35-BD57-449C-868B-C35BC659C5A9}" destId="{B0BAF4EF-FA98-427F-9CC4-24394072777B}" srcOrd="1" destOrd="0" presId="urn:microsoft.com/office/officeart/2018/5/layout/IconLeafLabelList"/>
    <dgm:cxn modelId="{AAC625A0-5C08-43F4-A618-E74395694E96}" type="presParOf" srcId="{4A1AEF35-BD57-449C-868B-C35BC659C5A9}" destId="{718A4DC6-4F07-46C1-8589-8EE8BFD1C09C}" srcOrd="2" destOrd="0" presId="urn:microsoft.com/office/officeart/2018/5/layout/IconLeafLabelList"/>
    <dgm:cxn modelId="{7B57315F-7138-4F5D-B961-886499C514F6}" type="presParOf" srcId="{718A4DC6-4F07-46C1-8589-8EE8BFD1C09C}" destId="{C83D95FA-1FEA-4E0E-AF38-89FFAD4503E1}" srcOrd="0" destOrd="0" presId="urn:microsoft.com/office/officeart/2018/5/layout/IconLeafLabelList"/>
    <dgm:cxn modelId="{AD4D803A-9030-44A3-8856-3DC46A917E92}" type="presParOf" srcId="{718A4DC6-4F07-46C1-8589-8EE8BFD1C09C}" destId="{BA615A83-91EE-4963-A7F6-D6AECF1D86A0}" srcOrd="1" destOrd="0" presId="urn:microsoft.com/office/officeart/2018/5/layout/IconLeafLabelList"/>
    <dgm:cxn modelId="{85723681-A680-430C-9D98-D5384235DD7E}" type="presParOf" srcId="{718A4DC6-4F07-46C1-8589-8EE8BFD1C09C}" destId="{013CA72C-7931-4229-BF0F-93B2131DF6D0}" srcOrd="2" destOrd="0" presId="urn:microsoft.com/office/officeart/2018/5/layout/IconLeafLabelList"/>
    <dgm:cxn modelId="{8DC14B29-95C7-40D9-B8D8-B015CFAF4924}" type="presParOf" srcId="{718A4DC6-4F07-46C1-8589-8EE8BFD1C09C}" destId="{5625C010-BA07-4CAA-845B-4ACEEFBFF072}" srcOrd="3" destOrd="0" presId="urn:microsoft.com/office/officeart/2018/5/layout/IconLeafLabelList"/>
    <dgm:cxn modelId="{CAFB9C0B-6D67-4C38-B7C7-554CDA7E708E}" type="presParOf" srcId="{4A1AEF35-BD57-449C-868B-C35BC659C5A9}" destId="{8D68B59C-F6FB-47B2-B209-6D898402CE80}" srcOrd="3" destOrd="0" presId="urn:microsoft.com/office/officeart/2018/5/layout/IconLeafLabelList"/>
    <dgm:cxn modelId="{3A16B610-D3D6-44A1-8F2F-E3C14EC3079C}" type="presParOf" srcId="{4A1AEF35-BD57-449C-868B-C35BC659C5A9}" destId="{F31D6039-005F-4E56-8061-A3DC0CDB113A}" srcOrd="4" destOrd="0" presId="urn:microsoft.com/office/officeart/2018/5/layout/IconLeafLabelList"/>
    <dgm:cxn modelId="{11C2A180-F8C7-4522-924E-1FB89446CA0B}" type="presParOf" srcId="{F31D6039-005F-4E56-8061-A3DC0CDB113A}" destId="{DE0F3DFA-7067-4503-A66B-73A52914CF0D}" srcOrd="0" destOrd="0" presId="urn:microsoft.com/office/officeart/2018/5/layout/IconLeafLabelList"/>
    <dgm:cxn modelId="{4E0DA23A-EBFB-4E73-BA27-091EC995A72A}" type="presParOf" srcId="{F31D6039-005F-4E56-8061-A3DC0CDB113A}" destId="{9BCE6BFD-ECA9-4218-97A9-A1137F12F320}" srcOrd="1" destOrd="0" presId="urn:microsoft.com/office/officeart/2018/5/layout/IconLeafLabelList"/>
    <dgm:cxn modelId="{289D70D7-0412-45B8-927C-20A52B828B1F}" type="presParOf" srcId="{F31D6039-005F-4E56-8061-A3DC0CDB113A}" destId="{68DB1A25-E70C-4CDE-AB8F-06C910DD15FC}" srcOrd="2" destOrd="0" presId="urn:microsoft.com/office/officeart/2018/5/layout/IconLeafLabelList"/>
    <dgm:cxn modelId="{FEEFE361-F1EB-4BD7-8BDC-D8B01D68DEF4}" type="presParOf" srcId="{F31D6039-005F-4E56-8061-A3DC0CDB113A}" destId="{4D5B40D6-E24B-4822-96D9-0F64565F04C6}" srcOrd="3" destOrd="0" presId="urn:microsoft.com/office/officeart/2018/5/layout/IconLeafLabelList"/>
    <dgm:cxn modelId="{CB84D4A2-E11E-4A89-A1E8-00488D516487}" type="presParOf" srcId="{4A1AEF35-BD57-449C-868B-C35BC659C5A9}" destId="{0BB85833-69CA-4A96-9D3F-8C2D045FBFD4}" srcOrd="5" destOrd="0" presId="urn:microsoft.com/office/officeart/2018/5/layout/IconLeafLabelList"/>
    <dgm:cxn modelId="{63DC68A5-F292-439A-BC85-616AF535EF10}" type="presParOf" srcId="{4A1AEF35-BD57-449C-868B-C35BC659C5A9}" destId="{6C78609C-82F9-41E2-AB70-D523071A6846}" srcOrd="6" destOrd="0" presId="urn:microsoft.com/office/officeart/2018/5/layout/IconLeafLabelList"/>
    <dgm:cxn modelId="{0C24943C-8749-41EE-B2C6-219D28E9D1D2}" type="presParOf" srcId="{6C78609C-82F9-41E2-AB70-D523071A6846}" destId="{926631F6-7063-4447-B40F-E3FB66E5D6EA}" srcOrd="0" destOrd="0" presId="urn:microsoft.com/office/officeart/2018/5/layout/IconLeafLabelList"/>
    <dgm:cxn modelId="{335F8544-45B1-4F7F-9A93-F3A747F46854}" type="presParOf" srcId="{6C78609C-82F9-41E2-AB70-D523071A6846}" destId="{05B2B3C0-E23C-4E35-87D3-0EB0BF9089CA}" srcOrd="1" destOrd="0" presId="urn:microsoft.com/office/officeart/2018/5/layout/IconLeafLabelList"/>
    <dgm:cxn modelId="{865ED104-C72D-4861-82AA-D0C34D8DD693}" type="presParOf" srcId="{6C78609C-82F9-41E2-AB70-D523071A6846}" destId="{32217FCC-053C-4215-80E8-EC9E4E9A4263}" srcOrd="2" destOrd="0" presId="urn:microsoft.com/office/officeart/2018/5/layout/IconLeafLabelList"/>
    <dgm:cxn modelId="{1C97B236-3EE4-4AA6-B966-3A92805E6DD5}" type="presParOf" srcId="{6C78609C-82F9-41E2-AB70-D523071A6846}" destId="{9C80FFD9-7D0D-468F-AD54-9AA9E16C2B5C}" srcOrd="3" destOrd="0" presId="urn:microsoft.com/office/officeart/2018/5/layout/IconLeafLabelList"/>
    <dgm:cxn modelId="{8F552C90-FE47-45F3-BFAD-4E99F17F0C2B}" type="presParOf" srcId="{4A1AEF35-BD57-449C-868B-C35BC659C5A9}" destId="{BF058D8B-704F-440C-9188-07DA0A580928}" srcOrd="7" destOrd="0" presId="urn:microsoft.com/office/officeart/2018/5/layout/IconLeafLabelList"/>
    <dgm:cxn modelId="{C9643B35-0210-4A19-AAD0-1CA083603A33}" type="presParOf" srcId="{4A1AEF35-BD57-449C-868B-C35BC659C5A9}" destId="{6A406CCB-3B59-4777-82DC-5DB1C11CF2A5}" srcOrd="8" destOrd="0" presId="urn:microsoft.com/office/officeart/2018/5/layout/IconLeafLabelList"/>
    <dgm:cxn modelId="{4B1B94CE-4148-478A-B870-9FA79E0DFBFB}" type="presParOf" srcId="{6A406CCB-3B59-4777-82DC-5DB1C11CF2A5}" destId="{6E05FC62-B394-4325-BF4A-6D08D00743D0}" srcOrd="0" destOrd="0" presId="urn:microsoft.com/office/officeart/2018/5/layout/IconLeafLabelList"/>
    <dgm:cxn modelId="{BCE57C8B-F452-4C34-B741-8DCA2C69A176}" type="presParOf" srcId="{6A406CCB-3B59-4777-82DC-5DB1C11CF2A5}" destId="{4F4EDFF8-B055-49F0-AEFE-5BBEAC2861F0}" srcOrd="1" destOrd="0" presId="urn:microsoft.com/office/officeart/2018/5/layout/IconLeafLabelList"/>
    <dgm:cxn modelId="{721E7FD7-609F-4871-A12C-A91FC0A11BFC}" type="presParOf" srcId="{6A406CCB-3B59-4777-82DC-5DB1C11CF2A5}" destId="{152A7615-5299-4B99-9B4A-5C048945BF7F}" srcOrd="2" destOrd="0" presId="urn:microsoft.com/office/officeart/2018/5/layout/IconLeafLabelList"/>
    <dgm:cxn modelId="{4D76A026-BB62-448D-B456-DCDA38FE6FA1}" type="presParOf" srcId="{6A406CCB-3B59-4777-82DC-5DB1C11CF2A5}" destId="{AE40A047-EF90-4D7B-B933-57A5162B34D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AF9C6B-D3B5-462D-93CE-4CBF614F722E}"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1D531DC-CF7B-4045-AE4D-6C7EBBF96886}">
      <dgm:prSet/>
      <dgm:spPr/>
      <dgm:t>
        <a:bodyPr/>
        <a:lstStyle/>
        <a:p>
          <a:pPr algn="just">
            <a:lnSpc>
              <a:spcPct val="100000"/>
            </a:lnSpc>
          </a:pPr>
          <a:r>
            <a:rPr lang="en-US" dirty="0"/>
            <a:t>Does GDP variations affect the Child Mortality rates in the countries of MENA?</a:t>
          </a:r>
        </a:p>
      </dgm:t>
    </dgm:pt>
    <dgm:pt modelId="{97BB8FCC-E042-4AC5-80D5-86356FEC3FF6}" type="parTrans" cxnId="{2477B7BC-49B4-4DF7-8485-0357C7D86B32}">
      <dgm:prSet/>
      <dgm:spPr/>
      <dgm:t>
        <a:bodyPr/>
        <a:lstStyle/>
        <a:p>
          <a:endParaRPr lang="en-US"/>
        </a:p>
      </dgm:t>
    </dgm:pt>
    <dgm:pt modelId="{AB03345F-242D-498E-9445-C8DA298742D0}" type="sibTrans" cxnId="{2477B7BC-49B4-4DF7-8485-0357C7D86B32}">
      <dgm:prSet/>
      <dgm:spPr/>
      <dgm:t>
        <a:bodyPr/>
        <a:lstStyle/>
        <a:p>
          <a:endParaRPr lang="en-US"/>
        </a:p>
      </dgm:t>
    </dgm:pt>
    <dgm:pt modelId="{9DD189EC-975A-4C96-94E8-0808C458B1E8}">
      <dgm:prSet/>
      <dgm:spPr/>
      <dgm:t>
        <a:bodyPr/>
        <a:lstStyle/>
        <a:p>
          <a:pPr algn="just">
            <a:lnSpc>
              <a:spcPct val="100000"/>
            </a:lnSpc>
          </a:pPr>
          <a:r>
            <a:rPr lang="en-US" dirty="0"/>
            <a:t>How does the GDP of MENA affect it’s Life Expectancy rate?</a:t>
          </a:r>
        </a:p>
      </dgm:t>
    </dgm:pt>
    <dgm:pt modelId="{16CCCD28-FA3B-4942-AAC3-E322E388436B}" type="parTrans" cxnId="{3B3D0C43-E0BF-4E3A-AEF2-68E1C8CF1E20}">
      <dgm:prSet/>
      <dgm:spPr/>
      <dgm:t>
        <a:bodyPr/>
        <a:lstStyle/>
        <a:p>
          <a:endParaRPr lang="en-US"/>
        </a:p>
      </dgm:t>
    </dgm:pt>
    <dgm:pt modelId="{11FA75CC-8BC8-417B-85D2-48D0BFFD0B59}" type="sibTrans" cxnId="{3B3D0C43-E0BF-4E3A-AEF2-68E1C8CF1E20}">
      <dgm:prSet/>
      <dgm:spPr/>
      <dgm:t>
        <a:bodyPr/>
        <a:lstStyle/>
        <a:p>
          <a:endParaRPr lang="en-US"/>
        </a:p>
      </dgm:t>
    </dgm:pt>
    <dgm:pt modelId="{3BBF7993-8755-4341-98BF-625D1CC40762}">
      <dgm:prSet/>
      <dgm:spPr/>
      <dgm:t>
        <a:bodyPr/>
        <a:lstStyle/>
        <a:p>
          <a:pPr algn="just">
            <a:lnSpc>
              <a:spcPct val="100000"/>
            </a:lnSpc>
          </a:pPr>
          <a:r>
            <a:rPr lang="en-US" dirty="0"/>
            <a:t>Are there any population trends with respect to GDP for the middle eastern and north Africa?.</a:t>
          </a:r>
        </a:p>
      </dgm:t>
    </dgm:pt>
    <dgm:pt modelId="{30655F2F-4E9F-42FE-8AAC-CAE6674281B4}" type="parTrans" cxnId="{E0D94674-705A-424C-A1D0-82A85D4FCE46}">
      <dgm:prSet/>
      <dgm:spPr/>
      <dgm:t>
        <a:bodyPr/>
        <a:lstStyle/>
        <a:p>
          <a:endParaRPr lang="en-US"/>
        </a:p>
      </dgm:t>
    </dgm:pt>
    <dgm:pt modelId="{BCF09E62-E0B1-4921-A46D-5C61040718D1}" type="sibTrans" cxnId="{E0D94674-705A-424C-A1D0-82A85D4FCE46}">
      <dgm:prSet/>
      <dgm:spPr/>
      <dgm:t>
        <a:bodyPr/>
        <a:lstStyle/>
        <a:p>
          <a:endParaRPr lang="en-US"/>
        </a:p>
      </dgm:t>
    </dgm:pt>
    <dgm:pt modelId="{432283CD-FFC9-48A8-A5E4-A489C0336BC4}" type="pres">
      <dgm:prSet presAssocID="{4FAF9C6B-D3B5-462D-93CE-4CBF614F722E}" presName="root" presStyleCnt="0">
        <dgm:presLayoutVars>
          <dgm:dir/>
          <dgm:resizeHandles val="exact"/>
        </dgm:presLayoutVars>
      </dgm:prSet>
      <dgm:spPr/>
    </dgm:pt>
    <dgm:pt modelId="{336493EB-28F4-4940-926F-169F7AF9CE1E}" type="pres">
      <dgm:prSet presAssocID="{71D531DC-CF7B-4045-AE4D-6C7EBBF96886}" presName="compNode" presStyleCnt="0"/>
      <dgm:spPr/>
    </dgm:pt>
    <dgm:pt modelId="{717BC2E2-F2C5-4354-8530-0D42C2B2150A}" type="pres">
      <dgm:prSet presAssocID="{71D531DC-CF7B-4045-AE4D-6C7EBBF96886}" presName="bgRect" presStyleLbl="bgShp" presStyleIdx="0" presStyleCnt="3"/>
      <dgm:spPr/>
    </dgm:pt>
    <dgm:pt modelId="{0433570F-A8B4-48B7-9A52-BCB9BD092254}" type="pres">
      <dgm:prSet presAssocID="{71D531DC-CF7B-4045-AE4D-6C7EBBF968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4E6180CD-10B7-4CCE-A86A-B7F710989493}" type="pres">
      <dgm:prSet presAssocID="{71D531DC-CF7B-4045-AE4D-6C7EBBF96886}" presName="spaceRect" presStyleCnt="0"/>
      <dgm:spPr/>
    </dgm:pt>
    <dgm:pt modelId="{6BAE703A-EB9F-4E87-98B3-A31D1CCFDE44}" type="pres">
      <dgm:prSet presAssocID="{71D531DC-CF7B-4045-AE4D-6C7EBBF96886}" presName="parTx" presStyleLbl="revTx" presStyleIdx="0" presStyleCnt="3">
        <dgm:presLayoutVars>
          <dgm:chMax val="0"/>
          <dgm:chPref val="0"/>
        </dgm:presLayoutVars>
      </dgm:prSet>
      <dgm:spPr/>
    </dgm:pt>
    <dgm:pt modelId="{0D206035-DCBC-451F-921C-DA31ADE96120}" type="pres">
      <dgm:prSet presAssocID="{AB03345F-242D-498E-9445-C8DA298742D0}" presName="sibTrans" presStyleCnt="0"/>
      <dgm:spPr/>
    </dgm:pt>
    <dgm:pt modelId="{6D381747-FE1A-4B9F-9221-AD37103942BD}" type="pres">
      <dgm:prSet presAssocID="{9DD189EC-975A-4C96-94E8-0808C458B1E8}" presName="compNode" presStyleCnt="0"/>
      <dgm:spPr/>
    </dgm:pt>
    <dgm:pt modelId="{AA763EA8-77E7-4B5C-8158-342B1713B556}" type="pres">
      <dgm:prSet presAssocID="{9DD189EC-975A-4C96-94E8-0808C458B1E8}" presName="bgRect" presStyleLbl="bgShp" presStyleIdx="1" presStyleCnt="3"/>
      <dgm:spPr/>
    </dgm:pt>
    <dgm:pt modelId="{68919F46-C7FD-434A-BCF3-8D025E01413D}" type="pres">
      <dgm:prSet presAssocID="{9DD189EC-975A-4C96-94E8-0808C458B1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D4FA6631-5EE2-466B-AD41-E41ED3338E65}" type="pres">
      <dgm:prSet presAssocID="{9DD189EC-975A-4C96-94E8-0808C458B1E8}" presName="spaceRect" presStyleCnt="0"/>
      <dgm:spPr/>
    </dgm:pt>
    <dgm:pt modelId="{73C432ED-5FE1-41D6-A305-DA38F207ACFC}" type="pres">
      <dgm:prSet presAssocID="{9DD189EC-975A-4C96-94E8-0808C458B1E8}" presName="parTx" presStyleLbl="revTx" presStyleIdx="1" presStyleCnt="3">
        <dgm:presLayoutVars>
          <dgm:chMax val="0"/>
          <dgm:chPref val="0"/>
        </dgm:presLayoutVars>
      </dgm:prSet>
      <dgm:spPr/>
    </dgm:pt>
    <dgm:pt modelId="{AF373D2F-DCDF-49BD-91AC-20DB4E8C924F}" type="pres">
      <dgm:prSet presAssocID="{11FA75CC-8BC8-417B-85D2-48D0BFFD0B59}" presName="sibTrans" presStyleCnt="0"/>
      <dgm:spPr/>
    </dgm:pt>
    <dgm:pt modelId="{E00E7CFB-97FA-426F-BCC6-934C6AC84716}" type="pres">
      <dgm:prSet presAssocID="{3BBF7993-8755-4341-98BF-625D1CC40762}" presName="compNode" presStyleCnt="0"/>
      <dgm:spPr/>
    </dgm:pt>
    <dgm:pt modelId="{A78CE339-F53D-4FF0-8E80-140D8C96A896}" type="pres">
      <dgm:prSet presAssocID="{3BBF7993-8755-4341-98BF-625D1CC40762}" presName="bgRect" presStyleLbl="bgShp" presStyleIdx="2" presStyleCnt="3"/>
      <dgm:spPr/>
    </dgm:pt>
    <dgm:pt modelId="{C3CBF178-B9A7-4FEF-873D-75A8DD754097}" type="pres">
      <dgm:prSet presAssocID="{3BBF7993-8755-4341-98BF-625D1CC407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8CEF7C3-D57E-4431-95BD-5B9722376F55}" type="pres">
      <dgm:prSet presAssocID="{3BBF7993-8755-4341-98BF-625D1CC40762}" presName="spaceRect" presStyleCnt="0"/>
      <dgm:spPr/>
    </dgm:pt>
    <dgm:pt modelId="{12F1FB6E-AAC2-401E-B611-D20586EA1232}" type="pres">
      <dgm:prSet presAssocID="{3BBF7993-8755-4341-98BF-625D1CC40762}" presName="parTx" presStyleLbl="revTx" presStyleIdx="2" presStyleCnt="3">
        <dgm:presLayoutVars>
          <dgm:chMax val="0"/>
          <dgm:chPref val="0"/>
        </dgm:presLayoutVars>
      </dgm:prSet>
      <dgm:spPr/>
    </dgm:pt>
  </dgm:ptLst>
  <dgm:cxnLst>
    <dgm:cxn modelId="{3B3D0C43-E0BF-4E3A-AEF2-68E1C8CF1E20}" srcId="{4FAF9C6B-D3B5-462D-93CE-4CBF614F722E}" destId="{9DD189EC-975A-4C96-94E8-0808C458B1E8}" srcOrd="1" destOrd="0" parTransId="{16CCCD28-FA3B-4942-AAC3-E322E388436B}" sibTransId="{11FA75CC-8BC8-417B-85D2-48D0BFFD0B59}"/>
    <dgm:cxn modelId="{C9FA506B-7D9A-44DE-B6B3-C012DCDF18EC}" type="presOf" srcId="{71D531DC-CF7B-4045-AE4D-6C7EBBF96886}" destId="{6BAE703A-EB9F-4E87-98B3-A31D1CCFDE44}" srcOrd="0" destOrd="0" presId="urn:microsoft.com/office/officeart/2018/2/layout/IconVerticalSolidList"/>
    <dgm:cxn modelId="{E0D94674-705A-424C-A1D0-82A85D4FCE46}" srcId="{4FAF9C6B-D3B5-462D-93CE-4CBF614F722E}" destId="{3BBF7993-8755-4341-98BF-625D1CC40762}" srcOrd="2" destOrd="0" parTransId="{30655F2F-4E9F-42FE-8AAC-CAE6674281B4}" sibTransId="{BCF09E62-E0B1-4921-A46D-5C61040718D1}"/>
    <dgm:cxn modelId="{CD8ED5A6-951C-4485-A87E-B86BEEF31BA8}" type="presOf" srcId="{9DD189EC-975A-4C96-94E8-0808C458B1E8}" destId="{73C432ED-5FE1-41D6-A305-DA38F207ACFC}" srcOrd="0" destOrd="0" presId="urn:microsoft.com/office/officeart/2018/2/layout/IconVerticalSolidList"/>
    <dgm:cxn modelId="{19918EA7-AC66-403E-86EA-3260BC699827}" type="presOf" srcId="{3BBF7993-8755-4341-98BF-625D1CC40762}" destId="{12F1FB6E-AAC2-401E-B611-D20586EA1232}" srcOrd="0" destOrd="0" presId="urn:microsoft.com/office/officeart/2018/2/layout/IconVerticalSolidList"/>
    <dgm:cxn modelId="{5C42AAAE-07E5-4F02-8743-151BE311A67E}" type="presOf" srcId="{4FAF9C6B-D3B5-462D-93CE-4CBF614F722E}" destId="{432283CD-FFC9-48A8-A5E4-A489C0336BC4}" srcOrd="0" destOrd="0" presId="urn:microsoft.com/office/officeart/2018/2/layout/IconVerticalSolidList"/>
    <dgm:cxn modelId="{2477B7BC-49B4-4DF7-8485-0357C7D86B32}" srcId="{4FAF9C6B-D3B5-462D-93CE-4CBF614F722E}" destId="{71D531DC-CF7B-4045-AE4D-6C7EBBF96886}" srcOrd="0" destOrd="0" parTransId="{97BB8FCC-E042-4AC5-80D5-86356FEC3FF6}" sibTransId="{AB03345F-242D-498E-9445-C8DA298742D0}"/>
    <dgm:cxn modelId="{A934921E-300B-4EC6-B902-0396840D2C78}" type="presParOf" srcId="{432283CD-FFC9-48A8-A5E4-A489C0336BC4}" destId="{336493EB-28F4-4940-926F-169F7AF9CE1E}" srcOrd="0" destOrd="0" presId="urn:microsoft.com/office/officeart/2018/2/layout/IconVerticalSolidList"/>
    <dgm:cxn modelId="{3F997C18-1B04-44C2-860D-151F2C5F5E64}" type="presParOf" srcId="{336493EB-28F4-4940-926F-169F7AF9CE1E}" destId="{717BC2E2-F2C5-4354-8530-0D42C2B2150A}" srcOrd="0" destOrd="0" presId="urn:microsoft.com/office/officeart/2018/2/layout/IconVerticalSolidList"/>
    <dgm:cxn modelId="{FC7987A1-3996-466E-8A96-19B3783B7D64}" type="presParOf" srcId="{336493EB-28F4-4940-926F-169F7AF9CE1E}" destId="{0433570F-A8B4-48B7-9A52-BCB9BD092254}" srcOrd="1" destOrd="0" presId="urn:microsoft.com/office/officeart/2018/2/layout/IconVerticalSolidList"/>
    <dgm:cxn modelId="{9764266C-EA91-4637-AFDA-45E0955964BC}" type="presParOf" srcId="{336493EB-28F4-4940-926F-169F7AF9CE1E}" destId="{4E6180CD-10B7-4CCE-A86A-B7F710989493}" srcOrd="2" destOrd="0" presId="urn:microsoft.com/office/officeart/2018/2/layout/IconVerticalSolidList"/>
    <dgm:cxn modelId="{67ECDBE8-86FC-450E-BB66-1657BDF6E53B}" type="presParOf" srcId="{336493EB-28F4-4940-926F-169F7AF9CE1E}" destId="{6BAE703A-EB9F-4E87-98B3-A31D1CCFDE44}" srcOrd="3" destOrd="0" presId="urn:microsoft.com/office/officeart/2018/2/layout/IconVerticalSolidList"/>
    <dgm:cxn modelId="{90E77989-B189-4C88-A163-559F7949791C}" type="presParOf" srcId="{432283CD-FFC9-48A8-A5E4-A489C0336BC4}" destId="{0D206035-DCBC-451F-921C-DA31ADE96120}" srcOrd="1" destOrd="0" presId="urn:microsoft.com/office/officeart/2018/2/layout/IconVerticalSolidList"/>
    <dgm:cxn modelId="{4DEF4482-BAF4-4078-A39A-25D4F57D8B22}" type="presParOf" srcId="{432283CD-FFC9-48A8-A5E4-A489C0336BC4}" destId="{6D381747-FE1A-4B9F-9221-AD37103942BD}" srcOrd="2" destOrd="0" presId="urn:microsoft.com/office/officeart/2018/2/layout/IconVerticalSolidList"/>
    <dgm:cxn modelId="{C800529B-63E2-4572-A85D-544374154972}" type="presParOf" srcId="{6D381747-FE1A-4B9F-9221-AD37103942BD}" destId="{AA763EA8-77E7-4B5C-8158-342B1713B556}" srcOrd="0" destOrd="0" presId="urn:microsoft.com/office/officeart/2018/2/layout/IconVerticalSolidList"/>
    <dgm:cxn modelId="{7B6BD950-731F-4B2D-AF59-9FDF5545D5B3}" type="presParOf" srcId="{6D381747-FE1A-4B9F-9221-AD37103942BD}" destId="{68919F46-C7FD-434A-BCF3-8D025E01413D}" srcOrd="1" destOrd="0" presId="urn:microsoft.com/office/officeart/2018/2/layout/IconVerticalSolidList"/>
    <dgm:cxn modelId="{71250785-226B-4B40-8C34-89D8314AACE9}" type="presParOf" srcId="{6D381747-FE1A-4B9F-9221-AD37103942BD}" destId="{D4FA6631-5EE2-466B-AD41-E41ED3338E65}" srcOrd="2" destOrd="0" presId="urn:microsoft.com/office/officeart/2018/2/layout/IconVerticalSolidList"/>
    <dgm:cxn modelId="{EC31D868-4EEE-4620-BA3D-68AC29871BD4}" type="presParOf" srcId="{6D381747-FE1A-4B9F-9221-AD37103942BD}" destId="{73C432ED-5FE1-41D6-A305-DA38F207ACFC}" srcOrd="3" destOrd="0" presId="urn:microsoft.com/office/officeart/2018/2/layout/IconVerticalSolidList"/>
    <dgm:cxn modelId="{3CFF6FCC-2DAA-47CA-A720-8AA86BF05550}" type="presParOf" srcId="{432283CD-FFC9-48A8-A5E4-A489C0336BC4}" destId="{AF373D2F-DCDF-49BD-91AC-20DB4E8C924F}" srcOrd="3" destOrd="0" presId="urn:microsoft.com/office/officeart/2018/2/layout/IconVerticalSolidList"/>
    <dgm:cxn modelId="{F947F5C0-F312-4F2F-B822-5D1F3F43A755}" type="presParOf" srcId="{432283CD-FFC9-48A8-A5E4-A489C0336BC4}" destId="{E00E7CFB-97FA-426F-BCC6-934C6AC84716}" srcOrd="4" destOrd="0" presId="urn:microsoft.com/office/officeart/2018/2/layout/IconVerticalSolidList"/>
    <dgm:cxn modelId="{47613876-E564-46A5-AF33-B5EE3C84B74D}" type="presParOf" srcId="{E00E7CFB-97FA-426F-BCC6-934C6AC84716}" destId="{A78CE339-F53D-4FF0-8E80-140D8C96A896}" srcOrd="0" destOrd="0" presId="urn:microsoft.com/office/officeart/2018/2/layout/IconVerticalSolidList"/>
    <dgm:cxn modelId="{020B954B-3836-46A4-ADB8-1592BCB9FC59}" type="presParOf" srcId="{E00E7CFB-97FA-426F-BCC6-934C6AC84716}" destId="{C3CBF178-B9A7-4FEF-873D-75A8DD754097}" srcOrd="1" destOrd="0" presId="urn:microsoft.com/office/officeart/2018/2/layout/IconVerticalSolidList"/>
    <dgm:cxn modelId="{9D0A185D-F2CF-4D0A-8B54-735499BEAABD}" type="presParOf" srcId="{E00E7CFB-97FA-426F-BCC6-934C6AC84716}" destId="{B8CEF7C3-D57E-4431-95BD-5B9722376F55}" srcOrd="2" destOrd="0" presId="urn:microsoft.com/office/officeart/2018/2/layout/IconVerticalSolidList"/>
    <dgm:cxn modelId="{482DC805-36F7-4AA4-9F96-64760F214723}" type="presParOf" srcId="{E00E7CFB-97FA-426F-BCC6-934C6AC84716}" destId="{12F1FB6E-AAC2-401E-B611-D20586EA123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F2B848-1A91-41B3-87B7-7511D984D442}"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2536EAA2-8667-4286-B63D-F5C00C9E12D6}">
      <dgm:prSet/>
      <dgm:spPr/>
      <dgm:t>
        <a:bodyPr/>
        <a:lstStyle/>
        <a:p>
          <a:r>
            <a:rPr lang="en-US" dirty="0"/>
            <a:t>The NULL values were only present in GDP and Child Mortality with a count of 100 and 66 respectively.</a:t>
          </a:r>
        </a:p>
      </dgm:t>
    </dgm:pt>
    <dgm:pt modelId="{554702AC-A999-4198-880E-20D0E18DBCBF}" type="parTrans" cxnId="{BE365F2F-0517-4137-AB2E-11697BEFEDA4}">
      <dgm:prSet/>
      <dgm:spPr/>
      <dgm:t>
        <a:bodyPr/>
        <a:lstStyle/>
        <a:p>
          <a:endParaRPr lang="en-US"/>
        </a:p>
      </dgm:t>
    </dgm:pt>
    <dgm:pt modelId="{993D8597-55AB-4D30-AFEE-0BD8463557A8}" type="sibTrans" cxnId="{BE365F2F-0517-4137-AB2E-11697BEFEDA4}">
      <dgm:prSet/>
      <dgm:spPr/>
      <dgm:t>
        <a:bodyPr/>
        <a:lstStyle/>
        <a:p>
          <a:endParaRPr lang="en-US" dirty="0"/>
        </a:p>
      </dgm:t>
    </dgm:pt>
    <dgm:pt modelId="{5F93C23B-4ADE-4376-BDF0-9DF4DC973A28}">
      <dgm:prSet/>
      <dgm:spPr/>
      <dgm:t>
        <a:bodyPr/>
        <a:lstStyle/>
        <a:p>
          <a:r>
            <a:rPr lang="en-US" dirty="0"/>
            <a:t>Which amounts to 10% of the total data. The NULL values have been filtered in tableau.</a:t>
          </a:r>
        </a:p>
      </dgm:t>
    </dgm:pt>
    <dgm:pt modelId="{22E89C22-D230-461D-A195-80EE5FF81437}" type="parTrans" cxnId="{04412101-313F-43F3-B68E-8585063A4BEA}">
      <dgm:prSet/>
      <dgm:spPr/>
      <dgm:t>
        <a:bodyPr/>
        <a:lstStyle/>
        <a:p>
          <a:endParaRPr lang="en-US"/>
        </a:p>
      </dgm:t>
    </dgm:pt>
    <dgm:pt modelId="{244CBFF4-8400-4930-B56D-73BDEFEE8C26}" type="sibTrans" cxnId="{04412101-313F-43F3-B68E-8585063A4BEA}">
      <dgm:prSet/>
      <dgm:spPr/>
      <dgm:t>
        <a:bodyPr/>
        <a:lstStyle/>
        <a:p>
          <a:endParaRPr lang="en-US" dirty="0"/>
        </a:p>
      </dgm:t>
    </dgm:pt>
    <dgm:pt modelId="{4E360FB9-B78B-4141-BA83-D5FBDDA38085}">
      <dgm:prSet/>
      <dgm:spPr/>
      <dgm:t>
        <a:bodyPr/>
        <a:lstStyle/>
        <a:p>
          <a:r>
            <a:rPr lang="en-US" dirty="0"/>
            <a:t>Since our problem statement revolves around the Middle Eastern and North African region, we have filtered the values with respect to the desired region.</a:t>
          </a:r>
        </a:p>
      </dgm:t>
    </dgm:pt>
    <dgm:pt modelId="{726BEAD9-AFBB-44E5-9A53-6F78F4ABF6C9}" type="parTrans" cxnId="{FE27F6E2-6903-44A3-BEB5-A4F29633D9BC}">
      <dgm:prSet/>
      <dgm:spPr/>
      <dgm:t>
        <a:bodyPr/>
        <a:lstStyle/>
        <a:p>
          <a:endParaRPr lang="en-US"/>
        </a:p>
      </dgm:t>
    </dgm:pt>
    <dgm:pt modelId="{B7F63D4B-2F2C-4D64-A7C9-B1820375CB91}" type="sibTrans" cxnId="{FE27F6E2-6903-44A3-BEB5-A4F29633D9BC}">
      <dgm:prSet/>
      <dgm:spPr/>
      <dgm:t>
        <a:bodyPr/>
        <a:lstStyle/>
        <a:p>
          <a:endParaRPr lang="en-US" dirty="0"/>
        </a:p>
      </dgm:t>
    </dgm:pt>
    <dgm:pt modelId="{26B1A19E-3D43-4E5C-A734-952FC647F6BC}">
      <dgm:prSet/>
      <dgm:spPr/>
      <dgm:t>
        <a:bodyPr/>
        <a:lstStyle/>
        <a:p>
          <a:r>
            <a:rPr lang="en-US" dirty="0"/>
            <a:t>After the cleaning process, for the MENA region the Western Sahara and Yemen countries were removed due to NULL values in their GDP record </a:t>
          </a:r>
        </a:p>
      </dgm:t>
    </dgm:pt>
    <dgm:pt modelId="{244E845E-434F-49B3-BF65-B1391BB3950B}" type="parTrans" cxnId="{E4727DC6-DD6E-43F0-A61D-53381C436B9F}">
      <dgm:prSet/>
      <dgm:spPr/>
      <dgm:t>
        <a:bodyPr/>
        <a:lstStyle/>
        <a:p>
          <a:endParaRPr lang="en-US"/>
        </a:p>
      </dgm:t>
    </dgm:pt>
    <dgm:pt modelId="{5B55A3FA-700E-4FCC-95CD-5FDB53064CB1}" type="sibTrans" cxnId="{E4727DC6-DD6E-43F0-A61D-53381C436B9F}">
      <dgm:prSet/>
      <dgm:spPr/>
      <dgm:t>
        <a:bodyPr/>
        <a:lstStyle/>
        <a:p>
          <a:endParaRPr lang="en-US"/>
        </a:p>
      </dgm:t>
    </dgm:pt>
    <dgm:pt modelId="{6BA048C3-7B3D-4EB7-ACEC-524B79D66E8D}" type="pres">
      <dgm:prSet presAssocID="{CAF2B848-1A91-41B3-87B7-7511D984D442}" presName="outerComposite" presStyleCnt="0">
        <dgm:presLayoutVars>
          <dgm:chMax val="5"/>
          <dgm:dir/>
          <dgm:resizeHandles val="exact"/>
        </dgm:presLayoutVars>
      </dgm:prSet>
      <dgm:spPr/>
    </dgm:pt>
    <dgm:pt modelId="{D802724A-F64A-4089-A329-38388F7B692E}" type="pres">
      <dgm:prSet presAssocID="{CAF2B848-1A91-41B3-87B7-7511D984D442}" presName="dummyMaxCanvas" presStyleCnt="0">
        <dgm:presLayoutVars/>
      </dgm:prSet>
      <dgm:spPr/>
    </dgm:pt>
    <dgm:pt modelId="{3BE4E3D0-808C-4AA4-B9AB-A6FA48FE9E48}" type="pres">
      <dgm:prSet presAssocID="{CAF2B848-1A91-41B3-87B7-7511D984D442}" presName="FourNodes_1" presStyleLbl="node1" presStyleIdx="0" presStyleCnt="4">
        <dgm:presLayoutVars>
          <dgm:bulletEnabled val="1"/>
        </dgm:presLayoutVars>
      </dgm:prSet>
      <dgm:spPr/>
    </dgm:pt>
    <dgm:pt modelId="{847AF03E-3DC2-4422-B329-1F0542FB1DCD}" type="pres">
      <dgm:prSet presAssocID="{CAF2B848-1A91-41B3-87B7-7511D984D442}" presName="FourNodes_2" presStyleLbl="node1" presStyleIdx="1" presStyleCnt="4">
        <dgm:presLayoutVars>
          <dgm:bulletEnabled val="1"/>
        </dgm:presLayoutVars>
      </dgm:prSet>
      <dgm:spPr/>
    </dgm:pt>
    <dgm:pt modelId="{C7043E70-B3C6-4AAC-94DA-B8BF2FE7D682}" type="pres">
      <dgm:prSet presAssocID="{CAF2B848-1A91-41B3-87B7-7511D984D442}" presName="FourNodes_3" presStyleLbl="node1" presStyleIdx="2" presStyleCnt="4">
        <dgm:presLayoutVars>
          <dgm:bulletEnabled val="1"/>
        </dgm:presLayoutVars>
      </dgm:prSet>
      <dgm:spPr/>
    </dgm:pt>
    <dgm:pt modelId="{AA07320D-E5DC-498A-8D23-11DF6E543D50}" type="pres">
      <dgm:prSet presAssocID="{CAF2B848-1A91-41B3-87B7-7511D984D442}" presName="FourNodes_4" presStyleLbl="node1" presStyleIdx="3" presStyleCnt="4">
        <dgm:presLayoutVars>
          <dgm:bulletEnabled val="1"/>
        </dgm:presLayoutVars>
      </dgm:prSet>
      <dgm:spPr/>
    </dgm:pt>
    <dgm:pt modelId="{95A232BC-A45C-4D6A-ACFE-C876404112F3}" type="pres">
      <dgm:prSet presAssocID="{CAF2B848-1A91-41B3-87B7-7511D984D442}" presName="FourConn_1-2" presStyleLbl="fgAccFollowNode1" presStyleIdx="0" presStyleCnt="3">
        <dgm:presLayoutVars>
          <dgm:bulletEnabled val="1"/>
        </dgm:presLayoutVars>
      </dgm:prSet>
      <dgm:spPr/>
    </dgm:pt>
    <dgm:pt modelId="{46AEE4A3-3202-41E6-971C-2C400F5C6099}" type="pres">
      <dgm:prSet presAssocID="{CAF2B848-1A91-41B3-87B7-7511D984D442}" presName="FourConn_2-3" presStyleLbl="fgAccFollowNode1" presStyleIdx="1" presStyleCnt="3">
        <dgm:presLayoutVars>
          <dgm:bulletEnabled val="1"/>
        </dgm:presLayoutVars>
      </dgm:prSet>
      <dgm:spPr/>
    </dgm:pt>
    <dgm:pt modelId="{FCD17187-9654-4D8A-A8DD-0869E0D20F4E}" type="pres">
      <dgm:prSet presAssocID="{CAF2B848-1A91-41B3-87B7-7511D984D442}" presName="FourConn_3-4" presStyleLbl="fgAccFollowNode1" presStyleIdx="2" presStyleCnt="3">
        <dgm:presLayoutVars>
          <dgm:bulletEnabled val="1"/>
        </dgm:presLayoutVars>
      </dgm:prSet>
      <dgm:spPr/>
    </dgm:pt>
    <dgm:pt modelId="{A578F751-3FDA-42D9-BC2E-F1ABED917E00}" type="pres">
      <dgm:prSet presAssocID="{CAF2B848-1A91-41B3-87B7-7511D984D442}" presName="FourNodes_1_text" presStyleLbl="node1" presStyleIdx="3" presStyleCnt="4">
        <dgm:presLayoutVars>
          <dgm:bulletEnabled val="1"/>
        </dgm:presLayoutVars>
      </dgm:prSet>
      <dgm:spPr/>
    </dgm:pt>
    <dgm:pt modelId="{5411A54A-C933-4F0E-9372-454865E02E85}" type="pres">
      <dgm:prSet presAssocID="{CAF2B848-1A91-41B3-87B7-7511D984D442}" presName="FourNodes_2_text" presStyleLbl="node1" presStyleIdx="3" presStyleCnt="4">
        <dgm:presLayoutVars>
          <dgm:bulletEnabled val="1"/>
        </dgm:presLayoutVars>
      </dgm:prSet>
      <dgm:spPr/>
    </dgm:pt>
    <dgm:pt modelId="{60395F71-065F-49E4-B5A5-14C92BE26A4E}" type="pres">
      <dgm:prSet presAssocID="{CAF2B848-1A91-41B3-87B7-7511D984D442}" presName="FourNodes_3_text" presStyleLbl="node1" presStyleIdx="3" presStyleCnt="4">
        <dgm:presLayoutVars>
          <dgm:bulletEnabled val="1"/>
        </dgm:presLayoutVars>
      </dgm:prSet>
      <dgm:spPr/>
    </dgm:pt>
    <dgm:pt modelId="{13BD4ABE-E507-47FB-916E-0CAA356AECDE}" type="pres">
      <dgm:prSet presAssocID="{CAF2B848-1A91-41B3-87B7-7511D984D442}" presName="FourNodes_4_text" presStyleLbl="node1" presStyleIdx="3" presStyleCnt="4">
        <dgm:presLayoutVars>
          <dgm:bulletEnabled val="1"/>
        </dgm:presLayoutVars>
      </dgm:prSet>
      <dgm:spPr/>
    </dgm:pt>
  </dgm:ptLst>
  <dgm:cxnLst>
    <dgm:cxn modelId="{04412101-313F-43F3-B68E-8585063A4BEA}" srcId="{CAF2B848-1A91-41B3-87B7-7511D984D442}" destId="{5F93C23B-4ADE-4376-BDF0-9DF4DC973A28}" srcOrd="1" destOrd="0" parTransId="{22E89C22-D230-461D-A195-80EE5FF81437}" sibTransId="{244CBFF4-8400-4930-B56D-73BDEFEE8C26}"/>
    <dgm:cxn modelId="{3772D60E-C458-4A48-96F6-4D3917DF9E64}" type="presOf" srcId="{4E360FB9-B78B-4141-BA83-D5FBDDA38085}" destId="{60395F71-065F-49E4-B5A5-14C92BE26A4E}" srcOrd="1" destOrd="0" presId="urn:microsoft.com/office/officeart/2005/8/layout/vProcess5"/>
    <dgm:cxn modelId="{62EBA312-E907-43B7-ADF6-230E0F3AD58B}" type="presOf" srcId="{5F93C23B-4ADE-4376-BDF0-9DF4DC973A28}" destId="{847AF03E-3DC2-4422-B329-1F0542FB1DCD}" srcOrd="0" destOrd="0" presId="urn:microsoft.com/office/officeart/2005/8/layout/vProcess5"/>
    <dgm:cxn modelId="{009C3618-F1D7-4194-8E9C-580250D668A5}" type="presOf" srcId="{26B1A19E-3D43-4E5C-A734-952FC647F6BC}" destId="{13BD4ABE-E507-47FB-916E-0CAA356AECDE}" srcOrd="1" destOrd="0" presId="urn:microsoft.com/office/officeart/2005/8/layout/vProcess5"/>
    <dgm:cxn modelId="{BE365F2F-0517-4137-AB2E-11697BEFEDA4}" srcId="{CAF2B848-1A91-41B3-87B7-7511D984D442}" destId="{2536EAA2-8667-4286-B63D-F5C00C9E12D6}" srcOrd="0" destOrd="0" parTransId="{554702AC-A999-4198-880E-20D0E18DBCBF}" sibTransId="{993D8597-55AB-4D30-AFEE-0BD8463557A8}"/>
    <dgm:cxn modelId="{2A8E5A36-91C0-4D2E-9541-06648C04093D}" type="presOf" srcId="{2536EAA2-8667-4286-B63D-F5C00C9E12D6}" destId="{A578F751-3FDA-42D9-BC2E-F1ABED917E00}" srcOrd="1" destOrd="0" presId="urn:microsoft.com/office/officeart/2005/8/layout/vProcess5"/>
    <dgm:cxn modelId="{BDED4770-1280-4C76-AD3F-92DC54532AA1}" type="presOf" srcId="{2536EAA2-8667-4286-B63D-F5C00C9E12D6}" destId="{3BE4E3D0-808C-4AA4-B9AB-A6FA48FE9E48}" srcOrd="0" destOrd="0" presId="urn:microsoft.com/office/officeart/2005/8/layout/vProcess5"/>
    <dgm:cxn modelId="{29752581-961F-46C7-BC0E-95A1A04A772E}" type="presOf" srcId="{B7F63D4B-2F2C-4D64-A7C9-B1820375CB91}" destId="{FCD17187-9654-4D8A-A8DD-0869E0D20F4E}" srcOrd="0" destOrd="0" presId="urn:microsoft.com/office/officeart/2005/8/layout/vProcess5"/>
    <dgm:cxn modelId="{DAA1FB9E-2332-4A7E-B2E8-7BF63A14D744}" type="presOf" srcId="{26B1A19E-3D43-4E5C-A734-952FC647F6BC}" destId="{AA07320D-E5DC-498A-8D23-11DF6E543D50}" srcOrd="0" destOrd="0" presId="urn:microsoft.com/office/officeart/2005/8/layout/vProcess5"/>
    <dgm:cxn modelId="{C621A7A3-B371-4A49-8E5E-389368A862A2}" type="presOf" srcId="{CAF2B848-1A91-41B3-87B7-7511D984D442}" destId="{6BA048C3-7B3D-4EB7-ACEC-524B79D66E8D}" srcOrd="0" destOrd="0" presId="urn:microsoft.com/office/officeart/2005/8/layout/vProcess5"/>
    <dgm:cxn modelId="{7382ADBD-A7BC-4144-A3D1-71ECAD1681EB}" type="presOf" srcId="{5F93C23B-4ADE-4376-BDF0-9DF4DC973A28}" destId="{5411A54A-C933-4F0E-9372-454865E02E85}" srcOrd="1" destOrd="0" presId="urn:microsoft.com/office/officeart/2005/8/layout/vProcess5"/>
    <dgm:cxn modelId="{8447F6C0-EA31-452F-9F64-247EC857DF30}" type="presOf" srcId="{4E360FB9-B78B-4141-BA83-D5FBDDA38085}" destId="{C7043E70-B3C6-4AAC-94DA-B8BF2FE7D682}" srcOrd="0" destOrd="0" presId="urn:microsoft.com/office/officeart/2005/8/layout/vProcess5"/>
    <dgm:cxn modelId="{E4727DC6-DD6E-43F0-A61D-53381C436B9F}" srcId="{CAF2B848-1A91-41B3-87B7-7511D984D442}" destId="{26B1A19E-3D43-4E5C-A734-952FC647F6BC}" srcOrd="3" destOrd="0" parTransId="{244E845E-434F-49B3-BF65-B1391BB3950B}" sibTransId="{5B55A3FA-700E-4FCC-95CD-5FDB53064CB1}"/>
    <dgm:cxn modelId="{FE27F6E2-6903-44A3-BEB5-A4F29633D9BC}" srcId="{CAF2B848-1A91-41B3-87B7-7511D984D442}" destId="{4E360FB9-B78B-4141-BA83-D5FBDDA38085}" srcOrd="2" destOrd="0" parTransId="{726BEAD9-AFBB-44E5-9A53-6F78F4ABF6C9}" sibTransId="{B7F63D4B-2F2C-4D64-A7C9-B1820375CB91}"/>
    <dgm:cxn modelId="{4785F9F6-CDD1-401F-B939-DFA26E6FEA42}" type="presOf" srcId="{993D8597-55AB-4D30-AFEE-0BD8463557A8}" destId="{95A232BC-A45C-4D6A-ACFE-C876404112F3}" srcOrd="0" destOrd="0" presId="urn:microsoft.com/office/officeart/2005/8/layout/vProcess5"/>
    <dgm:cxn modelId="{054314FF-99FD-4C98-85DB-5F5E518610A3}" type="presOf" srcId="{244CBFF4-8400-4930-B56D-73BDEFEE8C26}" destId="{46AEE4A3-3202-41E6-971C-2C400F5C6099}" srcOrd="0" destOrd="0" presId="urn:microsoft.com/office/officeart/2005/8/layout/vProcess5"/>
    <dgm:cxn modelId="{E74F5712-8C67-4FD7-BB1F-46CD248B26A7}" type="presParOf" srcId="{6BA048C3-7B3D-4EB7-ACEC-524B79D66E8D}" destId="{D802724A-F64A-4089-A329-38388F7B692E}" srcOrd="0" destOrd="0" presId="urn:microsoft.com/office/officeart/2005/8/layout/vProcess5"/>
    <dgm:cxn modelId="{55276DC1-78EB-4BAA-B15A-CE2BC6EA665C}" type="presParOf" srcId="{6BA048C3-7B3D-4EB7-ACEC-524B79D66E8D}" destId="{3BE4E3D0-808C-4AA4-B9AB-A6FA48FE9E48}" srcOrd="1" destOrd="0" presId="urn:microsoft.com/office/officeart/2005/8/layout/vProcess5"/>
    <dgm:cxn modelId="{926F718B-DA78-472A-9372-C4BE6D6D8EA9}" type="presParOf" srcId="{6BA048C3-7B3D-4EB7-ACEC-524B79D66E8D}" destId="{847AF03E-3DC2-4422-B329-1F0542FB1DCD}" srcOrd="2" destOrd="0" presId="urn:microsoft.com/office/officeart/2005/8/layout/vProcess5"/>
    <dgm:cxn modelId="{0EF9E553-5F62-4813-BF04-1E8BF6C685A7}" type="presParOf" srcId="{6BA048C3-7B3D-4EB7-ACEC-524B79D66E8D}" destId="{C7043E70-B3C6-4AAC-94DA-B8BF2FE7D682}" srcOrd="3" destOrd="0" presId="urn:microsoft.com/office/officeart/2005/8/layout/vProcess5"/>
    <dgm:cxn modelId="{C8265E70-2ECF-4834-A69A-F45E1EC60DA5}" type="presParOf" srcId="{6BA048C3-7B3D-4EB7-ACEC-524B79D66E8D}" destId="{AA07320D-E5DC-498A-8D23-11DF6E543D50}" srcOrd="4" destOrd="0" presId="urn:microsoft.com/office/officeart/2005/8/layout/vProcess5"/>
    <dgm:cxn modelId="{CBEAF01D-D4D2-4335-A954-3C5C22816857}" type="presParOf" srcId="{6BA048C3-7B3D-4EB7-ACEC-524B79D66E8D}" destId="{95A232BC-A45C-4D6A-ACFE-C876404112F3}" srcOrd="5" destOrd="0" presId="urn:microsoft.com/office/officeart/2005/8/layout/vProcess5"/>
    <dgm:cxn modelId="{CAEB4087-AFAC-4F50-96E3-35028AC5B2C0}" type="presParOf" srcId="{6BA048C3-7B3D-4EB7-ACEC-524B79D66E8D}" destId="{46AEE4A3-3202-41E6-971C-2C400F5C6099}" srcOrd="6" destOrd="0" presId="urn:microsoft.com/office/officeart/2005/8/layout/vProcess5"/>
    <dgm:cxn modelId="{58CB6A74-6462-4129-98E9-9448EB220FD8}" type="presParOf" srcId="{6BA048C3-7B3D-4EB7-ACEC-524B79D66E8D}" destId="{FCD17187-9654-4D8A-A8DD-0869E0D20F4E}" srcOrd="7" destOrd="0" presId="urn:microsoft.com/office/officeart/2005/8/layout/vProcess5"/>
    <dgm:cxn modelId="{2712ED83-D5EB-4C6C-9C15-3FAB15C1385B}" type="presParOf" srcId="{6BA048C3-7B3D-4EB7-ACEC-524B79D66E8D}" destId="{A578F751-3FDA-42D9-BC2E-F1ABED917E00}" srcOrd="8" destOrd="0" presId="urn:microsoft.com/office/officeart/2005/8/layout/vProcess5"/>
    <dgm:cxn modelId="{E5537142-12D8-45C6-9659-FD443D786641}" type="presParOf" srcId="{6BA048C3-7B3D-4EB7-ACEC-524B79D66E8D}" destId="{5411A54A-C933-4F0E-9372-454865E02E85}" srcOrd="9" destOrd="0" presId="urn:microsoft.com/office/officeart/2005/8/layout/vProcess5"/>
    <dgm:cxn modelId="{399B2DC6-32C2-429E-8714-A97F87A1ABD8}" type="presParOf" srcId="{6BA048C3-7B3D-4EB7-ACEC-524B79D66E8D}" destId="{60395F71-065F-49E4-B5A5-14C92BE26A4E}" srcOrd="10" destOrd="0" presId="urn:microsoft.com/office/officeart/2005/8/layout/vProcess5"/>
    <dgm:cxn modelId="{685FA07E-E483-428F-BBEE-F86B7758D01A}" type="presParOf" srcId="{6BA048C3-7B3D-4EB7-ACEC-524B79D66E8D}" destId="{13BD4ABE-E507-47FB-916E-0CAA356AECD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3B86B-E0E3-481B-8CD3-AF5A1A4CD8D4}">
      <dsp:nvSpPr>
        <dsp:cNvPr id="0" name=""/>
        <dsp:cNvSpPr/>
      </dsp:nvSpPr>
      <dsp:spPr>
        <a:xfrm>
          <a:off x="5377" y="998007"/>
          <a:ext cx="513341" cy="5133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63F494-ACC2-4F81-9694-759E3728C7D7}">
      <dsp:nvSpPr>
        <dsp:cNvPr id="0" name=""/>
        <dsp:cNvSpPr/>
      </dsp:nvSpPr>
      <dsp:spPr>
        <a:xfrm>
          <a:off x="5377" y="1621418"/>
          <a:ext cx="1466691" cy="841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The dataset has been retrieved from the Gap-Minder foundation’s database on world population metrics.</a:t>
          </a:r>
        </a:p>
      </dsp:txBody>
      <dsp:txXfrm>
        <a:off x="5377" y="1621418"/>
        <a:ext cx="1466691" cy="841845"/>
      </dsp:txXfrm>
    </dsp:sp>
    <dsp:sp modelId="{4EE8AE3B-04AA-4D33-96EA-FB0800C18457}">
      <dsp:nvSpPr>
        <dsp:cNvPr id="0" name=""/>
        <dsp:cNvSpPr/>
      </dsp:nvSpPr>
      <dsp:spPr>
        <a:xfrm>
          <a:off x="5377" y="2514458"/>
          <a:ext cx="1466691" cy="552328"/>
        </a:xfrm>
        <a:prstGeom prst="rect">
          <a:avLst/>
        </a:prstGeom>
        <a:noFill/>
        <a:ln>
          <a:noFill/>
        </a:ln>
        <a:effectLst/>
      </dsp:spPr>
      <dsp:style>
        <a:lnRef idx="0">
          <a:scrgbClr r="0" g="0" b="0"/>
        </a:lnRef>
        <a:fillRef idx="0">
          <a:scrgbClr r="0" g="0" b="0"/>
        </a:fillRef>
        <a:effectRef idx="0">
          <a:scrgbClr r="0" g="0" b="0"/>
        </a:effectRef>
        <a:fontRef idx="minor"/>
      </dsp:style>
    </dsp:sp>
    <dsp:sp modelId="{B6014F1B-0D8A-443A-96FA-F66FC3E8EE98}">
      <dsp:nvSpPr>
        <dsp:cNvPr id="0" name=""/>
        <dsp:cNvSpPr/>
      </dsp:nvSpPr>
      <dsp:spPr>
        <a:xfrm>
          <a:off x="1728739" y="998007"/>
          <a:ext cx="513341" cy="5133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42DA0-C395-42F2-BE7C-71C6A76680B6}">
      <dsp:nvSpPr>
        <dsp:cNvPr id="0" name=""/>
        <dsp:cNvSpPr/>
      </dsp:nvSpPr>
      <dsp:spPr>
        <a:xfrm>
          <a:off x="1728739" y="1621418"/>
          <a:ext cx="1466691" cy="841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The dataset consists of 8 variables and 10,011 observations.</a:t>
          </a:r>
        </a:p>
      </dsp:txBody>
      <dsp:txXfrm>
        <a:off x="1728739" y="1621418"/>
        <a:ext cx="1466691" cy="841845"/>
      </dsp:txXfrm>
    </dsp:sp>
    <dsp:sp modelId="{BA9A3982-565B-45E6-A07C-F021BEB7BAE5}">
      <dsp:nvSpPr>
        <dsp:cNvPr id="0" name=""/>
        <dsp:cNvSpPr/>
      </dsp:nvSpPr>
      <dsp:spPr>
        <a:xfrm>
          <a:off x="1728739" y="2514458"/>
          <a:ext cx="1466691" cy="552328"/>
        </a:xfrm>
        <a:prstGeom prst="rect">
          <a:avLst/>
        </a:prstGeom>
        <a:noFill/>
        <a:ln>
          <a:noFill/>
        </a:ln>
        <a:effectLst/>
      </dsp:spPr>
      <dsp:style>
        <a:lnRef idx="0">
          <a:scrgbClr r="0" g="0" b="0"/>
        </a:lnRef>
        <a:fillRef idx="0">
          <a:scrgbClr r="0" g="0" b="0"/>
        </a:fillRef>
        <a:effectRef idx="0">
          <a:scrgbClr r="0" g="0" b="0"/>
        </a:effectRef>
        <a:fontRef idx="minor"/>
      </dsp:style>
    </dsp:sp>
    <dsp:sp modelId="{5499E83A-DC56-4315-93A2-6B4A79ABAFFA}">
      <dsp:nvSpPr>
        <dsp:cNvPr id="0" name=""/>
        <dsp:cNvSpPr/>
      </dsp:nvSpPr>
      <dsp:spPr>
        <a:xfrm>
          <a:off x="3558195" y="994920"/>
          <a:ext cx="513341" cy="5133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31CEA6-DE67-45C7-A70F-2CB38F27A8DB}">
      <dsp:nvSpPr>
        <dsp:cNvPr id="0" name=""/>
        <dsp:cNvSpPr/>
      </dsp:nvSpPr>
      <dsp:spPr>
        <a:xfrm>
          <a:off x="3315311" y="1597660"/>
          <a:ext cx="1466691" cy="459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The 8 variables are </a:t>
          </a:r>
        </a:p>
      </dsp:txBody>
      <dsp:txXfrm>
        <a:off x="3315311" y="1597660"/>
        <a:ext cx="1466691" cy="459740"/>
      </dsp:txXfrm>
    </dsp:sp>
    <dsp:sp modelId="{F070C671-B1D5-4F2D-B353-DED50BA22995}">
      <dsp:nvSpPr>
        <dsp:cNvPr id="0" name=""/>
        <dsp:cNvSpPr/>
      </dsp:nvSpPr>
      <dsp:spPr>
        <a:xfrm>
          <a:off x="3386042" y="1921671"/>
          <a:ext cx="1678877" cy="56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Countries </a:t>
          </a:r>
        </a:p>
        <a:p>
          <a:pPr marL="0" lvl="0" indent="0" algn="l" defTabSz="488950">
            <a:lnSpc>
              <a:spcPct val="100000"/>
            </a:lnSpc>
            <a:spcBef>
              <a:spcPct val="0"/>
            </a:spcBef>
            <a:spcAft>
              <a:spcPct val="35000"/>
            </a:spcAft>
            <a:buNone/>
          </a:pPr>
          <a:r>
            <a:rPr lang="en-US" sz="1100" kern="1200" dirty="0"/>
            <a:t>Year </a:t>
          </a:r>
        </a:p>
        <a:p>
          <a:pPr marL="0" lvl="0" indent="0" algn="l" defTabSz="488950">
            <a:lnSpc>
              <a:spcPct val="100000"/>
            </a:lnSpc>
            <a:spcBef>
              <a:spcPct val="0"/>
            </a:spcBef>
            <a:spcAft>
              <a:spcPct val="35000"/>
            </a:spcAft>
            <a:buNone/>
          </a:pPr>
          <a:r>
            <a:rPr lang="en-US" sz="1100" kern="1200" dirty="0"/>
            <a:t>Fertility rate </a:t>
          </a:r>
        </a:p>
        <a:p>
          <a:pPr marL="0" lvl="0" indent="0" algn="l" defTabSz="488950">
            <a:lnSpc>
              <a:spcPct val="100000"/>
            </a:lnSpc>
            <a:spcBef>
              <a:spcPct val="0"/>
            </a:spcBef>
            <a:spcAft>
              <a:spcPct val="35000"/>
            </a:spcAft>
            <a:buNone/>
          </a:pPr>
          <a:r>
            <a:rPr lang="en-US" sz="1100" kern="1200" dirty="0"/>
            <a:t>Life Expectancy</a:t>
          </a:r>
        </a:p>
        <a:p>
          <a:pPr marL="0" lvl="0" indent="0" algn="l" defTabSz="488950">
            <a:lnSpc>
              <a:spcPct val="100000"/>
            </a:lnSpc>
            <a:spcBef>
              <a:spcPct val="0"/>
            </a:spcBef>
            <a:spcAft>
              <a:spcPct val="35000"/>
            </a:spcAft>
            <a:buNone/>
          </a:pPr>
          <a:r>
            <a:rPr lang="en-US" sz="1100" kern="1200" dirty="0"/>
            <a:t>Population</a:t>
          </a:r>
        </a:p>
        <a:p>
          <a:pPr marL="0" lvl="0" indent="0" algn="l" defTabSz="488950">
            <a:lnSpc>
              <a:spcPct val="100000"/>
            </a:lnSpc>
            <a:spcBef>
              <a:spcPct val="0"/>
            </a:spcBef>
            <a:spcAft>
              <a:spcPct val="35000"/>
            </a:spcAft>
            <a:buNone/>
          </a:pPr>
          <a:r>
            <a:rPr lang="en-US" sz="1100" kern="1200" dirty="0"/>
            <a:t>Child Mortality</a:t>
          </a:r>
        </a:p>
        <a:p>
          <a:pPr marL="0" lvl="0" indent="0" algn="l" defTabSz="488950">
            <a:lnSpc>
              <a:spcPct val="100000"/>
            </a:lnSpc>
            <a:spcBef>
              <a:spcPct val="0"/>
            </a:spcBef>
            <a:spcAft>
              <a:spcPct val="35000"/>
            </a:spcAft>
            <a:buNone/>
          </a:pPr>
          <a:r>
            <a:rPr lang="en-US" sz="1100" kern="1200" dirty="0"/>
            <a:t>GDP</a:t>
          </a:r>
        </a:p>
        <a:p>
          <a:pPr marL="0" lvl="0" indent="0" algn="l" defTabSz="488950">
            <a:lnSpc>
              <a:spcPct val="100000"/>
            </a:lnSpc>
            <a:spcBef>
              <a:spcPct val="0"/>
            </a:spcBef>
            <a:spcAft>
              <a:spcPct val="35000"/>
            </a:spcAft>
            <a:buNone/>
          </a:pPr>
          <a:r>
            <a:rPr lang="en-US" sz="1100" kern="1200" dirty="0"/>
            <a:t>Region</a:t>
          </a:r>
        </a:p>
      </dsp:txBody>
      <dsp:txXfrm>
        <a:off x="3386042" y="1921671"/>
        <a:ext cx="1678877" cy="564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83863-24BF-4430-965D-C3402D24FDBF}">
      <dsp:nvSpPr>
        <dsp:cNvPr id="0" name=""/>
        <dsp:cNvSpPr/>
      </dsp:nvSpPr>
      <dsp:spPr>
        <a:xfrm>
          <a:off x="270427" y="801712"/>
          <a:ext cx="843873" cy="84387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5D011-E6DA-49A9-B4A1-512BB102FFBB}">
      <dsp:nvSpPr>
        <dsp:cNvPr id="0" name=""/>
        <dsp:cNvSpPr/>
      </dsp:nvSpPr>
      <dsp:spPr>
        <a:xfrm>
          <a:off x="450268" y="981554"/>
          <a:ext cx="484189" cy="4841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D6BFA-EB43-436A-A786-59093245190C}">
      <dsp:nvSpPr>
        <dsp:cNvPr id="0" name=""/>
        <dsp:cNvSpPr/>
      </dsp:nvSpPr>
      <dsp:spPr>
        <a:xfrm>
          <a:off x="664"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primary demographic factor which we are considering for the countries in MENA is</a:t>
          </a:r>
          <a:r>
            <a:rPr lang="en-US" sz="1100" b="1" kern="1200" dirty="0"/>
            <a:t> GDP.</a:t>
          </a:r>
          <a:endParaRPr lang="en-US" sz="1100" kern="1200" dirty="0"/>
        </a:p>
      </dsp:txBody>
      <dsp:txXfrm>
        <a:off x="664" y="1908431"/>
        <a:ext cx="1383398" cy="553359"/>
      </dsp:txXfrm>
    </dsp:sp>
    <dsp:sp modelId="{C83D95FA-1FEA-4E0E-AF38-89FFAD4503E1}">
      <dsp:nvSpPr>
        <dsp:cNvPr id="0" name=""/>
        <dsp:cNvSpPr/>
      </dsp:nvSpPr>
      <dsp:spPr>
        <a:xfrm>
          <a:off x="1895920" y="801712"/>
          <a:ext cx="843873" cy="84387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15A83-91EE-4963-A7F6-D6AECF1D86A0}">
      <dsp:nvSpPr>
        <dsp:cNvPr id="0" name=""/>
        <dsp:cNvSpPr/>
      </dsp:nvSpPr>
      <dsp:spPr>
        <a:xfrm>
          <a:off x="2075762" y="981554"/>
          <a:ext cx="484189" cy="4841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25C010-BA07-4CAA-845B-4ACEEFBFF072}">
      <dsp:nvSpPr>
        <dsp:cNvPr id="0" name=""/>
        <dsp:cNvSpPr/>
      </dsp:nvSpPr>
      <dsp:spPr>
        <a:xfrm>
          <a:off x="1626157"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secondary demographic factors considered are:</a:t>
          </a:r>
        </a:p>
      </dsp:txBody>
      <dsp:txXfrm>
        <a:off x="1626157" y="1908431"/>
        <a:ext cx="1383398" cy="553359"/>
      </dsp:txXfrm>
    </dsp:sp>
    <dsp:sp modelId="{DE0F3DFA-7067-4503-A66B-73A52914CF0D}">
      <dsp:nvSpPr>
        <dsp:cNvPr id="0" name=""/>
        <dsp:cNvSpPr/>
      </dsp:nvSpPr>
      <dsp:spPr>
        <a:xfrm>
          <a:off x="3521413" y="801712"/>
          <a:ext cx="843873" cy="84387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E6BFD-ECA9-4218-97A9-A1137F12F320}">
      <dsp:nvSpPr>
        <dsp:cNvPr id="0" name=""/>
        <dsp:cNvSpPr/>
      </dsp:nvSpPr>
      <dsp:spPr>
        <a:xfrm>
          <a:off x="3701255" y="981554"/>
          <a:ext cx="484189" cy="4841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5B40D6-E24B-4822-96D9-0F64565F04C6}">
      <dsp:nvSpPr>
        <dsp:cNvPr id="0" name=""/>
        <dsp:cNvSpPr/>
      </dsp:nvSpPr>
      <dsp:spPr>
        <a:xfrm>
          <a:off x="3251650"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1.Child Mortality</a:t>
          </a:r>
        </a:p>
      </dsp:txBody>
      <dsp:txXfrm>
        <a:off x="3251650" y="1908431"/>
        <a:ext cx="1383398" cy="553359"/>
      </dsp:txXfrm>
    </dsp:sp>
    <dsp:sp modelId="{926631F6-7063-4447-B40F-E3FB66E5D6EA}">
      <dsp:nvSpPr>
        <dsp:cNvPr id="0" name=""/>
        <dsp:cNvSpPr/>
      </dsp:nvSpPr>
      <dsp:spPr>
        <a:xfrm>
          <a:off x="5146906" y="801712"/>
          <a:ext cx="843873" cy="84387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B2B3C0-E23C-4E35-87D3-0EB0BF9089CA}">
      <dsp:nvSpPr>
        <dsp:cNvPr id="0" name=""/>
        <dsp:cNvSpPr/>
      </dsp:nvSpPr>
      <dsp:spPr>
        <a:xfrm>
          <a:off x="5326748" y="981554"/>
          <a:ext cx="484189" cy="4841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80FFD9-7D0D-468F-AD54-9AA9E16C2B5C}">
      <dsp:nvSpPr>
        <dsp:cNvPr id="0" name=""/>
        <dsp:cNvSpPr/>
      </dsp:nvSpPr>
      <dsp:spPr>
        <a:xfrm>
          <a:off x="4877143"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2.Life-expectancy</a:t>
          </a:r>
        </a:p>
      </dsp:txBody>
      <dsp:txXfrm>
        <a:off x="4877143" y="1908431"/>
        <a:ext cx="1383398" cy="553359"/>
      </dsp:txXfrm>
    </dsp:sp>
    <dsp:sp modelId="{6E05FC62-B394-4325-BF4A-6D08D00743D0}">
      <dsp:nvSpPr>
        <dsp:cNvPr id="0" name=""/>
        <dsp:cNvSpPr/>
      </dsp:nvSpPr>
      <dsp:spPr>
        <a:xfrm>
          <a:off x="6772399" y="801712"/>
          <a:ext cx="843873" cy="84387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EDFF8-B055-49F0-AEFE-5BBEAC2861F0}">
      <dsp:nvSpPr>
        <dsp:cNvPr id="0" name=""/>
        <dsp:cNvSpPr/>
      </dsp:nvSpPr>
      <dsp:spPr>
        <a:xfrm>
          <a:off x="6952241" y="981554"/>
          <a:ext cx="484189" cy="4841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0A047-EF90-4D7B-B933-57A5162B34D2}">
      <dsp:nvSpPr>
        <dsp:cNvPr id="0" name=""/>
        <dsp:cNvSpPr/>
      </dsp:nvSpPr>
      <dsp:spPr>
        <a:xfrm>
          <a:off x="6502637"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3. Population</a:t>
          </a:r>
        </a:p>
      </dsp:txBody>
      <dsp:txXfrm>
        <a:off x="6502637" y="1908431"/>
        <a:ext cx="1383398" cy="553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BC2E2-F2C5-4354-8530-0D42C2B2150A}">
      <dsp:nvSpPr>
        <dsp:cNvPr id="0" name=""/>
        <dsp:cNvSpPr/>
      </dsp:nvSpPr>
      <dsp:spPr>
        <a:xfrm>
          <a:off x="0" y="538"/>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33570F-A8B4-48B7-9A52-BCB9BD092254}">
      <dsp:nvSpPr>
        <dsp:cNvPr id="0" name=""/>
        <dsp:cNvSpPr/>
      </dsp:nvSpPr>
      <dsp:spPr>
        <a:xfrm>
          <a:off x="381408" y="284231"/>
          <a:ext cx="693470" cy="693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E703A-EB9F-4E87-98B3-A31D1CCFDE44}">
      <dsp:nvSpPr>
        <dsp:cNvPr id="0" name=""/>
        <dsp:cNvSpPr/>
      </dsp:nvSpPr>
      <dsp:spPr>
        <a:xfrm>
          <a:off x="1456287" y="538"/>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just" defTabSz="755650">
            <a:lnSpc>
              <a:spcPct val="100000"/>
            </a:lnSpc>
            <a:spcBef>
              <a:spcPct val="0"/>
            </a:spcBef>
            <a:spcAft>
              <a:spcPct val="35000"/>
            </a:spcAft>
            <a:buNone/>
          </a:pPr>
          <a:r>
            <a:rPr lang="en-US" sz="1700" kern="1200" dirty="0"/>
            <a:t>Does GDP variations affect the Child Mortality rates in the countries of MENA?</a:t>
          </a:r>
        </a:p>
      </dsp:txBody>
      <dsp:txXfrm>
        <a:off x="1456287" y="538"/>
        <a:ext cx="3428915" cy="1260854"/>
      </dsp:txXfrm>
    </dsp:sp>
    <dsp:sp modelId="{AA763EA8-77E7-4B5C-8158-342B1713B556}">
      <dsp:nvSpPr>
        <dsp:cNvPr id="0" name=""/>
        <dsp:cNvSpPr/>
      </dsp:nvSpPr>
      <dsp:spPr>
        <a:xfrm>
          <a:off x="0" y="1576607"/>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19F46-C7FD-434A-BCF3-8D025E01413D}">
      <dsp:nvSpPr>
        <dsp:cNvPr id="0" name=""/>
        <dsp:cNvSpPr/>
      </dsp:nvSpPr>
      <dsp:spPr>
        <a:xfrm>
          <a:off x="381408" y="1860299"/>
          <a:ext cx="693470" cy="6934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C432ED-5FE1-41D6-A305-DA38F207ACFC}">
      <dsp:nvSpPr>
        <dsp:cNvPr id="0" name=""/>
        <dsp:cNvSpPr/>
      </dsp:nvSpPr>
      <dsp:spPr>
        <a:xfrm>
          <a:off x="1456287" y="1576607"/>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just" defTabSz="755650">
            <a:lnSpc>
              <a:spcPct val="100000"/>
            </a:lnSpc>
            <a:spcBef>
              <a:spcPct val="0"/>
            </a:spcBef>
            <a:spcAft>
              <a:spcPct val="35000"/>
            </a:spcAft>
            <a:buNone/>
          </a:pPr>
          <a:r>
            <a:rPr lang="en-US" sz="1700" kern="1200" dirty="0"/>
            <a:t>How does the GDP of MENA affect it’s Life Expectancy rate?</a:t>
          </a:r>
        </a:p>
      </dsp:txBody>
      <dsp:txXfrm>
        <a:off x="1456287" y="1576607"/>
        <a:ext cx="3428915" cy="1260854"/>
      </dsp:txXfrm>
    </dsp:sp>
    <dsp:sp modelId="{A78CE339-F53D-4FF0-8E80-140D8C96A896}">
      <dsp:nvSpPr>
        <dsp:cNvPr id="0" name=""/>
        <dsp:cNvSpPr/>
      </dsp:nvSpPr>
      <dsp:spPr>
        <a:xfrm>
          <a:off x="0" y="3152675"/>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CBF178-B9A7-4FEF-873D-75A8DD754097}">
      <dsp:nvSpPr>
        <dsp:cNvPr id="0" name=""/>
        <dsp:cNvSpPr/>
      </dsp:nvSpPr>
      <dsp:spPr>
        <a:xfrm>
          <a:off x="381408" y="3436367"/>
          <a:ext cx="693470" cy="6934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1FB6E-AAC2-401E-B611-D20586EA1232}">
      <dsp:nvSpPr>
        <dsp:cNvPr id="0" name=""/>
        <dsp:cNvSpPr/>
      </dsp:nvSpPr>
      <dsp:spPr>
        <a:xfrm>
          <a:off x="1456287" y="3152675"/>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just" defTabSz="755650">
            <a:lnSpc>
              <a:spcPct val="100000"/>
            </a:lnSpc>
            <a:spcBef>
              <a:spcPct val="0"/>
            </a:spcBef>
            <a:spcAft>
              <a:spcPct val="35000"/>
            </a:spcAft>
            <a:buNone/>
          </a:pPr>
          <a:r>
            <a:rPr lang="en-US" sz="1700" kern="1200" dirty="0"/>
            <a:t>Are there any population trends with respect to GDP for the middle eastern and north Africa?.</a:t>
          </a:r>
        </a:p>
      </dsp:txBody>
      <dsp:txXfrm>
        <a:off x="1456287" y="3152675"/>
        <a:ext cx="3428915" cy="1260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4E3D0-808C-4AA4-B9AB-A6FA48FE9E48}">
      <dsp:nvSpPr>
        <dsp:cNvPr id="0" name=""/>
        <dsp:cNvSpPr/>
      </dsp:nvSpPr>
      <dsp:spPr>
        <a:xfrm>
          <a:off x="0" y="0"/>
          <a:ext cx="4389120" cy="7465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 NULL values were only present in GDP and Child Mortality with a count of 100 and 66 respectively.</a:t>
          </a:r>
        </a:p>
      </dsp:txBody>
      <dsp:txXfrm>
        <a:off x="21866" y="21866"/>
        <a:ext cx="3520421" cy="702844"/>
      </dsp:txXfrm>
    </dsp:sp>
    <dsp:sp modelId="{847AF03E-3DC2-4422-B329-1F0542FB1DCD}">
      <dsp:nvSpPr>
        <dsp:cNvPr id="0" name=""/>
        <dsp:cNvSpPr/>
      </dsp:nvSpPr>
      <dsp:spPr>
        <a:xfrm>
          <a:off x="367588" y="882317"/>
          <a:ext cx="4389120" cy="746576"/>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Which amounts to 10% of the total data. The NULL values have been filtered in tableau.</a:t>
          </a:r>
        </a:p>
      </dsp:txBody>
      <dsp:txXfrm>
        <a:off x="389454" y="904183"/>
        <a:ext cx="3492524" cy="702844"/>
      </dsp:txXfrm>
    </dsp:sp>
    <dsp:sp modelId="{C7043E70-B3C6-4AAC-94DA-B8BF2FE7D682}">
      <dsp:nvSpPr>
        <dsp:cNvPr id="0" name=""/>
        <dsp:cNvSpPr/>
      </dsp:nvSpPr>
      <dsp:spPr>
        <a:xfrm>
          <a:off x="729691" y="1764635"/>
          <a:ext cx="4389120" cy="746576"/>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Since our problem statement revolves around the Middle Eastern and North African region, we have filtered the values with respect to the desired region.</a:t>
          </a:r>
        </a:p>
      </dsp:txBody>
      <dsp:txXfrm>
        <a:off x="751557" y="1786501"/>
        <a:ext cx="3498010" cy="702844"/>
      </dsp:txXfrm>
    </dsp:sp>
    <dsp:sp modelId="{AA07320D-E5DC-498A-8D23-11DF6E543D50}">
      <dsp:nvSpPr>
        <dsp:cNvPr id="0" name=""/>
        <dsp:cNvSpPr/>
      </dsp:nvSpPr>
      <dsp:spPr>
        <a:xfrm>
          <a:off x="1097279" y="2646952"/>
          <a:ext cx="4389120" cy="746576"/>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After the cleaning process, for the MENA region the Western Sahara and Yemen countries were removed due to NULL values in their GDP record </a:t>
          </a:r>
        </a:p>
      </dsp:txBody>
      <dsp:txXfrm>
        <a:off x="1119145" y="2668818"/>
        <a:ext cx="3492524" cy="702844"/>
      </dsp:txXfrm>
    </dsp:sp>
    <dsp:sp modelId="{95A232BC-A45C-4D6A-ACFE-C876404112F3}">
      <dsp:nvSpPr>
        <dsp:cNvPr id="0" name=""/>
        <dsp:cNvSpPr/>
      </dsp:nvSpPr>
      <dsp:spPr>
        <a:xfrm>
          <a:off x="3903845" y="571809"/>
          <a:ext cx="485274" cy="485274"/>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4013032" y="571809"/>
        <a:ext cx="266900" cy="365169"/>
      </dsp:txXfrm>
    </dsp:sp>
    <dsp:sp modelId="{46AEE4A3-3202-41E6-971C-2C400F5C6099}">
      <dsp:nvSpPr>
        <dsp:cNvPr id="0" name=""/>
        <dsp:cNvSpPr/>
      </dsp:nvSpPr>
      <dsp:spPr>
        <a:xfrm>
          <a:off x="4271434" y="1454127"/>
          <a:ext cx="485274" cy="485274"/>
        </a:xfrm>
        <a:prstGeom prst="downArrow">
          <a:avLst>
            <a:gd name="adj1" fmla="val 55000"/>
            <a:gd name="adj2" fmla="val 45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4380621" y="1454127"/>
        <a:ext cx="266900" cy="365169"/>
      </dsp:txXfrm>
    </dsp:sp>
    <dsp:sp modelId="{FCD17187-9654-4D8A-A8DD-0869E0D20F4E}">
      <dsp:nvSpPr>
        <dsp:cNvPr id="0" name=""/>
        <dsp:cNvSpPr/>
      </dsp:nvSpPr>
      <dsp:spPr>
        <a:xfrm>
          <a:off x="4633536" y="2336444"/>
          <a:ext cx="485274" cy="485274"/>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4742723" y="2336444"/>
        <a:ext cx="266900" cy="36516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54b10095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54b10095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54b10095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54b10095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54b100959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54b100959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54b100959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54b100959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54b100959_3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54b100959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Low GDP affects the income and low income leads to lack of fulfillment of the needs and wants of the family which leads to child mortality.</a:t>
            </a:r>
            <a:endParaRPr dirty="0"/>
          </a:p>
          <a:p>
            <a:pPr marL="0" lvl="0" indent="0" algn="l" rtl="0">
              <a:spcBef>
                <a:spcPts val="0"/>
              </a:spcBef>
              <a:spcAft>
                <a:spcPts val="0"/>
              </a:spcAft>
              <a:buNone/>
            </a:pPr>
            <a:r>
              <a:rPr lang="en"/>
              <a:t>In the case of UAE, inspite of decreasing GDP the life expectancy did not decrease due to excellent services provided by the government, where as a decrease in the gdp of libya lead to a slower rate of increment for the life expectancy.</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54b100959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54b100959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54b10095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54b10095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54b10095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54b10095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54b100959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54b10095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54b100959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54b100959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54b100959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54b100959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54b10095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54b10095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54b100959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54b10095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pearson distribution is used for continuous probability distributions produced by Karl Pearson around 1895.</a:t>
            </a:r>
            <a:endParaRPr dirty="0"/>
          </a:p>
          <a:p>
            <a:pPr marL="457200" lvl="0" indent="-298450" algn="l" rtl="0">
              <a:spcBef>
                <a:spcPts val="0"/>
              </a:spcBef>
              <a:spcAft>
                <a:spcPts val="0"/>
              </a:spcAft>
              <a:buSzPts val="1100"/>
              <a:buChar char="●"/>
            </a:pPr>
            <a:r>
              <a:rPr lang="en"/>
              <a:t>The graph shows a negative correlation as the regression equation has a negative intercept of -169.71</a:t>
            </a:r>
            <a:endParaRPr dirty="0"/>
          </a:p>
          <a:p>
            <a:pPr marL="457200" lvl="0" indent="-298450" algn="l" rtl="0">
              <a:spcBef>
                <a:spcPts val="0"/>
              </a:spcBef>
              <a:spcAft>
                <a:spcPts val="0"/>
              </a:spcAft>
              <a:buSzPts val="1100"/>
              <a:buChar char="●"/>
            </a:pPr>
            <a:r>
              <a:rPr lang="en"/>
              <a:t>The trend follows the logarithmic function that fits the mortality data with R-squared value of 0.093 which shows 9.3% variation in the median child mortality</a:t>
            </a:r>
            <a:endParaRPr dirty="0"/>
          </a:p>
          <a:p>
            <a:pPr marL="457200" lvl="0" indent="-298450" algn="l" rtl="0">
              <a:spcBef>
                <a:spcPts val="0"/>
              </a:spcBef>
              <a:spcAft>
                <a:spcPts val="0"/>
              </a:spcAft>
              <a:buSzPts val="1100"/>
              <a:buChar char="●"/>
            </a:pPr>
            <a:r>
              <a:rPr lang="en"/>
              <a:t>The p-value &lt; 0.0001 that proves that there is a very little variation in the mortality due to GDP and is significant.</a:t>
            </a:r>
            <a:endParaRPr dirty="0"/>
          </a:p>
          <a:p>
            <a:pPr marL="457200" lvl="0" indent="0" algn="l" rtl="0">
              <a:spcBef>
                <a:spcPts val="0"/>
              </a:spcBef>
              <a:spcAft>
                <a:spcPts val="0"/>
              </a:spcAft>
              <a:buNone/>
            </a:pPr>
            <a:r>
              <a:rPr lang="en"/>
              <a:t>_____________________________________________________________________________________________________</a:t>
            </a:r>
            <a:endParaRPr dirty="0"/>
          </a:p>
          <a:p>
            <a:pPr marL="457200" lvl="0" indent="-298450" algn="l" rtl="0">
              <a:spcBef>
                <a:spcPts val="0"/>
              </a:spcBef>
              <a:spcAft>
                <a:spcPts val="0"/>
              </a:spcAft>
              <a:buSzPts val="1100"/>
              <a:buChar char="●"/>
            </a:pPr>
            <a:r>
              <a:rPr lang="en"/>
              <a:t>The graph shows a negative correlation as the regression equation has a negative intercept of -0.00058</a:t>
            </a:r>
            <a:endParaRPr dirty="0"/>
          </a:p>
          <a:p>
            <a:pPr marL="457200" lvl="0" indent="-298450" algn="l" rtl="0">
              <a:spcBef>
                <a:spcPts val="0"/>
              </a:spcBef>
              <a:spcAft>
                <a:spcPts val="0"/>
              </a:spcAft>
              <a:buSzPts val="1100"/>
              <a:buChar char="●"/>
            </a:pPr>
            <a:r>
              <a:rPr lang="en"/>
              <a:t>The trend follows the logarithmic function that fits the population data with R-squared value of 0.084 which shows 8.4% variation in the median population</a:t>
            </a:r>
            <a:endParaRPr dirty="0"/>
          </a:p>
          <a:p>
            <a:pPr marL="457200" lvl="0" indent="-298450" algn="l" rtl="0">
              <a:spcBef>
                <a:spcPts val="0"/>
              </a:spcBef>
              <a:spcAft>
                <a:spcPts val="0"/>
              </a:spcAft>
              <a:buSzPts val="1100"/>
              <a:buChar char="●"/>
            </a:pPr>
            <a:r>
              <a:rPr lang="en"/>
              <a:t>The p-value &lt; 0.0001 that proves that there is a very little variation in the population due to GDP and is significant.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C614-8337-4976-8D1B-72706105BB2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12E031D-09F6-482A-A10E-1E40DA1B8D5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309EE40-E7B5-4B53-8CB0-800C6F85103B}"/>
              </a:ext>
            </a:extLst>
          </p:cNvPr>
          <p:cNvSpPr>
            <a:spLocks noGrp="1"/>
          </p:cNvSpPr>
          <p:nvPr>
            <p:ph type="dt" sz="half" idx="10"/>
          </p:nvPr>
        </p:nvSpPr>
        <p:spPr/>
        <p:txBody>
          <a:bodyPr/>
          <a:lstStyle/>
          <a:p>
            <a:fld id="{6AD6EE87-EBD5-4F12-A48A-63ACA297AC8F}" type="datetimeFigureOut">
              <a:rPr lang="en-US" smtClean="0"/>
              <a:t>3/29/2019</a:t>
            </a:fld>
            <a:endParaRPr lang="en-US" dirty="0"/>
          </a:p>
        </p:txBody>
      </p:sp>
      <p:sp>
        <p:nvSpPr>
          <p:cNvPr id="5" name="Footer Placeholder 4">
            <a:extLst>
              <a:ext uri="{FF2B5EF4-FFF2-40B4-BE49-F238E27FC236}">
                <a16:creationId xmlns:a16="http://schemas.microsoft.com/office/drawing/2014/main" id="{C157FCA8-406C-46A4-8131-3997CE8251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B7DAD9-6535-471D-8C7E-74FDDD4331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90997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4FDA-C88E-4941-BFA4-EB29A3FB07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DE6B9D-1306-4D38-9D3F-07A5EEE2FF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CEC1C-52B0-47F2-84C1-4D51F8F5F84B}"/>
              </a:ext>
            </a:extLst>
          </p:cNvPr>
          <p:cNvSpPr>
            <a:spLocks noGrp="1"/>
          </p:cNvSpPr>
          <p:nvPr>
            <p:ph type="dt" sz="half" idx="10"/>
          </p:nvPr>
        </p:nvSpPr>
        <p:spPr/>
        <p:txBody>
          <a:bodyPr/>
          <a:lstStyle/>
          <a:p>
            <a:fld id="{4CD73815-2707-4475-8F1A-B873CB631BB4}" type="datetimeFigureOut">
              <a:rPr lang="en-US" smtClean="0"/>
              <a:t>3/29/2019</a:t>
            </a:fld>
            <a:endParaRPr lang="en-US" dirty="0"/>
          </a:p>
        </p:txBody>
      </p:sp>
      <p:sp>
        <p:nvSpPr>
          <p:cNvPr id="5" name="Footer Placeholder 4">
            <a:extLst>
              <a:ext uri="{FF2B5EF4-FFF2-40B4-BE49-F238E27FC236}">
                <a16:creationId xmlns:a16="http://schemas.microsoft.com/office/drawing/2014/main" id="{86C9A7B2-1056-4225-B642-DA8F321E93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17D3FC-11A4-497A-BBFC-D219EA7EAE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82280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05B86-0A25-4679-8A40-BEB3523ADB7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57603E-CE17-4D37-BD5C-14AD682715DC}"/>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AEED8-834D-49EB-A434-7F3AD6DFDE04}"/>
              </a:ext>
            </a:extLst>
          </p:cNvPr>
          <p:cNvSpPr>
            <a:spLocks noGrp="1"/>
          </p:cNvSpPr>
          <p:nvPr>
            <p:ph type="dt" sz="half" idx="10"/>
          </p:nvPr>
        </p:nvSpPr>
        <p:spPr/>
        <p:txBody>
          <a:bodyPr/>
          <a:lstStyle/>
          <a:p>
            <a:fld id="{2A4AFB99-0EAB-4182-AFF8-E214C82A68F6}" type="datetimeFigureOut">
              <a:rPr lang="en-US" smtClean="0"/>
              <a:t>3/29/2019</a:t>
            </a:fld>
            <a:endParaRPr lang="en-US" dirty="0"/>
          </a:p>
        </p:txBody>
      </p:sp>
      <p:sp>
        <p:nvSpPr>
          <p:cNvPr id="5" name="Footer Placeholder 4">
            <a:extLst>
              <a:ext uri="{FF2B5EF4-FFF2-40B4-BE49-F238E27FC236}">
                <a16:creationId xmlns:a16="http://schemas.microsoft.com/office/drawing/2014/main" id="{DF99BD70-FD8D-4311-AF35-20BB17EF4B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AAEA6C-4240-40AC-8819-65AE9A51CB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90764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445500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44453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82E8-FE22-4C12-BB65-5E9C2935D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2A988-1D9C-4C76-9E54-1D5F86DBEE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A448FE-2BFA-498D-BD0E-A2E5DD35508E}"/>
              </a:ext>
            </a:extLst>
          </p:cNvPr>
          <p:cNvSpPr>
            <a:spLocks noGrp="1"/>
          </p:cNvSpPr>
          <p:nvPr>
            <p:ph type="dt" sz="half" idx="10"/>
          </p:nvPr>
        </p:nvSpPr>
        <p:spPr/>
        <p:txBody>
          <a:bodyPr/>
          <a:lstStyle/>
          <a:p>
            <a:fld id="{A5D3794B-289A-4A80-97D7-111025398D45}" type="datetimeFigureOut">
              <a:rPr lang="en-US" smtClean="0"/>
              <a:t>3/29/2019</a:t>
            </a:fld>
            <a:endParaRPr lang="en-US" dirty="0"/>
          </a:p>
        </p:txBody>
      </p:sp>
      <p:sp>
        <p:nvSpPr>
          <p:cNvPr id="5" name="Footer Placeholder 4">
            <a:extLst>
              <a:ext uri="{FF2B5EF4-FFF2-40B4-BE49-F238E27FC236}">
                <a16:creationId xmlns:a16="http://schemas.microsoft.com/office/drawing/2014/main" id="{A3669EE9-4E2F-4576-B05C-9B3539AF38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863EF2-56C6-4249-882C-F4130C328F1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0788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DD24-3F5C-4FFA-AE7D-BC4116DA0A2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F79D384-1E28-4E36-B1EA-4D0EE115B98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DF19B1-CDB6-4F7C-B334-19769E98E8D6}"/>
              </a:ext>
            </a:extLst>
          </p:cNvPr>
          <p:cNvSpPr>
            <a:spLocks noGrp="1"/>
          </p:cNvSpPr>
          <p:nvPr>
            <p:ph type="dt" sz="half" idx="10"/>
          </p:nvPr>
        </p:nvSpPr>
        <p:spPr/>
        <p:txBody>
          <a:bodyPr/>
          <a:lstStyle/>
          <a:p>
            <a:fld id="{5A61015F-7CC6-4D0A-9D87-873EA4C304CC}" type="datetimeFigureOut">
              <a:rPr lang="en-US" smtClean="0"/>
              <a:t>3/29/2019</a:t>
            </a:fld>
            <a:endParaRPr lang="en-US" dirty="0"/>
          </a:p>
        </p:txBody>
      </p:sp>
      <p:sp>
        <p:nvSpPr>
          <p:cNvPr id="5" name="Footer Placeholder 4">
            <a:extLst>
              <a:ext uri="{FF2B5EF4-FFF2-40B4-BE49-F238E27FC236}">
                <a16:creationId xmlns:a16="http://schemas.microsoft.com/office/drawing/2014/main" id="{BA5B4925-AE6F-4C94-B424-B1350AB91E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1A5041-64AA-4701-9735-4E12E25D20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47074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54A8-20FF-4143-85DB-EDA24B8F2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A66B3-88E7-4A8A-8B3E-DAE3EC91DA1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A3C7C5-8C1E-4A4F-848C-AC644E4E234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5F71A-64E1-478D-8107-3953A0FDCFAC}"/>
              </a:ext>
            </a:extLst>
          </p:cNvPr>
          <p:cNvSpPr>
            <a:spLocks noGrp="1"/>
          </p:cNvSpPr>
          <p:nvPr>
            <p:ph type="dt" sz="half" idx="10"/>
          </p:nvPr>
        </p:nvSpPr>
        <p:spPr/>
        <p:txBody>
          <a:bodyPr/>
          <a:lstStyle/>
          <a:p>
            <a:fld id="{93C6A301-0538-44EC-B09D-202E1042A48B}" type="datetimeFigureOut">
              <a:rPr lang="en-US" smtClean="0"/>
              <a:t>3/29/2019</a:t>
            </a:fld>
            <a:endParaRPr lang="en-US" dirty="0"/>
          </a:p>
        </p:txBody>
      </p:sp>
      <p:sp>
        <p:nvSpPr>
          <p:cNvPr id="6" name="Footer Placeholder 5">
            <a:extLst>
              <a:ext uri="{FF2B5EF4-FFF2-40B4-BE49-F238E27FC236}">
                <a16:creationId xmlns:a16="http://schemas.microsoft.com/office/drawing/2014/main" id="{4B240432-7E71-4F32-AF08-7488BC5DAF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2DD133-3F67-4C93-BF37-156C48B72A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02449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F2C8-4923-44D1-91CD-D38E1F0E151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C884BA-8029-4CD7-8B11-7A8685E1310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CC026-7A9A-4D42-93F2-EDD778567C0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6C748E-9351-456E-9AF6-B98EE7E2E37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2801BF5-DF12-47C6-B545-4D8D0554829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D1E39F-D361-4523-9AF0-8BE1AAED0E78}"/>
              </a:ext>
            </a:extLst>
          </p:cNvPr>
          <p:cNvSpPr>
            <a:spLocks noGrp="1"/>
          </p:cNvSpPr>
          <p:nvPr>
            <p:ph type="dt" sz="half" idx="10"/>
          </p:nvPr>
        </p:nvSpPr>
        <p:spPr/>
        <p:txBody>
          <a:bodyPr/>
          <a:lstStyle/>
          <a:p>
            <a:fld id="{D789574A-8875-45EF-8EA2-3CAA0F7ABC4C}" type="datetimeFigureOut">
              <a:rPr lang="en-US" smtClean="0"/>
              <a:t>3/29/2019</a:t>
            </a:fld>
            <a:endParaRPr lang="en-US" dirty="0"/>
          </a:p>
        </p:txBody>
      </p:sp>
      <p:sp>
        <p:nvSpPr>
          <p:cNvPr id="8" name="Footer Placeholder 7">
            <a:extLst>
              <a:ext uri="{FF2B5EF4-FFF2-40B4-BE49-F238E27FC236}">
                <a16:creationId xmlns:a16="http://schemas.microsoft.com/office/drawing/2014/main" id="{0A87418A-0A51-43A9-B6F5-907257767EF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A1FC679-0261-4A4D-90C4-7476A57ABA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44638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AE7-2144-4184-9B3B-ABABE97CF2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A1A875-5E21-4017-9D72-E06ACD621861}"/>
              </a:ext>
            </a:extLst>
          </p:cNvPr>
          <p:cNvSpPr>
            <a:spLocks noGrp="1"/>
          </p:cNvSpPr>
          <p:nvPr>
            <p:ph type="dt" sz="half" idx="10"/>
          </p:nvPr>
        </p:nvSpPr>
        <p:spPr/>
        <p:txBody>
          <a:bodyPr/>
          <a:lstStyle/>
          <a:p>
            <a:fld id="{67EF4D4C-5367-4C26-9E2B-D8088D7FCA81}" type="datetimeFigureOut">
              <a:rPr lang="en-US" smtClean="0"/>
              <a:t>3/29/2019</a:t>
            </a:fld>
            <a:endParaRPr lang="en-US" dirty="0"/>
          </a:p>
        </p:txBody>
      </p:sp>
      <p:sp>
        <p:nvSpPr>
          <p:cNvPr id="4" name="Footer Placeholder 3">
            <a:extLst>
              <a:ext uri="{FF2B5EF4-FFF2-40B4-BE49-F238E27FC236}">
                <a16:creationId xmlns:a16="http://schemas.microsoft.com/office/drawing/2014/main" id="{141C4F1D-9796-4BA3-9FC8-0F049123F7D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614DB6E-BE37-4D31-9BAF-18C93E9361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44403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6F62D-6D71-4DD2-8B4E-D7A21BD6D1E5}"/>
              </a:ext>
            </a:extLst>
          </p:cNvPr>
          <p:cNvSpPr>
            <a:spLocks noGrp="1"/>
          </p:cNvSpPr>
          <p:nvPr>
            <p:ph type="dt" sz="half" idx="10"/>
          </p:nvPr>
        </p:nvSpPr>
        <p:spPr/>
        <p:txBody>
          <a:bodyPr/>
          <a:lstStyle/>
          <a:p>
            <a:fld id="{56E91E96-98B0-4413-9547-46F3504108EF}" type="datetimeFigureOut">
              <a:rPr lang="en-US" smtClean="0"/>
              <a:t>3/29/2019</a:t>
            </a:fld>
            <a:endParaRPr lang="en-US" dirty="0"/>
          </a:p>
        </p:txBody>
      </p:sp>
      <p:sp>
        <p:nvSpPr>
          <p:cNvPr id="3" name="Footer Placeholder 2">
            <a:extLst>
              <a:ext uri="{FF2B5EF4-FFF2-40B4-BE49-F238E27FC236}">
                <a16:creationId xmlns:a16="http://schemas.microsoft.com/office/drawing/2014/main" id="{BB64FBF9-CDBD-41F6-85AE-D122BA4B33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3E052C7-1C82-4EED-ACBE-F0C0A96C2C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736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D9B1-6F6A-49C2-A575-078385114CB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A28FADC-229A-4C64-80CB-75D9E83FCB8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460E8-401F-4A25-AD1B-F9C4B7F0F49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BD15355-C6E6-4696-85F3-D3842A2E32BD}"/>
              </a:ext>
            </a:extLst>
          </p:cNvPr>
          <p:cNvSpPr>
            <a:spLocks noGrp="1"/>
          </p:cNvSpPr>
          <p:nvPr>
            <p:ph type="dt" sz="half" idx="10"/>
          </p:nvPr>
        </p:nvSpPr>
        <p:spPr/>
        <p:txBody>
          <a:bodyPr/>
          <a:lstStyle/>
          <a:p>
            <a:fld id="{05C68B11-C5A8-448C-8CE9-B1A273C79CFC}" type="datetimeFigureOut">
              <a:rPr lang="en-US" smtClean="0"/>
              <a:t>3/29/2019</a:t>
            </a:fld>
            <a:endParaRPr lang="en-US" dirty="0"/>
          </a:p>
        </p:txBody>
      </p:sp>
      <p:sp>
        <p:nvSpPr>
          <p:cNvPr id="6" name="Footer Placeholder 5">
            <a:extLst>
              <a:ext uri="{FF2B5EF4-FFF2-40B4-BE49-F238E27FC236}">
                <a16:creationId xmlns:a16="http://schemas.microsoft.com/office/drawing/2014/main" id="{B8FE4B64-D644-4561-A0FD-6683F1AA5B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EF897F-3C51-4098-91C8-52DE988FD7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54518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3AF4-1252-4555-B087-F96959B012E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5299F68-EC4D-4C5D-B40F-49FE23E91FB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BFC0ABF7-7718-4DE1-9842-18414EE694D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F4E8329-781A-4964-A160-D0B81594697F}"/>
              </a:ext>
            </a:extLst>
          </p:cNvPr>
          <p:cNvSpPr>
            <a:spLocks noGrp="1"/>
          </p:cNvSpPr>
          <p:nvPr>
            <p:ph type="dt" sz="half" idx="10"/>
          </p:nvPr>
        </p:nvSpPr>
        <p:spPr/>
        <p:txBody>
          <a:bodyPr/>
          <a:lstStyle/>
          <a:p>
            <a:fld id="{C7616CA0-919D-4A49-9C8A-62FDFB3A5183}" type="datetimeFigureOut">
              <a:rPr lang="en-US" smtClean="0"/>
              <a:t>3/29/2019</a:t>
            </a:fld>
            <a:endParaRPr lang="en-US" dirty="0"/>
          </a:p>
        </p:txBody>
      </p:sp>
      <p:sp>
        <p:nvSpPr>
          <p:cNvPr id="6" name="Footer Placeholder 5">
            <a:extLst>
              <a:ext uri="{FF2B5EF4-FFF2-40B4-BE49-F238E27FC236}">
                <a16:creationId xmlns:a16="http://schemas.microsoft.com/office/drawing/2014/main" id="{C2173842-E235-4707-B4FE-E4CD3539BF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36A1D53-FFF8-4A9C-906B-19F63AE71B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06610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65E96-BF16-43A4-AC17-EE410345E9B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7C8299-0E34-4048-9739-B5BD242D60C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0F89B-AFCE-4BA4-9180-D8E9CA017BF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0298CD5-6C1E-4009-B41F-6DF62E31D3BE}" type="datetimeFigureOut">
              <a:rPr lang="en-US" smtClean="0"/>
              <a:pPr/>
              <a:t>3/29/2019</a:t>
            </a:fld>
            <a:endParaRPr lang="en-US" dirty="0"/>
          </a:p>
        </p:txBody>
      </p:sp>
      <p:sp>
        <p:nvSpPr>
          <p:cNvPr id="5" name="Footer Placeholder 4">
            <a:extLst>
              <a:ext uri="{FF2B5EF4-FFF2-40B4-BE49-F238E27FC236}">
                <a16:creationId xmlns:a16="http://schemas.microsoft.com/office/drawing/2014/main" id="{8F21FF0A-764F-4156-89A9-D26F9721826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00B36D5-CB41-4334-97BA-C972787CFB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0941866"/>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Okun's_law" TargetMode="External"/><Relationship Id="rId3" Type="http://schemas.openxmlformats.org/officeDocument/2006/relationships/hyperlink" Target="https://www.weforum.org/agenda/2016/10/the-relationship-between-gdp-and-life-expectancy-isnt-as-simple-as-you-might-think" TargetMode="External"/><Relationship Id="rId7" Type="http://schemas.openxmlformats.org/officeDocument/2006/relationships/hyperlink" Target="https://data.unicef.org/topic/child-survival/under-five-mortality/" TargetMode="External"/><Relationship Id="rId2" Type="http://schemas.openxmlformats.org/officeDocument/2006/relationships/hyperlink" Target="https://borgenproject.org/causes-of-poverty-in-libya/" TargetMode="External"/><Relationship Id="rId1" Type="http://schemas.openxmlformats.org/officeDocument/2006/relationships/slideLayout" Target="../slideLayouts/slideLayout12.xml"/><Relationship Id="rId6" Type="http://schemas.openxmlformats.org/officeDocument/2006/relationships/hyperlink" Target="https://www.ncbi.nlm.nih.gov/pubmed/23824332" TargetMode="External"/><Relationship Id="rId5" Type="http://schemas.openxmlformats.org/officeDocument/2006/relationships/hyperlink" Target="https://www.statisticshowto.datasciencecentral.com/pearson-distribution/" TargetMode="External"/><Relationship Id="rId4" Type="http://schemas.openxmlformats.org/officeDocument/2006/relationships/hyperlink" Target="https://www.thenational.ae/uae/who-report-notes-increase-in-uae-residents-life-expectancy-1.19604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67442" y="723898"/>
            <a:ext cx="5074559" cy="3695701"/>
          </a:xfrm>
          <a:prstGeom prst="rect">
            <a:avLst/>
          </a:prstGeom>
        </p:spPr>
        <p:txBody>
          <a:bodyPr spcFirstLastPara="1" vert="horz" lIns="91440" tIns="45720" rIns="91440" bIns="45720" rtlCol="0" anchor="ctr" anchorCtr="0">
            <a:normAutofit/>
          </a:bodyPr>
          <a:lstStyle/>
          <a:p>
            <a:pPr marL="0" lvl="0" indent="0" algn="r" defTabSz="914400">
              <a:spcAft>
                <a:spcPts val="0"/>
              </a:spcAft>
            </a:pPr>
            <a:r>
              <a:rPr lang="en-US" kern="1200" dirty="0">
                <a:latin typeface="+mj-lt"/>
                <a:ea typeface="+mj-ea"/>
                <a:cs typeface="+mj-cs"/>
              </a:rPr>
              <a:t>GDP Trends in Middle Eastern and Northern Africa(MENA)</a:t>
            </a:r>
          </a:p>
        </p:txBody>
      </p:sp>
      <p:sp>
        <p:nvSpPr>
          <p:cNvPr id="192" name="Rectangle 191">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Google Shape;278;p13"/>
          <p:cNvSpPr txBox="1">
            <a:spLocks noGrp="1"/>
          </p:cNvSpPr>
          <p:nvPr>
            <p:ph type="subTitle" idx="1"/>
          </p:nvPr>
        </p:nvSpPr>
        <p:spPr>
          <a:xfrm>
            <a:off x="6340927" y="723899"/>
            <a:ext cx="2320472" cy="3695701"/>
          </a:xfrm>
          <a:prstGeom prst="rect">
            <a:avLst/>
          </a:prstGeom>
        </p:spPr>
        <p:txBody>
          <a:bodyPr spcFirstLastPara="1" vert="horz" lIns="91440" tIns="45720" rIns="91440" bIns="45720" rtlCol="0" anchor="ctr" anchorCtr="0">
            <a:normAutofit/>
          </a:bodyPr>
          <a:lstStyle/>
          <a:p>
            <a:pPr lvl="0" indent="-228600" algn="l" defTabSz="914400">
              <a:spcBef>
                <a:spcPts val="0"/>
              </a:spcBef>
              <a:spcAft>
                <a:spcPts val="600"/>
              </a:spcAft>
              <a:buFont typeface="Arial" panose="020B0604020202020204" pitchFamily="34" charset="0"/>
              <a:buChar char="•"/>
            </a:pPr>
            <a:endParaRPr lang="en-US" sz="1500" dirty="0">
              <a:solidFill>
                <a:srgbClr val="FFFFFF"/>
              </a:solidFill>
              <a:sym typeface="Nunito"/>
            </a:endParaRPr>
          </a:p>
          <a:p>
            <a:pPr lvl="0" indent="-228600" algn="l" defTabSz="914400">
              <a:spcBef>
                <a:spcPts val="0"/>
              </a:spcBef>
              <a:spcAft>
                <a:spcPts val="600"/>
              </a:spcAft>
              <a:buFont typeface="Arial" panose="020B0604020202020204" pitchFamily="34" charset="0"/>
              <a:buChar char="•"/>
            </a:pPr>
            <a:endParaRPr lang="en-US" sz="1500" dirty="0">
              <a:solidFill>
                <a:srgbClr val="FFFFFF"/>
              </a:solidFill>
              <a:sym typeface="Nunito"/>
            </a:endParaRPr>
          </a:p>
          <a:p>
            <a:pPr lvl="0" indent="-228600" algn="l" defTabSz="914400">
              <a:spcBef>
                <a:spcPts val="0"/>
              </a:spcBef>
              <a:spcAft>
                <a:spcPts val="600"/>
              </a:spcAft>
              <a:buFont typeface="Arial" panose="020B0604020202020204" pitchFamily="34" charset="0"/>
              <a:buChar char="•"/>
            </a:pPr>
            <a:endParaRPr lang="en-US" sz="1500" dirty="0">
              <a:solidFill>
                <a:srgbClr val="FFFFFF"/>
              </a:solidFill>
              <a:sym typeface="Nunito"/>
            </a:endParaRPr>
          </a:p>
          <a:p>
            <a:pPr lvl="0" indent="-228600" algn="l" defTabSz="914400">
              <a:spcBef>
                <a:spcPts val="0"/>
              </a:spcBef>
              <a:spcAft>
                <a:spcPts val="600"/>
              </a:spcAft>
              <a:buFont typeface="Arial" panose="020B0604020202020204" pitchFamily="34" charset="0"/>
              <a:buChar char="•"/>
            </a:pPr>
            <a:endParaRPr lang="en-US" sz="1500" dirty="0">
              <a:solidFill>
                <a:srgbClr val="FFFFFF"/>
              </a:solidFill>
              <a:sym typeface="Nunito"/>
            </a:endParaRPr>
          </a:p>
          <a:p>
            <a:pPr lvl="0" indent="-228600" algn="l" defTabSz="914400">
              <a:spcBef>
                <a:spcPts val="0"/>
              </a:spcBef>
              <a:spcAft>
                <a:spcPts val="600"/>
              </a:spcAft>
              <a:buFont typeface="Arial" panose="020B0604020202020204" pitchFamily="34" charset="0"/>
              <a:buChar char="•"/>
            </a:pPr>
            <a:endParaRPr lang="en-US" sz="1500" dirty="0">
              <a:solidFill>
                <a:srgbClr val="FFFFFF"/>
              </a:solidFill>
              <a:sym typeface="Nunito"/>
            </a:endParaRPr>
          </a:p>
          <a:p>
            <a:pPr lvl="0" indent="-228600" algn="l" defTabSz="914400">
              <a:spcBef>
                <a:spcPts val="0"/>
              </a:spcBef>
              <a:spcAft>
                <a:spcPts val="600"/>
              </a:spcAft>
              <a:buFont typeface="Arial" panose="020B0604020202020204" pitchFamily="34" charset="0"/>
              <a:buChar char="•"/>
            </a:pPr>
            <a:endParaRPr lang="en-US" sz="1500" dirty="0">
              <a:solidFill>
                <a:srgbClr val="FFFFFF"/>
              </a:solidFill>
              <a:sym typeface="Nunito"/>
            </a:endParaRPr>
          </a:p>
          <a:p>
            <a:pPr lvl="0" indent="-228600" algn="l" defTabSz="914400">
              <a:spcBef>
                <a:spcPts val="0"/>
              </a:spcBef>
              <a:spcAft>
                <a:spcPts val="600"/>
              </a:spcAft>
              <a:buFont typeface="Arial" panose="020B0604020202020204" pitchFamily="34" charset="0"/>
              <a:buChar char="•"/>
            </a:pPr>
            <a:r>
              <a:rPr lang="en-US" sz="1500" dirty="0">
                <a:solidFill>
                  <a:srgbClr val="FFFFFF"/>
                </a:solidFill>
                <a:sym typeface="Nunito"/>
              </a:rPr>
              <a:t> Group 3</a:t>
            </a:r>
          </a:p>
          <a:p>
            <a:pPr marL="0" lvl="0" indent="-228600" algn="l" defTabSz="914400">
              <a:spcBef>
                <a:spcPts val="0"/>
              </a:spcBef>
              <a:spcAft>
                <a:spcPts val="600"/>
              </a:spcAft>
              <a:buFont typeface="Arial" panose="020B0604020202020204" pitchFamily="34" charset="0"/>
              <a:buChar char="•"/>
            </a:pPr>
            <a:r>
              <a:rPr lang="en-US" sz="1500" dirty="0">
                <a:solidFill>
                  <a:srgbClr val="FFFFFF"/>
                </a:solidFill>
                <a:sym typeface="Nunito"/>
              </a:rPr>
              <a:t>Mahita Koduru</a:t>
            </a:r>
          </a:p>
          <a:p>
            <a:pPr marL="0" lvl="0" indent="-228600" algn="l" defTabSz="914400">
              <a:spcBef>
                <a:spcPts val="0"/>
              </a:spcBef>
              <a:spcAft>
                <a:spcPts val="600"/>
              </a:spcAft>
              <a:buFont typeface="Arial" panose="020B0604020202020204" pitchFamily="34" charset="0"/>
              <a:buChar char="•"/>
            </a:pPr>
            <a:r>
              <a:rPr lang="en-US" sz="1500" dirty="0">
                <a:solidFill>
                  <a:srgbClr val="FFFFFF"/>
                </a:solidFill>
                <a:sym typeface="Nunito"/>
              </a:rPr>
              <a:t>Rishabh Taneja</a:t>
            </a:r>
          </a:p>
          <a:p>
            <a:pPr marL="0" lvl="0" indent="-228600" algn="l" defTabSz="914400">
              <a:spcBef>
                <a:spcPts val="0"/>
              </a:spcBef>
              <a:spcAft>
                <a:spcPts val="600"/>
              </a:spcAft>
              <a:buFont typeface="Arial" panose="020B0604020202020204" pitchFamily="34" charset="0"/>
              <a:buChar char="•"/>
            </a:pPr>
            <a:r>
              <a:rPr lang="en-US" sz="1500" dirty="0">
                <a:solidFill>
                  <a:srgbClr val="FFFFFF"/>
                </a:solidFill>
                <a:sym typeface="Nunito"/>
              </a:rPr>
              <a:t>Rupam Jogal</a:t>
            </a:r>
          </a:p>
          <a:p>
            <a:pPr marL="0" lvl="0" indent="-228600" algn="l" defTabSz="914400">
              <a:spcBef>
                <a:spcPts val="0"/>
              </a:spcBef>
              <a:spcAft>
                <a:spcPts val="600"/>
              </a:spcAft>
              <a:buFont typeface="Arial" panose="020B0604020202020204" pitchFamily="34" charset="0"/>
              <a:buChar char="•"/>
            </a:pPr>
            <a:r>
              <a:rPr lang="en-US" sz="1500" dirty="0">
                <a:solidFill>
                  <a:srgbClr val="FFFFFF"/>
                </a:solidFill>
                <a:sym typeface="Nunito"/>
              </a:rPr>
              <a:t>Shikhar Chhabra</a:t>
            </a:r>
          </a:p>
          <a:p>
            <a:pPr marL="0" lvl="0" indent="-228600" algn="l" defTabSz="914400">
              <a:spcBef>
                <a:spcPts val="0"/>
              </a:spcBef>
              <a:spcAft>
                <a:spcPts val="600"/>
              </a:spcAft>
              <a:buFont typeface="Arial" panose="020B0604020202020204" pitchFamily="34" charset="0"/>
              <a:buChar char="•"/>
            </a:pPr>
            <a:r>
              <a:rPr lang="en-US" sz="1500" dirty="0">
                <a:solidFill>
                  <a:srgbClr val="FFFFFF"/>
                </a:solidFill>
                <a:sym typeface="Nunito"/>
              </a:rPr>
              <a:t>Shivi Nigam</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106" name="Rectangle 10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10280"/>
            <a:ext cx="8579095" cy="138319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Google Shape;355;p25"/>
          <p:cNvSpPr txBox="1">
            <a:spLocks noGrp="1"/>
          </p:cNvSpPr>
          <p:nvPr>
            <p:ph type="title"/>
          </p:nvPr>
        </p:nvSpPr>
        <p:spPr>
          <a:xfrm>
            <a:off x="409763" y="325158"/>
            <a:ext cx="8354890" cy="697836"/>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4100" dirty="0">
                <a:solidFill>
                  <a:srgbClr val="FFFFFF"/>
                </a:solidFill>
              </a:rPr>
              <a:t>Pearson Correlation</a:t>
            </a:r>
          </a:p>
        </p:txBody>
      </p:sp>
      <p:cxnSp>
        <p:nvCxnSpPr>
          <p:cNvPr id="108" name="Straight Connector 10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141719"/>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57" name="Google Shape;357;p25"/>
          <p:cNvPicPr preferRelativeResize="0"/>
          <p:nvPr/>
        </p:nvPicPr>
        <p:blipFill>
          <a:blip r:embed="rId3">
            <a:extLst/>
          </a:blip>
          <a:stretch>
            <a:fillRect/>
          </a:stretch>
        </p:blipFill>
        <p:spPr>
          <a:xfrm>
            <a:off x="757091" y="1820113"/>
            <a:ext cx="3075106" cy="2998228"/>
          </a:xfrm>
          <a:prstGeom prst="rect">
            <a:avLst/>
          </a:prstGeom>
          <a:noFill/>
        </p:spPr>
      </p:pic>
      <p:cxnSp>
        <p:nvCxnSpPr>
          <p:cNvPr id="110" name="Straight Connector 10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1947627"/>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56" name="Google Shape;356;p25"/>
          <p:cNvPicPr preferRelativeResize="0"/>
          <p:nvPr/>
        </p:nvPicPr>
        <p:blipFill>
          <a:blip r:embed="rId4">
            <a:extLst/>
          </a:blip>
          <a:stretch>
            <a:fillRect/>
          </a:stretch>
        </p:blipFill>
        <p:spPr>
          <a:xfrm>
            <a:off x="5204785" y="1820113"/>
            <a:ext cx="3349975" cy="299822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6"/>
        <p:cNvGrpSpPr/>
        <p:nvPr/>
      </p:nvGrpSpPr>
      <p:grpSpPr>
        <a:xfrm>
          <a:off x="0" y="0"/>
          <a:ext cx="0" cy="0"/>
          <a:chOff x="0" y="0"/>
          <a:chExt cx="0" cy="0"/>
        </a:xfrm>
      </p:grpSpPr>
      <p:sp>
        <p:nvSpPr>
          <p:cNvPr id="330" name="Rectangle 19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7" name="Google Shape;327;p21"/>
          <p:cNvSpPr txBox="1">
            <a:spLocks noGrp="1"/>
          </p:cNvSpPr>
          <p:nvPr>
            <p:ph type="title"/>
          </p:nvPr>
        </p:nvSpPr>
        <p:spPr>
          <a:xfrm>
            <a:off x="482600" y="482600"/>
            <a:ext cx="2522980" cy="1197986"/>
          </a:xfrm>
          <a:prstGeom prst="rect">
            <a:avLst/>
          </a:prstGeom>
          <a:noFill/>
          <a:ln w="19050">
            <a:solidFill>
              <a:schemeClr val="bg1"/>
            </a:solidFill>
          </a:ln>
        </p:spPr>
        <p:txBody>
          <a:bodyPr spcFirstLastPara="1" vert="horz" wrap="square" lIns="91440" tIns="45720" rIns="91440" bIns="45720" rtlCol="0" anchor="ctr" anchorCtr="0">
            <a:normAutofit/>
          </a:bodyPr>
          <a:lstStyle/>
          <a:p>
            <a:pPr marL="0" lvl="0" indent="0" algn="ctr" defTabSz="914400">
              <a:spcBef>
                <a:spcPct val="0"/>
              </a:spcBef>
              <a:spcAft>
                <a:spcPts val="0"/>
              </a:spcAft>
            </a:pPr>
            <a:r>
              <a:rPr lang="en-US" sz="2100" kern="1200">
                <a:solidFill>
                  <a:schemeClr val="bg1"/>
                </a:solidFill>
                <a:latin typeface="+mj-lt"/>
                <a:ea typeface="+mj-ea"/>
                <a:cs typeface="+mj-cs"/>
              </a:rPr>
              <a:t>CHILD MORTALITY</a:t>
            </a:r>
            <a:endParaRPr lang="en-US" sz="2100" kern="1200" dirty="0">
              <a:solidFill>
                <a:schemeClr val="bg1"/>
              </a:solidFill>
              <a:latin typeface="+mj-lt"/>
              <a:ea typeface="+mj-ea"/>
              <a:cs typeface="+mj-cs"/>
            </a:endParaRPr>
          </a:p>
        </p:txBody>
      </p:sp>
      <p:sp>
        <p:nvSpPr>
          <p:cNvPr id="328" name="Google Shape;328;p21"/>
          <p:cNvSpPr txBox="1">
            <a:spLocks noGrp="1"/>
          </p:cNvSpPr>
          <p:nvPr>
            <p:ph type="body" idx="1"/>
          </p:nvPr>
        </p:nvSpPr>
        <p:spPr>
          <a:xfrm>
            <a:off x="482601" y="1978533"/>
            <a:ext cx="2522980" cy="2561716"/>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1600"/>
              <a:buFont typeface="Arial" panose="020B0604020202020204" pitchFamily="34" charset="0"/>
              <a:buChar char="•"/>
            </a:pPr>
            <a:r>
              <a:rPr lang="en-US" sz="900">
                <a:solidFill>
                  <a:schemeClr val="bg1"/>
                </a:solidFill>
              </a:rPr>
              <a:t>Kuwait faced a drop of 50% in the median GDP from the year 1990 to 1991 due the Iraqi invasion </a:t>
            </a:r>
          </a:p>
          <a:p>
            <a:pPr marL="457200" lvl="0" indent="-228600" defTabSz="914400">
              <a:spcBef>
                <a:spcPts val="0"/>
              </a:spcBef>
              <a:spcAft>
                <a:spcPts val="600"/>
              </a:spcAft>
              <a:buSzPts val="1600"/>
              <a:buFont typeface="Arial" panose="020B0604020202020204" pitchFamily="34" charset="0"/>
              <a:buChar char="•"/>
            </a:pPr>
            <a:r>
              <a:rPr lang="en-US" sz="900">
                <a:solidFill>
                  <a:schemeClr val="bg1"/>
                </a:solidFill>
              </a:rPr>
              <a:t>This affected the child mortality as it has increased up to 11% in same years though there is a decreasing trend, the rate of child mortality increases due to the low income levels.</a:t>
            </a:r>
          </a:p>
          <a:p>
            <a:pPr marL="457200" lvl="0" indent="-228600" defTabSz="914400">
              <a:spcBef>
                <a:spcPts val="0"/>
              </a:spcBef>
              <a:spcAft>
                <a:spcPts val="600"/>
              </a:spcAft>
              <a:buSzPts val="1600"/>
              <a:buFont typeface="Arial" panose="020B0604020202020204" pitchFamily="34" charset="0"/>
              <a:buChar char="•"/>
            </a:pPr>
            <a:r>
              <a:rPr lang="en-US" sz="900">
                <a:solidFill>
                  <a:schemeClr val="bg1"/>
                </a:solidFill>
              </a:rPr>
              <a:t>We have predicted the trend in GDP and child mortality for the year 2020. GDP shows a stagnant rate for the coming years whereas the child mortality follows the same decreasing trend for the coming years as well.</a:t>
            </a:r>
            <a:endParaRPr lang="en-US" sz="900" dirty="0">
              <a:solidFill>
                <a:schemeClr val="bg1"/>
              </a:solidFill>
            </a:endParaRPr>
          </a:p>
        </p:txBody>
      </p:sp>
      <p:pic>
        <p:nvPicPr>
          <p:cNvPr id="5" name="Picture 4">
            <a:extLst>
              <a:ext uri="{FF2B5EF4-FFF2-40B4-BE49-F238E27FC236}">
                <a16:creationId xmlns:a16="http://schemas.microsoft.com/office/drawing/2014/main" id="{D90704C4-F231-49E5-AAFA-A953C13C7C36}"/>
              </a:ext>
            </a:extLst>
          </p:cNvPr>
          <p:cNvPicPr>
            <a:picLocks noChangeAspect="1"/>
          </p:cNvPicPr>
          <p:nvPr/>
        </p:nvPicPr>
        <p:blipFill>
          <a:blip r:embed="rId3"/>
          <a:stretch>
            <a:fillRect/>
          </a:stretch>
        </p:blipFill>
        <p:spPr>
          <a:xfrm>
            <a:off x="3973322" y="665494"/>
            <a:ext cx="4688077" cy="3691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3"/>
        <p:cNvGrpSpPr/>
        <p:nvPr/>
      </p:nvGrpSpPr>
      <p:grpSpPr>
        <a:xfrm>
          <a:off x="0" y="0"/>
          <a:ext cx="0" cy="0"/>
          <a:chOff x="0" y="0"/>
          <a:chExt cx="0" cy="0"/>
        </a:xfrm>
      </p:grpSpPr>
      <p:sp>
        <p:nvSpPr>
          <p:cNvPr id="337" name="Rectangle 19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4" name="Google Shape;334;p22"/>
          <p:cNvSpPr txBox="1">
            <a:spLocks noGrp="1"/>
          </p:cNvSpPr>
          <p:nvPr>
            <p:ph type="title"/>
          </p:nvPr>
        </p:nvSpPr>
        <p:spPr>
          <a:xfrm>
            <a:off x="482600" y="482600"/>
            <a:ext cx="2522980" cy="1197986"/>
          </a:xfrm>
          <a:prstGeom prst="rect">
            <a:avLst/>
          </a:prstGeom>
          <a:noFill/>
          <a:ln w="19050">
            <a:solidFill>
              <a:schemeClr val="bg1"/>
            </a:solidFill>
          </a:ln>
        </p:spPr>
        <p:txBody>
          <a:bodyPr spcFirstLastPara="1" vert="horz" wrap="square" lIns="91440" tIns="45720" rIns="91440" bIns="45720" rtlCol="0" anchor="ctr" anchorCtr="0">
            <a:normAutofit/>
          </a:bodyPr>
          <a:lstStyle/>
          <a:p>
            <a:pPr marL="0" lvl="0" indent="0" algn="ctr" defTabSz="914400">
              <a:spcBef>
                <a:spcPct val="0"/>
              </a:spcBef>
              <a:spcAft>
                <a:spcPts val="0"/>
              </a:spcAft>
            </a:pPr>
            <a:r>
              <a:rPr lang="en-US" sz="2100" kern="1200" dirty="0">
                <a:solidFill>
                  <a:schemeClr val="bg1"/>
                </a:solidFill>
                <a:latin typeface="+mj-lt"/>
                <a:ea typeface="+mj-ea"/>
                <a:cs typeface="+mj-cs"/>
              </a:rPr>
              <a:t>                </a:t>
            </a:r>
            <a:br>
              <a:rPr lang="en-US" sz="2100" kern="1200" dirty="0">
                <a:solidFill>
                  <a:schemeClr val="bg1"/>
                </a:solidFill>
                <a:latin typeface="+mj-lt"/>
                <a:ea typeface="+mj-ea"/>
                <a:cs typeface="+mj-cs"/>
              </a:rPr>
            </a:br>
            <a:r>
              <a:rPr lang="en-US" sz="2100" kern="1200" dirty="0">
                <a:solidFill>
                  <a:schemeClr val="bg1"/>
                </a:solidFill>
                <a:latin typeface="+mj-lt"/>
                <a:ea typeface="+mj-ea"/>
                <a:cs typeface="+mj-cs"/>
              </a:rPr>
              <a:t>LIFE EXPECTANCY</a:t>
            </a:r>
          </a:p>
        </p:txBody>
      </p:sp>
      <p:sp>
        <p:nvSpPr>
          <p:cNvPr id="335" name="Google Shape;335;p22"/>
          <p:cNvSpPr txBox="1">
            <a:spLocks noGrp="1"/>
          </p:cNvSpPr>
          <p:nvPr>
            <p:ph type="body" idx="1"/>
          </p:nvPr>
        </p:nvSpPr>
        <p:spPr>
          <a:xfrm>
            <a:off x="482601" y="1978533"/>
            <a:ext cx="2522980" cy="2561716"/>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None/>
            </a:pPr>
            <a:r>
              <a:rPr lang="en-US" sz="1050" dirty="0">
                <a:solidFill>
                  <a:schemeClr val="bg1"/>
                </a:solidFill>
              </a:rPr>
              <a:t>LIBYA</a:t>
            </a:r>
          </a:p>
          <a:p>
            <a:pPr indent="-228600" algn="just" defTabSz="914400">
              <a:spcAft>
                <a:spcPts val="600"/>
              </a:spcAft>
              <a:buSzPts val="1600"/>
              <a:buFont typeface="Arial" panose="020B0604020202020204" pitchFamily="34" charset="0"/>
              <a:buChar char="•"/>
            </a:pPr>
            <a:r>
              <a:rPr lang="en-US" sz="1100" dirty="0">
                <a:solidFill>
                  <a:schemeClr val="bg1"/>
                </a:solidFill>
                <a:sym typeface="Arial"/>
              </a:rPr>
              <a:t>Libya saw a major drop of 65% in GDP during 2011 due to the civil war.</a:t>
            </a:r>
          </a:p>
          <a:p>
            <a:pPr indent="-228600" algn="just" defTabSz="914400">
              <a:spcAft>
                <a:spcPts val="600"/>
              </a:spcAft>
              <a:buSzPts val="1600"/>
              <a:buFont typeface="Arial" panose="020B0604020202020204" pitchFamily="34" charset="0"/>
              <a:buChar char="•"/>
            </a:pPr>
            <a:r>
              <a:rPr lang="en-US" sz="1100" dirty="0">
                <a:solidFill>
                  <a:schemeClr val="bg1"/>
                </a:solidFill>
                <a:sym typeface="Arial"/>
              </a:rPr>
              <a:t>This affected the growth in life expectancy. Though the life expectancy shows an increasing trend, the rate of life-expectancy decrease with respect to the previous years due to the poverty prevailing during the war period.</a:t>
            </a:r>
          </a:p>
          <a:p>
            <a:pPr marL="0" lvl="0" indent="0" defTabSz="914400">
              <a:spcBef>
                <a:spcPts val="1600"/>
              </a:spcBef>
              <a:spcAft>
                <a:spcPts val="1600"/>
              </a:spcAft>
              <a:buNone/>
            </a:pPr>
            <a:endParaRPr lang="en-US" sz="900" dirty="0">
              <a:solidFill>
                <a:schemeClr val="bg1"/>
              </a:solidFill>
            </a:endParaRPr>
          </a:p>
        </p:txBody>
      </p:sp>
      <p:pic>
        <p:nvPicPr>
          <p:cNvPr id="3" name="Picture 2" descr="A bunch of different types of map&#10;&#10;Description automatically generated">
            <a:extLst>
              <a:ext uri="{FF2B5EF4-FFF2-40B4-BE49-F238E27FC236}">
                <a16:creationId xmlns:a16="http://schemas.microsoft.com/office/drawing/2014/main" id="{62139243-6119-4E0F-9F4A-4EA4F8A4ADED}"/>
              </a:ext>
            </a:extLst>
          </p:cNvPr>
          <p:cNvPicPr>
            <a:picLocks noChangeAspect="1"/>
          </p:cNvPicPr>
          <p:nvPr/>
        </p:nvPicPr>
        <p:blipFill>
          <a:blip r:embed="rId3"/>
          <a:stretch>
            <a:fillRect/>
          </a:stretch>
        </p:blipFill>
        <p:spPr>
          <a:xfrm>
            <a:off x="3973322" y="1140162"/>
            <a:ext cx="4688077" cy="27425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155" name="Rectangle 15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1" name="Google Shape;341;p23"/>
          <p:cNvSpPr txBox="1">
            <a:spLocks noGrp="1"/>
          </p:cNvSpPr>
          <p:nvPr>
            <p:ph type="title"/>
          </p:nvPr>
        </p:nvSpPr>
        <p:spPr>
          <a:xfrm>
            <a:off x="482600" y="482600"/>
            <a:ext cx="2522980" cy="1197986"/>
          </a:xfrm>
          <a:prstGeom prst="rect">
            <a:avLst/>
          </a:prstGeom>
          <a:noFill/>
          <a:ln w="19050">
            <a:solidFill>
              <a:schemeClr val="bg1"/>
            </a:solidFill>
          </a:ln>
        </p:spPr>
        <p:txBody>
          <a:bodyPr spcFirstLastPara="1" vert="horz" wrap="square" lIns="91440" tIns="45720" rIns="91440" bIns="45720" rtlCol="0" anchor="ctr" anchorCtr="0">
            <a:normAutofit/>
          </a:bodyPr>
          <a:lstStyle/>
          <a:p>
            <a:pPr marL="0" lvl="0" indent="0" algn="ctr" defTabSz="914400">
              <a:spcBef>
                <a:spcPct val="0"/>
              </a:spcBef>
              <a:spcAft>
                <a:spcPts val="0"/>
              </a:spcAft>
            </a:pPr>
            <a:r>
              <a:rPr lang="en-US" sz="2100" kern="1200" dirty="0">
                <a:solidFill>
                  <a:schemeClr val="bg1"/>
                </a:solidFill>
                <a:latin typeface="+mj-lt"/>
                <a:ea typeface="+mj-ea"/>
                <a:cs typeface="+mj-cs"/>
              </a:rPr>
              <a:t>                </a:t>
            </a:r>
            <a:br>
              <a:rPr lang="en-US" sz="2100" kern="1200" dirty="0">
                <a:solidFill>
                  <a:schemeClr val="bg1"/>
                </a:solidFill>
                <a:latin typeface="+mj-lt"/>
                <a:ea typeface="+mj-ea"/>
                <a:cs typeface="+mj-cs"/>
              </a:rPr>
            </a:br>
            <a:r>
              <a:rPr lang="en-US" sz="2100" kern="1200" dirty="0">
                <a:solidFill>
                  <a:schemeClr val="bg1"/>
                </a:solidFill>
                <a:latin typeface="+mj-lt"/>
                <a:ea typeface="+mj-ea"/>
                <a:cs typeface="+mj-cs"/>
              </a:rPr>
              <a:t>LIFE EXPECTANCY</a:t>
            </a:r>
          </a:p>
        </p:txBody>
      </p:sp>
      <p:sp>
        <p:nvSpPr>
          <p:cNvPr id="342" name="Google Shape;342;p23"/>
          <p:cNvSpPr txBox="1">
            <a:spLocks noGrp="1"/>
          </p:cNvSpPr>
          <p:nvPr>
            <p:ph type="body" idx="1"/>
          </p:nvPr>
        </p:nvSpPr>
        <p:spPr>
          <a:xfrm>
            <a:off x="482601" y="1978533"/>
            <a:ext cx="2522980" cy="2561716"/>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None/>
            </a:pPr>
            <a:r>
              <a:rPr lang="en-US" sz="1200" dirty="0">
                <a:solidFill>
                  <a:schemeClr val="bg1"/>
                </a:solidFill>
              </a:rPr>
              <a:t>UAE</a:t>
            </a:r>
          </a:p>
          <a:p>
            <a:pPr lvl="0" indent="-228600" algn="just" defTabSz="914400">
              <a:lnSpc>
                <a:spcPct val="100000"/>
              </a:lnSpc>
              <a:spcAft>
                <a:spcPts val="600"/>
              </a:spcAft>
              <a:buSzPts val="1600"/>
              <a:buFont typeface="Arial" panose="020B0604020202020204" pitchFamily="34" charset="0"/>
              <a:buChar char="•"/>
            </a:pPr>
            <a:r>
              <a:rPr lang="en-US" sz="1000" dirty="0">
                <a:solidFill>
                  <a:schemeClr val="bg1"/>
                </a:solidFill>
                <a:sym typeface="Arial"/>
              </a:rPr>
              <a:t>UAE sees a downfall in GDP from 2005 due to the deeper recession in the oil &amp; gas sector.</a:t>
            </a:r>
          </a:p>
          <a:p>
            <a:pPr lvl="0" indent="-228600" algn="just" defTabSz="914400">
              <a:lnSpc>
                <a:spcPct val="100000"/>
              </a:lnSpc>
              <a:spcAft>
                <a:spcPts val="600"/>
              </a:spcAft>
              <a:buSzPts val="1600"/>
              <a:buFont typeface="Arial" panose="020B0604020202020204" pitchFamily="34" charset="0"/>
              <a:buChar char="•"/>
            </a:pPr>
            <a:r>
              <a:rPr lang="en-US" sz="1000" dirty="0">
                <a:solidFill>
                  <a:schemeClr val="bg1"/>
                </a:solidFill>
                <a:sym typeface="Arial"/>
              </a:rPr>
              <a:t>The downfall of GDP has decreased the percent of increase of life expectancy. However, the life expectancy still shows an increasing trend due to the initiatives taken by the government to live healthy and these play a big role. </a:t>
            </a:r>
            <a:endParaRPr lang="en-US" sz="800" dirty="0">
              <a:solidFill>
                <a:schemeClr val="bg1"/>
              </a:solidFill>
            </a:endParaRPr>
          </a:p>
        </p:txBody>
      </p:sp>
      <p:pic>
        <p:nvPicPr>
          <p:cNvPr id="3" name="Picture 2" descr="A close up of a map&#10;&#10;Description automatically generated">
            <a:extLst>
              <a:ext uri="{FF2B5EF4-FFF2-40B4-BE49-F238E27FC236}">
                <a16:creationId xmlns:a16="http://schemas.microsoft.com/office/drawing/2014/main" id="{6813C5AB-A2B1-4672-9933-5E43F9359CDD}"/>
              </a:ext>
            </a:extLst>
          </p:cNvPr>
          <p:cNvPicPr>
            <a:picLocks noChangeAspect="1"/>
          </p:cNvPicPr>
          <p:nvPr/>
        </p:nvPicPr>
        <p:blipFill>
          <a:blip r:embed="rId3"/>
          <a:stretch>
            <a:fillRect/>
          </a:stretch>
        </p:blipFill>
        <p:spPr>
          <a:xfrm>
            <a:off x="3973322" y="1192902"/>
            <a:ext cx="4688077" cy="263704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8"/>
        <p:cNvGrpSpPr/>
        <p:nvPr/>
      </p:nvGrpSpPr>
      <p:grpSpPr>
        <a:xfrm>
          <a:off x="0" y="0"/>
          <a:ext cx="0" cy="0"/>
          <a:chOff x="0" y="0"/>
          <a:chExt cx="0" cy="0"/>
        </a:xfrm>
      </p:grpSpPr>
      <p:sp>
        <p:nvSpPr>
          <p:cNvPr id="328" name="Rectangle 32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7953" y="0"/>
            <a:ext cx="4606047"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9" name="Freeform: Shape 32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7953"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9" name="Google Shape;319;p20"/>
          <p:cNvSpPr txBox="1">
            <a:spLocks noGrp="1"/>
          </p:cNvSpPr>
          <p:nvPr>
            <p:ph type="title"/>
          </p:nvPr>
        </p:nvSpPr>
        <p:spPr>
          <a:xfrm>
            <a:off x="4794448" y="480197"/>
            <a:ext cx="3915950" cy="100873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kern="1200" dirty="0">
                <a:solidFill>
                  <a:schemeClr val="tx1"/>
                </a:solidFill>
                <a:latin typeface="+mj-lt"/>
                <a:ea typeface="+mj-ea"/>
                <a:cs typeface="+mj-cs"/>
              </a:rPr>
              <a:t>GDP and POPULATION</a:t>
            </a:r>
          </a:p>
        </p:txBody>
      </p:sp>
      <p:pic>
        <p:nvPicPr>
          <p:cNvPr id="3" name="Picture 2" descr="A close up of a map&#10;&#10;Description automatically generated">
            <a:extLst>
              <a:ext uri="{FF2B5EF4-FFF2-40B4-BE49-F238E27FC236}">
                <a16:creationId xmlns:a16="http://schemas.microsoft.com/office/drawing/2014/main" id="{5F3A3FDC-8998-40B3-AA08-493042A48CF8}"/>
              </a:ext>
            </a:extLst>
          </p:cNvPr>
          <p:cNvPicPr>
            <a:picLocks noChangeAspect="1"/>
          </p:cNvPicPr>
          <p:nvPr/>
        </p:nvPicPr>
        <p:blipFill>
          <a:blip r:embed="rId3"/>
          <a:stretch>
            <a:fillRect/>
          </a:stretch>
        </p:blipFill>
        <p:spPr>
          <a:xfrm>
            <a:off x="130629" y="965823"/>
            <a:ext cx="4240985" cy="3359434"/>
          </a:xfrm>
          <a:prstGeom prst="rect">
            <a:avLst/>
          </a:prstGeom>
        </p:spPr>
      </p:pic>
      <p:sp>
        <p:nvSpPr>
          <p:cNvPr id="320" name="Google Shape;320;p20"/>
          <p:cNvSpPr txBox="1">
            <a:spLocks noGrp="1"/>
          </p:cNvSpPr>
          <p:nvPr>
            <p:ph type="body" idx="1"/>
          </p:nvPr>
        </p:nvSpPr>
        <p:spPr>
          <a:xfrm>
            <a:off x="4793927" y="1591322"/>
            <a:ext cx="3926617" cy="2829757"/>
          </a:xfrm>
          <a:prstGeom prst="rect">
            <a:avLst/>
          </a:prstGeom>
        </p:spPr>
        <p:txBody>
          <a:bodyPr spcFirstLastPara="1" vert="horz" lIns="91440" tIns="45720" rIns="91440" bIns="45720" rtlCol="0" anchorCtr="0">
            <a:normAutofit/>
          </a:bodyPr>
          <a:lstStyle/>
          <a:p>
            <a:pPr marL="457200" lvl="0" indent="-228600" algn="just" defTabSz="914400">
              <a:spcBef>
                <a:spcPts val="0"/>
              </a:spcBef>
              <a:spcAft>
                <a:spcPts val="0"/>
              </a:spcAft>
              <a:buSzPts val="1300"/>
              <a:buFont typeface="Arial" panose="020B0604020202020204" pitchFamily="34" charset="0"/>
              <a:buChar char="•"/>
            </a:pPr>
            <a:r>
              <a:rPr lang="en-US" sz="1300" dirty="0"/>
              <a:t>The population of Libya has been increasing at a constant rate, however, between 2010-2011 there was 65% decrease in the GDP. </a:t>
            </a:r>
          </a:p>
          <a:p>
            <a:pPr marL="457200" lvl="0" indent="-228600" algn="just" defTabSz="914400">
              <a:spcBef>
                <a:spcPts val="0"/>
              </a:spcBef>
              <a:spcAft>
                <a:spcPts val="0"/>
              </a:spcAft>
              <a:buSzPts val="1300"/>
              <a:buFont typeface="Arial" panose="020B0604020202020204" pitchFamily="34" charset="0"/>
              <a:buChar char="•"/>
            </a:pPr>
            <a:r>
              <a:rPr lang="en-US" sz="1300" dirty="0"/>
              <a:t>The 2011 Libyan Civil War might have resulted in unemployment with respect to the increasing population in the same time frame.</a:t>
            </a:r>
          </a:p>
          <a:p>
            <a:pPr marL="457200" lvl="0" indent="-228600" algn="just" defTabSz="914400">
              <a:spcBef>
                <a:spcPts val="0"/>
              </a:spcBef>
              <a:spcAft>
                <a:spcPts val="0"/>
              </a:spcAft>
              <a:buSzPts val="1300"/>
              <a:buFont typeface="Arial" panose="020B0604020202020204" pitchFamily="34" charset="0"/>
              <a:buChar char="•"/>
            </a:pPr>
            <a:r>
              <a:rPr lang="en-US" sz="1300" dirty="0"/>
              <a:t>The increase in population cannot meet the growth of employment opportunities along with an ongoing civil war.</a:t>
            </a:r>
          </a:p>
          <a:p>
            <a:pPr marL="457200" lvl="0" indent="-228600" algn="just" defTabSz="914400">
              <a:spcBef>
                <a:spcPts val="0"/>
              </a:spcBef>
              <a:spcAft>
                <a:spcPts val="0"/>
              </a:spcAft>
              <a:buSzPts val="1300"/>
              <a:buFont typeface="Arial" panose="020B0604020202020204" pitchFamily="34" charset="0"/>
              <a:buChar char="•"/>
            </a:pPr>
            <a:r>
              <a:rPr lang="en-US" sz="1300" dirty="0"/>
              <a:t>According to Okun’s law, increase in unemployment always causes a 2% fall in GDP.</a:t>
            </a:r>
          </a:p>
          <a:p>
            <a:pPr marL="457200" lvl="0" indent="-228600" algn="just" defTabSz="914400">
              <a:spcBef>
                <a:spcPts val="0"/>
              </a:spcBef>
              <a:spcAft>
                <a:spcPts val="0"/>
              </a:spcAft>
              <a:buSzPts val="1300"/>
              <a:buFont typeface="Arial" panose="020B0604020202020204" pitchFamily="34" charset="0"/>
              <a:buChar char="•"/>
            </a:pPr>
            <a:r>
              <a:rPr lang="en-US" sz="1300" dirty="0"/>
              <a:t>According to our forecasting, the population will increase at the same rate however the GDP will remain stagnant.</a:t>
            </a:r>
          </a:p>
          <a:p>
            <a:pPr marL="1371600" lvl="0" indent="-228600" defTabSz="914400">
              <a:spcBef>
                <a:spcPts val="1600"/>
              </a:spcBef>
              <a:spcAft>
                <a:spcPts val="1600"/>
              </a:spcAft>
              <a:buFont typeface="Arial" panose="020B0604020202020204" pitchFamily="34" charset="0"/>
              <a:buChar char="•"/>
            </a:pPr>
            <a:endParaRPr lang="en-US" sz="1300" dirty="0"/>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361"/>
        <p:cNvGrpSpPr/>
        <p:nvPr/>
      </p:nvGrpSpPr>
      <p:grpSpPr>
        <a:xfrm>
          <a:off x="0" y="0"/>
          <a:ext cx="0" cy="0"/>
          <a:chOff x="0" y="0"/>
          <a:chExt cx="0" cy="0"/>
        </a:xfrm>
      </p:grpSpPr>
      <p:sp>
        <p:nvSpPr>
          <p:cNvPr id="112" name="Freeform: Shape 111">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0" y="-1"/>
            <a:ext cx="4709160" cy="5143501"/>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2" name="Google Shape;362;p26"/>
          <p:cNvSpPr txBox="1">
            <a:spLocks noGrp="1"/>
          </p:cNvSpPr>
          <p:nvPr>
            <p:ph type="title"/>
          </p:nvPr>
        </p:nvSpPr>
        <p:spPr>
          <a:xfrm>
            <a:off x="491490" y="273843"/>
            <a:ext cx="6759789" cy="121748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kern="1200" dirty="0">
                <a:solidFill>
                  <a:schemeClr val="tx1"/>
                </a:solidFill>
                <a:latin typeface="+mj-lt"/>
                <a:ea typeface="+mj-ea"/>
                <a:cs typeface="+mj-cs"/>
              </a:rPr>
              <a:t>CONCLUSION</a:t>
            </a:r>
          </a:p>
        </p:txBody>
      </p:sp>
      <p:cxnSp>
        <p:nvCxnSpPr>
          <p:cNvPr id="114" name="Straight Arrow Connector 113">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745" y="1737360"/>
            <a:ext cx="61722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63" name="Google Shape;363;p26"/>
          <p:cNvSpPr txBox="1">
            <a:spLocks noGrp="1"/>
          </p:cNvSpPr>
          <p:nvPr>
            <p:ph type="body" idx="1"/>
          </p:nvPr>
        </p:nvSpPr>
        <p:spPr>
          <a:xfrm>
            <a:off x="491490" y="1983388"/>
            <a:ext cx="6759789" cy="2495438"/>
          </a:xfrm>
          <a:prstGeom prst="rect">
            <a:avLst/>
          </a:prstGeom>
        </p:spPr>
        <p:txBody>
          <a:bodyPr spcFirstLastPara="1" vert="horz" lIns="91440" tIns="45720" rIns="91440" bIns="45720" rtlCol="0" anchorCtr="0">
            <a:normAutofit/>
          </a:bodyPr>
          <a:lstStyle/>
          <a:p>
            <a:pPr marL="0" lvl="0" indent="0" algn="just" defTabSz="914400">
              <a:spcBef>
                <a:spcPts val="0"/>
              </a:spcBef>
              <a:spcAft>
                <a:spcPts val="0"/>
              </a:spcAft>
              <a:buNone/>
            </a:pPr>
            <a:r>
              <a:rPr lang="en-US" sz="1200" dirty="0"/>
              <a:t>The  dashboards created for the business problem, have helped “Stats &amp; Co” to come up with the following inferences -</a:t>
            </a:r>
          </a:p>
          <a:p>
            <a:pPr marL="457200" lvl="0" indent="-228600" algn="just" defTabSz="914400">
              <a:spcBef>
                <a:spcPts val="1600"/>
              </a:spcBef>
              <a:spcAft>
                <a:spcPts val="0"/>
              </a:spcAft>
              <a:buSzPts val="1300"/>
              <a:buFont typeface="Arial" panose="020B0604020202020204" pitchFamily="34" charset="0"/>
              <a:buChar char="•"/>
            </a:pPr>
            <a:r>
              <a:rPr lang="en-US" sz="1200" dirty="0"/>
              <a:t>The child mortality rate is being influenced by the decrease in GDP with the involvement of a third factor which is income in this scenario.</a:t>
            </a:r>
          </a:p>
          <a:p>
            <a:pPr marL="457200" lvl="0" indent="-228600" algn="just" defTabSz="914400">
              <a:spcBef>
                <a:spcPts val="0"/>
              </a:spcBef>
              <a:spcAft>
                <a:spcPts val="0"/>
              </a:spcAft>
              <a:buSzPts val="1300"/>
              <a:buFont typeface="Arial" panose="020B0604020202020204" pitchFamily="34" charset="0"/>
              <a:buChar char="•"/>
            </a:pPr>
            <a:r>
              <a:rPr lang="en-US" sz="1200" dirty="0"/>
              <a:t>Low GDPs can be a driving factor for the life expectancy rate based upon the political scenario as well as the public facilities provided by the government.</a:t>
            </a:r>
          </a:p>
          <a:p>
            <a:pPr marL="457200" lvl="0" indent="-228600" algn="just" defTabSz="914400">
              <a:spcBef>
                <a:spcPts val="0"/>
              </a:spcBef>
              <a:spcAft>
                <a:spcPts val="0"/>
              </a:spcAft>
              <a:buSzPts val="1300"/>
              <a:buFont typeface="Arial" panose="020B0604020202020204" pitchFamily="34" charset="0"/>
              <a:buChar char="•"/>
            </a:pPr>
            <a:r>
              <a:rPr lang="en-US" sz="1200" dirty="0"/>
              <a:t>The population of a country is a tricky factor, the increase in the population can lead to a decrease in GDP due to the increased risk of unemployment(as observed in the case of Libya). However always an increasing population cannot be the reason for the decrement of GDP.</a:t>
            </a:r>
          </a:p>
          <a:p>
            <a:pPr marL="0" lvl="0" indent="0" algn="just" defTabSz="914400">
              <a:spcBef>
                <a:spcPts val="1600"/>
              </a:spcBef>
              <a:spcAft>
                <a:spcPts val="0"/>
              </a:spcAft>
              <a:buNone/>
            </a:pPr>
            <a:r>
              <a:rPr lang="en-US" sz="1200" dirty="0"/>
              <a:t>With the help of above listed inferences, “Stats &amp; Co” can create a time series forecasting model for the prediction of  either the child-mortality rate or life expectancy or GDP for a specific country by considering the remaining factors as the main drivers depending upon the Client’s needs.</a:t>
            </a:r>
          </a:p>
          <a:p>
            <a:pPr marL="0" lvl="0" indent="-228600" defTabSz="914400">
              <a:spcBef>
                <a:spcPts val="1600"/>
              </a:spcBef>
              <a:spcAft>
                <a:spcPts val="1600"/>
              </a:spcAft>
              <a:buFont typeface="Arial" panose="020B0604020202020204" pitchFamily="34" charset="0"/>
              <a:buChar char="•"/>
            </a:pPr>
            <a:endParaRPr lang="en-US" sz="1200" dirty="0"/>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599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51435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51435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04DC2-B6BC-45BF-8F0A-42D8D4DCE062}"/>
              </a:ext>
            </a:extLst>
          </p:cNvPr>
          <p:cNvSpPr>
            <a:spLocks noGrp="1"/>
          </p:cNvSpPr>
          <p:nvPr>
            <p:ph type="title"/>
          </p:nvPr>
        </p:nvSpPr>
        <p:spPr>
          <a:xfrm>
            <a:off x="624751" y="273843"/>
            <a:ext cx="7890527" cy="994173"/>
          </a:xfrm>
        </p:spPr>
        <p:txBody>
          <a:bodyPr vert="horz" lIns="91440" tIns="45720" rIns="91440" bIns="45720" rtlCol="0" anchor="ctr">
            <a:normAutofit/>
          </a:bodyPr>
          <a:lstStyle/>
          <a:p>
            <a:pPr defTabSz="914400">
              <a:spcBef>
                <a:spcPct val="0"/>
              </a:spcBef>
            </a:pPr>
            <a:r>
              <a:rPr lang="en-US" sz="4400" kern="1200">
                <a:solidFill>
                  <a:srgbClr val="FFFFFF"/>
                </a:solidFill>
                <a:latin typeface="+mj-lt"/>
                <a:ea typeface="+mj-ea"/>
                <a:cs typeface="+mj-cs"/>
              </a:rPr>
              <a:t>REFERENCES</a:t>
            </a:r>
          </a:p>
        </p:txBody>
      </p:sp>
      <p:sp>
        <p:nvSpPr>
          <p:cNvPr id="6" name="Text Placeholder 5">
            <a:extLst>
              <a:ext uri="{FF2B5EF4-FFF2-40B4-BE49-F238E27FC236}">
                <a16:creationId xmlns:a16="http://schemas.microsoft.com/office/drawing/2014/main" id="{EE14198F-2710-44C8-BA79-02F2A365DE11}"/>
              </a:ext>
            </a:extLst>
          </p:cNvPr>
          <p:cNvSpPr>
            <a:spLocks noGrp="1"/>
          </p:cNvSpPr>
          <p:nvPr>
            <p:ph type="body" idx="1"/>
          </p:nvPr>
        </p:nvSpPr>
        <p:spPr>
          <a:xfrm>
            <a:off x="628650" y="1516950"/>
            <a:ext cx="7886699" cy="3115771"/>
          </a:xfrm>
        </p:spPr>
        <p:txBody>
          <a:bodyPr vert="horz" lIns="91440" tIns="45720" rIns="91440" bIns="45720" rtlCol="0">
            <a:normAutofit fontScale="92500" lnSpcReduction="10000"/>
          </a:bodyPr>
          <a:lstStyle/>
          <a:p>
            <a:pPr indent="-228600" defTabSz="914400">
              <a:spcAft>
                <a:spcPts val="600"/>
              </a:spcAft>
              <a:buFont typeface="Arial" panose="020B0604020202020204" pitchFamily="34" charset="0"/>
              <a:buChar char="•"/>
            </a:pPr>
            <a:r>
              <a:rPr lang="en-US" sz="1000" dirty="0">
                <a:solidFill>
                  <a:srgbClr val="FFFFFF"/>
                </a:solidFill>
              </a:rPr>
              <a:t>Top Causes of Poverty in Libya. (2018, June 20). Retrieved from </a:t>
            </a:r>
            <a:r>
              <a:rPr lang="en-US" sz="1000" dirty="0">
                <a:solidFill>
                  <a:srgbClr val="FFFFFF"/>
                </a:solidFill>
                <a:hlinkClick r:id="rId2"/>
              </a:rPr>
              <a:t>https://borgenproject.org/causes-of-poverty-in-libya/</a:t>
            </a:r>
            <a:r>
              <a:rPr lang="en-US" sz="1000" dirty="0">
                <a:solidFill>
                  <a:srgbClr val="FFFFFF"/>
                </a:solidFill>
              </a:rPr>
              <a:t> </a:t>
            </a:r>
          </a:p>
          <a:p>
            <a:pPr indent="-228600" defTabSz="914400">
              <a:spcAft>
                <a:spcPts val="600"/>
              </a:spcAft>
              <a:buFont typeface="Arial" panose="020B0604020202020204" pitchFamily="34" charset="0"/>
              <a:buChar char="•"/>
            </a:pPr>
            <a:endParaRPr lang="en-US" sz="1000" dirty="0">
              <a:solidFill>
                <a:srgbClr val="FFFFFF"/>
              </a:solidFill>
            </a:endParaRPr>
          </a:p>
          <a:p>
            <a:pPr indent="-228600" defTabSz="914400">
              <a:spcAft>
                <a:spcPts val="600"/>
              </a:spcAft>
              <a:buFont typeface="Arial" panose="020B0604020202020204" pitchFamily="34" charset="0"/>
              <a:buChar char="•"/>
            </a:pPr>
            <a:r>
              <a:rPr lang="en-US" sz="1000" dirty="0">
                <a:solidFill>
                  <a:srgbClr val="FFFFFF"/>
                </a:solidFill>
              </a:rPr>
              <a:t> Guo, J., &amp; The Washington Post. (n.d.). The relationship between GDP and life expectancy isn't as simple as you might think. Retrieved from </a:t>
            </a:r>
            <a:r>
              <a:rPr lang="en-US" sz="1000" dirty="0">
                <a:solidFill>
                  <a:srgbClr val="FFFFFF"/>
                </a:solidFill>
                <a:hlinkClick r:id="rId3"/>
              </a:rPr>
              <a:t>https://www.weforum.org/agenda/2016/10/the-relationship-between-gdp-and-life-expectancy-isnt-as-simple-as-you-might-think</a:t>
            </a:r>
            <a:r>
              <a:rPr lang="en-US" sz="1000" dirty="0">
                <a:solidFill>
                  <a:srgbClr val="FFFFFF"/>
                </a:solidFill>
              </a:rPr>
              <a:t> </a:t>
            </a:r>
          </a:p>
          <a:p>
            <a:pPr indent="-228600" defTabSz="914400">
              <a:spcAft>
                <a:spcPts val="600"/>
              </a:spcAft>
              <a:buFont typeface="Arial" panose="020B0604020202020204" pitchFamily="34" charset="0"/>
              <a:buChar char="•"/>
            </a:pPr>
            <a:endParaRPr lang="en-US" sz="1000" dirty="0">
              <a:solidFill>
                <a:srgbClr val="FFFFFF"/>
              </a:solidFill>
            </a:endParaRPr>
          </a:p>
          <a:p>
            <a:pPr indent="-228600" defTabSz="914400">
              <a:spcAft>
                <a:spcPts val="600"/>
              </a:spcAft>
              <a:buFont typeface="Arial" panose="020B0604020202020204" pitchFamily="34" charset="0"/>
              <a:buChar char="•"/>
            </a:pPr>
            <a:endParaRPr lang="en-US" sz="1000" dirty="0">
              <a:solidFill>
                <a:srgbClr val="FFFFFF"/>
              </a:solidFill>
            </a:endParaRPr>
          </a:p>
          <a:p>
            <a:pPr indent="-228600" defTabSz="914400">
              <a:spcAft>
                <a:spcPts val="600"/>
              </a:spcAft>
              <a:buFont typeface="Arial" panose="020B0604020202020204" pitchFamily="34" charset="0"/>
              <a:buChar char="•"/>
            </a:pPr>
            <a:r>
              <a:rPr lang="en-US" sz="1000" dirty="0">
                <a:solidFill>
                  <a:srgbClr val="FFFFFF"/>
                </a:solidFill>
              </a:rPr>
              <a:t> Rizvi, A. (2016, May 19). WHO report notes increase in UAE residents' life expectancy. Retrieved from </a:t>
            </a:r>
            <a:r>
              <a:rPr lang="en-US" sz="1000" dirty="0">
                <a:solidFill>
                  <a:srgbClr val="FFFFFF"/>
                </a:solidFill>
                <a:hlinkClick r:id="rId4"/>
              </a:rPr>
              <a:t>https://www.thenational.ae/uae/who-report-notes-increase-in-uae-residents-life-expectancy-1.196044</a:t>
            </a:r>
            <a:r>
              <a:rPr lang="en-US" sz="1000" dirty="0">
                <a:solidFill>
                  <a:srgbClr val="FFFFFF"/>
                </a:solidFill>
              </a:rPr>
              <a:t> </a:t>
            </a:r>
          </a:p>
          <a:p>
            <a:pPr indent="-228600" defTabSz="914400">
              <a:spcAft>
                <a:spcPts val="600"/>
              </a:spcAft>
              <a:buFont typeface="Arial" panose="020B0604020202020204" pitchFamily="34" charset="0"/>
              <a:buChar char="•"/>
            </a:pPr>
            <a:r>
              <a:rPr lang="en-US" sz="1000" dirty="0">
                <a:solidFill>
                  <a:srgbClr val="FFFFFF"/>
                </a:solidFill>
              </a:rPr>
              <a:t>Pearson Distribution / Pearson Curves: Definition, Examples. (2017, November 03). Retrieved from </a:t>
            </a:r>
            <a:r>
              <a:rPr lang="en-US" sz="1000" dirty="0">
                <a:solidFill>
                  <a:srgbClr val="FFFFFF"/>
                </a:solidFill>
                <a:hlinkClick r:id="rId5"/>
              </a:rPr>
              <a:t>https://www.statisticshowto.datasciencecentral.com/pearson-distribution/</a:t>
            </a:r>
            <a:r>
              <a:rPr lang="en-US" sz="1000" dirty="0">
                <a:solidFill>
                  <a:srgbClr val="FFFFFF"/>
                </a:solidFill>
              </a:rPr>
              <a:t> </a:t>
            </a:r>
          </a:p>
          <a:p>
            <a:pPr indent="-228600" defTabSz="914400">
              <a:spcAft>
                <a:spcPts val="600"/>
              </a:spcAft>
              <a:buFont typeface="Arial" panose="020B0604020202020204" pitchFamily="34" charset="0"/>
              <a:buChar char="•"/>
            </a:pPr>
            <a:endParaRPr lang="en-US" sz="1000" dirty="0">
              <a:solidFill>
                <a:srgbClr val="FFFFFF"/>
              </a:solidFill>
            </a:endParaRPr>
          </a:p>
          <a:p>
            <a:pPr indent="-228600" defTabSz="914400">
              <a:spcAft>
                <a:spcPts val="600"/>
              </a:spcAft>
              <a:buFont typeface="Arial" panose="020B0604020202020204" pitchFamily="34" charset="0"/>
              <a:buChar char="•"/>
            </a:pPr>
            <a:r>
              <a:rPr lang="en-US" sz="1000" dirty="0">
                <a:solidFill>
                  <a:srgbClr val="FFFFFF"/>
                </a:solidFill>
              </a:rPr>
              <a:t> O'Hare, B., </a:t>
            </a:r>
            <a:r>
              <a:rPr lang="en-US" sz="1000" dirty="0" err="1">
                <a:solidFill>
                  <a:srgbClr val="FFFFFF"/>
                </a:solidFill>
              </a:rPr>
              <a:t>Makuta</a:t>
            </a:r>
            <a:r>
              <a:rPr lang="en-US" sz="1000" dirty="0">
                <a:solidFill>
                  <a:srgbClr val="FFFFFF"/>
                </a:solidFill>
              </a:rPr>
              <a:t>, I., </a:t>
            </a:r>
            <a:r>
              <a:rPr lang="en-US" sz="1000" dirty="0" err="1">
                <a:solidFill>
                  <a:srgbClr val="FFFFFF"/>
                </a:solidFill>
              </a:rPr>
              <a:t>Chiwaula</a:t>
            </a:r>
            <a:r>
              <a:rPr lang="en-US" sz="1000" dirty="0">
                <a:solidFill>
                  <a:srgbClr val="FFFFFF"/>
                </a:solidFill>
              </a:rPr>
              <a:t>, L., &amp; Bar-</a:t>
            </a:r>
            <a:r>
              <a:rPr lang="en-US" sz="1000" dirty="0" err="1">
                <a:solidFill>
                  <a:srgbClr val="FFFFFF"/>
                </a:solidFill>
              </a:rPr>
              <a:t>Zeev</a:t>
            </a:r>
            <a:r>
              <a:rPr lang="en-US" sz="1000" dirty="0">
                <a:solidFill>
                  <a:srgbClr val="FFFFFF"/>
                </a:solidFill>
              </a:rPr>
              <a:t>, N. (2013, October). Income and child mortality in developing countries: A systematic review and meta-analysis. Retrieved from </a:t>
            </a:r>
            <a:r>
              <a:rPr lang="en-US" sz="1000" dirty="0">
                <a:solidFill>
                  <a:srgbClr val="FFFFFF"/>
                </a:solidFill>
                <a:hlinkClick r:id="rId6"/>
              </a:rPr>
              <a:t>https://www.ncbi.nlm.nih.gov/pubmed/23824332</a:t>
            </a:r>
            <a:r>
              <a:rPr lang="en-US" sz="1000" dirty="0">
                <a:solidFill>
                  <a:srgbClr val="FFFFFF"/>
                </a:solidFill>
              </a:rPr>
              <a:t> </a:t>
            </a:r>
          </a:p>
          <a:p>
            <a:pPr indent="-228600" defTabSz="914400">
              <a:spcAft>
                <a:spcPts val="600"/>
              </a:spcAft>
              <a:buFont typeface="Arial" panose="020B0604020202020204" pitchFamily="34" charset="0"/>
              <a:buChar char="•"/>
            </a:pPr>
            <a:endParaRPr lang="en-US" sz="1000" dirty="0">
              <a:solidFill>
                <a:srgbClr val="FFFFFF"/>
              </a:solidFill>
            </a:endParaRPr>
          </a:p>
          <a:p>
            <a:pPr indent="-228600" defTabSz="914400">
              <a:spcAft>
                <a:spcPts val="600"/>
              </a:spcAft>
              <a:buFont typeface="Arial" panose="020B0604020202020204" pitchFamily="34" charset="0"/>
              <a:buChar char="•"/>
            </a:pPr>
            <a:r>
              <a:rPr lang="en-US" sz="1000" dirty="0">
                <a:solidFill>
                  <a:srgbClr val="FFFFFF"/>
                </a:solidFill>
              </a:rPr>
              <a:t>Child Mortality. (n.d.). Retrieved from </a:t>
            </a:r>
            <a:r>
              <a:rPr lang="en-US" sz="1000" dirty="0">
                <a:solidFill>
                  <a:srgbClr val="FFFFFF"/>
                </a:solidFill>
                <a:hlinkClick r:id="rId7"/>
              </a:rPr>
              <a:t>https://data.unicef.org/topic/child-survival/under-five-mortality/</a:t>
            </a:r>
            <a:r>
              <a:rPr lang="en-US" sz="1000" dirty="0">
                <a:solidFill>
                  <a:srgbClr val="FFFFFF"/>
                </a:solidFill>
              </a:rPr>
              <a:t> </a:t>
            </a:r>
          </a:p>
          <a:p>
            <a:pPr indent="-228600" defTabSz="914400">
              <a:spcAft>
                <a:spcPts val="600"/>
              </a:spcAft>
              <a:buFont typeface="Arial" panose="020B0604020202020204" pitchFamily="34" charset="0"/>
              <a:buChar char="•"/>
            </a:pPr>
            <a:endParaRPr lang="en-US" sz="1000" dirty="0">
              <a:solidFill>
                <a:srgbClr val="FFFFFF"/>
              </a:solidFill>
            </a:endParaRPr>
          </a:p>
          <a:p>
            <a:pPr indent="-228600" defTabSz="914400">
              <a:spcAft>
                <a:spcPts val="600"/>
              </a:spcAft>
              <a:buFont typeface="Arial" panose="020B0604020202020204" pitchFamily="34" charset="0"/>
              <a:buChar char="•"/>
            </a:pPr>
            <a:r>
              <a:rPr lang="en-US" sz="1000" dirty="0">
                <a:solidFill>
                  <a:srgbClr val="FFFFFF"/>
                </a:solidFill>
              </a:rPr>
              <a:t>Okun's law. (2019, February 28). Retrieved from </a:t>
            </a:r>
            <a:r>
              <a:rPr lang="en-US" sz="1000" dirty="0">
                <a:solidFill>
                  <a:srgbClr val="FFFFFF"/>
                </a:solidFill>
                <a:hlinkClick r:id="rId8"/>
              </a:rPr>
              <a:t>https://en.wikipedia.org/wiki/Okun's_law</a:t>
            </a:r>
            <a:r>
              <a:rPr lang="en-US" sz="1000" dirty="0">
                <a:solidFill>
                  <a:srgbClr val="FFFFFF"/>
                </a:solidFill>
              </a:rPr>
              <a:t> </a:t>
            </a:r>
          </a:p>
          <a:p>
            <a:pPr indent="-228600" defTabSz="914400">
              <a:spcAft>
                <a:spcPts val="600"/>
              </a:spcAft>
              <a:buFont typeface="Arial" panose="020B0604020202020204" pitchFamily="34" charset="0"/>
              <a:buChar char="•"/>
            </a:pPr>
            <a:endParaRPr lang="en-US" sz="800" dirty="0">
              <a:solidFill>
                <a:srgbClr val="FFFFFF"/>
              </a:solidFill>
            </a:endParaRPr>
          </a:p>
        </p:txBody>
      </p:sp>
    </p:spTree>
    <p:extLst>
      <p:ext uri="{BB962C8B-B14F-4D97-AF65-F5344CB8AC3E}">
        <p14:creationId xmlns:p14="http://schemas.microsoft.com/office/powerpoint/2010/main" val="115661293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8217-8804-41B3-8CAE-BEB670688239}"/>
              </a:ext>
            </a:extLst>
          </p:cNvPr>
          <p:cNvSpPr>
            <a:spLocks noGrp="1"/>
          </p:cNvSpPr>
          <p:nvPr>
            <p:ph type="title"/>
          </p:nvPr>
        </p:nvSpPr>
        <p:spPr>
          <a:xfrm>
            <a:off x="1778000" y="1640807"/>
            <a:ext cx="3970087" cy="1861886"/>
          </a:xfrm>
        </p:spPr>
        <p:txBody>
          <a:bodyPr vert="horz" lIns="91440" tIns="45720" rIns="91440" bIns="45720" rtlCol="0" anchor="ctr">
            <a:normAutofit/>
          </a:bodyPr>
          <a:lstStyle/>
          <a:p>
            <a:pPr defTabSz="914400">
              <a:spcBef>
                <a:spcPct val="0"/>
              </a:spcBef>
            </a:pPr>
            <a:r>
              <a:rPr lang="en-US" sz="6000" kern="1200">
                <a:solidFill>
                  <a:schemeClr val="tx1"/>
                </a:solidFill>
                <a:latin typeface="+mj-lt"/>
                <a:ea typeface="+mj-ea"/>
                <a:cs typeface="+mj-cs"/>
              </a:rPr>
              <a:t>THANK YOU</a:t>
            </a:r>
          </a:p>
        </p:txBody>
      </p:sp>
      <p:pic>
        <p:nvPicPr>
          <p:cNvPr id="7" name="Graphic 6" descr="Handshake">
            <a:extLst>
              <a:ext uri="{FF2B5EF4-FFF2-40B4-BE49-F238E27FC236}">
                <a16:creationId xmlns:a16="http://schemas.microsoft.com/office/drawing/2014/main" id="{3DC16A08-6E19-423B-AE5D-470F2B1180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2057400"/>
            <a:ext cx="1028700" cy="1028700"/>
          </a:xfrm>
          <a:prstGeom prst="rect">
            <a:avLst/>
          </a:prstGeom>
        </p:spPr>
      </p:pic>
      <p:pic>
        <p:nvPicPr>
          <p:cNvPr id="9" name="Graphic 8">
            <a:extLst>
              <a:ext uri="{FF2B5EF4-FFF2-40B4-BE49-F238E27FC236}">
                <a16:creationId xmlns:a16="http://schemas.microsoft.com/office/drawing/2014/main" id="{C36FE2D0-9CC9-4D0D-8256-94ED4C4D49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1073" y="612252"/>
            <a:ext cx="3918995" cy="3918995"/>
          </a:xfrm>
          <a:prstGeom prst="rect">
            <a:avLst/>
          </a:prstGeom>
        </p:spPr>
      </p:pic>
    </p:spTree>
    <p:extLst>
      <p:ext uri="{BB962C8B-B14F-4D97-AF65-F5344CB8AC3E}">
        <p14:creationId xmlns:p14="http://schemas.microsoft.com/office/powerpoint/2010/main" val="156460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83"/>
        <p:cNvGrpSpPr/>
        <p:nvPr/>
      </p:nvGrpSpPr>
      <p:grpSpPr>
        <a:xfrm>
          <a:off x="0" y="0"/>
          <a:ext cx="0" cy="0"/>
          <a:chOff x="0" y="0"/>
          <a:chExt cx="0" cy="0"/>
        </a:xfrm>
      </p:grpSpPr>
      <p:sp>
        <p:nvSpPr>
          <p:cNvPr id="161" name="Rectangle 16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59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ectangle 16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300" y="241299"/>
            <a:ext cx="8680116" cy="4660901"/>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Google Shape;284;p14"/>
          <p:cNvSpPr txBox="1">
            <a:spLocks noGrp="1"/>
          </p:cNvSpPr>
          <p:nvPr>
            <p:ph type="title"/>
          </p:nvPr>
        </p:nvSpPr>
        <p:spPr>
          <a:xfrm>
            <a:off x="1143000" y="841771"/>
            <a:ext cx="6858000" cy="2130028"/>
          </a:xfrm>
          <a:prstGeom prst="rect">
            <a:avLst/>
          </a:prstGeom>
        </p:spPr>
        <p:txBody>
          <a:bodyPr spcFirstLastPara="1" vert="horz" lIns="91440" tIns="45720" rIns="91440" bIns="45720" rtlCol="0" anchor="b" anchorCtr="0">
            <a:normAutofit/>
          </a:bodyPr>
          <a:lstStyle/>
          <a:p>
            <a:pPr algn="ctr" defTabSz="914400">
              <a:spcBef>
                <a:spcPct val="0"/>
              </a:spcBef>
            </a:pPr>
            <a:r>
              <a:rPr lang="en-US" sz="1400" kern="1200" dirty="0">
                <a:solidFill>
                  <a:schemeClr val="tx1"/>
                </a:solidFill>
                <a:latin typeface="+mj-lt"/>
                <a:ea typeface="+mj-ea"/>
                <a:cs typeface="+mj-cs"/>
              </a:rPr>
              <a:t>PLOT</a:t>
            </a:r>
            <a:br>
              <a:rPr lang="en-US" sz="1400" kern="1200" dirty="0">
                <a:solidFill>
                  <a:schemeClr val="tx1"/>
                </a:solidFill>
                <a:latin typeface="+mj-lt"/>
                <a:ea typeface="+mj-ea"/>
                <a:cs typeface="+mj-cs"/>
              </a:rPr>
            </a:br>
            <a:r>
              <a:rPr lang="en-US" sz="1400" kern="1200" dirty="0">
                <a:solidFill>
                  <a:schemeClr val="tx1"/>
                </a:solidFill>
                <a:latin typeface="+mj-lt"/>
                <a:ea typeface="+mj-ea"/>
                <a:cs typeface="+mj-cs"/>
              </a:rPr>
              <a:t>“Stats &amp; co” provides economic impact analysis, studies economic development planning, social research and analysis, and strategic planning and program development services to government, non-profit and corporate clients.</a:t>
            </a:r>
            <a:br>
              <a:rPr lang="en-US" sz="1400" kern="1200" dirty="0">
                <a:solidFill>
                  <a:schemeClr val="tx1"/>
                </a:solidFill>
                <a:latin typeface="+mj-lt"/>
                <a:ea typeface="+mj-ea"/>
                <a:cs typeface="+mj-cs"/>
              </a:rPr>
            </a:br>
            <a:r>
              <a:rPr lang="en-US" sz="1400" kern="1200" dirty="0">
                <a:solidFill>
                  <a:schemeClr val="tx1"/>
                </a:solidFill>
                <a:latin typeface="+mj-lt"/>
                <a:ea typeface="+mj-ea"/>
                <a:cs typeface="+mj-cs"/>
              </a:rPr>
              <a:t>We are working in collaboration with a Swedish non-profit “fact-tank” organization named Gap-minder Foundation to study the GDP variations in the  Middle East and North African countries. </a:t>
            </a: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r>
              <a:rPr lang="en-US" sz="1400" kern="1200" dirty="0">
                <a:solidFill>
                  <a:schemeClr val="tx1"/>
                </a:solidFill>
                <a:latin typeface="+mj-lt"/>
                <a:ea typeface="+mj-ea"/>
                <a:cs typeface="+mj-cs"/>
              </a:rPr>
              <a:t> </a:t>
            </a:r>
          </a:p>
        </p:txBody>
      </p:sp>
      <p:cxnSp>
        <p:nvCxnSpPr>
          <p:cNvPr id="165" name="Straight Connector 164">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3082062"/>
            <a:ext cx="20574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body" idx="1"/>
          </p:nvPr>
        </p:nvSpPr>
        <p:spPr>
          <a:xfrm>
            <a:off x="1273200" y="841950"/>
            <a:ext cx="3430500" cy="254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800" b="1" dirty="0">
              <a:latin typeface="Maven Pro"/>
              <a:ea typeface="Maven Pro"/>
              <a:cs typeface="Maven Pro"/>
              <a:sym typeface="Maven Pro"/>
            </a:endParaRPr>
          </a:p>
          <a:p>
            <a:pPr marL="0" lvl="0" indent="0" algn="l" rtl="0">
              <a:lnSpc>
                <a:spcPct val="100000"/>
              </a:lnSpc>
              <a:spcBef>
                <a:spcPts val="0"/>
              </a:spcBef>
              <a:spcAft>
                <a:spcPts val="0"/>
              </a:spcAft>
              <a:buNone/>
            </a:pPr>
            <a:endParaRPr sz="1900" dirty="0"/>
          </a:p>
        </p:txBody>
      </p:sp>
      <p:sp>
        <p:nvSpPr>
          <p:cNvPr id="291" name="Google Shape;291;p15"/>
          <p:cNvSpPr txBox="1">
            <a:spLocks noGrp="1"/>
          </p:cNvSpPr>
          <p:nvPr>
            <p:ph type="body" idx="2"/>
          </p:nvPr>
        </p:nvSpPr>
        <p:spPr>
          <a:xfrm>
            <a:off x="3871600" y="933800"/>
            <a:ext cx="4477800" cy="3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a:t>
            </a:r>
            <a:r>
              <a:rPr lang="en" sz="3600" dirty="0">
                <a:solidFill>
                  <a:srgbClr val="000000"/>
                </a:solidFill>
                <a:latin typeface="Arial"/>
                <a:ea typeface="Arial"/>
                <a:cs typeface="Arial"/>
                <a:sym typeface="Arial"/>
              </a:rPr>
              <a:t>IS GDP A DRIVER OF THE DEMOGRAPHIC-ECONOMIC CHANGES IN MENA?</a:t>
            </a:r>
            <a:r>
              <a:rPr lang="en" sz="3000" dirty="0">
                <a:solidFill>
                  <a:srgbClr val="000000"/>
                </a:solidFill>
                <a:latin typeface="Arial"/>
                <a:ea typeface="Arial"/>
                <a:cs typeface="Arial"/>
                <a:sym typeface="Arial"/>
              </a:rPr>
              <a:t>”</a:t>
            </a:r>
            <a:endParaRPr sz="3000" dirty="0">
              <a:solidFill>
                <a:srgbClr val="000000"/>
              </a:solidFill>
              <a:latin typeface="Arial"/>
              <a:ea typeface="Arial"/>
              <a:cs typeface="Arial"/>
              <a:sym typeface="Arial"/>
            </a:endParaRPr>
          </a:p>
          <a:p>
            <a:pPr marL="0" lvl="0" indent="0" algn="l" rtl="0">
              <a:lnSpc>
                <a:spcPct val="90000"/>
              </a:lnSpc>
              <a:spcBef>
                <a:spcPts val="1600"/>
              </a:spcBef>
              <a:spcAft>
                <a:spcPts val="0"/>
              </a:spcAft>
              <a:buNone/>
            </a:pPr>
            <a:endParaRPr sz="2200" dirty="0">
              <a:solidFill>
                <a:srgbClr val="000000"/>
              </a:solidFill>
              <a:latin typeface="Arial"/>
              <a:ea typeface="Arial"/>
              <a:cs typeface="Arial"/>
              <a:sym typeface="Arial"/>
            </a:endParaRPr>
          </a:p>
          <a:p>
            <a:pPr marL="0" lvl="0" indent="0" algn="l" rtl="0">
              <a:spcBef>
                <a:spcPts val="0"/>
              </a:spcBef>
              <a:spcAft>
                <a:spcPts val="0"/>
              </a:spcAft>
              <a:buNone/>
            </a:pPr>
            <a:endParaRPr sz="2800" b="1" dirty="0"/>
          </a:p>
          <a:p>
            <a:pPr marL="0" lvl="0" indent="0" algn="l" rtl="0">
              <a:spcBef>
                <a:spcPts val="1600"/>
              </a:spcBef>
              <a:spcAft>
                <a:spcPts val="1600"/>
              </a:spcAft>
              <a:buNone/>
            </a:pPr>
            <a:endParaRPr sz="1900" dirty="0"/>
          </a:p>
        </p:txBody>
      </p:sp>
      <p:sp>
        <p:nvSpPr>
          <p:cNvPr id="3" name="Flowchart: Sequential Access Storage 2">
            <a:extLst>
              <a:ext uri="{FF2B5EF4-FFF2-40B4-BE49-F238E27FC236}">
                <a16:creationId xmlns:a16="http://schemas.microsoft.com/office/drawing/2014/main" id="{56A32D0E-EBA1-4C9F-B283-53477AD05A9E}"/>
              </a:ext>
            </a:extLst>
          </p:cNvPr>
          <p:cNvSpPr/>
          <p:nvPr/>
        </p:nvSpPr>
        <p:spPr>
          <a:xfrm>
            <a:off x="225900" y="1263431"/>
            <a:ext cx="2967355" cy="2437031"/>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PROBLEM </a:t>
            </a:r>
          </a:p>
          <a:p>
            <a:pPr algn="ctr"/>
            <a:r>
              <a:rPr lang="en-US" sz="2800" dirty="0"/>
              <a:t>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5"/>
        <p:cNvGrpSpPr/>
        <p:nvPr/>
      </p:nvGrpSpPr>
      <p:grpSpPr>
        <a:xfrm>
          <a:off x="0" y="0"/>
          <a:ext cx="0" cy="0"/>
          <a:chOff x="0" y="0"/>
          <a:chExt cx="0" cy="0"/>
        </a:xfrm>
      </p:grpSpPr>
      <p:sp>
        <p:nvSpPr>
          <p:cNvPr id="181" name="Freeform: Shape 18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02781" cy="5143500"/>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83" name="Group 18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5143500"/>
            <a:chOff x="1320800" y="0"/>
            <a:chExt cx="2436813" cy="6858001"/>
          </a:xfrm>
        </p:grpSpPr>
        <p:sp>
          <p:nvSpPr>
            <p:cNvPr id="18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8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96" name="Google Shape;296;p16"/>
          <p:cNvSpPr txBox="1">
            <a:spLocks noGrp="1"/>
          </p:cNvSpPr>
          <p:nvPr>
            <p:ph type="title"/>
          </p:nvPr>
        </p:nvSpPr>
        <p:spPr>
          <a:xfrm>
            <a:off x="401265" y="514350"/>
            <a:ext cx="2085203" cy="382905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dirty="0">
                <a:solidFill>
                  <a:srgbClr val="FFFFFF"/>
                </a:solidFill>
              </a:rPr>
              <a:t>The dataset</a:t>
            </a:r>
          </a:p>
        </p:txBody>
      </p:sp>
      <p:graphicFrame>
        <p:nvGraphicFramePr>
          <p:cNvPr id="304" name="Google Shape;297;p16">
            <a:extLst>
              <a:ext uri="{FF2B5EF4-FFF2-40B4-BE49-F238E27FC236}">
                <a16:creationId xmlns:a16="http://schemas.microsoft.com/office/drawing/2014/main" id="{6990E570-AC43-408D-8750-C928C77B126D}"/>
              </a:ext>
            </a:extLst>
          </p:cNvPr>
          <p:cNvGraphicFramePr/>
          <p:nvPr>
            <p:extLst>
              <p:ext uri="{D42A27DB-BD31-4B8C-83A1-F6EECF244321}">
                <p14:modId xmlns:p14="http://schemas.microsoft.com/office/powerpoint/2010/main" val="2799295340"/>
              </p:ext>
            </p:extLst>
          </p:nvPr>
        </p:nvGraphicFramePr>
        <p:xfrm>
          <a:off x="3757611" y="528638"/>
          <a:ext cx="5136357" cy="40647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6">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490721" y="358674"/>
            <a:ext cx="5275591" cy="4439004"/>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71E09-A181-4E38-8A19-740F6723C72E}"/>
              </a:ext>
            </a:extLst>
          </p:cNvPr>
          <p:cNvSpPr>
            <a:spLocks noGrp="1"/>
          </p:cNvSpPr>
          <p:nvPr>
            <p:ph type="title"/>
          </p:nvPr>
        </p:nvSpPr>
        <p:spPr>
          <a:xfrm>
            <a:off x="3973321" y="790283"/>
            <a:ext cx="4229246" cy="1068334"/>
          </a:xfrm>
        </p:spPr>
        <p:txBody>
          <a:bodyPr vert="horz" lIns="91440" tIns="45720" rIns="91440" bIns="45720" rtlCol="0" anchor="ctr">
            <a:normAutofit/>
          </a:bodyPr>
          <a:lstStyle/>
          <a:p>
            <a:pPr defTabSz="914400">
              <a:spcBef>
                <a:spcPct val="0"/>
              </a:spcBef>
            </a:pPr>
            <a:r>
              <a:rPr lang="en-US" sz="3400" dirty="0">
                <a:solidFill>
                  <a:srgbClr val="FFFFFF"/>
                </a:solidFill>
              </a:rPr>
              <a:t>WORLD WIDE GDP TREND</a:t>
            </a:r>
          </a:p>
        </p:txBody>
      </p:sp>
      <p:pic>
        <p:nvPicPr>
          <p:cNvPr id="5" name="Picture 4">
            <a:extLst>
              <a:ext uri="{FF2B5EF4-FFF2-40B4-BE49-F238E27FC236}">
                <a16:creationId xmlns:a16="http://schemas.microsoft.com/office/drawing/2014/main" id="{FEDCDD8A-8293-4A32-9389-541A1911EA18}"/>
              </a:ext>
            </a:extLst>
          </p:cNvPr>
          <p:cNvPicPr>
            <a:picLocks noChangeAspect="1"/>
          </p:cNvPicPr>
          <p:nvPr/>
        </p:nvPicPr>
        <p:blipFill>
          <a:blip r:embed="rId2"/>
          <a:stretch>
            <a:fillRect/>
          </a:stretch>
        </p:blipFill>
        <p:spPr>
          <a:xfrm>
            <a:off x="472733" y="358674"/>
            <a:ext cx="2524410" cy="1426583"/>
          </a:xfrm>
          <a:prstGeom prst="rect">
            <a:avLst/>
          </a:prstGeom>
        </p:spPr>
      </p:pic>
      <p:cxnSp>
        <p:nvCxnSpPr>
          <p:cNvPr id="32" name="Straight Connector 28">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2573" y="1979267"/>
            <a:ext cx="342183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DC540F6-4E63-4ACA-A3DE-D3DC9CCD768D}"/>
              </a:ext>
            </a:extLst>
          </p:cNvPr>
          <p:cNvPicPr>
            <a:picLocks noChangeAspect="1"/>
          </p:cNvPicPr>
          <p:nvPr/>
        </p:nvPicPr>
        <p:blipFill>
          <a:blip r:embed="rId3"/>
          <a:stretch>
            <a:fillRect/>
          </a:stretch>
        </p:blipFill>
        <p:spPr>
          <a:xfrm>
            <a:off x="145143" y="2155371"/>
            <a:ext cx="3272971" cy="2569029"/>
          </a:xfrm>
          <a:prstGeom prst="rect">
            <a:avLst/>
          </a:prstGeom>
        </p:spPr>
      </p:pic>
      <p:sp>
        <p:nvSpPr>
          <p:cNvPr id="17" name="Text Placeholder 2">
            <a:extLst>
              <a:ext uri="{FF2B5EF4-FFF2-40B4-BE49-F238E27FC236}">
                <a16:creationId xmlns:a16="http://schemas.microsoft.com/office/drawing/2014/main" id="{985CEF96-30C3-4B25-AB5C-6B80482374FB}"/>
              </a:ext>
            </a:extLst>
          </p:cNvPr>
          <p:cNvSpPr>
            <a:spLocks noGrp="1"/>
          </p:cNvSpPr>
          <p:nvPr>
            <p:ph type="body" idx="1"/>
          </p:nvPr>
        </p:nvSpPr>
        <p:spPr>
          <a:xfrm>
            <a:off x="3973321" y="2099916"/>
            <a:ext cx="4310390" cy="2240658"/>
          </a:xfrm>
        </p:spPr>
        <p:txBody>
          <a:bodyPr vert="horz" lIns="91440" tIns="45720" rIns="91440" bIns="45720" rtlCol="0" anchor="t">
            <a:normAutofit/>
          </a:bodyPr>
          <a:lstStyle/>
          <a:p>
            <a:pPr indent="-228600" algn="just" defTabSz="914400">
              <a:spcAft>
                <a:spcPts val="600"/>
              </a:spcAft>
              <a:buFont typeface="Arial" panose="020B0604020202020204" pitchFamily="34" charset="0"/>
              <a:buChar char="•"/>
            </a:pPr>
            <a:r>
              <a:rPr lang="en-US" sz="1800" dirty="0">
                <a:solidFill>
                  <a:srgbClr val="FFFFFF"/>
                </a:solidFill>
              </a:rPr>
              <a:t>The maximum variations were observed in the Middle Eastern and North African region when compared to the European or the American region.</a:t>
            </a:r>
          </a:p>
          <a:p>
            <a:pPr indent="-228600" algn="just" defTabSz="914400">
              <a:spcAft>
                <a:spcPts val="600"/>
              </a:spcAft>
              <a:buFont typeface="Arial" panose="020B0604020202020204" pitchFamily="34" charset="0"/>
              <a:buChar char="•"/>
            </a:pPr>
            <a:r>
              <a:rPr lang="en-US" sz="1800" dirty="0">
                <a:solidFill>
                  <a:srgbClr val="FFFFFF"/>
                </a:solidFill>
              </a:rPr>
              <a:t>The dips were observed in the year 2011 in MENA, the reasons will be discovered in the further analysis.</a:t>
            </a:r>
          </a:p>
        </p:txBody>
      </p:sp>
    </p:spTree>
    <p:extLst>
      <p:ext uri="{BB962C8B-B14F-4D97-AF65-F5344CB8AC3E}">
        <p14:creationId xmlns:p14="http://schemas.microsoft.com/office/powerpoint/2010/main" val="42822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1"/>
        <p:cNvGrpSpPr/>
        <p:nvPr/>
      </p:nvGrpSpPr>
      <p:grpSpPr>
        <a:xfrm>
          <a:off x="0" y="0"/>
          <a:ext cx="0" cy="0"/>
          <a:chOff x="0" y="0"/>
          <a:chExt cx="0" cy="0"/>
        </a:xfrm>
      </p:grpSpPr>
      <p:graphicFrame>
        <p:nvGraphicFramePr>
          <p:cNvPr id="304" name="Google Shape;302;p17">
            <a:extLst>
              <a:ext uri="{FF2B5EF4-FFF2-40B4-BE49-F238E27FC236}">
                <a16:creationId xmlns:a16="http://schemas.microsoft.com/office/drawing/2014/main" id="{D846CEC4-19BE-4D0F-9CC8-DE9916E0D914}"/>
              </a:ext>
            </a:extLst>
          </p:cNvPr>
          <p:cNvGraphicFramePr/>
          <p:nvPr>
            <p:extLst>
              <p:ext uri="{D42A27DB-BD31-4B8C-83A1-F6EECF244321}">
                <p14:modId xmlns:p14="http://schemas.microsoft.com/office/powerpoint/2010/main" val="149546856"/>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6"/>
        <p:cNvGrpSpPr/>
        <p:nvPr/>
      </p:nvGrpSpPr>
      <p:grpSpPr>
        <a:xfrm>
          <a:off x="0" y="0"/>
          <a:ext cx="0" cy="0"/>
          <a:chOff x="0" y="0"/>
          <a:chExt cx="0" cy="0"/>
        </a:xfrm>
      </p:grpSpPr>
      <p:sp>
        <p:nvSpPr>
          <p:cNvPr id="187" name="Freeform: Shape 18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353193"/>
            <a:ext cx="3285756" cy="4419078"/>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7" name="Google Shape;307;p18"/>
          <p:cNvSpPr txBox="1">
            <a:spLocks noGrp="1"/>
          </p:cNvSpPr>
          <p:nvPr>
            <p:ph type="title"/>
          </p:nvPr>
        </p:nvSpPr>
        <p:spPr>
          <a:xfrm>
            <a:off x="647271" y="759003"/>
            <a:ext cx="2562119" cy="359655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endParaRPr lang="en-US" sz="3700" dirty="0">
              <a:solidFill>
                <a:srgbClr val="FFFFFF"/>
              </a:solidFill>
            </a:endParaRPr>
          </a:p>
          <a:p>
            <a:pPr marL="0" lvl="0" indent="0" defTabSz="914400">
              <a:spcBef>
                <a:spcPct val="0"/>
              </a:spcBef>
              <a:spcAft>
                <a:spcPts val="0"/>
              </a:spcAft>
            </a:pPr>
            <a:r>
              <a:rPr lang="en-US" sz="3700" dirty="0">
                <a:solidFill>
                  <a:srgbClr val="FFFFFF"/>
                </a:solidFill>
              </a:rPr>
              <a:t>BUSINESS QUESTIONS</a:t>
            </a:r>
          </a:p>
        </p:txBody>
      </p:sp>
      <p:graphicFrame>
        <p:nvGraphicFramePr>
          <p:cNvPr id="310" name="Google Shape;308;p18">
            <a:extLst>
              <a:ext uri="{FF2B5EF4-FFF2-40B4-BE49-F238E27FC236}">
                <a16:creationId xmlns:a16="http://schemas.microsoft.com/office/drawing/2014/main" id="{054573D5-058C-41FF-8154-C9623182AAAD}"/>
              </a:ext>
            </a:extLst>
          </p:cNvPr>
          <p:cNvGraphicFramePr/>
          <p:nvPr>
            <p:extLst>
              <p:ext uri="{D42A27DB-BD31-4B8C-83A1-F6EECF244321}">
                <p14:modId xmlns:p14="http://schemas.microsoft.com/office/powerpoint/2010/main" val="1737239104"/>
              </p:ext>
            </p:extLst>
          </p:nvPr>
        </p:nvGraphicFramePr>
        <p:xfrm>
          <a:off x="3895725" y="353193"/>
          <a:ext cx="4885203" cy="4414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2"/>
        <p:cNvGrpSpPr/>
        <p:nvPr/>
      </p:nvGrpSpPr>
      <p:grpSpPr>
        <a:xfrm>
          <a:off x="0" y="0"/>
          <a:ext cx="0" cy="0"/>
          <a:chOff x="0" y="0"/>
          <a:chExt cx="0" cy="0"/>
        </a:xfrm>
      </p:grpSpPr>
      <p:sp>
        <p:nvSpPr>
          <p:cNvPr id="318" name="Rectangle 12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Google Shape;313;p19"/>
          <p:cNvSpPr txBox="1">
            <a:spLocks noGrp="1"/>
          </p:cNvSpPr>
          <p:nvPr>
            <p:ph type="title"/>
          </p:nvPr>
        </p:nvSpPr>
        <p:spPr>
          <a:xfrm>
            <a:off x="628650" y="1543050"/>
            <a:ext cx="2057400" cy="2057400"/>
          </a:xfrm>
          <a:prstGeom prst="ellipse">
            <a:avLst/>
          </a:prstGeom>
          <a:solidFill>
            <a:srgbClr val="262626"/>
          </a:solidFill>
          <a:ln w="174625" cmpd="thinThick">
            <a:solidFill>
              <a:srgbClr val="262626"/>
            </a:solidFill>
          </a:ln>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000" dirty="0">
                <a:solidFill>
                  <a:srgbClr val="FFFFFF"/>
                </a:solidFill>
              </a:rPr>
              <a:t>DATA CLEANING</a:t>
            </a:r>
          </a:p>
        </p:txBody>
      </p:sp>
      <p:graphicFrame>
        <p:nvGraphicFramePr>
          <p:cNvPr id="319" name="Google Shape;314;p19">
            <a:extLst>
              <a:ext uri="{FF2B5EF4-FFF2-40B4-BE49-F238E27FC236}">
                <a16:creationId xmlns:a16="http://schemas.microsoft.com/office/drawing/2014/main" id="{DC27CCA0-B4C5-4ADF-8BF6-AAAADEE15693}"/>
              </a:ext>
            </a:extLst>
          </p:cNvPr>
          <p:cNvGraphicFramePr/>
          <p:nvPr>
            <p:extLst>
              <p:ext uri="{D42A27DB-BD31-4B8C-83A1-F6EECF244321}">
                <p14:modId xmlns:p14="http://schemas.microsoft.com/office/powerpoint/2010/main" val="2902646420"/>
              </p:ext>
            </p:extLst>
          </p:nvPr>
        </p:nvGraphicFramePr>
        <p:xfrm>
          <a:off x="3028950" y="874986"/>
          <a:ext cx="5486400" cy="3393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7"/>
        <p:cNvGrpSpPr/>
        <p:nvPr/>
      </p:nvGrpSpPr>
      <p:grpSpPr>
        <a:xfrm>
          <a:off x="0" y="0"/>
          <a:ext cx="0" cy="0"/>
          <a:chOff x="0" y="0"/>
          <a:chExt cx="0" cy="0"/>
        </a:xfrm>
      </p:grpSpPr>
      <p:sp>
        <p:nvSpPr>
          <p:cNvPr id="99" name="Rectangle 9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48" name="Google Shape;348;p24"/>
          <p:cNvSpPr txBox="1">
            <a:spLocks noGrp="1"/>
          </p:cNvSpPr>
          <p:nvPr>
            <p:ph type="title"/>
          </p:nvPr>
        </p:nvSpPr>
        <p:spPr>
          <a:xfrm>
            <a:off x="482600" y="482600"/>
            <a:ext cx="2522980" cy="1197986"/>
          </a:xfrm>
          <a:prstGeom prst="rect">
            <a:avLst/>
          </a:prstGeom>
          <a:noFill/>
          <a:ln w="19050">
            <a:solidFill>
              <a:schemeClr val="bg1"/>
            </a:solidFill>
          </a:ln>
        </p:spPr>
        <p:txBody>
          <a:bodyPr spcFirstLastPara="1" vert="horz" wrap="square" lIns="91440" tIns="45720" rIns="91440" bIns="45720" rtlCol="0" anchor="ctr" anchorCtr="0">
            <a:normAutofit/>
          </a:bodyPr>
          <a:lstStyle/>
          <a:p>
            <a:pPr marL="0" lvl="0" indent="0" algn="ctr" defTabSz="914400">
              <a:spcBef>
                <a:spcPct val="0"/>
              </a:spcBef>
              <a:spcAft>
                <a:spcPts val="0"/>
              </a:spcAft>
            </a:pPr>
            <a:r>
              <a:rPr lang="en-US" sz="2100" kern="1200" dirty="0">
                <a:solidFill>
                  <a:schemeClr val="bg1"/>
                </a:solidFill>
                <a:latin typeface="+mj-lt"/>
                <a:ea typeface="+mj-ea"/>
                <a:cs typeface="+mj-cs"/>
              </a:rPr>
              <a:t>Preston curve</a:t>
            </a:r>
          </a:p>
        </p:txBody>
      </p:sp>
      <p:sp>
        <p:nvSpPr>
          <p:cNvPr id="349" name="Google Shape;349;p24"/>
          <p:cNvSpPr txBox="1">
            <a:spLocks noGrp="1"/>
          </p:cNvSpPr>
          <p:nvPr>
            <p:ph type="body" idx="1"/>
          </p:nvPr>
        </p:nvSpPr>
        <p:spPr>
          <a:xfrm>
            <a:off x="482601" y="1978533"/>
            <a:ext cx="2522980" cy="2561716"/>
          </a:xfrm>
          <a:prstGeom prst="rect">
            <a:avLst/>
          </a:prstGeom>
        </p:spPr>
        <p:txBody>
          <a:bodyPr spcFirstLastPara="1" vert="horz" lIns="91440" tIns="45720" rIns="91440" bIns="45720" rtlCol="0" anchorCtr="0">
            <a:normAutofit/>
          </a:bodyPr>
          <a:lstStyle/>
          <a:p>
            <a:pPr marL="457200" lvl="0" indent="-228600" algn="just" defTabSz="914400">
              <a:spcBef>
                <a:spcPts val="0"/>
              </a:spcBef>
              <a:spcAft>
                <a:spcPts val="600"/>
              </a:spcAft>
              <a:buSzPts val="1300"/>
              <a:buFont typeface="Arial" panose="020B0604020202020204" pitchFamily="34" charset="0"/>
              <a:buChar char="•"/>
            </a:pPr>
            <a:r>
              <a:rPr lang="en-US" sz="900" dirty="0">
                <a:solidFill>
                  <a:schemeClr val="bg1"/>
                </a:solidFill>
              </a:rPr>
              <a:t>Preston curve is the cross-sectional relationship between life expectancy and actual per capita income which is named after Samuel H. Preston who described the relationship in 1975.</a:t>
            </a:r>
          </a:p>
          <a:p>
            <a:pPr marL="457200" lvl="0" indent="-228600" algn="just" defTabSz="914400">
              <a:spcBef>
                <a:spcPts val="0"/>
              </a:spcBef>
              <a:spcAft>
                <a:spcPts val="600"/>
              </a:spcAft>
              <a:buSzPts val="1300"/>
              <a:buFont typeface="Arial" panose="020B0604020202020204" pitchFamily="34" charset="0"/>
              <a:buChar char="•"/>
            </a:pPr>
            <a:r>
              <a:rPr lang="en-US" sz="900" dirty="0">
                <a:solidFill>
                  <a:schemeClr val="bg1"/>
                </a:solidFill>
              </a:rPr>
              <a:t>The graph shows a positive correlation as the regression equation has a positive intercept of 88702.3</a:t>
            </a:r>
          </a:p>
          <a:p>
            <a:pPr marL="457200" lvl="0" indent="-228600" algn="just" defTabSz="914400">
              <a:spcBef>
                <a:spcPts val="0"/>
              </a:spcBef>
              <a:spcAft>
                <a:spcPts val="600"/>
              </a:spcAft>
              <a:buSzPts val="1300"/>
              <a:buFont typeface="Arial" panose="020B0604020202020204" pitchFamily="34" charset="0"/>
              <a:buChar char="•"/>
            </a:pPr>
            <a:r>
              <a:rPr lang="en-US" sz="900" dirty="0">
                <a:solidFill>
                  <a:schemeClr val="bg1"/>
                </a:solidFill>
              </a:rPr>
              <a:t>The trend follows the logarithmic function that fits the expectancy data with R-squared value of 0.108197 which shows 10.81% variation in the median life expectancy. </a:t>
            </a:r>
          </a:p>
          <a:p>
            <a:pPr marL="457200" lvl="0" indent="-228600" algn="just" defTabSz="914400">
              <a:spcBef>
                <a:spcPts val="0"/>
              </a:spcBef>
              <a:spcAft>
                <a:spcPts val="600"/>
              </a:spcAft>
              <a:buSzPts val="1300"/>
              <a:buFont typeface="Arial" panose="020B0604020202020204" pitchFamily="34" charset="0"/>
              <a:buChar char="•"/>
            </a:pPr>
            <a:r>
              <a:rPr lang="en-US" sz="900" dirty="0">
                <a:solidFill>
                  <a:schemeClr val="bg1"/>
                </a:solidFill>
              </a:rPr>
              <a:t>The p-value &lt; 0.0001 that proves that there is a very little variation in the expectancy due to GDP and is significant.</a:t>
            </a:r>
          </a:p>
        </p:txBody>
      </p:sp>
      <p:pic>
        <p:nvPicPr>
          <p:cNvPr id="350" name="Google Shape;350;p24"/>
          <p:cNvPicPr preferRelativeResize="0"/>
          <p:nvPr/>
        </p:nvPicPr>
        <p:blipFill>
          <a:blip r:embed="rId3">
            <a:extLst/>
          </a:blip>
          <a:stretch>
            <a:fillRect/>
          </a:stretch>
        </p:blipFill>
        <p:spPr>
          <a:xfrm>
            <a:off x="4344329" y="482600"/>
            <a:ext cx="3946063" cy="405764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1366</Words>
  <Application>Microsoft Office PowerPoint</Application>
  <PresentationFormat>On-screen Show (16:9)</PresentationFormat>
  <Paragraphs>103</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Maven Pro</vt:lpstr>
      <vt:lpstr>Calibri Light</vt:lpstr>
      <vt:lpstr>Calibri</vt:lpstr>
      <vt:lpstr>Nunito</vt:lpstr>
      <vt:lpstr>Office Theme</vt:lpstr>
      <vt:lpstr>GDP Trends in Middle Eastern and Northern Africa(MENA)</vt:lpstr>
      <vt:lpstr>PLOT “Stats &amp; co” provides economic impact analysis, studies economic development planning, social research and analysis, and strategic planning and program development services to government, non-profit and corporate clients. We are working in collaboration with a Swedish non-profit “fact-tank” organization named Gap-minder Foundation to study the GDP variations in the  Middle East and North African countries.    </vt:lpstr>
      <vt:lpstr>PowerPoint Presentation</vt:lpstr>
      <vt:lpstr>The dataset</vt:lpstr>
      <vt:lpstr>WORLD WIDE GDP TREND</vt:lpstr>
      <vt:lpstr>PowerPoint Presentation</vt:lpstr>
      <vt:lpstr> BUSINESS QUESTIONS</vt:lpstr>
      <vt:lpstr>DATA CLEANING</vt:lpstr>
      <vt:lpstr>Preston curve</vt:lpstr>
      <vt:lpstr>Pearson Correlation</vt:lpstr>
      <vt:lpstr>CHILD MORTALITY</vt:lpstr>
      <vt:lpstr>                 LIFE EXPECTANCY</vt:lpstr>
      <vt:lpstr>                 LIFE EXPECTANCY</vt:lpstr>
      <vt:lpstr>GDP and POPULATION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Trends in Middle Eastern and Northern Africa(MENA)</dc:title>
  <dc:creator>Shikhar Chhabra</dc:creator>
  <cp:lastModifiedBy>Rupam Jogal</cp:lastModifiedBy>
  <cp:revision>3</cp:revision>
  <dcterms:created xsi:type="dcterms:W3CDTF">2019-03-29T10:49:21Z</dcterms:created>
  <dcterms:modified xsi:type="dcterms:W3CDTF">2019-03-29T15:21:39Z</dcterms:modified>
</cp:coreProperties>
</file>