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sldIdLst>
    <p:sldId id="256" r:id="rId2"/>
    <p:sldId id="258" r:id="rId3"/>
    <p:sldId id="262" r:id="rId4"/>
    <p:sldId id="271" r:id="rId5"/>
    <p:sldId id="259" r:id="rId6"/>
    <p:sldId id="267" r:id="rId7"/>
    <p:sldId id="266" r:id="rId8"/>
    <p:sldId id="263"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65" r:id="rId22"/>
    <p:sldId id="264" r:id="rId23"/>
    <p:sldId id="261" r:id="rId24"/>
    <p:sldId id="25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7" autoAdjust="0"/>
    <p:restoredTop sz="94660"/>
  </p:normalViewPr>
  <p:slideViewPr>
    <p:cSldViewPr snapToGrid="0">
      <p:cViewPr varScale="1">
        <p:scale>
          <a:sx n="74" d="100"/>
          <a:sy n="74" d="100"/>
        </p:scale>
        <p:origin x="5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FAEEA61-04DD-4D2B-A760-686D9BBEBA82}" type="datetimeFigureOut">
              <a:rPr lang="en-IN" smtClean="0"/>
              <a:t>13-06-2021</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7FD475CC-E91B-4C90-AAC2-FDF18B430D3A}"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5699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AEEA61-04DD-4D2B-A760-686D9BBEBA82}" type="datetimeFigureOut">
              <a:rPr lang="en-IN" smtClean="0"/>
              <a:t>13-06-2021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D475CC-E91B-4C90-AAC2-FDF18B430D3A}" type="slidenum">
              <a:rPr lang="en-IN" smtClean="0"/>
              <a:t>‹#›</a:t>
            </a:fld>
            <a:endParaRPr lang="en-IN"/>
          </a:p>
        </p:txBody>
      </p:sp>
    </p:spTree>
    <p:extLst>
      <p:ext uri="{BB962C8B-B14F-4D97-AF65-F5344CB8AC3E}">
        <p14:creationId xmlns:p14="http://schemas.microsoft.com/office/powerpoint/2010/main" val="1828865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AEEA61-04DD-4D2B-A760-686D9BBEBA82}" type="datetimeFigureOut">
              <a:rPr lang="en-IN" smtClean="0"/>
              <a:t>13-06-2021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D475CC-E91B-4C90-AAC2-FDF18B430D3A}"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9493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AEEA61-04DD-4D2B-A760-686D9BBEBA82}" type="datetimeFigureOut">
              <a:rPr lang="en-IN" smtClean="0"/>
              <a:t>13-06-2021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D475CC-E91B-4C90-AAC2-FDF18B430D3A}"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8939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AEEA61-04DD-4D2B-A760-686D9BBEBA82}" type="datetimeFigureOut">
              <a:rPr lang="en-IN" smtClean="0"/>
              <a:t>13-06-2021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D475CC-E91B-4C90-AAC2-FDF18B430D3A}" type="slidenum">
              <a:rPr lang="en-IN" smtClean="0"/>
              <a:t>‹#›</a:t>
            </a:fld>
            <a:endParaRPr lang="en-IN"/>
          </a:p>
        </p:txBody>
      </p:sp>
    </p:spTree>
    <p:extLst>
      <p:ext uri="{BB962C8B-B14F-4D97-AF65-F5344CB8AC3E}">
        <p14:creationId xmlns:p14="http://schemas.microsoft.com/office/powerpoint/2010/main" val="3352353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AEEA61-04DD-4D2B-A760-686D9BBEBA82}" type="datetimeFigureOut">
              <a:rPr lang="en-IN" smtClean="0"/>
              <a:t>13-06-2021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D475CC-E91B-4C90-AAC2-FDF18B430D3A}"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51206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AEEA61-04DD-4D2B-A760-686D9BBEBA82}" type="datetimeFigureOut">
              <a:rPr lang="en-IN" smtClean="0"/>
              <a:t>13-06-2021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D475CC-E91B-4C90-AAC2-FDF18B430D3A}"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73806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AEEA61-04DD-4D2B-A760-686D9BBEBA82}" type="datetimeFigureOut">
              <a:rPr lang="en-IN" smtClean="0"/>
              <a:t>13-06-2021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D475CC-E91B-4C90-AAC2-FDF18B430D3A}"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6040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AEEA61-04DD-4D2B-A760-686D9BBEBA82}" type="datetimeFigureOut">
              <a:rPr lang="en-IN" smtClean="0"/>
              <a:t>13-06-2021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D475CC-E91B-4C90-AAC2-FDF18B430D3A}"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98976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AEEA61-04DD-4D2B-A760-686D9BBEBA82}" type="datetimeFigureOut">
              <a:rPr lang="en-IN" smtClean="0"/>
              <a:t>13-06-2021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D475CC-E91B-4C90-AAC2-FDF18B430D3A}" type="slidenum">
              <a:rPr lang="en-IN" smtClean="0"/>
              <a:t>‹#›</a:t>
            </a:fld>
            <a:endParaRPr lang="en-IN"/>
          </a:p>
        </p:txBody>
      </p:sp>
    </p:spTree>
    <p:extLst>
      <p:ext uri="{BB962C8B-B14F-4D97-AF65-F5344CB8AC3E}">
        <p14:creationId xmlns:p14="http://schemas.microsoft.com/office/powerpoint/2010/main" val="3355716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AEEA61-04DD-4D2B-A760-686D9BBEBA82}" type="datetimeFigureOut">
              <a:rPr lang="en-IN" smtClean="0"/>
              <a:t>13-06-2021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D475CC-E91B-4C90-AAC2-FDF18B430D3A}"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6941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FAEEA61-04DD-4D2B-A760-686D9BBEBA82}" type="datetimeFigureOut">
              <a:rPr lang="en-IN" smtClean="0"/>
              <a:t>13-06-2021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D475CC-E91B-4C90-AAC2-FDF18B430D3A}" type="slidenum">
              <a:rPr lang="en-IN" smtClean="0"/>
              <a:t>‹#›</a:t>
            </a:fld>
            <a:endParaRPr lang="en-IN"/>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979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AEEA61-04DD-4D2B-A760-686D9BBEBA82}" type="datetimeFigureOut">
              <a:rPr lang="en-IN" smtClean="0"/>
              <a:t>13-06-2021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D475CC-E91B-4C90-AAC2-FDF18B430D3A}"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3052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FAEEA61-04DD-4D2B-A760-686D9BBEBA82}" type="datetimeFigureOut">
              <a:rPr lang="en-IN" smtClean="0"/>
              <a:t>13-06-2021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D475CC-E91B-4C90-AAC2-FDF18B430D3A}"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3400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AEEA61-04DD-4D2B-A760-686D9BBEBA82}" type="datetimeFigureOut">
              <a:rPr lang="en-IN" smtClean="0"/>
              <a:t>13-06-2021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D475CC-E91B-4C90-AAC2-FDF18B430D3A}" type="slidenum">
              <a:rPr lang="en-IN" smtClean="0"/>
              <a:t>‹#›</a:t>
            </a:fld>
            <a:endParaRPr lang="en-IN"/>
          </a:p>
        </p:txBody>
      </p:sp>
    </p:spTree>
    <p:extLst>
      <p:ext uri="{BB962C8B-B14F-4D97-AF65-F5344CB8AC3E}">
        <p14:creationId xmlns:p14="http://schemas.microsoft.com/office/powerpoint/2010/main" val="3092703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AEEA61-04DD-4D2B-A760-686D9BBEBA82}" type="datetimeFigureOut">
              <a:rPr lang="en-IN" smtClean="0"/>
              <a:t>13-06-2021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D475CC-E91B-4C90-AAC2-FDF18B430D3A}"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7683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AEEA61-04DD-4D2B-A760-686D9BBEBA82}" type="datetimeFigureOut">
              <a:rPr lang="en-IN" smtClean="0"/>
              <a:t>13-06-2021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D475CC-E91B-4C90-AAC2-FDF18B430D3A}" type="slidenum">
              <a:rPr lang="en-IN" smtClean="0"/>
              <a:t>‹#›</a:t>
            </a:fld>
            <a:endParaRPr lang="en-IN"/>
          </a:p>
        </p:txBody>
      </p:sp>
    </p:spTree>
    <p:extLst>
      <p:ext uri="{BB962C8B-B14F-4D97-AF65-F5344CB8AC3E}">
        <p14:creationId xmlns:p14="http://schemas.microsoft.com/office/powerpoint/2010/main" val="31625014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FAEEA61-04DD-4D2B-A760-686D9BBEBA82}" type="datetimeFigureOut">
              <a:rPr lang="en-IN" smtClean="0"/>
              <a:t>13-06-2021</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FD475CC-E91B-4C90-AAC2-FDF18B430D3A}" type="slidenum">
              <a:rPr lang="en-IN" smtClean="0"/>
              <a:t>‹#›</a:t>
            </a:fld>
            <a:endParaRPr lang="en-IN"/>
          </a:p>
        </p:txBody>
      </p:sp>
    </p:spTree>
    <p:extLst>
      <p:ext uri="{BB962C8B-B14F-4D97-AF65-F5344CB8AC3E}">
        <p14:creationId xmlns:p14="http://schemas.microsoft.com/office/powerpoint/2010/main" val="2392791543"/>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google.com/url?sa=i&amp;url=https://1000logos.net/java-logo/&amp;psig=AOvVaw3nkLmWgs6ue6hX7-wD1y3_&amp;ust=1623334387302000&amp;source=images&amp;cd=vfe&amp;ved=0CAIQjRxqFwoTCOj49oLeivECFQAAAAAdAAAAABAD" TargetMode="External"/><Relationship Id="rId2" Type="http://schemas.openxmlformats.org/officeDocument/2006/relationships/hyperlink" Target="https://www.google.com/url?sa=i&amp;url=https://www.journaldev.com/32975/what-is-java-programming-language&amp;psig=AOvVaw3pNzTe4VUtQE-YbbJAQ-uG&amp;ust=1623333779408000&amp;source=images&amp;cd=vfe&amp;ved=0CAIQjRxqFwoTCODNk-TbivECFQAAAAAdAAAAABAO" TargetMode="External"/><Relationship Id="rId1" Type="http://schemas.openxmlformats.org/officeDocument/2006/relationships/slideLayout" Target="../slideLayouts/slideLayout2.xml"/><Relationship Id="rId4" Type="http://schemas.openxmlformats.org/officeDocument/2006/relationships/hyperlink" Target="https://www.google.com/url?sa=i&amp;url=https://www.youtube.com/watch?v=fNiw8YGMG4Q&amp;psig=AOvVaw3VI15hIUVFXPaF-GWLtT5t&amp;ust=1623334687898000&amp;source=images&amp;cd=vfe&amp;ved=0CAIQjRxqFwoTCLCZ1ZLfivECFQAAAAAdAAAAABAO"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1072" y="1635618"/>
            <a:ext cx="7547023" cy="1893194"/>
          </a:xfrm>
        </p:spPr>
        <p:txBody>
          <a:bodyPr anchor="ctr">
            <a:noAutofit/>
          </a:bodyPr>
          <a:lstStyle/>
          <a:p>
            <a:r>
              <a:rPr lang="en-IN" sz="3200" b="1" i="1" dirty="0">
                <a:ln w="9525">
                  <a:solidFill>
                    <a:schemeClr val="bg1"/>
                  </a:solidFill>
                  <a:prstDash val="solid"/>
                </a:ln>
                <a:effectLst>
                  <a:outerShdw blurRad="12700" dist="38100" dir="2700000" algn="tl" rotWithShape="0">
                    <a:schemeClr val="bg1">
                      <a:lumMod val="50000"/>
                    </a:schemeClr>
                  </a:outerShdw>
                </a:effectLst>
                <a:latin typeface="Georgia" panose="02040502050405020303" pitchFamily="18" charset="0"/>
              </a:rPr>
              <a:t>Build an Application Using Java on the Eclipse, connect it the MySQL </a:t>
            </a:r>
            <a:r>
              <a:rPr lang="en-IN" sz="3200" b="1" i="1" dirty="0">
                <a:ln w="9525">
                  <a:solidFill>
                    <a:schemeClr val="bg1"/>
                  </a:solidFill>
                  <a:prstDash val="solid"/>
                </a:ln>
                <a:effectLst>
                  <a:outerShdw blurRad="38100" dist="38100" dir="2700000" algn="tl">
                    <a:srgbClr val="000000">
                      <a:alpha val="43137"/>
                    </a:srgbClr>
                  </a:outerShdw>
                </a:effectLst>
                <a:latin typeface="Georgia" panose="02040502050405020303" pitchFamily="18" charset="0"/>
              </a:rPr>
              <a:t>Database</a:t>
            </a:r>
            <a:r>
              <a:rPr lang="en-IN" sz="3200" b="1" i="1" dirty="0">
                <a:ln w="9525">
                  <a:solidFill>
                    <a:schemeClr val="bg1"/>
                  </a:solidFill>
                  <a:prstDash val="solid"/>
                </a:ln>
                <a:effectLst>
                  <a:outerShdw blurRad="12700" dist="38100" dir="2700000" algn="tl" rotWithShape="0">
                    <a:schemeClr val="bg1">
                      <a:lumMod val="50000"/>
                    </a:schemeClr>
                  </a:outerShdw>
                </a:effectLst>
                <a:latin typeface="Georgia" panose="02040502050405020303" pitchFamily="18" charset="0"/>
              </a:rPr>
              <a:t> &amp; deploy it Tomcat </a:t>
            </a:r>
            <a:r>
              <a:rPr lang="en-IN" sz="3200" b="1" i="1" dirty="0" smtClean="0">
                <a:ln w="9525">
                  <a:solidFill>
                    <a:schemeClr val="bg1"/>
                  </a:solidFill>
                  <a:prstDash val="solid"/>
                </a:ln>
                <a:effectLst>
                  <a:outerShdw blurRad="12700" dist="38100" dir="2700000" algn="tl" rotWithShape="0">
                    <a:schemeClr val="bg1">
                      <a:lumMod val="50000"/>
                    </a:schemeClr>
                  </a:outerShdw>
                </a:effectLst>
                <a:latin typeface="Georgia" panose="02040502050405020303" pitchFamily="18" charset="0"/>
              </a:rPr>
              <a:t>server</a:t>
            </a:r>
            <a:endParaRPr lang="en-IN" sz="3200" b="1" dirty="0">
              <a:ln w="9525">
                <a:solidFill>
                  <a:schemeClr val="bg1"/>
                </a:solidFill>
                <a:prstDash val="solid"/>
              </a:ln>
              <a:effectLst>
                <a:outerShdw blurRad="12700" dist="38100" dir="2700000" algn="tl" rotWithShape="0">
                  <a:schemeClr val="bg1">
                    <a:lumMod val="50000"/>
                  </a:schemeClr>
                </a:outerShdw>
              </a:effectLst>
              <a:latin typeface="Georgia" panose="02040502050405020303" pitchFamily="18" charset="0"/>
            </a:endParaRPr>
          </a:p>
        </p:txBody>
      </p:sp>
      <p:sp>
        <p:nvSpPr>
          <p:cNvPr id="3" name="Subtitle 2"/>
          <p:cNvSpPr>
            <a:spLocks noGrp="1"/>
          </p:cNvSpPr>
          <p:nvPr>
            <p:ph type="subTitle" idx="1"/>
          </p:nvPr>
        </p:nvSpPr>
        <p:spPr>
          <a:xfrm>
            <a:off x="2962142" y="3580327"/>
            <a:ext cx="2768958" cy="1841678"/>
          </a:xfrm>
        </p:spPr>
        <p:txBody>
          <a:bodyPr>
            <a:normAutofit fontScale="55000" lnSpcReduction="20000"/>
          </a:bodyPr>
          <a:lstStyle/>
          <a:p>
            <a:r>
              <a:rPr lang="en-IN" sz="2000" dirty="0" smtClean="0">
                <a:latin typeface="Georgia" panose="02040502050405020303" pitchFamily="18" charset="0"/>
              </a:rPr>
              <a:t>Submitted by</a:t>
            </a:r>
          </a:p>
          <a:p>
            <a:r>
              <a:rPr lang="en-IN" sz="2500" dirty="0">
                <a:latin typeface="Georgia" panose="02040502050405020303" pitchFamily="18" charset="0"/>
              </a:rPr>
              <a:t>RUPAMA MAJEE </a:t>
            </a:r>
          </a:p>
          <a:p>
            <a:r>
              <a:rPr lang="en-IN" sz="2200" u="sng" dirty="0">
                <a:latin typeface="Georgia" panose="02040502050405020303" pitchFamily="18" charset="0"/>
              </a:rPr>
              <a:t>Registration No</a:t>
            </a:r>
            <a:r>
              <a:rPr lang="en-IN" sz="2200" dirty="0">
                <a:latin typeface="Georgia" panose="02040502050405020303" pitchFamily="18" charset="0"/>
              </a:rPr>
              <a:t>-ADIT19AU03269 of 2019-2021</a:t>
            </a:r>
          </a:p>
          <a:p>
            <a:r>
              <a:rPr lang="en-IN" sz="2500" dirty="0">
                <a:latin typeface="Georgia" panose="02040502050405020303" pitchFamily="18" charset="0"/>
              </a:rPr>
              <a:t>PARAMITA DEWAN </a:t>
            </a:r>
          </a:p>
          <a:p>
            <a:r>
              <a:rPr lang="en-IN" sz="2200" u="sng" dirty="0">
                <a:latin typeface="Georgia" panose="02040502050405020303" pitchFamily="18" charset="0"/>
              </a:rPr>
              <a:t>Registration No</a:t>
            </a:r>
            <a:r>
              <a:rPr lang="en-IN" sz="2200" dirty="0">
                <a:latin typeface="Georgia" panose="02040502050405020303" pitchFamily="18" charset="0"/>
              </a:rPr>
              <a:t>-ADIT19AU00945 of 2019-2021</a:t>
            </a:r>
          </a:p>
          <a:p>
            <a:endParaRPr lang="en-IN" dirty="0"/>
          </a:p>
        </p:txBody>
      </p:sp>
      <p:sp>
        <p:nvSpPr>
          <p:cNvPr id="4" name="Subtitle 2"/>
          <p:cNvSpPr txBox="1">
            <a:spLocks/>
          </p:cNvSpPr>
          <p:nvPr/>
        </p:nvSpPr>
        <p:spPr>
          <a:xfrm>
            <a:off x="6867358" y="4178120"/>
            <a:ext cx="2250884" cy="646093"/>
          </a:xfrm>
          <a:prstGeom prst="rect">
            <a:avLst/>
          </a:prstGeom>
        </p:spPr>
        <p:txBody>
          <a:bodyPr vert="horz" lIns="91440" tIns="45720" rIns="91440" bIns="45720" rtlCol="0" anchor="t">
            <a:normAutofit fontScale="92500"/>
          </a:bodyPr>
          <a:lstStyle>
            <a:lvl1pPr marL="0" indent="0" algn="ctr" defTabSz="457200" rtl="0" eaLnBrk="1" latinLnBrk="0" hangingPunct="1">
              <a:spcBef>
                <a:spcPct val="20000"/>
              </a:spcBef>
              <a:spcAft>
                <a:spcPts val="600"/>
              </a:spcAft>
              <a:buClr>
                <a:schemeClr val="accent1"/>
              </a:buClr>
              <a:buSzPct val="11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buClr>
              <a:buSzPct val="11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r>
              <a:rPr lang="en-IN" sz="1400" dirty="0" smtClean="0">
                <a:latin typeface="Georgia" panose="02040502050405020303" pitchFamily="18" charset="0"/>
              </a:rPr>
              <a:t> Under The Mentorship Of</a:t>
            </a:r>
          </a:p>
          <a:p>
            <a:r>
              <a:rPr lang="en-IN" sz="1600" b="1" dirty="0" smtClean="0">
                <a:latin typeface="Georgia" panose="02040502050405020303" pitchFamily="18" charset="0"/>
              </a:rPr>
              <a:t>ARPITA ROY</a:t>
            </a:r>
            <a:endParaRPr lang="en-IN" sz="1600" b="1" dirty="0">
              <a:latin typeface="Georgia" panose="02040502050405020303" pitchFamily="18" charset="0"/>
            </a:endParaRPr>
          </a:p>
        </p:txBody>
      </p:sp>
      <p:sp>
        <p:nvSpPr>
          <p:cNvPr id="5" name="Subtitle 2"/>
          <p:cNvSpPr txBox="1">
            <a:spLocks/>
          </p:cNvSpPr>
          <p:nvPr/>
        </p:nvSpPr>
        <p:spPr>
          <a:xfrm>
            <a:off x="3606085" y="5628069"/>
            <a:ext cx="5293216" cy="1056066"/>
          </a:xfrm>
          <a:prstGeom prst="rect">
            <a:avLst/>
          </a:prstGeom>
        </p:spPr>
        <p:txBody>
          <a:bodyPr vert="horz" lIns="91440" tIns="45720" rIns="91440" bIns="45720" rtlCol="0" anchor="t">
            <a:normAutofit fontScale="85000" lnSpcReduction="10000"/>
          </a:bodyPr>
          <a:lstStyle>
            <a:lvl1pPr marL="0" indent="0" algn="ctr" defTabSz="457200" rtl="0" eaLnBrk="1" latinLnBrk="0" hangingPunct="1">
              <a:spcBef>
                <a:spcPct val="20000"/>
              </a:spcBef>
              <a:spcAft>
                <a:spcPts val="600"/>
              </a:spcAft>
              <a:buClr>
                <a:schemeClr val="accent1"/>
              </a:buClr>
              <a:buSzPct val="11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buClr>
              <a:buSzPct val="11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r>
              <a:rPr lang="en-IN" sz="2000" b="1" dirty="0" smtClean="0">
                <a:solidFill>
                  <a:schemeClr val="bg1"/>
                </a:solidFill>
              </a:rPr>
              <a:t> </a:t>
            </a:r>
            <a:r>
              <a:rPr lang="en-IN" sz="2000" b="1" u="sng" dirty="0">
                <a:solidFill>
                  <a:schemeClr val="bg1"/>
                </a:solidFill>
                <a:latin typeface="Georgia" panose="02040502050405020303" pitchFamily="18" charset="0"/>
              </a:rPr>
              <a:t>National Skill Training Institute of Salt Lake</a:t>
            </a:r>
            <a:endParaRPr lang="en-IN" sz="2000" b="1" dirty="0">
              <a:solidFill>
                <a:schemeClr val="bg1"/>
              </a:solidFill>
              <a:latin typeface="Georgia" panose="02040502050405020303" pitchFamily="18" charset="0"/>
            </a:endParaRPr>
          </a:p>
          <a:p>
            <a:r>
              <a:rPr lang="en-IN" sz="1400" u="sng" dirty="0">
                <a:solidFill>
                  <a:schemeClr val="bg1"/>
                </a:solidFill>
                <a:latin typeface="Georgia" panose="02040502050405020303" pitchFamily="18" charset="0"/>
              </a:rPr>
              <a:t>Address:</a:t>
            </a:r>
            <a:r>
              <a:rPr lang="en-IN" sz="1400" dirty="0">
                <a:solidFill>
                  <a:schemeClr val="bg1"/>
                </a:solidFill>
                <a:latin typeface="Georgia" panose="02040502050405020303" pitchFamily="18" charset="0"/>
              </a:rPr>
              <a:t> CP-16, CP Block, Sector V, Salt Lake City, </a:t>
            </a:r>
          </a:p>
          <a:p>
            <a:r>
              <a:rPr lang="en-IN" sz="1400" dirty="0">
                <a:solidFill>
                  <a:schemeClr val="bg1"/>
                </a:solidFill>
                <a:latin typeface="Georgia" panose="02040502050405020303" pitchFamily="18" charset="0"/>
              </a:rPr>
              <a:t>Kolkata-700091, West Bengal</a:t>
            </a:r>
            <a:r>
              <a:rPr lang="en-IN" sz="1400" dirty="0">
                <a:solidFill>
                  <a:schemeClr val="bg1"/>
                </a:solidFill>
              </a:rPr>
              <a:t>.</a:t>
            </a:r>
          </a:p>
        </p:txBody>
      </p:sp>
    </p:spTree>
    <p:extLst>
      <p:ext uri="{BB962C8B-B14F-4D97-AF65-F5344CB8AC3E}">
        <p14:creationId xmlns:p14="http://schemas.microsoft.com/office/powerpoint/2010/main" val="217908278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additive="base">
                                        <p:cTn id="42" dur="500" fill="hold"/>
                                        <p:tgtEl>
                                          <p:spTgt spid="5"/>
                                        </p:tgtEl>
                                        <p:attrNameLst>
                                          <p:attrName>ppt_x</p:attrName>
                                        </p:attrNameLst>
                                      </p:cBhvr>
                                      <p:tavLst>
                                        <p:tav tm="0">
                                          <p:val>
                                            <p:strVal val="#ppt_x"/>
                                          </p:val>
                                        </p:tav>
                                        <p:tav tm="100000">
                                          <p:val>
                                            <p:strVal val="#ppt_x"/>
                                          </p:val>
                                        </p:tav>
                                      </p:tavLst>
                                    </p:anim>
                                    <p:anim calcmode="lin" valueType="num">
                                      <p:cBhvr additive="base">
                                        <p:cTn id="4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647490" y="1577450"/>
            <a:ext cx="10917738" cy="4644530"/>
            <a:chOff x="647490" y="1577450"/>
            <a:chExt cx="10917738" cy="4644530"/>
          </a:xfrm>
        </p:grpSpPr>
        <p:pic>
          <p:nvPicPr>
            <p:cNvPr id="3073"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490" y="1577450"/>
              <a:ext cx="10917738" cy="4644530"/>
            </a:xfrm>
            <a:prstGeom prst="rect">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pic>
        <p:pic>
          <p:nvPicPr>
            <p:cNvPr id="307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7479" y="2800778"/>
              <a:ext cx="3312370" cy="2020887"/>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918" y="4774759"/>
              <a:ext cx="2381752" cy="800100"/>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7171" y="2080053"/>
              <a:ext cx="1918594" cy="72072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a:endCxn id="3079" idx="1"/>
            </p:cNvCxnSpPr>
            <p:nvPr/>
          </p:nvCxnSpPr>
          <p:spPr>
            <a:xfrm flipV="1">
              <a:off x="1784911" y="2440416"/>
              <a:ext cx="1512260" cy="107022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7" name="Straight Arrow Connector 6"/>
            <p:cNvCxnSpPr>
              <a:endCxn id="3077" idx="1"/>
            </p:cNvCxnSpPr>
            <p:nvPr/>
          </p:nvCxnSpPr>
          <p:spPr>
            <a:xfrm>
              <a:off x="1733329" y="3871004"/>
              <a:ext cx="1696589" cy="130380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 name="Straight Arrow Connector 7"/>
            <p:cNvCxnSpPr/>
            <p:nvPr/>
          </p:nvCxnSpPr>
          <p:spPr>
            <a:xfrm flipV="1">
              <a:off x="1807690" y="3510641"/>
              <a:ext cx="1622228" cy="13104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sp>
        <p:nvSpPr>
          <p:cNvPr id="2" name="Rectangle 8"/>
          <p:cNvSpPr>
            <a:spLocks noChangeArrowheads="1"/>
          </p:cNvSpPr>
          <p:nvPr/>
        </p:nvSpPr>
        <p:spPr bwMode="auto">
          <a:xfrm>
            <a:off x="634611" y="708280"/>
            <a:ext cx="1101255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3" name="Rectangle 9"/>
          <p:cNvSpPr>
            <a:spLocks noChangeArrowheads="1"/>
          </p:cNvSpPr>
          <p:nvPr/>
        </p:nvSpPr>
        <p:spPr bwMode="auto">
          <a:xfrm>
            <a:off x="621733" y="631163"/>
            <a:ext cx="1093061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eaLnBrk="0" fontAlgn="base" hangingPunct="0">
              <a:spcBef>
                <a:spcPct val="0"/>
              </a:spcBef>
              <a:spcAft>
                <a:spcPct val="0"/>
              </a:spcAft>
              <a:buFont typeface="Wingdings" panose="05000000000000000000" pitchFamily="2" charset="2"/>
              <a:buChar char="v"/>
            </a:pPr>
            <a:r>
              <a:rPr lang="en-US" sz="2000" dirty="0">
                <a:latin typeface="Georgia" panose="02040502050405020303" pitchFamily="18" charset="0"/>
                <a:ea typeface="Calibri" panose="020F0502020204030204" pitchFamily="34" charset="0"/>
                <a:cs typeface="Vrinda" panose="020B0502040204020203" pitchFamily="34" charset="0"/>
              </a:rPr>
              <a:t>After successfully create the project then create a 3 HTML file. Select the </a:t>
            </a:r>
            <a:r>
              <a:rPr lang="en-US" sz="2000" b="1" dirty="0">
                <a:latin typeface="Georgia" panose="02040502050405020303" pitchFamily="18" charset="0"/>
                <a:ea typeface="Calibri" panose="020F0502020204030204" pitchFamily="34" charset="0"/>
                <a:cs typeface="Vrinda" panose="020B0502040204020203" pitchFamily="34" charset="0"/>
              </a:rPr>
              <a:t>project name </a:t>
            </a:r>
            <a:r>
              <a:rPr lang="en-US" sz="2000" dirty="0">
                <a:latin typeface="Georgia" panose="02040502050405020303" pitchFamily="18" charset="0"/>
                <a:ea typeface="Calibri" panose="020F0502020204030204" pitchFamily="34" charset="0"/>
                <a:cs typeface="Vrinda" panose="020B0502040204020203" pitchFamily="34" charset="0"/>
              </a:rPr>
              <a:t>&amp; right click </a:t>
            </a:r>
            <a:r>
              <a:rPr lang="en-US" sz="2000" b="1" dirty="0">
                <a:latin typeface="Georgia" panose="02040502050405020303" pitchFamily="18" charset="0"/>
                <a:ea typeface="Calibri" panose="020F0502020204030204" pitchFamily="34" charset="0"/>
                <a:cs typeface="Vrinda" panose="020B0502040204020203" pitchFamily="34" charset="0"/>
              </a:rPr>
              <a:t>New&gt;Others&gt;Web&gt;HTML file&gt;next&gt; Finest</a:t>
            </a:r>
            <a:r>
              <a:rPr lang="en-US" sz="2000" dirty="0">
                <a:latin typeface="Georgia" panose="02040502050405020303" pitchFamily="18" charset="0"/>
                <a:ea typeface="Calibri" panose="020F0502020204030204" pitchFamily="34" charset="0"/>
                <a:cs typeface="Vrinda" panose="020B0502040204020203" pitchFamily="34" charset="0"/>
              </a:rPr>
              <a:t>. 3 HTML file name is – </a:t>
            </a:r>
            <a:r>
              <a:rPr lang="en-US" sz="2000" b="1" dirty="0">
                <a:latin typeface="Georgia" panose="02040502050405020303" pitchFamily="18" charset="0"/>
                <a:ea typeface="Calibri" panose="020F0502020204030204" pitchFamily="34" charset="0"/>
                <a:cs typeface="Vrinda" panose="020B0502040204020203" pitchFamily="34" charset="0"/>
              </a:rPr>
              <a:t>“index.html”, “save.html”, “error.html</a:t>
            </a:r>
            <a:r>
              <a:rPr lang="en-US" sz="2000" dirty="0">
                <a:latin typeface="Georgia" panose="02040502050405020303" pitchFamily="18" charset="0"/>
                <a:ea typeface="Calibri" panose="020F0502020204030204" pitchFamily="34" charset="0"/>
                <a:cs typeface="Vrinda" panose="020B0502040204020203" pitchFamily="34" charset="0"/>
              </a:rPr>
              <a:t>”.  After that write a code. </a:t>
            </a:r>
          </a:p>
        </p:txBody>
      </p:sp>
    </p:spTree>
    <p:extLst>
      <p:ext uri="{BB962C8B-B14F-4D97-AF65-F5344CB8AC3E}">
        <p14:creationId xmlns:p14="http://schemas.microsoft.com/office/powerpoint/2010/main" val="3235055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721216" y="1448874"/>
            <a:ext cx="10794923" cy="4819064"/>
            <a:chOff x="721216" y="1448874"/>
            <a:chExt cx="10794923" cy="4819064"/>
          </a:xfrm>
        </p:grpSpPr>
        <p:pic>
          <p:nvPicPr>
            <p:cNvPr id="4097"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216" y="1448874"/>
              <a:ext cx="10794923" cy="481906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p:nvPr/>
          </p:nvCxnSpPr>
          <p:spPr>
            <a:xfrm flipV="1">
              <a:off x="2070289" y="3327366"/>
              <a:ext cx="1358440" cy="40200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 name="Rectangle 3"/>
            <p:cNvSpPr/>
            <p:nvPr/>
          </p:nvSpPr>
          <p:spPr>
            <a:xfrm>
              <a:off x="3428730" y="2056974"/>
              <a:ext cx="7685737" cy="254078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sp>
        <p:nvSpPr>
          <p:cNvPr id="2" name="Rectangle 4"/>
          <p:cNvSpPr>
            <a:spLocks noChangeArrowheads="1"/>
          </p:cNvSpPr>
          <p:nvPr/>
        </p:nvSpPr>
        <p:spPr bwMode="auto">
          <a:xfrm>
            <a:off x="605307" y="725210"/>
            <a:ext cx="10910832" cy="702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eaLnBrk="0" fontAlgn="base" hangingPunct="0">
              <a:lnSpc>
                <a:spcPct val="100000"/>
              </a:lnSpc>
              <a:spcBef>
                <a:spcPct val="0"/>
              </a:spcBef>
              <a:spcAft>
                <a:spcPct val="0"/>
              </a:spcAft>
              <a:buClrTx/>
              <a:buSzTx/>
              <a:buFont typeface="Wingdings" panose="05000000000000000000" pitchFamily="2" charset="2"/>
              <a:buChar char="v"/>
              <a:tabLst/>
            </a:pPr>
            <a:r>
              <a:rPr lang="en-US" sz="2000" dirty="0">
                <a:latin typeface="Georgia" panose="02040502050405020303" pitchFamily="18" charset="0"/>
                <a:ea typeface="Calibri" panose="020F0502020204030204" pitchFamily="34" charset="0"/>
                <a:cs typeface="Vrinda" panose="020B0502040204020203" pitchFamily="34" charset="0"/>
              </a:rPr>
              <a:t>After that create JSP file. Select the project name &amp; right click </a:t>
            </a:r>
            <a:r>
              <a:rPr lang="en-US" sz="2000" b="1" dirty="0">
                <a:latin typeface="Georgia" panose="02040502050405020303" pitchFamily="18" charset="0"/>
                <a:ea typeface="Calibri" panose="020F0502020204030204" pitchFamily="34" charset="0"/>
                <a:cs typeface="Vrinda" panose="020B0502040204020203" pitchFamily="34" charset="0"/>
              </a:rPr>
              <a:t>New&gt;Others&gt;Web&gt;JSP file&gt;next&gt; Finest</a:t>
            </a:r>
            <a:r>
              <a:rPr lang="en-US" sz="2000" dirty="0">
                <a:latin typeface="Georgia" panose="02040502050405020303" pitchFamily="18" charset="0"/>
                <a:ea typeface="Calibri" panose="020F0502020204030204" pitchFamily="34" charset="0"/>
                <a:cs typeface="Vrinda" panose="020B0502040204020203" pitchFamily="34" charset="0"/>
              </a:rPr>
              <a:t>. JSP file name is – “</a:t>
            </a:r>
            <a:r>
              <a:rPr lang="en-US" sz="2000" b="1" dirty="0" err="1">
                <a:latin typeface="Georgia" panose="02040502050405020303" pitchFamily="18" charset="0"/>
                <a:ea typeface="Calibri" panose="020F0502020204030204" pitchFamily="34" charset="0"/>
                <a:cs typeface="Vrinda" panose="020B0502040204020203" pitchFamily="34" charset="0"/>
              </a:rPr>
              <a:t>indexAction.jsp</a:t>
            </a:r>
            <a:r>
              <a:rPr lang="en-US" sz="2000" dirty="0">
                <a:latin typeface="Georgia" panose="02040502050405020303" pitchFamily="18" charset="0"/>
                <a:ea typeface="Calibri" panose="020F0502020204030204" pitchFamily="34" charset="0"/>
                <a:cs typeface="Vrinda" panose="020B0502040204020203" pitchFamily="34" charset="0"/>
              </a:rPr>
              <a:t>”.  After that write a code</a:t>
            </a:r>
            <a:r>
              <a:rPr lang="en-US" sz="2000" dirty="0" smtClean="0">
                <a:latin typeface="Georgia" panose="02040502050405020303" pitchFamily="18" charset="0"/>
                <a:ea typeface="Calibri" panose="020F0502020204030204" pitchFamily="34" charset="0"/>
                <a:cs typeface="Vrinda" panose="020B0502040204020203" pitchFamily="34" charset="0"/>
              </a:rPr>
              <a:t>.</a:t>
            </a:r>
            <a:endParaRPr lang="en-US" sz="2000" dirty="0">
              <a:latin typeface="Georgia" panose="02040502050405020303" pitchFamily="18" charset="0"/>
              <a:ea typeface="Calibri" panose="020F0502020204030204" pitchFamily="34" charset="0"/>
              <a:cs typeface="Vrinda" panose="020B0502040204020203" pitchFamily="34" charset="0"/>
            </a:endParaRPr>
          </a:p>
        </p:txBody>
      </p:sp>
      <p:sp>
        <p:nvSpPr>
          <p:cNvPr id="5" name="Rectangle 5"/>
          <p:cNvSpPr>
            <a:spLocks noChangeArrowheads="1"/>
          </p:cNvSpPr>
          <p:nvPr/>
        </p:nvSpPr>
        <p:spPr bwMode="auto">
          <a:xfrm>
            <a:off x="721217" y="17322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732520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righ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745807" y="1454509"/>
            <a:ext cx="10716390" cy="4753107"/>
            <a:chOff x="745807" y="1454509"/>
            <a:chExt cx="10716390" cy="4753107"/>
          </a:xfrm>
        </p:grpSpPr>
        <p:pic>
          <p:nvPicPr>
            <p:cNvPr id="5121"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807" y="1454509"/>
              <a:ext cx="10716390" cy="4753107"/>
            </a:xfrm>
            <a:prstGeom prst="rect">
              <a:avLst/>
            </a:prstGeom>
            <a:noFill/>
            <a:extLst>
              <a:ext uri="{909E8E84-426E-40DD-AFC4-6F175D3DCCD1}">
                <a14:hiddenFill xmlns:a14="http://schemas.microsoft.com/office/drawing/2010/main">
                  <a:solidFill>
                    <a:srgbClr val="FFFFFF"/>
                  </a:solidFill>
                </a14:hiddenFill>
              </a:ext>
            </a:extLst>
          </p:spPr>
        </p:pic>
        <p:sp>
          <p:nvSpPr>
            <p:cNvPr id="3" name="Up Arrow 2"/>
            <p:cNvSpPr/>
            <p:nvPr/>
          </p:nvSpPr>
          <p:spPr>
            <a:xfrm rot="16200000">
              <a:off x="5482730" y="1978234"/>
              <a:ext cx="285750" cy="504825"/>
            </a:xfrm>
            <a:prstGeom prst="upArrow">
              <a:avLst/>
            </a:prstGeom>
            <a:solidFill>
              <a:schemeClr val="bg1"/>
            </a:solidFill>
            <a:ln w="38100">
              <a:solidFill>
                <a:srgbClr val="FF0000"/>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Vrinda" panose="020B0502040204020203" pitchFamily="34" charset="0"/>
                </a:rPr>
                <a:t> </a:t>
              </a:r>
            </a:p>
          </p:txBody>
        </p:sp>
        <p:sp>
          <p:nvSpPr>
            <p:cNvPr id="4" name="Up Arrow 3"/>
            <p:cNvSpPr/>
            <p:nvPr/>
          </p:nvSpPr>
          <p:spPr>
            <a:xfrm rot="10800000">
              <a:off x="7131515" y="5082728"/>
              <a:ext cx="285750" cy="504825"/>
            </a:xfrm>
            <a:prstGeom prst="upArrow">
              <a:avLst/>
            </a:prstGeom>
            <a:solidFill>
              <a:schemeClr val="bg1"/>
            </a:solidFill>
            <a:ln w="38100">
              <a:solidFill>
                <a:srgbClr val="FF0000"/>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Vrinda" panose="020B0502040204020203" pitchFamily="34" charset="0"/>
                </a:rPr>
                <a:t> </a:t>
              </a:r>
            </a:p>
          </p:txBody>
        </p:sp>
      </p:grpSp>
      <p:sp>
        <p:nvSpPr>
          <p:cNvPr id="2" name="Rectangle 4"/>
          <p:cNvSpPr>
            <a:spLocks noChangeArrowheads="1"/>
          </p:cNvSpPr>
          <p:nvPr/>
        </p:nvSpPr>
        <p:spPr bwMode="auto">
          <a:xfrm>
            <a:off x="631065" y="746624"/>
            <a:ext cx="1092128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eaLnBrk="0" fontAlgn="base" hangingPunct="0">
              <a:spcBef>
                <a:spcPct val="0"/>
              </a:spcBef>
              <a:spcAft>
                <a:spcPct val="0"/>
              </a:spcAft>
              <a:buFont typeface="Wingdings" panose="05000000000000000000" pitchFamily="2" charset="2"/>
              <a:buChar char="v"/>
            </a:pPr>
            <a:r>
              <a:rPr lang="en-US" sz="2000" dirty="0">
                <a:latin typeface="Georgia" panose="02040502050405020303" pitchFamily="18" charset="0"/>
                <a:ea typeface="Calibri" panose="020F0502020204030204" pitchFamily="34" charset="0"/>
                <a:cs typeface="Vrinda" panose="020B0502040204020203" pitchFamily="34" charset="0"/>
              </a:rPr>
              <a:t>After that create a connector project, Click </a:t>
            </a:r>
            <a:r>
              <a:rPr lang="en-US" sz="2000" b="1" dirty="0">
                <a:latin typeface="Georgia" panose="02040502050405020303" pitchFamily="18" charset="0"/>
                <a:ea typeface="Calibri" panose="020F0502020204030204" pitchFamily="34" charset="0"/>
                <a:cs typeface="Vrinda" panose="020B0502040204020203" pitchFamily="34" charset="0"/>
              </a:rPr>
              <a:t>File</a:t>
            </a:r>
            <a:r>
              <a:rPr lang="en-US" sz="2000" dirty="0">
                <a:latin typeface="Georgia" panose="02040502050405020303" pitchFamily="18" charset="0"/>
                <a:ea typeface="Calibri" panose="020F0502020204030204" pitchFamily="34" charset="0"/>
                <a:cs typeface="Vrinda" panose="020B0502040204020203" pitchFamily="34" charset="0"/>
              </a:rPr>
              <a:t> &gt; connector project </a:t>
            </a:r>
            <a:r>
              <a:rPr lang="en-US" sz="2000" dirty="0" smtClean="0">
                <a:latin typeface="Georgia" panose="02040502050405020303" pitchFamily="18" charset="0"/>
                <a:ea typeface="Calibri" panose="020F0502020204030204" pitchFamily="34" charset="0"/>
                <a:cs typeface="Vrinda" panose="020B0502040204020203" pitchFamily="34" charset="0"/>
              </a:rPr>
              <a:t>&amp; give </a:t>
            </a:r>
            <a:r>
              <a:rPr lang="en-US" sz="2000" dirty="0">
                <a:latin typeface="Georgia" panose="02040502050405020303" pitchFamily="18" charset="0"/>
                <a:ea typeface="Calibri" panose="020F0502020204030204" pitchFamily="34" charset="0"/>
                <a:cs typeface="Vrinda" panose="020B0502040204020203" pitchFamily="34" charset="0"/>
              </a:rPr>
              <a:t>the </a:t>
            </a:r>
            <a:r>
              <a:rPr lang="en-US" sz="2000" b="1" dirty="0">
                <a:latin typeface="Georgia" panose="02040502050405020303" pitchFamily="18" charset="0"/>
                <a:ea typeface="Calibri" panose="020F0502020204030204" pitchFamily="34" charset="0"/>
                <a:cs typeface="Vrinda" panose="020B0502040204020203" pitchFamily="34" charset="0"/>
              </a:rPr>
              <a:t>project name &gt; next&gt; finish</a:t>
            </a:r>
            <a:r>
              <a:rPr lang="en-US" sz="2000" dirty="0">
                <a:latin typeface="Georgia" panose="02040502050405020303" pitchFamily="18" charset="0"/>
                <a:ea typeface="Calibri" panose="020F0502020204030204" pitchFamily="34" charset="0"/>
                <a:cs typeface="Vrinda" panose="020B0502040204020203" pitchFamily="34" charset="0"/>
              </a:rPr>
              <a:t>.</a:t>
            </a:r>
          </a:p>
        </p:txBody>
      </p:sp>
      <p:sp>
        <p:nvSpPr>
          <p:cNvPr id="5" name="Rectangle 6"/>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8"/>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889461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757555" y="1472511"/>
            <a:ext cx="10833431" cy="4774011"/>
            <a:chOff x="757555" y="1472511"/>
            <a:chExt cx="10833431" cy="4774011"/>
          </a:xfrm>
        </p:grpSpPr>
        <p:pic>
          <p:nvPicPr>
            <p:cNvPr id="6145"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555" y="1472511"/>
              <a:ext cx="10833431" cy="4774011"/>
            </a:xfrm>
            <a:prstGeom prst="rect">
              <a:avLst/>
            </a:prstGeom>
            <a:noFill/>
            <a:extLst>
              <a:ext uri="{909E8E84-426E-40DD-AFC4-6F175D3DCCD1}">
                <a14:hiddenFill xmlns:a14="http://schemas.microsoft.com/office/drawing/2010/main">
                  <a:solidFill>
                    <a:srgbClr val="FFFFFF"/>
                  </a:solidFill>
                </a14:hiddenFill>
              </a:ext>
            </a:extLst>
          </p:spPr>
        </p:pic>
        <p:sp>
          <p:nvSpPr>
            <p:cNvPr id="3" name="Up Arrow 2"/>
            <p:cNvSpPr/>
            <p:nvPr/>
          </p:nvSpPr>
          <p:spPr>
            <a:xfrm rot="16200000">
              <a:off x="2241807" y="2721495"/>
              <a:ext cx="285750" cy="504825"/>
            </a:xfrm>
            <a:prstGeom prst="upArrow">
              <a:avLst/>
            </a:prstGeom>
            <a:solidFill>
              <a:schemeClr val="bg1"/>
            </a:solidFill>
            <a:ln w="38100">
              <a:solidFill>
                <a:srgbClr val="FF0000"/>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Vrinda" panose="020B0502040204020203" pitchFamily="34" charset="0"/>
                </a:rPr>
                <a:t> </a:t>
              </a:r>
            </a:p>
          </p:txBody>
        </p:sp>
        <p:sp>
          <p:nvSpPr>
            <p:cNvPr id="4" name="Up Arrow 3"/>
            <p:cNvSpPr/>
            <p:nvPr/>
          </p:nvSpPr>
          <p:spPr>
            <a:xfrm rot="9925827">
              <a:off x="1100261" y="2591793"/>
              <a:ext cx="285750" cy="504825"/>
            </a:xfrm>
            <a:prstGeom prst="upArrow">
              <a:avLst/>
            </a:prstGeom>
            <a:solidFill>
              <a:schemeClr val="bg1"/>
            </a:solidFill>
            <a:ln w="38100">
              <a:solidFill>
                <a:srgbClr val="FF0000"/>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Vrinda" panose="020B0502040204020203" pitchFamily="34" charset="0"/>
                </a:rPr>
                <a:t> </a:t>
              </a:r>
            </a:p>
          </p:txBody>
        </p:sp>
      </p:grpSp>
      <p:sp>
        <p:nvSpPr>
          <p:cNvPr id="2" name="Rectangle 4"/>
          <p:cNvSpPr>
            <a:spLocks noChangeArrowheads="1"/>
          </p:cNvSpPr>
          <p:nvPr/>
        </p:nvSpPr>
        <p:spPr bwMode="auto">
          <a:xfrm>
            <a:off x="643944" y="764625"/>
            <a:ext cx="1092128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eaLnBrk="0" fontAlgn="base" hangingPunct="0">
              <a:lnSpc>
                <a:spcPct val="100000"/>
              </a:lnSpc>
              <a:spcBef>
                <a:spcPct val="0"/>
              </a:spcBef>
              <a:spcAft>
                <a:spcPct val="0"/>
              </a:spcAft>
              <a:buClrTx/>
              <a:buSzTx/>
              <a:buFont typeface="Wingdings" panose="05000000000000000000" pitchFamily="2" charset="2"/>
              <a:buChar char="v"/>
              <a:tabLst/>
            </a:pPr>
            <a:r>
              <a:rPr lang="en-US" sz="2000" dirty="0">
                <a:latin typeface="Georgia" panose="02040502050405020303" pitchFamily="18" charset="0"/>
                <a:ea typeface="Calibri" panose="020F0502020204030204" pitchFamily="34" charset="0"/>
                <a:cs typeface="Vrinda" panose="020B0502040204020203" pitchFamily="34" charset="0"/>
              </a:rPr>
              <a:t>After that open File Explore &gt; copy the mysql-connector-java-8.0.19 (jar file).After that select the location right click where paste this file</a:t>
            </a:r>
          </a:p>
        </p:txBody>
      </p:sp>
      <p:sp>
        <p:nvSpPr>
          <p:cNvPr id="5" name="Rectangle 7"/>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368351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657543" y="1409167"/>
            <a:ext cx="10894806" cy="4814093"/>
            <a:chOff x="657543" y="1409167"/>
            <a:chExt cx="10894806" cy="4814093"/>
          </a:xfrm>
        </p:grpSpPr>
        <p:pic>
          <p:nvPicPr>
            <p:cNvPr id="7169"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543" y="1409167"/>
              <a:ext cx="10894806" cy="4814093"/>
            </a:xfrm>
            <a:prstGeom prst="rect">
              <a:avLst/>
            </a:prstGeom>
            <a:noFill/>
            <a:extLst>
              <a:ext uri="{909E8E84-426E-40DD-AFC4-6F175D3DCCD1}">
                <a14:hiddenFill xmlns:a14="http://schemas.microsoft.com/office/drawing/2010/main">
                  <a:solidFill>
                    <a:srgbClr val="FFFFFF"/>
                  </a:solidFill>
                </a14:hiddenFill>
              </a:ext>
            </a:extLst>
          </p:spPr>
        </p:pic>
        <p:sp>
          <p:nvSpPr>
            <p:cNvPr id="3" name="Up Arrow 2"/>
            <p:cNvSpPr/>
            <p:nvPr/>
          </p:nvSpPr>
          <p:spPr>
            <a:xfrm rot="16200000">
              <a:off x="5632385" y="3463628"/>
              <a:ext cx="285750" cy="504825"/>
            </a:xfrm>
            <a:prstGeom prst="upArrow">
              <a:avLst/>
            </a:prstGeom>
            <a:solidFill>
              <a:schemeClr val="bg1"/>
            </a:solidFill>
            <a:ln w="38100">
              <a:solidFill>
                <a:srgbClr val="FF0000"/>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Vrinda" panose="020B0502040204020203" pitchFamily="34" charset="0"/>
                </a:rPr>
                <a:t> </a:t>
              </a:r>
            </a:p>
          </p:txBody>
        </p:sp>
        <p:sp>
          <p:nvSpPr>
            <p:cNvPr id="4" name="Up Arrow 3"/>
            <p:cNvSpPr/>
            <p:nvPr/>
          </p:nvSpPr>
          <p:spPr>
            <a:xfrm rot="10800000">
              <a:off x="4544686" y="2013898"/>
              <a:ext cx="285750" cy="504825"/>
            </a:xfrm>
            <a:prstGeom prst="upArrow">
              <a:avLst/>
            </a:prstGeom>
            <a:solidFill>
              <a:schemeClr val="bg1"/>
            </a:solidFill>
            <a:ln w="38100">
              <a:solidFill>
                <a:srgbClr val="FF0000"/>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Vrinda" panose="020B0502040204020203" pitchFamily="34" charset="0"/>
                </a:rPr>
                <a:t> </a:t>
              </a:r>
            </a:p>
          </p:txBody>
        </p:sp>
        <p:sp>
          <p:nvSpPr>
            <p:cNvPr id="5" name="Up Arrow 4"/>
            <p:cNvSpPr/>
            <p:nvPr/>
          </p:nvSpPr>
          <p:spPr>
            <a:xfrm rot="10800000">
              <a:off x="6749774" y="4896753"/>
              <a:ext cx="285750" cy="504825"/>
            </a:xfrm>
            <a:prstGeom prst="upArrow">
              <a:avLst/>
            </a:prstGeom>
            <a:solidFill>
              <a:schemeClr val="bg1"/>
            </a:solidFill>
            <a:ln w="38100">
              <a:solidFill>
                <a:srgbClr val="FF0000"/>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Vrinda" panose="020B0502040204020203" pitchFamily="34" charset="0"/>
                </a:rPr>
                <a:t> </a:t>
              </a:r>
            </a:p>
          </p:txBody>
        </p:sp>
      </p:grpSp>
      <p:sp>
        <p:nvSpPr>
          <p:cNvPr id="2"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8"/>
          <p:cNvSpPr>
            <a:spLocks noChangeArrowheads="1"/>
          </p:cNvSpPr>
          <p:nvPr/>
        </p:nvSpPr>
        <p:spPr bwMode="auto">
          <a:xfrm>
            <a:off x="570787" y="655441"/>
            <a:ext cx="110683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eaLnBrk="0" fontAlgn="base" hangingPunct="0">
              <a:spcBef>
                <a:spcPct val="0"/>
              </a:spcBef>
              <a:spcAft>
                <a:spcPct val="0"/>
              </a:spcAft>
              <a:buFont typeface="Wingdings" panose="05000000000000000000" pitchFamily="2" charset="2"/>
              <a:buChar char="v"/>
            </a:pPr>
            <a:r>
              <a:rPr lang="en-US" sz="2000" dirty="0">
                <a:latin typeface="Georgia" panose="02040502050405020303" pitchFamily="18" charset="0"/>
                <a:ea typeface="Calibri" panose="020F0502020204030204" pitchFamily="34" charset="0"/>
                <a:cs typeface="Vrinda" panose="020B0502040204020203" pitchFamily="34" charset="0"/>
              </a:rPr>
              <a:t>After that create a serve, go to the Server&gt;right Click the link&gt;New &gt; Server After that to select Apache &gt; Tomcat v9.0 Server &gt; Next&amp; click Finish.</a:t>
            </a:r>
          </a:p>
        </p:txBody>
      </p:sp>
      <p:sp>
        <p:nvSpPr>
          <p:cNvPr id="7" name="Rectangle 10"/>
          <p:cNvSpPr>
            <a:spLocks noChangeArrowheads="1"/>
          </p:cNvSpPr>
          <p:nvPr/>
        </p:nvSpPr>
        <p:spPr bwMode="auto">
          <a:xfrm>
            <a:off x="3810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789141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631063" y="1455314"/>
            <a:ext cx="10921285" cy="4793490"/>
            <a:chOff x="631063" y="1455314"/>
            <a:chExt cx="10921285" cy="4793490"/>
          </a:xfrm>
        </p:grpSpPr>
        <p:pic>
          <p:nvPicPr>
            <p:cNvPr id="8193"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063" y="1455314"/>
              <a:ext cx="10921285" cy="4793490"/>
            </a:xfrm>
            <a:prstGeom prst="rect">
              <a:avLst/>
            </a:prstGeom>
            <a:noFill/>
            <a:extLst>
              <a:ext uri="{909E8E84-426E-40DD-AFC4-6F175D3DCCD1}">
                <a14:hiddenFill xmlns:a14="http://schemas.microsoft.com/office/drawing/2010/main">
                  <a:solidFill>
                    <a:srgbClr val="FFFFFF"/>
                  </a:solidFill>
                </a14:hiddenFill>
              </a:ext>
            </a:extLst>
          </p:spPr>
        </p:pic>
        <p:sp>
          <p:nvSpPr>
            <p:cNvPr id="3" name="Up Arrow 2"/>
            <p:cNvSpPr/>
            <p:nvPr/>
          </p:nvSpPr>
          <p:spPr>
            <a:xfrm>
              <a:off x="4690861" y="3486463"/>
              <a:ext cx="285750" cy="504825"/>
            </a:xfrm>
            <a:prstGeom prst="upArrow">
              <a:avLst/>
            </a:prstGeom>
            <a:solidFill>
              <a:schemeClr val="bg1"/>
            </a:solidFill>
            <a:ln w="38100">
              <a:solidFill>
                <a:srgbClr val="FF0000"/>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Vrinda" panose="020B0502040204020203" pitchFamily="34" charset="0"/>
                </a:rPr>
                <a:t> </a:t>
              </a:r>
            </a:p>
          </p:txBody>
        </p:sp>
        <p:sp>
          <p:nvSpPr>
            <p:cNvPr id="4" name="Up Arrow 3"/>
            <p:cNvSpPr/>
            <p:nvPr/>
          </p:nvSpPr>
          <p:spPr>
            <a:xfrm rot="10800000">
              <a:off x="6844048" y="4886370"/>
              <a:ext cx="285750" cy="504825"/>
            </a:xfrm>
            <a:prstGeom prst="upArrow">
              <a:avLst/>
            </a:prstGeom>
            <a:solidFill>
              <a:schemeClr val="bg1"/>
            </a:solidFill>
            <a:ln w="38100">
              <a:solidFill>
                <a:srgbClr val="FF0000"/>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Vrinda" panose="020B0502040204020203" pitchFamily="34" charset="0"/>
                </a:rPr>
                <a:t> </a:t>
              </a:r>
            </a:p>
          </p:txBody>
        </p:sp>
      </p:grpSp>
      <p:sp>
        <p:nvSpPr>
          <p:cNvPr id="2" name="Rectangle 4"/>
          <p:cNvSpPr>
            <a:spLocks noChangeArrowheads="1"/>
          </p:cNvSpPr>
          <p:nvPr/>
        </p:nvSpPr>
        <p:spPr bwMode="auto">
          <a:xfrm>
            <a:off x="631063" y="733145"/>
            <a:ext cx="1092128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eaLnBrk="0" fontAlgn="base" hangingPunct="0">
              <a:lnSpc>
                <a:spcPct val="100000"/>
              </a:lnSpc>
              <a:spcBef>
                <a:spcPct val="0"/>
              </a:spcBef>
              <a:spcAft>
                <a:spcPct val="0"/>
              </a:spcAft>
              <a:buClrTx/>
              <a:buSzTx/>
              <a:buFont typeface="Wingdings" panose="05000000000000000000" pitchFamily="2" charset="2"/>
              <a:buChar char="v"/>
              <a:tabLst/>
            </a:pPr>
            <a:r>
              <a:rPr lang="en-US" sz="2000" dirty="0">
                <a:latin typeface="Georgia" panose="02040502050405020303" pitchFamily="18" charset="0"/>
                <a:ea typeface="Calibri" panose="020F0502020204030204" pitchFamily="34" charset="0"/>
                <a:cs typeface="Vrinda" panose="020B0502040204020203" pitchFamily="34" charset="0"/>
              </a:rPr>
              <a:t>After that successful create a Tomcat Server, Click project file &gt; Run As &gt; 1 Run on Server. After that select Tomcat &gt; Finish.</a:t>
            </a:r>
          </a:p>
        </p:txBody>
      </p:sp>
      <p:sp>
        <p:nvSpPr>
          <p:cNvPr id="5" name="Rectangle 7"/>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94870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righ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648236" y="1149871"/>
            <a:ext cx="10895527" cy="5031987"/>
            <a:chOff x="648236" y="1149871"/>
            <a:chExt cx="10895527" cy="5031987"/>
          </a:xfrm>
        </p:grpSpPr>
        <p:pic>
          <p:nvPicPr>
            <p:cNvPr id="9217"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236" y="1149871"/>
              <a:ext cx="10895527" cy="503198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rot="10800000">
              <a:off x="3308295" y="2009889"/>
              <a:ext cx="1611434" cy="1531800"/>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Vrinda" panose="020B0502040204020203" pitchFamily="34" charset="0"/>
                </a:rPr>
                <a:t> </a:t>
              </a:r>
            </a:p>
          </p:txBody>
        </p:sp>
      </p:grpSp>
      <p:sp>
        <p:nvSpPr>
          <p:cNvPr id="2" name="Rectangle 3"/>
          <p:cNvSpPr>
            <a:spLocks noChangeArrowheads="1"/>
          </p:cNvSpPr>
          <p:nvPr/>
        </p:nvSpPr>
        <p:spPr bwMode="auto">
          <a:xfrm>
            <a:off x="648236" y="749762"/>
            <a:ext cx="95574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indent="-342900" eaLnBrk="0" fontAlgn="base" hangingPunct="0">
              <a:spcBef>
                <a:spcPct val="0"/>
              </a:spcBef>
              <a:spcAft>
                <a:spcPct val="0"/>
              </a:spcAft>
              <a:buFont typeface="Wingdings" panose="05000000000000000000" pitchFamily="2" charset="2"/>
              <a:buChar char="v"/>
            </a:pPr>
            <a:r>
              <a:rPr lang="en-US" sz="2000" dirty="0">
                <a:latin typeface="Georgia" panose="02040502050405020303" pitchFamily="18" charset="0"/>
                <a:ea typeface="Calibri" panose="020F0502020204030204" pitchFamily="34" charset="0"/>
                <a:cs typeface="Vrinda" panose="020B0502040204020203" pitchFamily="34" charset="0"/>
              </a:rPr>
              <a:t>After that to successfully deploy the project on localhost to using Tomcat server.</a:t>
            </a:r>
          </a:p>
        </p:txBody>
      </p:sp>
      <p:sp>
        <p:nvSpPr>
          <p:cNvPr id="4" name="Rectangle 5"/>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866897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92428" y="560230"/>
            <a:ext cx="11005668" cy="5710171"/>
            <a:chOff x="592428" y="560230"/>
            <a:chExt cx="11005668" cy="5710171"/>
          </a:xfrm>
        </p:grpSpPr>
        <p:pic>
          <p:nvPicPr>
            <p:cNvPr id="10242" name="Picture 5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428" y="560230"/>
              <a:ext cx="5795493" cy="2249549"/>
            </a:xfrm>
            <a:prstGeom prst="rect">
              <a:avLst/>
            </a:prstGeom>
            <a:noFill/>
            <a:extLst>
              <a:ext uri="{909E8E84-426E-40DD-AFC4-6F175D3DCCD1}">
                <a14:hiddenFill xmlns:a14="http://schemas.microsoft.com/office/drawing/2010/main">
                  <a:solidFill>
                    <a:srgbClr val="FFFFFF"/>
                  </a:solidFill>
                </a14:hiddenFill>
              </a:ext>
            </a:extLst>
          </p:spPr>
        </p:pic>
        <p:pic>
          <p:nvPicPr>
            <p:cNvPr id="10241" name="Picture 10"/>
            <p:cNvPicPr>
              <a:picLocks noChangeAspect="1" noChangeArrowheads="1"/>
            </p:cNvPicPr>
            <p:nvPr/>
          </p:nvPicPr>
          <p:blipFill>
            <a:blip r:embed="rId3">
              <a:extLst>
                <a:ext uri="{28A0092B-C50C-407E-A947-70E740481C1C}">
                  <a14:useLocalDpi xmlns:a14="http://schemas.microsoft.com/office/drawing/2010/main" val="0"/>
                </a:ext>
              </a:extLst>
            </a:blip>
            <a:srcRect l="7883" t="604" r="13759" b="8687"/>
            <a:stretch>
              <a:fillRect/>
            </a:stretch>
          </p:blipFill>
          <p:spPr bwMode="auto">
            <a:xfrm>
              <a:off x="5288229" y="2809779"/>
              <a:ext cx="6309867" cy="3460622"/>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Rectangle 3"/>
          <p:cNvSpPr>
            <a:spLocks noChangeArrowheads="1"/>
          </p:cNvSpPr>
          <p:nvPr/>
        </p:nvSpPr>
        <p:spPr bwMode="auto">
          <a:xfrm>
            <a:off x="592428" y="3212110"/>
            <a:ext cx="455912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eaLnBrk="0" fontAlgn="base" hangingPunct="0">
              <a:lnSpc>
                <a:spcPct val="100000"/>
              </a:lnSpc>
              <a:spcBef>
                <a:spcPct val="0"/>
              </a:spcBef>
              <a:spcAft>
                <a:spcPct val="0"/>
              </a:spcAft>
              <a:buClrTx/>
              <a:buSzTx/>
              <a:buFont typeface="Wingdings" panose="05000000000000000000" pitchFamily="2" charset="2"/>
              <a:buChar char="v"/>
              <a:tabLst/>
            </a:pPr>
            <a:r>
              <a:rPr lang="en-US" sz="2000" dirty="0">
                <a:latin typeface="Georgia" panose="02040502050405020303" pitchFamily="18" charset="0"/>
                <a:ea typeface="Calibri" panose="020F0502020204030204" pitchFamily="34" charset="0"/>
                <a:cs typeface="Vrinda" panose="020B0502040204020203" pitchFamily="34" charset="0"/>
              </a:rPr>
              <a:t>After that now open CMD &gt; &amp; write MySQL syntax. To create a database &amp; table &amp; connect it to our application</a:t>
            </a:r>
            <a:r>
              <a:rPr lang="en-US" sz="2000" dirty="0" smtClean="0">
                <a:latin typeface="Georgia" panose="02040502050405020303" pitchFamily="18" charset="0"/>
                <a:ea typeface="Calibri" panose="020F0502020204030204" pitchFamily="34" charset="0"/>
                <a:cs typeface="Vrinda" panose="020B0502040204020203" pitchFamily="34" charset="0"/>
              </a:rPr>
              <a:t>.</a:t>
            </a:r>
            <a:endParaRPr lang="en-US" sz="2000" dirty="0">
              <a:latin typeface="Georgia" panose="02040502050405020303" pitchFamily="18" charset="0"/>
              <a:ea typeface="Calibri" panose="020F0502020204030204" pitchFamily="34" charset="0"/>
              <a:cs typeface="Vrinda" panose="020B0502040204020203" pitchFamily="34" charset="0"/>
            </a:endParaRPr>
          </a:p>
        </p:txBody>
      </p:sp>
      <p:sp>
        <p:nvSpPr>
          <p:cNvPr id="3" name="Rectangle 4"/>
          <p:cNvSpPr>
            <a:spLocks noChangeArrowheads="1"/>
          </p:cNvSpPr>
          <p:nvPr/>
        </p:nvSpPr>
        <p:spPr bwMode="auto">
          <a:xfrm>
            <a:off x="0" y="22860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9425045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657220" y="1320509"/>
            <a:ext cx="10884258" cy="4937415"/>
            <a:chOff x="657220" y="1320509"/>
            <a:chExt cx="10884258" cy="4937415"/>
          </a:xfrm>
        </p:grpSpPr>
        <p:pic>
          <p:nvPicPr>
            <p:cNvPr id="1126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0" y="1320509"/>
              <a:ext cx="10884258" cy="4937415"/>
            </a:xfrm>
            <a:prstGeom prst="rect">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pic>
        <p:sp>
          <p:nvSpPr>
            <p:cNvPr id="3" name="Rectangle 2"/>
            <p:cNvSpPr/>
            <p:nvPr/>
          </p:nvSpPr>
          <p:spPr>
            <a:xfrm rot="10800000">
              <a:off x="3390899" y="2188200"/>
              <a:ext cx="1477314" cy="1417884"/>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Vrinda" panose="020B0502040204020203" pitchFamily="34" charset="0"/>
                </a:rPr>
                <a:t> </a:t>
              </a:r>
            </a:p>
          </p:txBody>
        </p:sp>
        <p:pic>
          <p:nvPicPr>
            <p:cNvPr id="11266"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1663" y="4006135"/>
              <a:ext cx="866775" cy="29527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a:off x="4868213" y="3606085"/>
              <a:ext cx="933450" cy="40005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sp>
        <p:nvSpPr>
          <p:cNvPr id="2" name="Rectangle 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7"/>
          <p:cNvSpPr>
            <a:spLocks noChangeArrowheads="1"/>
          </p:cNvSpPr>
          <p:nvPr/>
        </p:nvSpPr>
        <p:spPr bwMode="auto">
          <a:xfrm>
            <a:off x="680970" y="670718"/>
            <a:ext cx="1088425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eaLnBrk="0" fontAlgn="base" hangingPunct="0">
              <a:spcBef>
                <a:spcPct val="0"/>
              </a:spcBef>
              <a:spcAft>
                <a:spcPct val="0"/>
              </a:spcAft>
              <a:buFont typeface="Wingdings" panose="05000000000000000000" pitchFamily="2" charset="2"/>
              <a:buChar char="v"/>
            </a:pPr>
            <a:r>
              <a:rPr lang="en-US" sz="2000" dirty="0">
                <a:latin typeface="Georgia" panose="02040502050405020303" pitchFamily="18" charset="0"/>
                <a:ea typeface="Calibri" panose="020F0502020204030204" pitchFamily="34" charset="0"/>
                <a:cs typeface="Vrinda" panose="020B0502040204020203" pitchFamily="34" charset="0"/>
              </a:rPr>
              <a:t>After that go to the eclipse &amp; enter the correct data &amp; enter the submit button to store this data on the database. When data successfully submitted then show the successful page.</a:t>
            </a:r>
          </a:p>
        </p:txBody>
      </p:sp>
    </p:spTree>
    <p:extLst>
      <p:ext uri="{BB962C8B-B14F-4D97-AF65-F5344CB8AC3E}">
        <p14:creationId xmlns:p14="http://schemas.microsoft.com/office/powerpoint/2010/main" val="219433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609599" y="1413165"/>
            <a:ext cx="10980717" cy="4904132"/>
            <a:chOff x="609599" y="1413165"/>
            <a:chExt cx="10980717" cy="4904132"/>
          </a:xfrm>
        </p:grpSpPr>
        <p:pic>
          <p:nvPicPr>
            <p:cNvPr id="12289"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 y="1413165"/>
              <a:ext cx="10980717" cy="4904132"/>
            </a:xfrm>
            <a:prstGeom prst="rect">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pic>
        <p:sp>
          <p:nvSpPr>
            <p:cNvPr id="3" name="Rectangle 2"/>
            <p:cNvSpPr/>
            <p:nvPr/>
          </p:nvSpPr>
          <p:spPr>
            <a:xfrm rot="10800000">
              <a:off x="3342986" y="2262504"/>
              <a:ext cx="1407143" cy="1442596"/>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Vrinda" panose="020B0502040204020203" pitchFamily="34" charset="0"/>
                </a:rPr>
                <a:t> </a:t>
              </a:r>
            </a:p>
          </p:txBody>
        </p:sp>
        <p:cxnSp>
          <p:nvCxnSpPr>
            <p:cNvPr id="4" name="Straight Arrow Connector 3"/>
            <p:cNvCxnSpPr/>
            <p:nvPr/>
          </p:nvCxnSpPr>
          <p:spPr>
            <a:xfrm>
              <a:off x="4750129" y="3665206"/>
              <a:ext cx="933450" cy="40005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12292"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3579" y="4041299"/>
              <a:ext cx="571500" cy="32385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Rectangle 5"/>
          <p:cNvSpPr>
            <a:spLocks noChangeArrowheads="1"/>
          </p:cNvSpPr>
          <p:nvPr/>
        </p:nvSpPr>
        <p:spPr bwMode="auto">
          <a:xfrm>
            <a:off x="698528" y="825009"/>
            <a:ext cx="1079494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eaLnBrk="0" fontAlgn="base" hangingPunct="0">
              <a:lnSpc>
                <a:spcPct val="100000"/>
              </a:lnSpc>
              <a:spcBef>
                <a:spcPct val="0"/>
              </a:spcBef>
              <a:spcAft>
                <a:spcPct val="0"/>
              </a:spcAft>
              <a:buClrTx/>
              <a:buSzTx/>
              <a:buFont typeface="Wingdings" panose="05000000000000000000" pitchFamily="2" charset="2"/>
              <a:buChar char="v"/>
              <a:tabLst/>
            </a:pPr>
            <a:r>
              <a:rPr lang="en-US" sz="2000" dirty="0">
                <a:latin typeface="Georgia" panose="02040502050405020303" pitchFamily="18" charset="0"/>
                <a:ea typeface="Calibri" panose="020F0502020204030204" pitchFamily="34" charset="0"/>
                <a:cs typeface="Vrinda" panose="020B0502040204020203" pitchFamily="34" charset="0"/>
              </a:rPr>
              <a:t>Or we enter the incorrect data &amp; enter the submit button to store this data on the database</a:t>
            </a:r>
            <a:r>
              <a:rPr lang="en-US" sz="2000" dirty="0" smtClean="0">
                <a:latin typeface="Georgia" panose="02040502050405020303" pitchFamily="18" charset="0"/>
                <a:ea typeface="Calibri" panose="020F0502020204030204" pitchFamily="34" charset="0"/>
                <a:cs typeface="Vrinda" panose="020B0502040204020203" pitchFamily="34" charset="0"/>
              </a:rPr>
              <a:t>.</a:t>
            </a:r>
            <a:endParaRPr lang="en-US" sz="2000" dirty="0">
              <a:latin typeface="Georgia" panose="02040502050405020303" pitchFamily="18" charset="0"/>
              <a:ea typeface="Calibri" panose="020F0502020204030204" pitchFamily="34" charset="0"/>
              <a:cs typeface="Vrinda" panose="020B0502040204020203" pitchFamily="34" charset="0"/>
            </a:endParaRPr>
          </a:p>
        </p:txBody>
      </p:sp>
      <p:sp>
        <p:nvSpPr>
          <p:cNvPr id="5" name="Rectangle 7"/>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152363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righ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u="dbl" dirty="0">
                <a:latin typeface="Georgia" panose="02040502050405020303" pitchFamily="18" charset="0"/>
              </a:rPr>
              <a:t>ACKNOWLEDGEMENT</a:t>
            </a:r>
            <a:endParaRPr lang="en-IN" sz="2400" dirty="0">
              <a:latin typeface="Georgia" panose="02040502050405020303" pitchFamily="18" charset="0"/>
            </a:endParaRPr>
          </a:p>
        </p:txBody>
      </p:sp>
      <p:sp>
        <p:nvSpPr>
          <p:cNvPr id="4" name="TextBox 3"/>
          <p:cNvSpPr txBox="1"/>
          <p:nvPr/>
        </p:nvSpPr>
        <p:spPr>
          <a:xfrm>
            <a:off x="1231543" y="2466304"/>
            <a:ext cx="9728913" cy="3400931"/>
          </a:xfrm>
          <a:prstGeom prst="rect">
            <a:avLst/>
          </a:prstGeom>
          <a:noFill/>
        </p:spPr>
        <p:txBody>
          <a:bodyPr wrap="square" rtlCol="0">
            <a:spAutoFit/>
          </a:bodyPr>
          <a:lstStyle/>
          <a:p>
            <a:pPr indent="360000" algn="just">
              <a:lnSpc>
                <a:spcPct val="200000"/>
              </a:lnSpc>
              <a:spcBef>
                <a:spcPts val="600"/>
              </a:spcBef>
              <a:spcAft>
                <a:spcPts val="600"/>
              </a:spcAft>
            </a:pPr>
            <a:r>
              <a:rPr lang="en-IN" sz="1400" dirty="0">
                <a:latin typeface="Georgia" panose="02040502050405020303" pitchFamily="18" charset="0"/>
              </a:rPr>
              <a:t>We would like to extend our sincere thanks to all of them. We are highly indebted to the teacher in charge “ARPITA ROY” (Edunet Foundation) for his able guidance and constant supervision as well as providing necessary information regarding the </a:t>
            </a:r>
            <a:r>
              <a:rPr lang="en-IN" sz="1400" dirty="0" smtClean="0">
                <a:latin typeface="Georgia" panose="02040502050405020303" pitchFamily="18" charset="0"/>
              </a:rPr>
              <a:t>project. </a:t>
            </a:r>
            <a:r>
              <a:rPr lang="en-IN" sz="1400" dirty="0">
                <a:latin typeface="Georgia" panose="02040502050405020303" pitchFamily="18" charset="0"/>
              </a:rPr>
              <a:t>We would also like to extend our gratitude to our principal sir of NSTI (W)Salt lake Kolkata, “SRI G.C RAMAMURTHY “ &amp; trade in charge of Adv. Diploma in Cloud Computing And Networking “MR. SARBOJIT NEOGI “ for providing golden opportunity of this project</a:t>
            </a:r>
            <a:r>
              <a:rPr lang="en-IN" sz="1400" dirty="0" smtClean="0">
                <a:latin typeface="Georgia" panose="02040502050405020303" pitchFamily="18" charset="0"/>
              </a:rPr>
              <a:t>.</a:t>
            </a:r>
            <a:r>
              <a:rPr lang="en-IN" sz="1400" dirty="0">
                <a:latin typeface="Georgia" panose="02040502050405020303" pitchFamily="18" charset="0"/>
              </a:rPr>
              <a:t> We are really thankful to our group and our team member, who helped us a lot in finalizing the project within the limited time frame.</a:t>
            </a:r>
            <a:r>
              <a:rPr lang="en-IN" sz="1400" dirty="0" smtClean="0">
                <a:latin typeface="Georgia" panose="02040502050405020303" pitchFamily="18" charset="0"/>
              </a:rPr>
              <a:t> </a:t>
            </a:r>
            <a:endParaRPr lang="en-IN" sz="1400" dirty="0">
              <a:latin typeface="Georgia" panose="02040502050405020303" pitchFamily="18" charset="0"/>
            </a:endParaRPr>
          </a:p>
          <a:p>
            <a:r>
              <a:rPr lang="en-IN" sz="1400" dirty="0" smtClean="0">
                <a:latin typeface="Georgia" panose="02040502050405020303" pitchFamily="18" charset="0"/>
              </a:rPr>
              <a:t>	</a:t>
            </a:r>
            <a:r>
              <a:rPr lang="en-IN" sz="1400" dirty="0">
                <a:latin typeface="Georgia" panose="02040502050405020303" pitchFamily="18" charset="0"/>
              </a:rPr>
              <a:t>								Rupama Majee</a:t>
            </a:r>
          </a:p>
          <a:p>
            <a:r>
              <a:rPr lang="en-IN" sz="1400" dirty="0">
                <a:latin typeface="Georgia" panose="02040502050405020303" pitchFamily="18" charset="0"/>
              </a:rPr>
              <a:t>										 Date: - </a:t>
            </a:r>
            <a:r>
              <a:rPr lang="en-IN" sz="1400" u="sng" dirty="0" smtClean="0">
                <a:latin typeface="Georgia" panose="02040502050405020303" pitchFamily="18" charset="0"/>
              </a:rPr>
              <a:t>07/06/2021 </a:t>
            </a:r>
            <a:r>
              <a:rPr lang="en-IN" sz="1400" dirty="0">
                <a:latin typeface="Georgia" panose="02040502050405020303" pitchFamily="18" charset="0"/>
              </a:rPr>
              <a:t>	</a:t>
            </a:r>
            <a:r>
              <a:rPr lang="en-IN" sz="1400" dirty="0" smtClean="0">
                <a:latin typeface="Georgia" panose="02040502050405020303" pitchFamily="18" charset="0"/>
              </a:rPr>
              <a:t>							Paramita Dewan</a:t>
            </a:r>
            <a:endParaRPr lang="en-IN" sz="1400" dirty="0">
              <a:latin typeface="Georgia" panose="02040502050405020303" pitchFamily="18" charset="0"/>
            </a:endParaRPr>
          </a:p>
        </p:txBody>
      </p:sp>
    </p:spTree>
    <p:extLst>
      <p:ext uri="{BB962C8B-B14F-4D97-AF65-F5344CB8AC3E}">
        <p14:creationId xmlns:p14="http://schemas.microsoft.com/office/powerpoint/2010/main" val="2078246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circle(in)">
                                      <p:cBhvr>
                                        <p:cTn id="1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698528" y="825009"/>
            <a:ext cx="75504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eaLnBrk="0" fontAlgn="base" hangingPunct="0">
              <a:lnSpc>
                <a:spcPct val="100000"/>
              </a:lnSpc>
              <a:spcBef>
                <a:spcPct val="0"/>
              </a:spcBef>
              <a:spcAft>
                <a:spcPct val="0"/>
              </a:spcAft>
              <a:buClrTx/>
              <a:buSzTx/>
              <a:buFont typeface="Wingdings" panose="05000000000000000000" pitchFamily="2" charset="2"/>
              <a:buChar char="v"/>
              <a:tabLst/>
            </a:pPr>
            <a:r>
              <a:rPr lang="en-IN" sz="2000" dirty="0">
                <a:latin typeface="Georgia" panose="02040502050405020303" pitchFamily="18" charset="0"/>
                <a:ea typeface="Calibri" panose="020F0502020204030204" pitchFamily="34" charset="0"/>
                <a:cs typeface="Vrinda" panose="020B0502040204020203" pitchFamily="34" charset="0"/>
              </a:rPr>
              <a:t>Data store in the table format to use “</a:t>
            </a:r>
            <a:r>
              <a:rPr lang="en-IN" sz="2000" b="1" dirty="0">
                <a:latin typeface="Georgia" panose="02040502050405020303" pitchFamily="18" charset="0"/>
                <a:ea typeface="Calibri" panose="020F0502020204030204" pitchFamily="34" charset="0"/>
                <a:cs typeface="Vrinda" panose="020B0502040204020203" pitchFamily="34" charset="0"/>
              </a:rPr>
              <a:t>from user” </a:t>
            </a:r>
            <a:r>
              <a:rPr lang="en-IN" sz="2000" dirty="0" smtClean="0">
                <a:latin typeface="Georgia" panose="02040502050405020303" pitchFamily="18" charset="0"/>
                <a:ea typeface="Calibri" panose="020F0502020204030204" pitchFamily="34" charset="0"/>
                <a:cs typeface="Vrinda" panose="020B0502040204020203" pitchFamily="34" charset="0"/>
              </a:rPr>
              <a:t>command</a:t>
            </a:r>
            <a:r>
              <a:rPr lang="en-US" sz="2000" dirty="0" smtClean="0">
                <a:latin typeface="Georgia" panose="02040502050405020303" pitchFamily="18" charset="0"/>
                <a:ea typeface="Calibri" panose="020F0502020204030204" pitchFamily="34" charset="0"/>
                <a:cs typeface="Vrinda" panose="020B0502040204020203" pitchFamily="34" charset="0"/>
              </a:rPr>
              <a:t>.</a:t>
            </a:r>
            <a:endParaRPr lang="en-US" sz="2000" dirty="0">
              <a:latin typeface="Georgia" panose="02040502050405020303" pitchFamily="18" charset="0"/>
              <a:ea typeface="Calibri" panose="020F0502020204030204" pitchFamily="34" charset="0"/>
              <a:cs typeface="Vrinda" panose="020B0502040204020203" pitchFamily="34" charset="0"/>
            </a:endParaRPr>
          </a:p>
        </p:txBody>
      </p:sp>
      <p:sp>
        <p:nvSpPr>
          <p:cNvPr id="5" name="Rectangle 7"/>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698528" y="1760352"/>
            <a:ext cx="10853821" cy="3502824"/>
          </a:xfrm>
          <a:prstGeom prst="rect">
            <a:avLst/>
          </a:prstGeom>
          <a:noFill/>
          <a:ln w="9525">
            <a:solidFill>
              <a:srgbClr val="000000"/>
            </a:solidFill>
            <a:round/>
            <a:headEnd/>
            <a:tailEnd/>
          </a:ln>
        </p:spPr>
      </p:pic>
    </p:spTree>
    <p:extLst>
      <p:ext uri="{BB962C8B-B14F-4D97-AF65-F5344CB8AC3E}">
        <p14:creationId xmlns:p14="http://schemas.microsoft.com/office/powerpoint/2010/main" val="18433206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26524" y="2627291"/>
            <a:ext cx="9697791" cy="2400657"/>
          </a:xfrm>
          <a:prstGeom prst="rect">
            <a:avLst/>
          </a:prstGeom>
        </p:spPr>
        <p:txBody>
          <a:bodyPr wrap="square">
            <a:spAutoFit/>
          </a:bodyPr>
          <a:lstStyle/>
          <a:p>
            <a:pPr marR="75565" indent="360000" algn="just">
              <a:lnSpc>
                <a:spcPct val="200000"/>
              </a:lnSpc>
              <a:spcBef>
                <a:spcPts val="600"/>
              </a:spcBef>
              <a:spcAft>
                <a:spcPts val="600"/>
              </a:spcAft>
            </a:pPr>
            <a:r>
              <a:rPr lang="en-IN" sz="1200" dirty="0">
                <a:latin typeface="Georgia" panose="02040502050405020303" pitchFamily="18" charset="0"/>
              </a:rPr>
              <a:t>Application development in Eclipse environment has been explained and the experiment to develop Java desktop application has been done. The tasks which were covered in the study are as follows: </a:t>
            </a:r>
          </a:p>
          <a:p>
            <a:pPr marL="285750" marR="75565" lvl="0" indent="-285750">
              <a:lnSpc>
                <a:spcPct val="200000"/>
              </a:lnSpc>
              <a:spcBef>
                <a:spcPts val="600"/>
              </a:spcBef>
              <a:spcAft>
                <a:spcPts val="600"/>
              </a:spcAft>
              <a:buSzPts val="1800"/>
              <a:buFont typeface="Wingdings" panose="05000000000000000000" pitchFamily="2" charset="2"/>
              <a:buChar char="v"/>
            </a:pPr>
            <a:r>
              <a:rPr lang="en-US" sz="1200" dirty="0">
                <a:latin typeface="Georgia" panose="02040502050405020303" pitchFamily="18" charset="0"/>
              </a:rPr>
              <a:t>Step wise explanation of how to develop Java applications in Eclipse IDE. </a:t>
            </a:r>
            <a:endParaRPr lang="en-IN" sz="1200" dirty="0">
              <a:latin typeface="Georgia" panose="02040502050405020303" pitchFamily="18" charset="0"/>
            </a:endParaRPr>
          </a:p>
          <a:p>
            <a:pPr marL="285750" marR="75565" lvl="0" indent="-285750">
              <a:lnSpc>
                <a:spcPct val="200000"/>
              </a:lnSpc>
              <a:spcBef>
                <a:spcPts val="600"/>
              </a:spcBef>
              <a:spcAft>
                <a:spcPts val="600"/>
              </a:spcAft>
              <a:buSzPts val="1800"/>
              <a:buFont typeface="Wingdings" panose="05000000000000000000" pitchFamily="2" charset="2"/>
              <a:buChar char="v"/>
            </a:pPr>
            <a:r>
              <a:rPr lang="en-US" sz="1200" dirty="0">
                <a:latin typeface="Georgia" panose="02040502050405020303" pitchFamily="18" charset="0"/>
              </a:rPr>
              <a:t>How to connect between Java applications on MySQL Database.</a:t>
            </a:r>
            <a:endParaRPr lang="en-IN" sz="1200" dirty="0">
              <a:latin typeface="Georgia" panose="02040502050405020303" pitchFamily="18" charset="0"/>
            </a:endParaRPr>
          </a:p>
          <a:p>
            <a:pPr marL="285750" marR="75565" lvl="0" indent="-285750">
              <a:lnSpc>
                <a:spcPct val="200000"/>
              </a:lnSpc>
              <a:spcBef>
                <a:spcPts val="600"/>
              </a:spcBef>
              <a:spcAft>
                <a:spcPts val="600"/>
              </a:spcAft>
              <a:buSzPts val="1800"/>
              <a:buFont typeface="Wingdings" panose="05000000000000000000" pitchFamily="2" charset="2"/>
              <a:buChar char="v"/>
            </a:pPr>
            <a:r>
              <a:rPr lang="en-US" sz="1200" dirty="0">
                <a:latin typeface="Georgia" panose="02040502050405020303" pitchFamily="18" charset="0"/>
              </a:rPr>
              <a:t>How to deploy Java applications on Tomcat server. </a:t>
            </a:r>
            <a:endParaRPr lang="en-IN" sz="1200" dirty="0">
              <a:latin typeface="Georgia" panose="02040502050405020303" pitchFamily="18" charset="0"/>
            </a:endParaRPr>
          </a:p>
        </p:txBody>
      </p:sp>
      <p:sp>
        <p:nvSpPr>
          <p:cNvPr id="5" name="TextBox 4"/>
          <p:cNvSpPr txBox="1"/>
          <p:nvPr/>
        </p:nvSpPr>
        <p:spPr>
          <a:xfrm>
            <a:off x="3863661" y="1416677"/>
            <a:ext cx="4623516" cy="459998"/>
          </a:xfrm>
          <a:prstGeom prst="rect">
            <a:avLst/>
          </a:prstGeom>
          <a:noFill/>
        </p:spPr>
        <p:txBody>
          <a:bodyPr wrap="square" rtlCol="0">
            <a:spAutoFit/>
          </a:bodyPr>
          <a:lstStyle/>
          <a:p>
            <a:pPr algn="ctr">
              <a:lnSpc>
                <a:spcPct val="107000"/>
              </a:lnSpc>
              <a:spcAft>
                <a:spcPts val="800"/>
              </a:spcAft>
            </a:pPr>
            <a:r>
              <a:rPr lang="en-IN" sz="2400" b="1" u="dbl" dirty="0">
                <a:ln w="3175" cmpd="sng">
                  <a:noFill/>
                </a:ln>
                <a:solidFill>
                  <a:schemeClr val="tx1">
                    <a:lumMod val="85000"/>
                    <a:lumOff val="15000"/>
                  </a:schemeClr>
                </a:solidFill>
                <a:latin typeface="Georgia" panose="02040502050405020303" pitchFamily="18" charset="0"/>
                <a:ea typeface="+mj-ea"/>
                <a:cs typeface="+mj-cs"/>
              </a:rPr>
              <a:t>Conclusion</a:t>
            </a:r>
          </a:p>
        </p:txBody>
      </p:sp>
    </p:spTree>
    <p:extLst>
      <p:ext uri="{BB962C8B-B14F-4D97-AF65-F5344CB8AC3E}">
        <p14:creationId xmlns:p14="http://schemas.microsoft.com/office/powerpoint/2010/main" val="3369353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8"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diamond(in)">
                                      <p:cBhvr>
                                        <p:cTn id="1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63662" y="1378039"/>
            <a:ext cx="4623516" cy="459998"/>
          </a:xfrm>
          <a:prstGeom prst="rect">
            <a:avLst/>
          </a:prstGeom>
          <a:noFill/>
        </p:spPr>
        <p:txBody>
          <a:bodyPr wrap="square" rtlCol="0">
            <a:spAutoFit/>
          </a:bodyPr>
          <a:lstStyle/>
          <a:p>
            <a:pPr algn="ctr">
              <a:lnSpc>
                <a:spcPct val="107000"/>
              </a:lnSpc>
              <a:spcAft>
                <a:spcPts val="800"/>
              </a:spcAft>
            </a:pPr>
            <a:r>
              <a:rPr lang="en-IN" sz="2400" b="1" u="dbl" dirty="0">
                <a:ln w="3175" cmpd="sng">
                  <a:noFill/>
                </a:ln>
                <a:solidFill>
                  <a:schemeClr val="tx1">
                    <a:lumMod val="85000"/>
                    <a:lumOff val="15000"/>
                  </a:schemeClr>
                </a:solidFill>
                <a:latin typeface="Georgia" panose="02040502050405020303" pitchFamily="18" charset="0"/>
                <a:ea typeface="+mj-ea"/>
                <a:cs typeface="+mj-cs"/>
              </a:rPr>
              <a:t>Challenges</a:t>
            </a:r>
          </a:p>
        </p:txBody>
      </p:sp>
      <p:sp>
        <p:nvSpPr>
          <p:cNvPr id="5" name="TextBox 4"/>
          <p:cNvSpPr txBox="1"/>
          <p:nvPr/>
        </p:nvSpPr>
        <p:spPr>
          <a:xfrm>
            <a:off x="1300767" y="2614411"/>
            <a:ext cx="9465971" cy="1923604"/>
          </a:xfrm>
          <a:prstGeom prst="rect">
            <a:avLst/>
          </a:prstGeom>
          <a:noFill/>
        </p:spPr>
        <p:txBody>
          <a:bodyPr wrap="square" rtlCol="0">
            <a:spAutoFit/>
          </a:bodyPr>
          <a:lstStyle/>
          <a:p>
            <a:pPr marR="75565" indent="360000" algn="just">
              <a:lnSpc>
                <a:spcPct val="200000"/>
              </a:lnSpc>
              <a:spcBef>
                <a:spcPts val="600"/>
              </a:spcBef>
              <a:spcAft>
                <a:spcPts val="600"/>
              </a:spcAft>
            </a:pPr>
            <a:r>
              <a:rPr lang="en-IN" sz="1200" dirty="0">
                <a:latin typeface="Georgia" panose="02040502050405020303" pitchFamily="18" charset="0"/>
              </a:rPr>
              <a:t>The challenge of this project is that our team members worked very hard to collect data from different sources for completion of the project, we have used Eclipse &amp; MySQL open sources software. Some time we have faced so many technical issue with our devices, application push unsuccessful, but our team members are very supportive and hardworking so we have successful to overcome the problematic situation. Our team spirit is the fuel that allows us to accomplish our project.</a:t>
            </a:r>
          </a:p>
          <a:p>
            <a:endParaRPr lang="en-IN" dirty="0"/>
          </a:p>
        </p:txBody>
      </p:sp>
    </p:spTree>
    <p:extLst>
      <p:ext uri="{BB962C8B-B14F-4D97-AF65-F5344CB8AC3E}">
        <p14:creationId xmlns:p14="http://schemas.microsoft.com/office/powerpoint/2010/main" val="38480065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ox(in)">
                                      <p:cBhvr>
                                        <p:cTn id="14"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1158" y="1045735"/>
            <a:ext cx="9625883" cy="447423"/>
          </a:xfrm>
        </p:spPr>
        <p:txBody>
          <a:bodyPr>
            <a:noAutofit/>
          </a:bodyPr>
          <a:lstStyle/>
          <a:p>
            <a:pPr defTabSz="914400">
              <a:lnSpc>
                <a:spcPct val="107000"/>
              </a:lnSpc>
              <a:spcAft>
                <a:spcPts val="800"/>
              </a:spcAft>
            </a:pPr>
            <a:r>
              <a:rPr lang="en-IN" sz="2400" b="1" u="dbl" dirty="0">
                <a:latin typeface="Georgia" panose="02040502050405020303" pitchFamily="18" charset="0"/>
              </a:rPr>
              <a:t>Bibliography</a:t>
            </a:r>
          </a:p>
        </p:txBody>
      </p:sp>
      <p:sp>
        <p:nvSpPr>
          <p:cNvPr id="4" name="TextBox 3"/>
          <p:cNvSpPr txBox="1"/>
          <p:nvPr/>
        </p:nvSpPr>
        <p:spPr>
          <a:xfrm>
            <a:off x="1195052" y="1570432"/>
            <a:ext cx="9826580" cy="774315"/>
          </a:xfrm>
          <a:prstGeom prst="rect">
            <a:avLst/>
          </a:prstGeom>
          <a:noFill/>
        </p:spPr>
        <p:txBody>
          <a:bodyPr wrap="square" rtlCol="0">
            <a:spAutoFit/>
          </a:bodyPr>
          <a:lstStyle/>
          <a:p>
            <a:pPr indent="360000" algn="just">
              <a:lnSpc>
                <a:spcPct val="200000"/>
              </a:lnSpc>
              <a:spcBef>
                <a:spcPts val="600"/>
              </a:spcBef>
              <a:spcAft>
                <a:spcPts val="600"/>
              </a:spcAft>
            </a:pPr>
            <a:r>
              <a:rPr lang="en-IN" sz="1200" dirty="0">
                <a:latin typeface="Georgia" panose="02040502050405020303" pitchFamily="18" charset="0"/>
              </a:rPr>
              <a:t>To accomplish the project of “BUILD AN APPLICATION USING JAVA ON THE ECLIPSE, CONNECT IT THE MYSQL DATABASE &amp; DEPLOY IT TOMCAT SERVER” we take help of the following sites:</a:t>
            </a:r>
          </a:p>
        </p:txBody>
      </p:sp>
      <p:sp>
        <p:nvSpPr>
          <p:cNvPr id="5" name="TextBox 4"/>
          <p:cNvSpPr txBox="1"/>
          <p:nvPr/>
        </p:nvSpPr>
        <p:spPr>
          <a:xfrm>
            <a:off x="1220811" y="2678806"/>
            <a:ext cx="9826580" cy="2492990"/>
          </a:xfrm>
          <a:prstGeom prst="rect">
            <a:avLst/>
          </a:prstGeom>
          <a:noFill/>
        </p:spPr>
        <p:txBody>
          <a:bodyPr wrap="square" rtlCol="0">
            <a:spAutoFit/>
          </a:bodyPr>
          <a:lstStyle/>
          <a:p>
            <a:pPr marL="285750" indent="-285750">
              <a:buFont typeface="Wingdings" panose="05000000000000000000" pitchFamily="2" charset="2"/>
              <a:buChar char="v"/>
            </a:pPr>
            <a:r>
              <a:rPr lang="en-IN" sz="1200" dirty="0">
                <a:latin typeface="Georgia" panose="02040502050405020303" pitchFamily="18" charset="0"/>
                <a:hlinkClick r:id="rId2"/>
              </a:rPr>
              <a:t>https://</a:t>
            </a:r>
            <a:r>
              <a:rPr lang="en-IN" sz="1200" dirty="0" smtClean="0">
                <a:latin typeface="Georgia" panose="02040502050405020303" pitchFamily="18" charset="0"/>
                <a:hlinkClick r:id="rId2"/>
              </a:rPr>
              <a:t>www.google.com/url?sa=i&amp;url=https%3A%2F%2Fwww.journaldev.com%2F32975%2Fwhat-is-java-programming-language&amp;psig=AOvVaw3pNzTe4VUtQE-YbbJAQ-uG&amp;ust=1623333779408000&amp;source=images&amp;cd=vfe&amp;ved=0CAIQjRxqFwoTCODNk-TbivECFQAAAAAdAAAAABAO</a:t>
            </a:r>
            <a:endParaRPr lang="en-IN" sz="1200" dirty="0" smtClean="0">
              <a:latin typeface="Georgia" panose="02040502050405020303" pitchFamily="18" charset="0"/>
            </a:endParaRPr>
          </a:p>
          <a:p>
            <a:endParaRPr lang="en-IN" sz="1200" dirty="0">
              <a:latin typeface="Georgia" panose="02040502050405020303" pitchFamily="18" charset="0"/>
            </a:endParaRPr>
          </a:p>
          <a:p>
            <a:pPr marL="285750" indent="-285750">
              <a:buFont typeface="Wingdings" panose="05000000000000000000" pitchFamily="2" charset="2"/>
              <a:buChar char="v"/>
            </a:pPr>
            <a:r>
              <a:rPr lang="en-IN" sz="1200" dirty="0">
                <a:latin typeface="Georgia" panose="02040502050405020303" pitchFamily="18" charset="0"/>
                <a:hlinkClick r:id="rId3"/>
              </a:rPr>
              <a:t>https://www.google.com/url?sa=i&amp;url=https%3A%2F%2F1000logos.net%2Fjava-logo%2F&amp;psig=AOvVaw3nkLmWgs6ue6hX7-wD1y3_&amp;</a:t>
            </a:r>
            <a:r>
              <a:rPr lang="en-IN" sz="1200" dirty="0" smtClean="0">
                <a:latin typeface="Georgia" panose="02040502050405020303" pitchFamily="18" charset="0"/>
                <a:hlinkClick r:id="rId3"/>
              </a:rPr>
              <a:t>ust=1623334387302000&amp;source=images&amp;cd=vfe&amp;ved=0CAIQjRxqFwoTCOj49oLeivECFQAAAAAdAAAAABAD</a:t>
            </a:r>
            <a:endParaRPr lang="en-IN" sz="1200" dirty="0" smtClean="0">
              <a:latin typeface="Georgia" panose="02040502050405020303" pitchFamily="18" charset="0"/>
            </a:endParaRPr>
          </a:p>
          <a:p>
            <a:endParaRPr lang="en-IN" sz="1200" dirty="0">
              <a:latin typeface="Georgia" panose="02040502050405020303" pitchFamily="18" charset="0"/>
            </a:endParaRPr>
          </a:p>
          <a:p>
            <a:pPr marL="285750" indent="-285750">
              <a:buFont typeface="Wingdings" panose="05000000000000000000" pitchFamily="2" charset="2"/>
              <a:buChar char="v"/>
            </a:pPr>
            <a:r>
              <a:rPr lang="en-IN" sz="1200" dirty="0">
                <a:latin typeface="Georgia" panose="02040502050405020303" pitchFamily="18" charset="0"/>
                <a:hlinkClick r:id="rId4"/>
              </a:rPr>
              <a:t>https://</a:t>
            </a:r>
            <a:r>
              <a:rPr lang="en-IN" sz="1200" dirty="0" smtClean="0">
                <a:latin typeface="Georgia" panose="02040502050405020303" pitchFamily="18" charset="0"/>
                <a:hlinkClick r:id="rId4"/>
              </a:rPr>
              <a:t>www.google.com/url?sa=i&amp;url=https%3A%2F%2Fwww.youtube.com%2Fwatch%3Fv%3DfNiw8YGMG4Q&amp;psig=AOvVaw3VI15hIUVFXPaF-GWLtT5t&amp;ust=1623334687898000&amp;source=images&amp;cd=vfe&amp;ved=0CAIQjRxqFwoTCLCZ1ZLfivECFQAAAAAdAAAAABAO</a:t>
            </a:r>
            <a:endParaRPr lang="en-IN" sz="1200" dirty="0" smtClean="0">
              <a:latin typeface="Georgia" panose="02040502050405020303" pitchFamily="18" charset="0"/>
            </a:endParaRPr>
          </a:p>
          <a:p>
            <a:endParaRPr lang="en-IN" sz="1200" dirty="0">
              <a:latin typeface="Georgia" panose="02040502050405020303" pitchFamily="18" charset="0"/>
            </a:endParaRPr>
          </a:p>
          <a:p>
            <a:pPr marL="285750" indent="-285750">
              <a:buFont typeface="Wingdings" panose="05000000000000000000" pitchFamily="2" charset="2"/>
              <a:buChar char="v"/>
            </a:pPr>
            <a:r>
              <a:rPr lang="en-IN" sz="1200" dirty="0">
                <a:latin typeface="Georgia" panose="02040502050405020303" pitchFamily="18" charset="0"/>
              </a:rPr>
              <a:t>https://www.google.com/url?sa=i&amp;url=https%3A%2F%2Fwww.deviantart.com%2Fclivingstone%2Fart%2FMySQL-Database-Features-and-advantages-677340348&amp;psig=AOvVaw1gzXhsjd81JVnrZVDk5M7-&amp;</a:t>
            </a:r>
            <a:r>
              <a:rPr lang="en-IN" sz="1200" dirty="0" smtClean="0">
                <a:latin typeface="Georgia" panose="02040502050405020303" pitchFamily="18" charset="0"/>
              </a:rPr>
              <a:t>ust=1623335080216000&amp;source=images&amp;cd=vfe&amp;ved=0CAIQjRxqFwoTCMiV5M_givECFQAAAAAdAAAAABAD</a:t>
            </a:r>
            <a:endParaRPr lang="en-IN" dirty="0"/>
          </a:p>
        </p:txBody>
      </p:sp>
    </p:spTree>
    <p:extLst>
      <p:ext uri="{BB962C8B-B14F-4D97-AF65-F5344CB8AC3E}">
        <p14:creationId xmlns:p14="http://schemas.microsoft.com/office/powerpoint/2010/main" val="3105672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circle(in)">
                                      <p:cBhvr>
                                        <p:cTn id="14" dur="20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32"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circle(out)">
                                      <p:cBhvr>
                                        <p:cTn id="19"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namaskar"/>
          <p:cNvSpPr>
            <a:spLocks noChangeAspect="1" noChangeArrowheads="1"/>
          </p:cNvSpPr>
          <p:nvPr/>
        </p:nvSpPr>
        <p:spPr bwMode="auto">
          <a:xfrm>
            <a:off x="1489841" y="-15766"/>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p:nvGrpSpPr>
        <p:grpSpPr>
          <a:xfrm>
            <a:off x="3793686" y="2924526"/>
            <a:ext cx="4419600" cy="2217309"/>
            <a:chOff x="3793686" y="2924526"/>
            <a:chExt cx="4419600" cy="2217309"/>
          </a:xfrm>
        </p:grpSpPr>
        <p:sp>
          <p:nvSpPr>
            <p:cNvPr id="4" name="TextBox 3"/>
            <p:cNvSpPr txBox="1"/>
            <p:nvPr/>
          </p:nvSpPr>
          <p:spPr>
            <a:xfrm>
              <a:off x="3793686" y="2924526"/>
              <a:ext cx="4419600" cy="1524000"/>
            </a:xfrm>
            <a:custGeom>
              <a:avLst/>
              <a:gdLst>
                <a:gd name="connsiteX0" fmla="*/ 0 w 3581400"/>
                <a:gd name="connsiteY0" fmla="*/ 0 h 923330"/>
                <a:gd name="connsiteX1" fmla="*/ 3581400 w 3581400"/>
                <a:gd name="connsiteY1" fmla="*/ 0 h 923330"/>
                <a:gd name="connsiteX2" fmla="*/ 3581400 w 3581400"/>
                <a:gd name="connsiteY2" fmla="*/ 923330 h 923330"/>
                <a:gd name="connsiteX3" fmla="*/ 0 w 3581400"/>
                <a:gd name="connsiteY3" fmla="*/ 923330 h 923330"/>
                <a:gd name="connsiteX4" fmla="*/ 0 w 3581400"/>
                <a:gd name="connsiteY4" fmla="*/ 0 h 923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81400" h="923330">
                  <a:moveTo>
                    <a:pt x="0" y="0"/>
                  </a:moveTo>
                  <a:lnTo>
                    <a:pt x="3581400" y="0"/>
                  </a:lnTo>
                  <a:lnTo>
                    <a:pt x="3581400" y="923330"/>
                  </a:lnTo>
                  <a:lnTo>
                    <a:pt x="0" y="923330"/>
                  </a:lnTo>
                  <a:lnTo>
                    <a:pt x="0" y="0"/>
                  </a:lnTo>
                  <a:close/>
                </a:path>
              </a:pathLst>
            </a:custGeom>
            <a:noFill/>
          </p:spPr>
          <p:style>
            <a:lnRef idx="0">
              <a:scrgbClr r="0" g="0" b="0"/>
            </a:lnRef>
            <a:fillRef idx="1003">
              <a:schemeClr val="dk1"/>
            </a:fillRef>
            <a:effectRef idx="0">
              <a:scrgbClr r="0" g="0" b="0"/>
            </a:effectRef>
            <a:fontRef idx="major"/>
          </p:style>
          <p:txBody>
            <a:bodyPr wrap="square" rtlCol="0">
              <a:prstTxWarp prst="textArchUp">
                <a:avLst>
                  <a:gd name="adj" fmla="val 11766697"/>
                </a:avLst>
              </a:prstTxWarp>
              <a:spAutoFit/>
            </a:bodyPr>
            <a:lstStyle/>
            <a:p>
              <a:r>
                <a:rPr lang="en-US" sz="8000" dirty="0" smtClean="0"/>
                <a:t>Thank You</a:t>
              </a:r>
              <a:endParaRPr lang="en-US" sz="5400" dirty="0"/>
            </a:p>
          </p:txBody>
        </p:sp>
        <p:pic>
          <p:nvPicPr>
            <p:cNvPr id="6" name="Picture 5" descr="images (5).jpg"/>
            <p:cNvPicPr>
              <a:picLocks noChangeAspect="1"/>
            </p:cNvPicPr>
            <p:nvPr/>
          </p:nvPicPr>
          <p:blipFill>
            <a:blip r:embed="rId2"/>
            <a:srcRect l="13333" t="13333" r="15555" b="15555"/>
            <a:stretch>
              <a:fillRect/>
            </a:stretch>
          </p:blipFill>
          <p:spPr>
            <a:xfrm>
              <a:off x="5393886" y="3922635"/>
              <a:ext cx="1219200" cy="1219200"/>
            </a:xfrm>
            <a:prstGeom prst="ellipse">
              <a:avLst/>
            </a:prstGeom>
          </p:spPr>
        </p:pic>
      </p:grpSp>
    </p:spTree>
    <p:extLst>
      <p:ext uri="{BB962C8B-B14F-4D97-AF65-F5344CB8AC3E}">
        <p14:creationId xmlns:p14="http://schemas.microsoft.com/office/powerpoint/2010/main" val="3420520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00248 -0.75764 L -1.66667E-6 -4.81481E-6 " pathEditMode="relative" rAng="0" ptsTypes="AA">
                                      <p:cBhvr>
                                        <p:cTn id="6" dur="2000" fill="hold"/>
                                        <p:tgtEl>
                                          <p:spTgt spid="2"/>
                                        </p:tgtEl>
                                        <p:attrNameLst>
                                          <p:attrName>ppt_x</p:attrName>
                                          <p:attrName>ppt_y</p:attrName>
                                        </p:attrNameLst>
                                      </p:cBhvr>
                                      <p:rCtr x="234" y="3921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633098378"/>
              </p:ext>
            </p:extLst>
          </p:nvPr>
        </p:nvGraphicFramePr>
        <p:xfrm>
          <a:off x="3230980" y="1553047"/>
          <a:ext cx="5603926" cy="4171940"/>
        </p:xfrm>
        <a:graphic>
          <a:graphicData uri="http://schemas.openxmlformats.org/drawingml/2006/table">
            <a:tbl>
              <a:tblPr firstRow="1" firstCol="1" bandRow="1">
                <a:tableStyleId>{21E4AEA4-8DFA-4A89-87EB-49C32662AFE0}</a:tableStyleId>
              </a:tblPr>
              <a:tblGrid>
                <a:gridCol w="791695"/>
                <a:gridCol w="3730406"/>
                <a:gridCol w="1081825"/>
              </a:tblGrid>
              <a:tr h="439430">
                <a:tc>
                  <a:txBody>
                    <a:bodyPr/>
                    <a:lstStyle/>
                    <a:p>
                      <a:pPr algn="ctr">
                        <a:lnSpc>
                          <a:spcPct val="107000"/>
                        </a:lnSpc>
                        <a:spcAft>
                          <a:spcPts val="0"/>
                        </a:spcAft>
                      </a:pPr>
                      <a:r>
                        <a:rPr lang="en-US" sz="1800" dirty="0">
                          <a:effectLst/>
                          <a:latin typeface="Georgia" panose="02040502050405020303" pitchFamily="18" charset="0"/>
                        </a:rPr>
                        <a:t>Sl. no.</a:t>
                      </a:r>
                      <a:endParaRPr lang="en-IN" sz="1800" dirty="0">
                        <a:effectLst/>
                        <a:latin typeface="Georgia" panose="02040502050405020303" pitchFamily="18" charset="0"/>
                        <a:ea typeface="Calibri" panose="020F0502020204030204" pitchFamily="34" charset="0"/>
                        <a:cs typeface="Vrinda" panose="020B0502040204020203" pitchFamily="34" charset="0"/>
                      </a:endParaRPr>
                    </a:p>
                  </a:txBody>
                  <a:tcPr marL="58123" marR="58123" marT="0" marB="0" anchor="ctr"/>
                </a:tc>
                <a:tc>
                  <a:txBody>
                    <a:bodyPr/>
                    <a:lstStyle/>
                    <a:p>
                      <a:pPr algn="ctr">
                        <a:lnSpc>
                          <a:spcPct val="107000"/>
                        </a:lnSpc>
                        <a:spcAft>
                          <a:spcPts val="0"/>
                        </a:spcAft>
                      </a:pPr>
                      <a:r>
                        <a:rPr lang="en-US" sz="1800" dirty="0">
                          <a:effectLst/>
                          <a:latin typeface="Georgia" panose="02040502050405020303" pitchFamily="18" charset="0"/>
                        </a:rPr>
                        <a:t>TOPICS</a:t>
                      </a:r>
                      <a:endParaRPr lang="en-IN" sz="1800" dirty="0">
                        <a:effectLst/>
                        <a:latin typeface="Georgia" panose="02040502050405020303" pitchFamily="18" charset="0"/>
                        <a:ea typeface="Calibri" panose="020F0502020204030204" pitchFamily="34" charset="0"/>
                        <a:cs typeface="Vrinda" panose="020B0502040204020203" pitchFamily="34" charset="0"/>
                      </a:endParaRPr>
                    </a:p>
                  </a:txBody>
                  <a:tcPr marL="58123" marR="58123" marT="0" marB="0" anchor="ctr"/>
                </a:tc>
                <a:tc>
                  <a:txBody>
                    <a:bodyPr/>
                    <a:lstStyle/>
                    <a:p>
                      <a:pPr algn="ctr">
                        <a:lnSpc>
                          <a:spcPct val="107000"/>
                        </a:lnSpc>
                        <a:spcAft>
                          <a:spcPts val="0"/>
                        </a:spcAft>
                      </a:pPr>
                      <a:r>
                        <a:rPr lang="en-US" sz="1800" dirty="0">
                          <a:effectLst/>
                          <a:latin typeface="Georgia" panose="02040502050405020303" pitchFamily="18" charset="0"/>
                        </a:rPr>
                        <a:t>Page no.</a:t>
                      </a:r>
                      <a:endParaRPr lang="en-IN" sz="1800" dirty="0">
                        <a:effectLst/>
                        <a:latin typeface="Georgia" panose="02040502050405020303" pitchFamily="18" charset="0"/>
                        <a:ea typeface="Calibri" panose="020F0502020204030204" pitchFamily="34" charset="0"/>
                        <a:cs typeface="Vrinda" panose="020B0502040204020203" pitchFamily="34" charset="0"/>
                      </a:endParaRPr>
                    </a:p>
                  </a:txBody>
                  <a:tcPr marL="58123" marR="58123" marT="0" marB="0" anchor="ctr"/>
                </a:tc>
              </a:tr>
              <a:tr h="355786">
                <a:tc>
                  <a:txBody>
                    <a:bodyPr/>
                    <a:lstStyle/>
                    <a:p>
                      <a:pPr algn="ctr">
                        <a:lnSpc>
                          <a:spcPct val="107000"/>
                        </a:lnSpc>
                        <a:spcAft>
                          <a:spcPts val="0"/>
                        </a:spcAft>
                      </a:pPr>
                      <a:r>
                        <a:rPr lang="en-US" sz="1800" dirty="0">
                          <a:effectLst/>
                          <a:latin typeface="Georgia" panose="02040502050405020303" pitchFamily="18" charset="0"/>
                        </a:rPr>
                        <a:t>1</a:t>
                      </a:r>
                      <a:endParaRPr lang="en-IN" sz="1800" dirty="0">
                        <a:effectLst/>
                        <a:latin typeface="Georgia" panose="02040502050405020303" pitchFamily="18" charset="0"/>
                        <a:ea typeface="Calibri" panose="020F0502020204030204" pitchFamily="34" charset="0"/>
                        <a:cs typeface="Vrinda" panose="020B0502040204020203" pitchFamily="34" charset="0"/>
                      </a:endParaRPr>
                    </a:p>
                  </a:txBody>
                  <a:tcPr marL="58123" marR="58123" marT="0" marB="0" anchor="ctr"/>
                </a:tc>
                <a:tc>
                  <a:txBody>
                    <a:bodyPr/>
                    <a:lstStyle/>
                    <a:p>
                      <a:pPr algn="l">
                        <a:lnSpc>
                          <a:spcPct val="107000"/>
                        </a:lnSpc>
                        <a:spcAft>
                          <a:spcPts val="0"/>
                        </a:spcAft>
                        <a:tabLst>
                          <a:tab pos="657225" algn="l"/>
                        </a:tabLst>
                      </a:pPr>
                      <a:r>
                        <a:rPr lang="en-US" sz="1800" b="1" dirty="0" smtClean="0">
                          <a:effectLst/>
                          <a:latin typeface="Georgia" panose="02040502050405020303" pitchFamily="18" charset="0"/>
                        </a:rPr>
                        <a:t>         Introduction</a:t>
                      </a:r>
                    </a:p>
                  </a:txBody>
                  <a:tcPr marL="58123" marR="58123" marT="0" marB="0" anchor="ctr"/>
                </a:tc>
                <a:tc>
                  <a:txBody>
                    <a:bodyPr/>
                    <a:lstStyle/>
                    <a:p>
                      <a:pPr algn="ctr">
                        <a:lnSpc>
                          <a:spcPct val="107000"/>
                        </a:lnSpc>
                        <a:spcAft>
                          <a:spcPts val="0"/>
                        </a:spcAft>
                      </a:pPr>
                      <a:r>
                        <a:rPr lang="en-US" sz="1800" b="1" dirty="0">
                          <a:effectLst/>
                          <a:latin typeface="Georgia" panose="02040502050405020303" pitchFamily="18" charset="0"/>
                        </a:rPr>
                        <a:t>4</a:t>
                      </a:r>
                      <a:endParaRPr lang="en-IN" sz="1800" b="1" dirty="0">
                        <a:effectLst/>
                        <a:latin typeface="Georgia" panose="02040502050405020303" pitchFamily="18" charset="0"/>
                        <a:ea typeface="Calibri" panose="020F0502020204030204" pitchFamily="34" charset="0"/>
                        <a:cs typeface="Vrinda" panose="020B0502040204020203" pitchFamily="34" charset="0"/>
                      </a:endParaRPr>
                    </a:p>
                  </a:txBody>
                  <a:tcPr marL="58123" marR="58123" marT="0" marB="0" anchor="ctr"/>
                </a:tc>
              </a:tr>
              <a:tr h="355786">
                <a:tc>
                  <a:txBody>
                    <a:bodyPr/>
                    <a:lstStyle/>
                    <a:p>
                      <a:pPr algn="ctr">
                        <a:lnSpc>
                          <a:spcPct val="107000"/>
                        </a:lnSpc>
                        <a:spcAft>
                          <a:spcPts val="0"/>
                        </a:spcAft>
                      </a:pPr>
                      <a:r>
                        <a:rPr lang="en-US" sz="1800" dirty="0">
                          <a:effectLst/>
                          <a:latin typeface="Georgia" panose="02040502050405020303" pitchFamily="18" charset="0"/>
                        </a:rPr>
                        <a:t>2</a:t>
                      </a:r>
                      <a:endParaRPr lang="en-IN" sz="1800" dirty="0">
                        <a:effectLst/>
                        <a:latin typeface="Georgia" panose="02040502050405020303" pitchFamily="18" charset="0"/>
                        <a:ea typeface="Calibri" panose="020F0502020204030204" pitchFamily="34" charset="0"/>
                        <a:cs typeface="Vrinda" panose="020B0502040204020203" pitchFamily="34" charset="0"/>
                      </a:endParaRPr>
                    </a:p>
                  </a:txBody>
                  <a:tcPr marL="58123" marR="58123" marT="0" marB="0" anchor="ctr"/>
                </a:tc>
                <a:tc>
                  <a:txBody>
                    <a:bodyPr/>
                    <a:lstStyle/>
                    <a:p>
                      <a:pPr algn="l">
                        <a:lnSpc>
                          <a:spcPct val="107000"/>
                        </a:lnSpc>
                        <a:spcAft>
                          <a:spcPts val="0"/>
                        </a:spcAft>
                      </a:pPr>
                      <a:r>
                        <a:rPr lang="en-US" sz="1800" b="1" dirty="0" smtClean="0">
                          <a:effectLst/>
                          <a:latin typeface="Georgia" panose="02040502050405020303" pitchFamily="18" charset="0"/>
                        </a:rPr>
                        <a:t>         Background</a:t>
                      </a:r>
                    </a:p>
                  </a:txBody>
                  <a:tcPr marL="58123" marR="58123" marT="0" marB="0" anchor="ctr"/>
                </a:tc>
                <a:tc>
                  <a:txBody>
                    <a:bodyPr/>
                    <a:lstStyle/>
                    <a:p>
                      <a:pPr algn="ctr">
                        <a:lnSpc>
                          <a:spcPct val="107000"/>
                        </a:lnSpc>
                        <a:spcAft>
                          <a:spcPts val="0"/>
                        </a:spcAft>
                      </a:pPr>
                      <a:r>
                        <a:rPr lang="en-US" sz="1800" b="1" dirty="0" smtClean="0">
                          <a:effectLst/>
                          <a:latin typeface="Georgia" panose="02040502050405020303" pitchFamily="18" charset="0"/>
                        </a:rPr>
                        <a:t>5</a:t>
                      </a:r>
                      <a:endParaRPr lang="en-IN" sz="1800" b="1" dirty="0">
                        <a:effectLst/>
                        <a:latin typeface="Georgia" panose="02040502050405020303" pitchFamily="18" charset="0"/>
                        <a:ea typeface="Calibri" panose="020F0502020204030204" pitchFamily="34" charset="0"/>
                        <a:cs typeface="Vrinda" panose="020B0502040204020203" pitchFamily="34" charset="0"/>
                      </a:endParaRPr>
                    </a:p>
                  </a:txBody>
                  <a:tcPr marL="58123" marR="58123" marT="0" marB="0" anchor="ctr"/>
                </a:tc>
              </a:tr>
              <a:tr h="355786">
                <a:tc>
                  <a:txBody>
                    <a:bodyPr/>
                    <a:lstStyle/>
                    <a:p>
                      <a:pPr algn="ctr">
                        <a:lnSpc>
                          <a:spcPct val="107000"/>
                        </a:lnSpc>
                        <a:spcAft>
                          <a:spcPts val="0"/>
                        </a:spcAft>
                      </a:pPr>
                      <a:endParaRPr lang="en-IN" sz="1800" dirty="0">
                        <a:effectLst/>
                        <a:latin typeface="Georgia" panose="02040502050405020303" pitchFamily="18" charset="0"/>
                        <a:ea typeface="Calibri" panose="020F0502020204030204" pitchFamily="34" charset="0"/>
                        <a:cs typeface="Vrinda" panose="020B0502040204020203" pitchFamily="34" charset="0"/>
                      </a:endParaRPr>
                    </a:p>
                  </a:txBody>
                  <a:tcPr marL="58123" marR="58123" marT="0" marB="0" anchor="ctr"/>
                </a:tc>
                <a:tc>
                  <a:txBody>
                    <a:bodyPr/>
                    <a:lstStyle/>
                    <a:p>
                      <a:pPr marL="342900" lvl="0" indent="-342900" algn="l">
                        <a:lnSpc>
                          <a:spcPct val="107000"/>
                        </a:lnSpc>
                        <a:spcAft>
                          <a:spcPts val="0"/>
                        </a:spcAft>
                        <a:buClr>
                          <a:srgbClr val="000000"/>
                        </a:buClr>
                        <a:buSzPts val="1600"/>
                        <a:buFont typeface="Wingdings" panose="05000000000000000000" pitchFamily="2" charset="2"/>
                        <a:buChar char=""/>
                      </a:pPr>
                      <a:r>
                        <a:rPr lang="en-US" sz="1800" dirty="0" smtClean="0">
                          <a:effectLst/>
                          <a:latin typeface="Georgia" panose="02040502050405020303" pitchFamily="18" charset="0"/>
                        </a:rPr>
                        <a:t>Introduction </a:t>
                      </a:r>
                      <a:r>
                        <a:rPr lang="en-US" sz="1800" dirty="0">
                          <a:effectLst/>
                          <a:latin typeface="Georgia" panose="02040502050405020303" pitchFamily="18" charset="0"/>
                        </a:rPr>
                        <a:t>to Java</a:t>
                      </a:r>
                      <a:endParaRPr lang="en-IN" sz="1800" dirty="0">
                        <a:effectLst/>
                        <a:latin typeface="Georgia" panose="02040502050405020303" pitchFamily="18" charset="0"/>
                        <a:ea typeface="Calibri" panose="020F0502020204030204" pitchFamily="34" charset="0"/>
                        <a:cs typeface="Vrinda" panose="020B0502040204020203" pitchFamily="34" charset="0"/>
                      </a:endParaRPr>
                    </a:p>
                  </a:txBody>
                  <a:tcPr marL="58123" marR="58123" marT="0" marB="0" anchor="ctr"/>
                </a:tc>
                <a:tc>
                  <a:txBody>
                    <a:bodyPr/>
                    <a:lstStyle/>
                    <a:p>
                      <a:pPr algn="ctr">
                        <a:lnSpc>
                          <a:spcPct val="150000"/>
                        </a:lnSpc>
                        <a:spcAft>
                          <a:spcPts val="0"/>
                        </a:spcAft>
                      </a:pPr>
                      <a:r>
                        <a:rPr lang="en-US" sz="1800" dirty="0">
                          <a:effectLst/>
                          <a:latin typeface="Georgia" panose="02040502050405020303" pitchFamily="18" charset="0"/>
                        </a:rPr>
                        <a:t>6</a:t>
                      </a:r>
                      <a:endParaRPr lang="en-IN" sz="1800" dirty="0">
                        <a:effectLst/>
                        <a:latin typeface="Georgia" panose="02040502050405020303" pitchFamily="18" charset="0"/>
                        <a:ea typeface="Calibri" panose="020F0502020204030204" pitchFamily="34" charset="0"/>
                        <a:cs typeface="Vrinda" panose="020B0502040204020203" pitchFamily="34" charset="0"/>
                      </a:endParaRPr>
                    </a:p>
                  </a:txBody>
                  <a:tcPr marL="58123" marR="58123" marT="0" marB="0"/>
                </a:tc>
              </a:tr>
              <a:tr h="290799">
                <a:tc>
                  <a:txBody>
                    <a:bodyPr/>
                    <a:lstStyle/>
                    <a:p>
                      <a:pPr algn="ctr">
                        <a:lnSpc>
                          <a:spcPct val="107000"/>
                        </a:lnSpc>
                        <a:spcAft>
                          <a:spcPts val="0"/>
                        </a:spcAft>
                      </a:pPr>
                      <a:r>
                        <a:rPr lang="en-US" sz="1800" dirty="0">
                          <a:effectLst/>
                          <a:latin typeface="Georgia" panose="02040502050405020303" pitchFamily="18" charset="0"/>
                        </a:rPr>
                        <a:t> </a:t>
                      </a:r>
                      <a:endParaRPr lang="en-IN" sz="1800" dirty="0">
                        <a:effectLst/>
                        <a:latin typeface="Georgia" panose="02040502050405020303" pitchFamily="18" charset="0"/>
                        <a:ea typeface="Calibri" panose="020F0502020204030204" pitchFamily="34" charset="0"/>
                        <a:cs typeface="Vrinda" panose="020B0502040204020203" pitchFamily="34" charset="0"/>
                      </a:endParaRPr>
                    </a:p>
                  </a:txBody>
                  <a:tcPr marL="58123" marR="58123" marT="0" marB="0" anchor="ctr"/>
                </a:tc>
                <a:tc>
                  <a:txBody>
                    <a:bodyPr/>
                    <a:lstStyle/>
                    <a:p>
                      <a:pPr marL="342900" lvl="0" indent="-342900" algn="l">
                        <a:lnSpc>
                          <a:spcPct val="107000"/>
                        </a:lnSpc>
                        <a:spcAft>
                          <a:spcPts val="0"/>
                        </a:spcAft>
                        <a:buClr>
                          <a:srgbClr val="000000"/>
                        </a:buClr>
                        <a:buSzPts val="1600"/>
                        <a:buFont typeface="Wingdings" panose="05000000000000000000" pitchFamily="2" charset="2"/>
                        <a:buChar char=""/>
                      </a:pPr>
                      <a:r>
                        <a:rPr lang="en-US" sz="1800" dirty="0">
                          <a:effectLst/>
                          <a:latin typeface="Georgia" panose="02040502050405020303" pitchFamily="18" charset="0"/>
                        </a:rPr>
                        <a:t>Introduction to MySQL</a:t>
                      </a:r>
                      <a:endParaRPr lang="en-IN" sz="1800" dirty="0">
                        <a:effectLst/>
                        <a:latin typeface="Georgia" panose="02040502050405020303" pitchFamily="18" charset="0"/>
                        <a:ea typeface="Calibri" panose="020F0502020204030204" pitchFamily="34" charset="0"/>
                        <a:cs typeface="Vrinda" panose="020B0502040204020203" pitchFamily="34" charset="0"/>
                      </a:endParaRPr>
                    </a:p>
                  </a:txBody>
                  <a:tcPr marL="58123" marR="58123" marT="0" marB="0" anchor="ctr"/>
                </a:tc>
                <a:tc>
                  <a:txBody>
                    <a:bodyPr/>
                    <a:lstStyle/>
                    <a:p>
                      <a:pPr algn="ctr">
                        <a:lnSpc>
                          <a:spcPct val="150000"/>
                        </a:lnSpc>
                        <a:spcAft>
                          <a:spcPts val="0"/>
                        </a:spcAft>
                      </a:pPr>
                      <a:r>
                        <a:rPr lang="en-US" sz="1800" dirty="0" smtClean="0">
                          <a:effectLst/>
                          <a:latin typeface="Georgia" panose="02040502050405020303" pitchFamily="18" charset="0"/>
                        </a:rPr>
                        <a:t>7</a:t>
                      </a:r>
                      <a:endParaRPr lang="en-IN" sz="1800" dirty="0">
                        <a:effectLst/>
                        <a:latin typeface="Georgia" panose="02040502050405020303" pitchFamily="18" charset="0"/>
                        <a:ea typeface="Calibri" panose="020F0502020204030204" pitchFamily="34" charset="0"/>
                        <a:cs typeface="Vrinda" panose="020B0502040204020203" pitchFamily="34" charset="0"/>
                      </a:endParaRPr>
                    </a:p>
                  </a:txBody>
                  <a:tcPr marL="58123" marR="58123" marT="0" marB="0"/>
                </a:tc>
              </a:tr>
              <a:tr h="345603">
                <a:tc>
                  <a:txBody>
                    <a:bodyPr/>
                    <a:lstStyle/>
                    <a:p>
                      <a:pPr algn="ctr">
                        <a:lnSpc>
                          <a:spcPct val="107000"/>
                        </a:lnSpc>
                        <a:spcAft>
                          <a:spcPts val="0"/>
                        </a:spcAft>
                      </a:pPr>
                      <a:r>
                        <a:rPr lang="en-US" sz="1800" dirty="0">
                          <a:effectLst/>
                          <a:latin typeface="Georgia" panose="02040502050405020303" pitchFamily="18" charset="0"/>
                        </a:rPr>
                        <a:t> </a:t>
                      </a:r>
                      <a:endParaRPr lang="en-IN" sz="1800" dirty="0">
                        <a:effectLst/>
                        <a:latin typeface="Georgia" panose="02040502050405020303" pitchFamily="18" charset="0"/>
                        <a:ea typeface="Calibri" panose="020F0502020204030204" pitchFamily="34" charset="0"/>
                        <a:cs typeface="Vrinda" panose="020B0502040204020203" pitchFamily="34" charset="0"/>
                      </a:endParaRPr>
                    </a:p>
                  </a:txBody>
                  <a:tcPr marL="58123" marR="58123" marT="0" marB="0" anchor="ctr"/>
                </a:tc>
                <a:tc>
                  <a:txBody>
                    <a:bodyPr/>
                    <a:lstStyle/>
                    <a:p>
                      <a:pPr marL="342900" lvl="0" indent="-342900" algn="l">
                        <a:lnSpc>
                          <a:spcPct val="107000"/>
                        </a:lnSpc>
                        <a:spcAft>
                          <a:spcPts val="0"/>
                        </a:spcAft>
                        <a:buClr>
                          <a:srgbClr val="000000"/>
                        </a:buClr>
                        <a:buSzPts val="1600"/>
                        <a:buFont typeface="Wingdings" panose="05000000000000000000" pitchFamily="2" charset="2"/>
                        <a:buChar char=""/>
                      </a:pPr>
                      <a:r>
                        <a:rPr lang="en-US" sz="1800" dirty="0">
                          <a:effectLst/>
                          <a:latin typeface="Georgia" panose="02040502050405020303" pitchFamily="18" charset="0"/>
                        </a:rPr>
                        <a:t>Introduction to Eclipse IDE</a:t>
                      </a:r>
                      <a:endParaRPr lang="en-IN" sz="1800" dirty="0">
                        <a:effectLst/>
                        <a:latin typeface="Georgia" panose="02040502050405020303" pitchFamily="18" charset="0"/>
                        <a:ea typeface="Calibri" panose="020F0502020204030204" pitchFamily="34" charset="0"/>
                        <a:cs typeface="Vrinda" panose="020B0502040204020203" pitchFamily="34" charset="0"/>
                      </a:endParaRPr>
                    </a:p>
                  </a:txBody>
                  <a:tcPr marL="58123" marR="58123" marT="0" marB="0" anchor="ctr"/>
                </a:tc>
                <a:tc>
                  <a:txBody>
                    <a:bodyPr/>
                    <a:lstStyle/>
                    <a:p>
                      <a:pPr algn="ctr">
                        <a:lnSpc>
                          <a:spcPct val="150000"/>
                        </a:lnSpc>
                        <a:spcAft>
                          <a:spcPts val="0"/>
                        </a:spcAft>
                      </a:pPr>
                      <a:r>
                        <a:rPr lang="en-US" sz="1800" dirty="0" smtClean="0">
                          <a:effectLst/>
                          <a:latin typeface="Georgia" panose="02040502050405020303" pitchFamily="18" charset="0"/>
                        </a:rPr>
                        <a:t>8</a:t>
                      </a:r>
                      <a:endParaRPr lang="en-IN" sz="1800" dirty="0">
                        <a:effectLst/>
                        <a:latin typeface="Georgia" panose="02040502050405020303" pitchFamily="18" charset="0"/>
                        <a:ea typeface="Calibri" panose="020F0502020204030204" pitchFamily="34" charset="0"/>
                        <a:cs typeface="Vrinda" panose="020B0502040204020203" pitchFamily="34" charset="0"/>
                      </a:endParaRPr>
                    </a:p>
                  </a:txBody>
                  <a:tcPr marL="58123" marR="58123" marT="0" marB="0"/>
                </a:tc>
              </a:tr>
              <a:tr h="414927">
                <a:tc>
                  <a:txBody>
                    <a:bodyPr/>
                    <a:lstStyle/>
                    <a:p>
                      <a:pPr algn="ctr">
                        <a:lnSpc>
                          <a:spcPct val="107000"/>
                        </a:lnSpc>
                        <a:spcAft>
                          <a:spcPts val="0"/>
                        </a:spcAft>
                      </a:pPr>
                      <a:r>
                        <a:rPr lang="en-US" sz="1800" dirty="0">
                          <a:effectLst/>
                          <a:latin typeface="Georgia" panose="02040502050405020303" pitchFamily="18" charset="0"/>
                        </a:rPr>
                        <a:t>4</a:t>
                      </a:r>
                      <a:endParaRPr lang="en-IN" sz="1800" dirty="0">
                        <a:effectLst/>
                        <a:latin typeface="Georgia" panose="02040502050405020303" pitchFamily="18" charset="0"/>
                        <a:ea typeface="Calibri" panose="020F0502020204030204" pitchFamily="34" charset="0"/>
                        <a:cs typeface="Vrinda" panose="020B0502040204020203" pitchFamily="34" charset="0"/>
                      </a:endParaRPr>
                    </a:p>
                  </a:txBody>
                  <a:tcPr marL="58123" marR="58123" marT="0" marB="0" anchor="ctr"/>
                </a:tc>
                <a:tc>
                  <a:txBody>
                    <a:bodyPr/>
                    <a:lstStyle/>
                    <a:p>
                      <a:pPr algn="l">
                        <a:lnSpc>
                          <a:spcPct val="107000"/>
                        </a:lnSpc>
                        <a:spcAft>
                          <a:spcPts val="0"/>
                        </a:spcAft>
                      </a:pPr>
                      <a:r>
                        <a:rPr lang="en-US" sz="1800" b="1" dirty="0" smtClean="0">
                          <a:effectLst/>
                          <a:latin typeface="Georgia" panose="02040502050405020303" pitchFamily="18" charset="0"/>
                        </a:rPr>
                        <a:t>         Create </a:t>
                      </a:r>
                      <a:r>
                        <a:rPr lang="en-US" sz="1800" b="1" dirty="0">
                          <a:effectLst/>
                          <a:latin typeface="Georgia" panose="02040502050405020303" pitchFamily="18" charset="0"/>
                        </a:rPr>
                        <a:t>a Project in Eclipse</a:t>
                      </a:r>
                      <a:endParaRPr lang="en-IN" sz="1800" b="1" dirty="0">
                        <a:effectLst/>
                        <a:latin typeface="Georgia" panose="02040502050405020303" pitchFamily="18" charset="0"/>
                        <a:ea typeface="Calibri" panose="020F0502020204030204" pitchFamily="34" charset="0"/>
                        <a:cs typeface="Vrinda" panose="020B0502040204020203" pitchFamily="34" charset="0"/>
                      </a:endParaRPr>
                    </a:p>
                  </a:txBody>
                  <a:tcPr marL="58123" marR="58123" marT="0" marB="0" anchor="ctr"/>
                </a:tc>
                <a:tc>
                  <a:txBody>
                    <a:bodyPr/>
                    <a:lstStyle/>
                    <a:p>
                      <a:pPr algn="ctr">
                        <a:lnSpc>
                          <a:spcPct val="107000"/>
                        </a:lnSpc>
                        <a:spcAft>
                          <a:spcPts val="0"/>
                        </a:spcAft>
                      </a:pPr>
                      <a:r>
                        <a:rPr lang="en-US" sz="1800" b="1" dirty="0" smtClean="0">
                          <a:effectLst/>
                          <a:latin typeface="Georgia" panose="02040502050405020303" pitchFamily="18" charset="0"/>
                        </a:rPr>
                        <a:t>9</a:t>
                      </a:r>
                      <a:endParaRPr lang="en-IN" sz="1800" b="1" dirty="0">
                        <a:effectLst/>
                        <a:latin typeface="Georgia" panose="02040502050405020303" pitchFamily="18" charset="0"/>
                        <a:ea typeface="Calibri" panose="020F0502020204030204" pitchFamily="34" charset="0"/>
                        <a:cs typeface="Vrinda" panose="020B0502040204020203" pitchFamily="34" charset="0"/>
                      </a:endParaRPr>
                    </a:p>
                  </a:txBody>
                  <a:tcPr marL="58123" marR="58123" marT="0" marB="0" anchor="ctr"/>
                </a:tc>
              </a:tr>
              <a:tr h="467610">
                <a:tc>
                  <a:txBody>
                    <a:bodyPr/>
                    <a:lstStyle/>
                    <a:p>
                      <a:pPr algn="ctr">
                        <a:lnSpc>
                          <a:spcPct val="107000"/>
                        </a:lnSpc>
                        <a:spcAft>
                          <a:spcPts val="0"/>
                        </a:spcAft>
                      </a:pPr>
                      <a:r>
                        <a:rPr lang="en-US" sz="1800">
                          <a:effectLst/>
                          <a:latin typeface="Georgia" panose="02040502050405020303" pitchFamily="18" charset="0"/>
                        </a:rPr>
                        <a:t>5</a:t>
                      </a:r>
                      <a:endParaRPr lang="en-IN" sz="1800">
                        <a:effectLst/>
                        <a:latin typeface="Georgia" panose="02040502050405020303" pitchFamily="18" charset="0"/>
                        <a:ea typeface="Calibri" panose="020F0502020204030204" pitchFamily="34" charset="0"/>
                        <a:cs typeface="Vrinda" panose="020B0502040204020203" pitchFamily="34" charset="0"/>
                      </a:endParaRPr>
                    </a:p>
                  </a:txBody>
                  <a:tcPr marL="58123" marR="58123" marT="0" marB="0" anchor="ctr"/>
                </a:tc>
                <a:tc>
                  <a:txBody>
                    <a:bodyPr/>
                    <a:lstStyle/>
                    <a:p>
                      <a:pPr algn="l">
                        <a:lnSpc>
                          <a:spcPct val="107000"/>
                        </a:lnSpc>
                        <a:spcAft>
                          <a:spcPts val="0"/>
                        </a:spcAft>
                      </a:pPr>
                      <a:r>
                        <a:rPr lang="en-US" sz="1800" b="1" dirty="0" smtClean="0">
                          <a:effectLst/>
                          <a:latin typeface="Georgia" panose="02040502050405020303" pitchFamily="18" charset="0"/>
                        </a:rPr>
                        <a:t>         Conclusion</a:t>
                      </a:r>
                      <a:endParaRPr lang="en-IN" sz="1800" b="1" dirty="0">
                        <a:effectLst/>
                        <a:latin typeface="Georgia" panose="02040502050405020303" pitchFamily="18" charset="0"/>
                        <a:ea typeface="Calibri" panose="020F0502020204030204" pitchFamily="34" charset="0"/>
                        <a:cs typeface="Vrinda" panose="020B0502040204020203" pitchFamily="34" charset="0"/>
                      </a:endParaRPr>
                    </a:p>
                  </a:txBody>
                  <a:tcPr marL="58123" marR="58123" marT="0" marB="0" anchor="ctr"/>
                </a:tc>
                <a:tc>
                  <a:txBody>
                    <a:bodyPr/>
                    <a:lstStyle/>
                    <a:p>
                      <a:pPr algn="ctr">
                        <a:lnSpc>
                          <a:spcPct val="107000"/>
                        </a:lnSpc>
                        <a:spcAft>
                          <a:spcPts val="0"/>
                        </a:spcAft>
                      </a:pPr>
                      <a:r>
                        <a:rPr lang="en-US" sz="1800" b="1" dirty="0" smtClean="0">
                          <a:effectLst/>
                          <a:latin typeface="Georgia" panose="02040502050405020303" pitchFamily="18" charset="0"/>
                        </a:rPr>
                        <a:t>20</a:t>
                      </a:r>
                      <a:endParaRPr lang="en-IN" sz="1800" b="1" dirty="0">
                        <a:effectLst/>
                        <a:latin typeface="Georgia" panose="02040502050405020303" pitchFamily="18" charset="0"/>
                        <a:ea typeface="Calibri" panose="020F0502020204030204" pitchFamily="34" charset="0"/>
                        <a:cs typeface="Vrinda" panose="020B0502040204020203" pitchFamily="34" charset="0"/>
                      </a:endParaRPr>
                    </a:p>
                  </a:txBody>
                  <a:tcPr marL="58123" marR="58123" marT="0" marB="0" anchor="ctr"/>
                </a:tc>
              </a:tr>
              <a:tr h="390333">
                <a:tc>
                  <a:txBody>
                    <a:bodyPr/>
                    <a:lstStyle/>
                    <a:p>
                      <a:pPr algn="ctr">
                        <a:lnSpc>
                          <a:spcPct val="107000"/>
                        </a:lnSpc>
                        <a:spcAft>
                          <a:spcPts val="0"/>
                        </a:spcAft>
                      </a:pPr>
                      <a:r>
                        <a:rPr lang="en-US" sz="1800">
                          <a:effectLst/>
                          <a:latin typeface="Georgia" panose="02040502050405020303" pitchFamily="18" charset="0"/>
                        </a:rPr>
                        <a:t>6</a:t>
                      </a:r>
                      <a:endParaRPr lang="en-IN" sz="1800">
                        <a:effectLst/>
                        <a:latin typeface="Georgia" panose="02040502050405020303" pitchFamily="18" charset="0"/>
                        <a:ea typeface="Calibri" panose="020F0502020204030204" pitchFamily="34" charset="0"/>
                        <a:cs typeface="Vrinda" panose="020B0502040204020203" pitchFamily="34" charset="0"/>
                      </a:endParaRPr>
                    </a:p>
                  </a:txBody>
                  <a:tcPr marL="58123" marR="58123" marT="0" marB="0" anchor="ctr"/>
                </a:tc>
                <a:tc>
                  <a:txBody>
                    <a:bodyPr/>
                    <a:lstStyle/>
                    <a:p>
                      <a:pPr algn="l">
                        <a:lnSpc>
                          <a:spcPct val="107000"/>
                        </a:lnSpc>
                        <a:spcAft>
                          <a:spcPts val="0"/>
                        </a:spcAft>
                      </a:pPr>
                      <a:r>
                        <a:rPr lang="en-US" sz="1800" b="1" dirty="0" smtClean="0">
                          <a:effectLst/>
                          <a:latin typeface="Georgia" panose="02040502050405020303" pitchFamily="18" charset="0"/>
                        </a:rPr>
                        <a:t>         Challenges</a:t>
                      </a:r>
                      <a:endParaRPr lang="en-IN" sz="1800" b="1" dirty="0">
                        <a:effectLst/>
                        <a:latin typeface="Georgia" panose="02040502050405020303" pitchFamily="18" charset="0"/>
                        <a:ea typeface="Calibri" panose="020F0502020204030204" pitchFamily="34" charset="0"/>
                        <a:cs typeface="Vrinda" panose="020B0502040204020203" pitchFamily="34" charset="0"/>
                      </a:endParaRPr>
                    </a:p>
                  </a:txBody>
                  <a:tcPr marL="58123" marR="58123" marT="0" marB="0" anchor="ctr"/>
                </a:tc>
                <a:tc>
                  <a:txBody>
                    <a:bodyPr/>
                    <a:lstStyle/>
                    <a:p>
                      <a:pPr algn="ctr">
                        <a:lnSpc>
                          <a:spcPct val="107000"/>
                        </a:lnSpc>
                        <a:spcAft>
                          <a:spcPts val="0"/>
                        </a:spcAft>
                      </a:pPr>
                      <a:r>
                        <a:rPr lang="en-US" sz="1800" b="1" dirty="0" smtClean="0">
                          <a:effectLst/>
                          <a:latin typeface="Georgia" panose="02040502050405020303" pitchFamily="18" charset="0"/>
                        </a:rPr>
                        <a:t>21</a:t>
                      </a:r>
                      <a:endParaRPr lang="en-IN" sz="1800" b="1" dirty="0">
                        <a:effectLst/>
                        <a:latin typeface="Georgia" panose="02040502050405020303" pitchFamily="18" charset="0"/>
                        <a:ea typeface="Calibri" panose="020F0502020204030204" pitchFamily="34" charset="0"/>
                        <a:cs typeface="Vrinda" panose="020B0502040204020203" pitchFamily="34" charset="0"/>
                      </a:endParaRPr>
                    </a:p>
                  </a:txBody>
                  <a:tcPr marL="58123" marR="58123" marT="0" marB="0" anchor="ctr"/>
                </a:tc>
              </a:tr>
              <a:tr h="366064">
                <a:tc>
                  <a:txBody>
                    <a:bodyPr/>
                    <a:lstStyle/>
                    <a:p>
                      <a:pPr algn="ctr">
                        <a:lnSpc>
                          <a:spcPct val="107000"/>
                        </a:lnSpc>
                        <a:spcAft>
                          <a:spcPts val="0"/>
                        </a:spcAft>
                      </a:pPr>
                      <a:r>
                        <a:rPr lang="en-US" sz="1800" dirty="0">
                          <a:effectLst/>
                          <a:latin typeface="Georgia" panose="02040502050405020303" pitchFamily="18" charset="0"/>
                        </a:rPr>
                        <a:t>7</a:t>
                      </a:r>
                      <a:endParaRPr lang="en-IN" sz="1800" dirty="0">
                        <a:effectLst/>
                        <a:latin typeface="Georgia" panose="02040502050405020303" pitchFamily="18" charset="0"/>
                        <a:ea typeface="Calibri" panose="020F0502020204030204" pitchFamily="34" charset="0"/>
                        <a:cs typeface="Vrinda" panose="020B0502040204020203" pitchFamily="34" charset="0"/>
                      </a:endParaRPr>
                    </a:p>
                  </a:txBody>
                  <a:tcPr marL="58123" marR="58123" marT="0" marB="0" anchor="ctr"/>
                </a:tc>
                <a:tc>
                  <a:txBody>
                    <a:bodyPr/>
                    <a:lstStyle/>
                    <a:p>
                      <a:pPr algn="l">
                        <a:lnSpc>
                          <a:spcPct val="107000"/>
                        </a:lnSpc>
                        <a:spcAft>
                          <a:spcPts val="0"/>
                        </a:spcAft>
                      </a:pPr>
                      <a:r>
                        <a:rPr lang="en-US" sz="1800" b="1" dirty="0" smtClean="0">
                          <a:effectLst/>
                          <a:latin typeface="Georgia" panose="02040502050405020303" pitchFamily="18" charset="0"/>
                        </a:rPr>
                        <a:t>         Bibliography</a:t>
                      </a:r>
                    </a:p>
                  </a:txBody>
                  <a:tcPr marL="58123" marR="58123" marT="0" marB="0" anchor="ctr"/>
                </a:tc>
                <a:tc>
                  <a:txBody>
                    <a:bodyPr/>
                    <a:lstStyle/>
                    <a:p>
                      <a:pPr algn="ctr">
                        <a:lnSpc>
                          <a:spcPct val="107000"/>
                        </a:lnSpc>
                        <a:spcAft>
                          <a:spcPts val="0"/>
                        </a:spcAft>
                      </a:pPr>
                      <a:r>
                        <a:rPr lang="en-US" sz="1800" b="1" dirty="0" smtClean="0">
                          <a:effectLst/>
                          <a:latin typeface="Georgia" panose="02040502050405020303" pitchFamily="18" charset="0"/>
                        </a:rPr>
                        <a:t>22</a:t>
                      </a:r>
                      <a:endParaRPr lang="en-IN" sz="1800" b="1" dirty="0">
                        <a:effectLst/>
                        <a:latin typeface="Georgia" panose="02040502050405020303" pitchFamily="18" charset="0"/>
                        <a:ea typeface="Calibri" panose="020F0502020204030204" pitchFamily="34" charset="0"/>
                        <a:cs typeface="Vrinda" panose="020B0502040204020203" pitchFamily="34" charset="0"/>
                      </a:endParaRPr>
                    </a:p>
                  </a:txBody>
                  <a:tcPr marL="58123" marR="58123" marT="0" marB="0" anchor="ctr"/>
                </a:tc>
              </a:tr>
            </a:tbl>
          </a:graphicData>
        </a:graphic>
      </p:graphicFrame>
      <p:sp>
        <p:nvSpPr>
          <p:cNvPr id="3" name="Rectangle 2"/>
          <p:cNvSpPr/>
          <p:nvPr/>
        </p:nvSpPr>
        <p:spPr>
          <a:xfrm>
            <a:off x="4332714" y="990531"/>
            <a:ext cx="3738524" cy="461665"/>
          </a:xfrm>
          <a:prstGeom prst="rect">
            <a:avLst/>
          </a:prstGeom>
        </p:spPr>
        <p:txBody>
          <a:bodyPr wrap="none">
            <a:spAutoFit/>
          </a:bodyPr>
          <a:lstStyle/>
          <a:p>
            <a:r>
              <a:rPr lang="en-US" sz="2400" b="1" u="dbl" dirty="0" smtClean="0">
                <a:latin typeface="Georgia" panose="02040502050405020303" pitchFamily="18" charset="0"/>
              </a:rPr>
              <a:t>TABLE OF CONTENTS</a:t>
            </a:r>
            <a:endParaRPr lang="en-IN" sz="2400" dirty="0"/>
          </a:p>
        </p:txBody>
      </p:sp>
    </p:spTree>
    <p:extLst>
      <p:ext uri="{BB962C8B-B14F-4D97-AF65-F5344CB8AC3E}">
        <p14:creationId xmlns:p14="http://schemas.microsoft.com/office/powerpoint/2010/main" val="7605322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37"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outVertical)">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27677" y="772731"/>
            <a:ext cx="3940935" cy="461665"/>
          </a:xfrm>
          <a:prstGeom prst="rect">
            <a:avLst/>
          </a:prstGeom>
          <a:noFill/>
        </p:spPr>
        <p:txBody>
          <a:bodyPr wrap="square" rtlCol="0">
            <a:spAutoFit/>
          </a:bodyPr>
          <a:lstStyle/>
          <a:p>
            <a:pPr algn="ctr"/>
            <a:r>
              <a:rPr lang="en-IN" sz="2400" b="1" u="dbl" dirty="0" smtClean="0">
                <a:ln w="3175" cmpd="sng">
                  <a:noFill/>
                </a:ln>
                <a:solidFill>
                  <a:schemeClr val="tx1">
                    <a:lumMod val="85000"/>
                    <a:lumOff val="15000"/>
                  </a:schemeClr>
                </a:solidFill>
                <a:latin typeface="Georgia" panose="02040502050405020303" pitchFamily="18" charset="0"/>
                <a:ea typeface="+mj-ea"/>
                <a:cs typeface="+mj-cs"/>
              </a:rPr>
              <a:t>Introduction</a:t>
            </a:r>
            <a:endParaRPr lang="en-IN" sz="2400" dirty="0"/>
          </a:p>
        </p:txBody>
      </p:sp>
      <p:sp>
        <p:nvSpPr>
          <p:cNvPr id="3" name="TextBox 2"/>
          <p:cNvSpPr txBox="1"/>
          <p:nvPr/>
        </p:nvSpPr>
        <p:spPr>
          <a:xfrm>
            <a:off x="618184" y="1144451"/>
            <a:ext cx="10959923" cy="5016758"/>
          </a:xfrm>
          <a:prstGeom prst="rect">
            <a:avLst/>
          </a:prstGeom>
          <a:noFill/>
        </p:spPr>
        <p:txBody>
          <a:bodyPr wrap="square" rtlCol="0">
            <a:spAutoFit/>
          </a:bodyPr>
          <a:lstStyle/>
          <a:p>
            <a:pPr indent="360000" algn="just">
              <a:lnSpc>
                <a:spcPct val="200000"/>
              </a:lnSpc>
              <a:spcBef>
                <a:spcPts val="600"/>
              </a:spcBef>
              <a:spcAft>
                <a:spcPts val="600"/>
              </a:spcAft>
            </a:pPr>
            <a:r>
              <a:rPr lang="en-IN" sz="1200" dirty="0">
                <a:latin typeface="Georgia" panose="02040502050405020303" pitchFamily="18" charset="0"/>
              </a:rPr>
              <a:t>In this activity you will see how to use Eclipse to create and test a very simple web service. </a:t>
            </a:r>
          </a:p>
          <a:p>
            <a:pPr indent="360000" algn="just">
              <a:lnSpc>
                <a:spcPct val="200000"/>
              </a:lnSpc>
              <a:spcBef>
                <a:spcPts val="600"/>
              </a:spcBef>
              <a:spcAft>
                <a:spcPts val="600"/>
              </a:spcAft>
            </a:pPr>
            <a:r>
              <a:rPr lang="en-IN" sz="1200" dirty="0">
                <a:latin typeface="Georgia" panose="02040502050405020303" pitchFamily="18" charset="0"/>
              </a:rPr>
              <a:t>This thesis work reflects a strong experience of Java programming language, and knowledge of connecting the applications with database. A step by step demonstration of how to do Java project in Eclipse, has been presented. There are certain questions as following that have been answered: </a:t>
            </a:r>
          </a:p>
          <a:p>
            <a:pPr marL="285750" lvl="0" indent="-285750">
              <a:lnSpc>
                <a:spcPct val="200000"/>
              </a:lnSpc>
              <a:spcBef>
                <a:spcPts val="600"/>
              </a:spcBef>
              <a:spcAft>
                <a:spcPts val="600"/>
              </a:spcAft>
              <a:buFont typeface="Wingdings" panose="05000000000000000000" pitchFamily="2" charset="2"/>
              <a:buChar char="v"/>
            </a:pPr>
            <a:r>
              <a:rPr lang="en-US" sz="1200" dirty="0">
                <a:latin typeface="Georgia" panose="02040502050405020303" pitchFamily="18" charset="0"/>
              </a:rPr>
              <a:t>How to build an application of Java SE, using Eclipse IDE? </a:t>
            </a:r>
            <a:endParaRPr lang="en-IN" sz="1200" dirty="0">
              <a:latin typeface="Georgia" panose="02040502050405020303" pitchFamily="18" charset="0"/>
            </a:endParaRPr>
          </a:p>
          <a:p>
            <a:pPr marL="285750" lvl="0" indent="-285750">
              <a:lnSpc>
                <a:spcPct val="200000"/>
              </a:lnSpc>
              <a:spcBef>
                <a:spcPts val="600"/>
              </a:spcBef>
              <a:spcAft>
                <a:spcPts val="600"/>
              </a:spcAft>
              <a:buFont typeface="Wingdings" panose="05000000000000000000" pitchFamily="2" charset="2"/>
              <a:buChar char="v"/>
            </a:pPr>
            <a:r>
              <a:rPr lang="en-US" sz="1200" dirty="0">
                <a:latin typeface="Georgia" panose="02040502050405020303" pitchFamily="18" charset="0"/>
              </a:rPr>
              <a:t>How to connect a Java application with database in Eclipse.</a:t>
            </a:r>
            <a:endParaRPr lang="en-IN" sz="1200" dirty="0">
              <a:latin typeface="Georgia" panose="02040502050405020303" pitchFamily="18" charset="0"/>
            </a:endParaRPr>
          </a:p>
          <a:p>
            <a:pPr indent="360000" algn="just">
              <a:lnSpc>
                <a:spcPct val="200000"/>
              </a:lnSpc>
              <a:spcBef>
                <a:spcPts val="600"/>
              </a:spcBef>
              <a:spcAft>
                <a:spcPts val="600"/>
              </a:spcAft>
            </a:pPr>
            <a:r>
              <a:rPr lang="en-IN" sz="1200" dirty="0">
                <a:latin typeface="Georgia" panose="02040502050405020303" pitchFamily="18" charset="0"/>
              </a:rPr>
              <a:t>The development procedure for the application required the following steps: </a:t>
            </a:r>
          </a:p>
          <a:p>
            <a:pPr marL="285750" indent="-285750">
              <a:lnSpc>
                <a:spcPct val="200000"/>
              </a:lnSpc>
              <a:spcBef>
                <a:spcPts val="600"/>
              </a:spcBef>
              <a:spcAft>
                <a:spcPts val="600"/>
              </a:spcAft>
              <a:buFont typeface="Wingdings" panose="05000000000000000000" pitchFamily="2" charset="2"/>
              <a:buChar char="v"/>
            </a:pPr>
            <a:r>
              <a:rPr lang="en-US" sz="1200" dirty="0">
                <a:latin typeface="Georgia" panose="02040502050405020303" pitchFamily="18" charset="0"/>
              </a:rPr>
              <a:t>Layout of the user Interface </a:t>
            </a:r>
            <a:endParaRPr lang="en-IN" sz="1200" dirty="0">
              <a:latin typeface="Georgia" panose="02040502050405020303" pitchFamily="18" charset="0"/>
            </a:endParaRPr>
          </a:p>
          <a:p>
            <a:pPr marL="285750" indent="-285750">
              <a:lnSpc>
                <a:spcPct val="200000"/>
              </a:lnSpc>
              <a:spcBef>
                <a:spcPts val="600"/>
              </a:spcBef>
              <a:spcAft>
                <a:spcPts val="600"/>
              </a:spcAft>
              <a:buFont typeface="Wingdings" panose="05000000000000000000" pitchFamily="2" charset="2"/>
              <a:buChar char="v"/>
            </a:pPr>
            <a:r>
              <a:rPr lang="en-US" sz="1200" dirty="0">
                <a:latin typeface="Georgia" panose="02040502050405020303" pitchFamily="18" charset="0"/>
              </a:rPr>
              <a:t>Coding for the application </a:t>
            </a:r>
            <a:endParaRPr lang="en-IN" sz="1200" dirty="0">
              <a:latin typeface="Georgia" panose="02040502050405020303" pitchFamily="18" charset="0"/>
            </a:endParaRPr>
          </a:p>
          <a:p>
            <a:pPr marL="285750" indent="-285750">
              <a:lnSpc>
                <a:spcPct val="200000"/>
              </a:lnSpc>
              <a:spcBef>
                <a:spcPts val="600"/>
              </a:spcBef>
              <a:spcAft>
                <a:spcPts val="600"/>
              </a:spcAft>
              <a:buFont typeface="Wingdings" panose="05000000000000000000" pitchFamily="2" charset="2"/>
              <a:buChar char="v"/>
            </a:pPr>
            <a:r>
              <a:rPr lang="en-US" sz="1200" dirty="0">
                <a:latin typeface="Georgia" panose="02040502050405020303" pitchFamily="18" charset="0"/>
              </a:rPr>
              <a:t>Creation of database &amp; Connecting the database with application </a:t>
            </a:r>
            <a:endParaRPr lang="en-IN" sz="1200" dirty="0">
              <a:latin typeface="Georgia" panose="02040502050405020303" pitchFamily="18" charset="0"/>
            </a:endParaRPr>
          </a:p>
          <a:p>
            <a:pPr marL="285750" indent="-285750">
              <a:lnSpc>
                <a:spcPct val="200000"/>
              </a:lnSpc>
              <a:spcBef>
                <a:spcPts val="600"/>
              </a:spcBef>
              <a:spcAft>
                <a:spcPts val="600"/>
              </a:spcAft>
              <a:buFont typeface="Wingdings" panose="05000000000000000000" pitchFamily="2" charset="2"/>
              <a:buChar char="v"/>
            </a:pPr>
            <a:r>
              <a:rPr lang="en-US" sz="1200" dirty="0">
                <a:latin typeface="Georgia" panose="02040502050405020303" pitchFamily="18" charset="0"/>
              </a:rPr>
              <a:t>Deploying the application in the Tomcat </a:t>
            </a:r>
            <a:r>
              <a:rPr lang="en-US" sz="1200" dirty="0" smtClean="0">
                <a:latin typeface="Georgia" panose="02040502050405020303" pitchFamily="18" charset="0"/>
              </a:rPr>
              <a:t>Server</a:t>
            </a:r>
            <a:endParaRPr lang="en-IN" sz="1200" dirty="0">
              <a:latin typeface="Georgia" panose="02040502050405020303" pitchFamily="18" charset="0"/>
            </a:endParaRPr>
          </a:p>
        </p:txBody>
      </p:sp>
    </p:spTree>
    <p:extLst>
      <p:ext uri="{BB962C8B-B14F-4D97-AF65-F5344CB8AC3E}">
        <p14:creationId xmlns:p14="http://schemas.microsoft.com/office/powerpoint/2010/main" val="21591923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circle(in)">
                                      <p:cBhvr>
                                        <p:cTn id="14"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4039" y="1007890"/>
            <a:ext cx="9601196" cy="434544"/>
          </a:xfrm>
        </p:spPr>
        <p:txBody>
          <a:bodyPr>
            <a:noAutofit/>
          </a:bodyPr>
          <a:lstStyle/>
          <a:p>
            <a:r>
              <a:rPr lang="en-IN" sz="2400" b="1" u="dbl" dirty="0" smtClean="0">
                <a:latin typeface="Georgia" panose="02040502050405020303" pitchFamily="18" charset="0"/>
              </a:rPr>
              <a:t>Background</a:t>
            </a:r>
            <a:endParaRPr lang="en-US" sz="2000" b="1" u="dbl" dirty="0">
              <a:latin typeface="Georgia" panose="02040502050405020303" pitchFamily="18" charset="0"/>
            </a:endParaRPr>
          </a:p>
        </p:txBody>
      </p:sp>
      <p:sp>
        <p:nvSpPr>
          <p:cNvPr id="8" name="TextBox 7"/>
          <p:cNvSpPr txBox="1"/>
          <p:nvPr/>
        </p:nvSpPr>
        <p:spPr>
          <a:xfrm>
            <a:off x="2377763" y="1790165"/>
            <a:ext cx="7629121" cy="307777"/>
          </a:xfrm>
          <a:prstGeom prst="rect">
            <a:avLst/>
          </a:prstGeom>
          <a:noFill/>
        </p:spPr>
        <p:txBody>
          <a:bodyPr wrap="square" rtlCol="0">
            <a:spAutoFit/>
          </a:bodyPr>
          <a:lstStyle/>
          <a:p>
            <a:r>
              <a:rPr lang="en-IN" sz="1400" dirty="0">
                <a:latin typeface="Georgia" panose="02040502050405020303" pitchFamily="18" charset="0"/>
              </a:rPr>
              <a:t>In this chapter, the theoretical background for Java, MySQL and Eclipse software is presented</a:t>
            </a:r>
            <a:r>
              <a:rPr lang="en-IN" sz="1200" dirty="0">
                <a:latin typeface="Georgia" panose="02040502050405020303" pitchFamily="18" charset="0"/>
              </a:rPr>
              <a:t>.</a:t>
            </a:r>
          </a:p>
        </p:txBody>
      </p:sp>
      <p:pic>
        <p:nvPicPr>
          <p:cNvPr id="1031" name="Picture 7" descr="Java logo and symbol, meaning, history,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8215" y="3785100"/>
            <a:ext cx="3546328" cy="221645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p:nvPr/>
        </p:nvPicPr>
        <p:blipFill rotWithShape="1">
          <a:blip r:embed="rId3">
            <a:extLst>
              <a:ext uri="{28A0092B-C50C-407E-A947-70E740481C1C}">
                <a14:useLocalDpi xmlns:a14="http://schemas.microsoft.com/office/drawing/2010/main" val="0"/>
              </a:ext>
            </a:extLst>
          </a:blip>
          <a:srcRect l="33444" t="30464" r="33253" b="30826"/>
          <a:stretch/>
        </p:blipFill>
        <p:spPr bwMode="auto">
          <a:xfrm>
            <a:off x="4668402" y="3149812"/>
            <a:ext cx="2994528" cy="2014615"/>
          </a:xfrm>
          <a:prstGeom prst="rect">
            <a:avLst/>
          </a:prstGeom>
          <a:ln w="9525" cap="flat" cmpd="sng" algn="ctr">
            <a:solidFill>
              <a:schemeClr val="tx1"/>
            </a:solidFill>
            <a:prstDash val="solid"/>
            <a:round/>
            <a:headEnd type="none" w="med" len="med"/>
            <a:tailEnd type="none" w="med" len="med"/>
          </a:ln>
          <a:extLst>
            <a:ext uri="{53640926-AAD7-44D8-BBD7-CCE9431645EC}">
              <a14:shadowObscured xmlns:a14="http://schemas.microsoft.com/office/drawing/2010/main"/>
            </a:ext>
          </a:extLst>
        </p:spPr>
      </p:pic>
      <p:pic>
        <p:nvPicPr>
          <p:cNvPr id="1033" name="Picture 9" descr="Download MySQL Logo in SVG Vector or PNG File Format - Logo.win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73202" y="3520868"/>
            <a:ext cx="3640511" cy="2744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54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circle(in)">
                                      <p:cBhvr>
                                        <p:cTn id="14" dur="20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1031"/>
                                        </p:tgtEl>
                                        <p:attrNameLst>
                                          <p:attrName>style.visibility</p:attrName>
                                        </p:attrNameLst>
                                      </p:cBhvr>
                                      <p:to>
                                        <p:strVal val="visible"/>
                                      </p:to>
                                    </p:set>
                                    <p:animEffect transition="in" filter="wheel(1)">
                                      <p:cBhvr>
                                        <p:cTn id="19" dur="2000"/>
                                        <p:tgtEl>
                                          <p:spTgt spid="1031"/>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heel(1)">
                                      <p:cBhvr>
                                        <p:cTn id="24" dur="20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nodeType="clickEffect">
                                  <p:stCondLst>
                                    <p:cond delay="0"/>
                                  </p:stCondLst>
                                  <p:childTnLst>
                                    <p:set>
                                      <p:cBhvr>
                                        <p:cTn id="28" dur="1" fill="hold">
                                          <p:stCondLst>
                                            <p:cond delay="0"/>
                                          </p:stCondLst>
                                        </p:cTn>
                                        <p:tgtEl>
                                          <p:spTgt spid="1033"/>
                                        </p:tgtEl>
                                        <p:attrNameLst>
                                          <p:attrName>style.visibility</p:attrName>
                                        </p:attrNameLst>
                                      </p:cBhvr>
                                      <p:to>
                                        <p:strVal val="visible"/>
                                      </p:to>
                                    </p:set>
                                    <p:animEffect transition="in" filter="wheel(1)">
                                      <p:cBhvr>
                                        <p:cTn id="29" dur="2000"/>
                                        <p:tgtEl>
                                          <p:spTgt spid="1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62982" y="1983347"/>
            <a:ext cx="5087155" cy="398699"/>
          </a:xfrm>
          <a:prstGeom prst="rect">
            <a:avLst/>
          </a:prstGeom>
          <a:noFill/>
        </p:spPr>
        <p:txBody>
          <a:bodyPr wrap="square" rtlCol="0">
            <a:spAutoFit/>
          </a:bodyPr>
          <a:lstStyle/>
          <a:p>
            <a:pPr lvl="0" algn="ctr">
              <a:lnSpc>
                <a:spcPct val="107000"/>
              </a:lnSpc>
              <a:buClr>
                <a:srgbClr val="000000"/>
              </a:buClr>
              <a:buSzPts val="1600"/>
            </a:pPr>
            <a:r>
              <a:rPr lang="en-US" sz="2000" b="1" dirty="0" smtClean="0">
                <a:effectLst/>
                <a:latin typeface="Georgia" panose="02040502050405020303" pitchFamily="18" charset="0"/>
              </a:rPr>
              <a:t>Introduction to Java</a:t>
            </a:r>
            <a:endParaRPr lang="en-IN" sz="2000" b="1" dirty="0">
              <a:effectLst/>
              <a:latin typeface="Georgia" panose="02040502050405020303" pitchFamily="18" charset="0"/>
              <a:ea typeface="Calibri" panose="020F0502020204030204" pitchFamily="34" charset="0"/>
              <a:cs typeface="Vrinda" panose="020B0502040204020203" pitchFamily="34" charset="0"/>
            </a:endParaRPr>
          </a:p>
        </p:txBody>
      </p:sp>
      <p:pic>
        <p:nvPicPr>
          <p:cNvPr id="3" name="Picture 3" descr="What is Java Programming Language? - JournalDev"/>
          <p:cNvPicPr>
            <a:picLocks noChangeAspect="1" noChangeArrowheads="1"/>
          </p:cNvPicPr>
          <p:nvPr/>
        </p:nvPicPr>
        <p:blipFill rotWithShape="1">
          <a:blip r:embed="rId2">
            <a:extLst>
              <a:ext uri="{28A0092B-C50C-407E-A947-70E740481C1C}">
                <a14:useLocalDpi xmlns:a14="http://schemas.microsoft.com/office/drawing/2010/main" val="0"/>
              </a:ext>
            </a:extLst>
          </a:blip>
          <a:srcRect l="7157" t="5852" r="7884" b="35620"/>
          <a:stretch/>
        </p:blipFill>
        <p:spPr bwMode="auto">
          <a:xfrm>
            <a:off x="746974" y="759853"/>
            <a:ext cx="5215944" cy="239547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JAVA 37 - Page 14 of 14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4259" y="3116687"/>
            <a:ext cx="6095878" cy="2963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476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heel(1)">
                                      <p:cBhvr>
                                        <p:cTn id="15" dur="2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heel(1)">
                                      <p:cBhvr>
                                        <p:cTn id="2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About MySQL | What is MySQL - YouTube"/>
          <p:cNvPicPr>
            <a:picLocks noChangeAspect="1" noChangeArrowheads="1"/>
          </p:cNvPicPr>
          <p:nvPr/>
        </p:nvPicPr>
        <p:blipFill rotWithShape="1">
          <a:blip r:embed="rId2">
            <a:extLst>
              <a:ext uri="{28A0092B-C50C-407E-A947-70E740481C1C}">
                <a14:useLocalDpi xmlns:a14="http://schemas.microsoft.com/office/drawing/2010/main" val="0"/>
              </a:ext>
            </a:extLst>
          </a:blip>
          <a:srcRect l="3346" t="2159" r="7151" b="24677"/>
          <a:stretch/>
        </p:blipFill>
        <p:spPr bwMode="auto">
          <a:xfrm>
            <a:off x="618186" y="659436"/>
            <a:ext cx="6800489" cy="312695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798380" y="1863610"/>
            <a:ext cx="3400021" cy="398699"/>
          </a:xfrm>
          <a:prstGeom prst="rect">
            <a:avLst/>
          </a:prstGeom>
          <a:noFill/>
        </p:spPr>
        <p:txBody>
          <a:bodyPr wrap="square" rtlCol="0">
            <a:spAutoFit/>
          </a:bodyPr>
          <a:lstStyle/>
          <a:p>
            <a:pPr algn="ctr">
              <a:lnSpc>
                <a:spcPct val="107000"/>
              </a:lnSpc>
              <a:buClr>
                <a:srgbClr val="000000"/>
              </a:buClr>
              <a:buSzPts val="1600"/>
            </a:pPr>
            <a:r>
              <a:rPr lang="en-US" sz="2000" b="1" dirty="0">
                <a:latin typeface="Georgia" panose="02040502050405020303" pitchFamily="18" charset="0"/>
              </a:rPr>
              <a:t>Introduction to MySQL</a:t>
            </a:r>
            <a:endParaRPr lang="en-IN" sz="2000" b="1" dirty="0">
              <a:latin typeface="Georgia" panose="02040502050405020303" pitchFamily="18" charset="0"/>
            </a:endParaRPr>
          </a:p>
        </p:txBody>
      </p:sp>
      <p:pic>
        <p:nvPicPr>
          <p:cNvPr id="5124" name="Picture 4" descr="MySQL-Database Features and advantages by clivingstone on DeviantArt"/>
          <p:cNvPicPr>
            <a:picLocks noChangeAspect="1" noChangeArrowheads="1"/>
          </p:cNvPicPr>
          <p:nvPr/>
        </p:nvPicPr>
        <p:blipFill rotWithShape="1">
          <a:blip r:embed="rId3">
            <a:extLst>
              <a:ext uri="{28A0092B-C50C-407E-A947-70E740481C1C}">
                <a14:useLocalDpi xmlns:a14="http://schemas.microsoft.com/office/drawing/2010/main" val="0"/>
              </a:ext>
            </a:extLst>
          </a:blip>
          <a:srcRect l="3263" t="7527" r="9463" b="4402"/>
          <a:stretch/>
        </p:blipFill>
        <p:spPr bwMode="auto">
          <a:xfrm>
            <a:off x="5125792" y="3007512"/>
            <a:ext cx="6452315" cy="3249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229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5122"/>
                                        </p:tgtEl>
                                        <p:attrNameLst>
                                          <p:attrName>style.visibility</p:attrName>
                                        </p:attrNameLst>
                                      </p:cBhvr>
                                      <p:to>
                                        <p:strVal val="visible"/>
                                      </p:to>
                                    </p:set>
                                    <p:animEffect transition="in" filter="wheel(1)">
                                      <p:cBhvr>
                                        <p:cTn id="15" dur="2000"/>
                                        <p:tgtEl>
                                          <p:spTgt spid="5122"/>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5124"/>
                                        </p:tgtEl>
                                        <p:attrNameLst>
                                          <p:attrName>style.visibility</p:attrName>
                                        </p:attrNameLst>
                                      </p:cBhvr>
                                      <p:to>
                                        <p:strVal val="visible"/>
                                      </p:to>
                                    </p:set>
                                    <p:animEffect transition="in" filter="wheel(1)">
                                      <p:cBhvr>
                                        <p:cTn id="20" dur="20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185634" y="1657548"/>
            <a:ext cx="3812146" cy="421654"/>
          </a:xfrm>
          <a:prstGeom prst="rect">
            <a:avLst/>
          </a:prstGeom>
          <a:noFill/>
        </p:spPr>
        <p:txBody>
          <a:bodyPr wrap="square" rtlCol="0">
            <a:spAutoFit/>
          </a:bodyPr>
          <a:lstStyle/>
          <a:p>
            <a:pPr algn="ctr">
              <a:lnSpc>
                <a:spcPct val="107000"/>
              </a:lnSpc>
              <a:buClr>
                <a:srgbClr val="000000"/>
              </a:buClr>
              <a:buSzPts val="1600"/>
            </a:pPr>
            <a:r>
              <a:rPr lang="en-US" sz="2000" b="1" dirty="0">
                <a:latin typeface="Georgia" panose="02040502050405020303" pitchFamily="18" charset="0"/>
              </a:rPr>
              <a:t>Introduction to </a:t>
            </a:r>
            <a:r>
              <a:rPr lang="en-US" sz="2000" b="1" dirty="0" smtClean="0">
                <a:latin typeface="Georgia" panose="02040502050405020303" pitchFamily="18" charset="0"/>
              </a:rPr>
              <a:t>Eclipse IDE</a:t>
            </a:r>
            <a:endParaRPr lang="en-IN" sz="2000" b="1" dirty="0">
              <a:latin typeface="Georgia" panose="02040502050405020303" pitchFamily="18" charset="0"/>
            </a:endParaRPr>
          </a:p>
        </p:txBody>
      </p:sp>
      <p:sp>
        <p:nvSpPr>
          <p:cNvPr id="6" name="TextBox 5"/>
          <p:cNvSpPr txBox="1"/>
          <p:nvPr/>
        </p:nvSpPr>
        <p:spPr>
          <a:xfrm>
            <a:off x="1481071" y="2704564"/>
            <a:ext cx="9221273" cy="1969770"/>
          </a:xfrm>
          <a:prstGeom prst="rect">
            <a:avLst/>
          </a:prstGeom>
          <a:noFill/>
        </p:spPr>
        <p:txBody>
          <a:bodyPr wrap="square" rtlCol="0">
            <a:spAutoFit/>
          </a:bodyPr>
          <a:lstStyle/>
          <a:p>
            <a:pPr indent="360000" algn="just">
              <a:lnSpc>
                <a:spcPct val="200000"/>
              </a:lnSpc>
              <a:spcBef>
                <a:spcPts val="600"/>
              </a:spcBef>
              <a:spcAft>
                <a:spcPts val="600"/>
              </a:spcAft>
            </a:pPr>
            <a:r>
              <a:rPr lang="en-IN" sz="1400" dirty="0">
                <a:latin typeface="Georgia" panose="02040502050405020303" pitchFamily="18" charset="0"/>
              </a:rPr>
              <a:t>Eclipse is a multi-lingual software development environment, which consists of integrated development environment (IDE) and extra plug-in system. </a:t>
            </a:r>
          </a:p>
          <a:p>
            <a:pPr indent="360000" algn="just">
              <a:lnSpc>
                <a:spcPct val="200000"/>
              </a:lnSpc>
              <a:spcBef>
                <a:spcPts val="600"/>
              </a:spcBef>
              <a:spcAft>
                <a:spcPts val="600"/>
              </a:spcAft>
            </a:pPr>
            <a:r>
              <a:rPr lang="en-IN" sz="1400" dirty="0">
                <a:latin typeface="Georgia" panose="02040502050405020303" pitchFamily="18" charset="0"/>
              </a:rPr>
              <a:t>Eclipse is one of the IDEs which are mostly used professionally to develop applications and software solutions. An advantage of Eclipse over other professional IDEs is that Eclipse is an open source </a:t>
            </a:r>
            <a:r>
              <a:rPr lang="en-IN" sz="1400" dirty="0" smtClean="0">
                <a:latin typeface="Georgia" panose="02040502050405020303" pitchFamily="18" charset="0"/>
              </a:rPr>
              <a:t>platform.</a:t>
            </a:r>
            <a:endParaRPr lang="en-IN" sz="1400" dirty="0">
              <a:latin typeface="Georgia" panose="02040502050405020303" pitchFamily="18" charset="0"/>
            </a:endParaRPr>
          </a:p>
        </p:txBody>
      </p:sp>
    </p:spTree>
    <p:extLst>
      <p:ext uri="{BB962C8B-B14F-4D97-AF65-F5344CB8AC3E}">
        <p14:creationId xmlns:p14="http://schemas.microsoft.com/office/powerpoint/2010/main" val="9667831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ircle(in)">
                                      <p:cBhvr>
                                        <p:cTn id="15"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997443" y="1811980"/>
            <a:ext cx="10212863" cy="4484361"/>
            <a:chOff x="997443" y="1688750"/>
            <a:chExt cx="10201405" cy="4607592"/>
          </a:xfrm>
        </p:grpSpPr>
        <p:pic>
          <p:nvPicPr>
            <p:cNvPr id="2049"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7443" y="1688750"/>
              <a:ext cx="10201405" cy="4607592"/>
            </a:xfrm>
            <a:prstGeom prst="rect">
              <a:avLst/>
            </a:prstGeom>
            <a:noFill/>
            <a:extLst>
              <a:ext uri="{909E8E84-426E-40DD-AFC4-6F175D3DCCD1}">
                <a14:hiddenFill xmlns:a14="http://schemas.microsoft.com/office/drawing/2010/main">
                  <a:solidFill>
                    <a:srgbClr val="FFFFFF"/>
                  </a:solidFill>
                </a14:hiddenFill>
              </a:ext>
            </a:extLst>
          </p:spPr>
        </p:pic>
        <p:sp>
          <p:nvSpPr>
            <p:cNvPr id="3" name="Up Arrow 2"/>
            <p:cNvSpPr/>
            <p:nvPr/>
          </p:nvSpPr>
          <p:spPr>
            <a:xfrm rot="16200000">
              <a:off x="5249683" y="2162375"/>
              <a:ext cx="285750" cy="504825"/>
            </a:xfrm>
            <a:prstGeom prst="upArrow">
              <a:avLst/>
            </a:prstGeom>
            <a:solidFill>
              <a:sysClr val="window" lastClr="FFFFFF"/>
            </a:solidFill>
            <a:ln w="38100" cap="flat" cmpd="sng" algn="ctr">
              <a:solidFill>
                <a:srgbClr val="FF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latin typeface="Calibri" panose="020F0502020204030204" pitchFamily="34" charset="0"/>
                  <a:ea typeface="Calibri" panose="020F0502020204030204" pitchFamily="34" charset="0"/>
                  <a:cs typeface="Vrinda" panose="020B0502040204020203" pitchFamily="34" charset="0"/>
                </a:rPr>
                <a:t> </a:t>
              </a:r>
            </a:p>
          </p:txBody>
        </p:sp>
        <p:sp>
          <p:nvSpPr>
            <p:cNvPr id="4" name="Up Arrow 3"/>
            <p:cNvSpPr/>
            <p:nvPr/>
          </p:nvSpPr>
          <p:spPr>
            <a:xfrm rot="10800000">
              <a:off x="6997521" y="5188709"/>
              <a:ext cx="285750" cy="504825"/>
            </a:xfrm>
            <a:prstGeom prst="upArrow">
              <a:avLst/>
            </a:prstGeom>
            <a:solidFill>
              <a:sysClr val="window" lastClr="FFFFFF"/>
            </a:solidFill>
            <a:ln w="38100" cap="flat" cmpd="sng" algn="ctr">
              <a:solidFill>
                <a:srgbClr val="FF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latin typeface="Calibri" panose="020F0502020204030204" pitchFamily="34" charset="0"/>
                  <a:ea typeface="Calibri" panose="020F0502020204030204" pitchFamily="34" charset="0"/>
                  <a:cs typeface="Vrinda" panose="020B0502040204020203" pitchFamily="34" charset="0"/>
                </a:rPr>
                <a:t> </a:t>
              </a:r>
            </a:p>
          </p:txBody>
        </p:sp>
      </p:grpSp>
      <p:sp>
        <p:nvSpPr>
          <p:cNvPr id="2" name="Rectangle 4"/>
          <p:cNvSpPr>
            <a:spLocks noChangeArrowheads="1"/>
          </p:cNvSpPr>
          <p:nvPr/>
        </p:nvSpPr>
        <p:spPr bwMode="auto">
          <a:xfrm>
            <a:off x="618184" y="1104095"/>
            <a:ext cx="1095992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sz="2000" b="0" i="0" u="none" strike="noStrike" cap="none" normalizeH="0" baseline="0" dirty="0" smtClean="0">
                <a:ln>
                  <a:noFill/>
                </a:ln>
                <a:solidFill>
                  <a:schemeClr val="tx1"/>
                </a:solidFill>
                <a:effectLst/>
                <a:latin typeface="Georgia" panose="02040502050405020303" pitchFamily="18" charset="0"/>
                <a:ea typeface="Calibri" panose="020F0502020204030204" pitchFamily="34" charset="0"/>
                <a:cs typeface="Vrinda" panose="020B0502040204020203" pitchFamily="34" charset="0"/>
              </a:rPr>
              <a:t>Open the </a:t>
            </a:r>
            <a:r>
              <a:rPr kumimoji="0" 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a:t>
            </a:r>
            <a:r>
              <a:rPr kumimoji="0" lang="en-US" sz="2000" b="1" i="0" u="none" strike="noStrike" cap="none" normalizeH="0" baseline="0" dirty="0" smtClean="0">
                <a:ln>
                  <a:noFill/>
                </a:ln>
                <a:solidFill>
                  <a:schemeClr val="tx1"/>
                </a:solidFill>
                <a:effectLst/>
                <a:latin typeface="Georgia" panose="02040502050405020303" pitchFamily="18" charset="0"/>
                <a:ea typeface="Calibri" panose="020F0502020204030204" pitchFamily="34" charset="0"/>
                <a:cs typeface="Vrinda" panose="020B0502040204020203" pitchFamily="34" charset="0"/>
              </a:rPr>
              <a:t>eclipse.exe</a:t>
            </a:r>
            <a:r>
              <a:rPr kumimoji="0" lang="en-US" sz="20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a:t>
            </a:r>
            <a:r>
              <a:rPr kumimoji="0" lang="en-US" sz="2000" b="0" i="0" u="none" strike="noStrike" cap="none" normalizeH="0" baseline="0" dirty="0" smtClean="0">
                <a:ln>
                  <a:noFill/>
                </a:ln>
                <a:solidFill>
                  <a:schemeClr val="tx1"/>
                </a:solidFill>
                <a:effectLst/>
                <a:latin typeface="Georgia" panose="02040502050405020303" pitchFamily="18" charset="0"/>
                <a:ea typeface="Calibri" panose="020F0502020204030204" pitchFamily="34" charset="0"/>
                <a:cs typeface="Vrinda" panose="020B0502040204020203" pitchFamily="34" charset="0"/>
              </a:rPr>
              <a:t> file in windows. Then Click </a:t>
            </a:r>
            <a:r>
              <a:rPr kumimoji="0" lang="en-US" sz="2000" b="1" i="0" u="none" strike="noStrike" cap="none" normalizeH="0" baseline="0" dirty="0" smtClean="0">
                <a:ln>
                  <a:noFill/>
                </a:ln>
                <a:solidFill>
                  <a:schemeClr val="tx1"/>
                </a:solidFill>
                <a:effectLst/>
                <a:latin typeface="Georgia" panose="02040502050405020303" pitchFamily="18" charset="0"/>
                <a:ea typeface="Calibri" panose="020F0502020204030204" pitchFamily="34" charset="0"/>
                <a:cs typeface="Vrinda" panose="020B0502040204020203" pitchFamily="34" charset="0"/>
              </a:rPr>
              <a:t>File&gt; New &gt;</a:t>
            </a:r>
            <a:r>
              <a:rPr kumimoji="0" lang="en-US" sz="2000" b="0" i="0" u="none" strike="noStrike" cap="none" normalizeH="0" baseline="0" dirty="0" smtClean="0">
                <a:ln>
                  <a:noFill/>
                </a:ln>
                <a:solidFill>
                  <a:schemeClr val="tx1"/>
                </a:solidFill>
                <a:effectLst/>
                <a:latin typeface="Georgia" panose="02040502050405020303" pitchFamily="18" charset="0"/>
                <a:ea typeface="Calibri" panose="020F0502020204030204" pitchFamily="34" charset="0"/>
                <a:cs typeface="Vrinda" panose="020B0502040204020203" pitchFamily="34" charset="0"/>
              </a:rPr>
              <a:t> </a:t>
            </a:r>
            <a:r>
              <a:rPr kumimoji="0" lang="en-US" sz="2000" b="1" i="0" u="none" strike="noStrike" cap="none" normalizeH="0" baseline="0" dirty="0" smtClean="0">
                <a:ln>
                  <a:noFill/>
                </a:ln>
                <a:solidFill>
                  <a:schemeClr val="tx1"/>
                </a:solidFill>
                <a:effectLst/>
                <a:latin typeface="Georgia" panose="02040502050405020303" pitchFamily="18" charset="0"/>
                <a:ea typeface="Calibri" panose="020F0502020204030204" pitchFamily="34" charset="0"/>
                <a:cs typeface="Vrinda" panose="020B0502040204020203" pitchFamily="34" charset="0"/>
              </a:rPr>
              <a:t>Dynamic Web Project &gt; </a:t>
            </a:r>
            <a:r>
              <a:rPr kumimoji="0" lang="en-US" sz="2000" b="0" i="0" u="none" strike="noStrike" cap="none" normalizeH="0" baseline="0" dirty="0" smtClean="0">
                <a:ln>
                  <a:noFill/>
                </a:ln>
                <a:solidFill>
                  <a:schemeClr val="tx1"/>
                </a:solidFill>
                <a:effectLst/>
                <a:latin typeface="Georgia" panose="02040502050405020303" pitchFamily="18" charset="0"/>
                <a:ea typeface="Calibri" panose="020F0502020204030204" pitchFamily="34" charset="0"/>
                <a:cs typeface="Vrinda" panose="020B0502040204020203" pitchFamily="34" charset="0"/>
              </a:rPr>
              <a:t>enter the name of the project</a:t>
            </a:r>
            <a:r>
              <a:rPr kumimoji="0" lang="en-US" sz="2000" b="1" i="0" u="none" strike="noStrike" cap="none" normalizeH="0" baseline="0" dirty="0" smtClean="0">
                <a:ln>
                  <a:noFill/>
                </a:ln>
                <a:solidFill>
                  <a:schemeClr val="tx1"/>
                </a:solidFill>
                <a:effectLst/>
                <a:latin typeface="Georgia" panose="02040502050405020303" pitchFamily="18" charset="0"/>
                <a:ea typeface="Calibri" panose="020F0502020204030204" pitchFamily="34" charset="0"/>
                <a:cs typeface="Vrinda" panose="020B0502040204020203" pitchFamily="34" charset="0"/>
              </a:rPr>
              <a:t> </a:t>
            </a:r>
            <a:r>
              <a:rPr kumimoji="0" lang="en-US" sz="2000" b="0" i="0" u="none" strike="noStrike" cap="none" normalizeH="0" baseline="0" dirty="0" smtClean="0">
                <a:ln>
                  <a:noFill/>
                </a:ln>
                <a:solidFill>
                  <a:schemeClr val="tx1"/>
                </a:solidFill>
                <a:effectLst/>
                <a:latin typeface="Georgia" panose="02040502050405020303" pitchFamily="18" charset="0"/>
                <a:ea typeface="Calibri" panose="020F0502020204030204" pitchFamily="34" charset="0"/>
                <a:cs typeface="Vrinda" panose="020B0502040204020203" pitchFamily="34" charset="0"/>
              </a:rPr>
              <a:t>&amp; Click</a:t>
            </a:r>
            <a:r>
              <a:rPr kumimoji="0" lang="en-US" sz="2000" b="1" i="0" u="none" strike="noStrike" cap="none" normalizeH="0" baseline="0" dirty="0" smtClean="0">
                <a:ln>
                  <a:noFill/>
                </a:ln>
                <a:solidFill>
                  <a:schemeClr val="tx1"/>
                </a:solidFill>
                <a:effectLst/>
                <a:latin typeface="Georgia" panose="02040502050405020303" pitchFamily="18" charset="0"/>
                <a:ea typeface="Calibri" panose="020F0502020204030204" pitchFamily="34" charset="0"/>
                <a:cs typeface="Vrinda" panose="020B0502040204020203" pitchFamily="34" charset="0"/>
              </a:rPr>
              <a:t> Finish.</a:t>
            </a:r>
            <a:endParaRPr kumimoji="0" lang="en-US" sz="2000" b="0" i="0" u="none" strike="noStrike" cap="none" normalizeH="0" baseline="0" dirty="0" smtClean="0">
              <a:ln>
                <a:noFill/>
              </a:ln>
              <a:solidFill>
                <a:schemeClr val="tx1"/>
              </a:solidFill>
              <a:effectLst/>
            </a:endParaRPr>
          </a:p>
        </p:txBody>
      </p:sp>
      <p:sp>
        <p:nvSpPr>
          <p:cNvPr id="5" name="Rectangle 7"/>
          <p:cNvSpPr>
            <a:spLocks noChangeArrowheads="1"/>
          </p:cNvSpPr>
          <p:nvPr/>
        </p:nvSpPr>
        <p:spPr bwMode="auto">
          <a:xfrm>
            <a:off x="901521" y="24147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3" name="Title 1"/>
          <p:cNvSpPr txBox="1">
            <a:spLocks/>
          </p:cNvSpPr>
          <p:nvPr/>
        </p:nvSpPr>
        <p:spPr>
          <a:xfrm>
            <a:off x="1297547" y="698899"/>
            <a:ext cx="9601196" cy="434544"/>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u="dbl" dirty="0">
                <a:latin typeface="Georgia" panose="02040502050405020303" pitchFamily="18" charset="0"/>
              </a:rPr>
              <a:t>Create a Project in Eclipse</a:t>
            </a:r>
            <a:endParaRPr lang="en-US" sz="2000" b="1" u="dbl" dirty="0">
              <a:latin typeface="Georgia" panose="02040502050405020303" pitchFamily="18" charset="0"/>
            </a:endParaRPr>
          </a:p>
        </p:txBody>
      </p:sp>
    </p:spTree>
    <p:extLst>
      <p:ext uri="{BB962C8B-B14F-4D97-AF65-F5344CB8AC3E}">
        <p14:creationId xmlns:p14="http://schemas.microsoft.com/office/powerpoint/2010/main" val="2314193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randombar(horizont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257</TotalTime>
  <Words>952</Words>
  <Application>Microsoft Office PowerPoint</Application>
  <PresentationFormat>Widescreen</PresentationFormat>
  <Paragraphs>108</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Garamond</vt:lpstr>
      <vt:lpstr>Georgia</vt:lpstr>
      <vt:lpstr>Vrinda</vt:lpstr>
      <vt:lpstr>Wingdings</vt:lpstr>
      <vt:lpstr>Organic</vt:lpstr>
      <vt:lpstr>Build an Application Using Java on the Eclipse, connect it the MySQL Database &amp; deploy it Tomcat server</vt:lpstr>
      <vt:lpstr>ACKNOWLEDGEMENT</vt:lpstr>
      <vt:lpstr>PowerPoint Presentation</vt:lpstr>
      <vt:lpstr>PowerPoint Presentation</vt:lpstr>
      <vt:lpstr>Background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Bibliography</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 an Application Using Java on the Eclipse, connect it the MySQL Database &amp; deploy it Tomcat server</dc:title>
  <dc:creator>sourav paramita</dc:creator>
  <cp:lastModifiedBy>sourav paramita</cp:lastModifiedBy>
  <cp:revision>31</cp:revision>
  <dcterms:created xsi:type="dcterms:W3CDTF">2021-06-09T12:36:06Z</dcterms:created>
  <dcterms:modified xsi:type="dcterms:W3CDTF">2021-06-13T15:20:17Z</dcterms:modified>
</cp:coreProperties>
</file>