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6"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7" d="100"/>
          <a:sy n="77" d="100"/>
        </p:scale>
        <p:origin x="261" y="3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ngi pavan kumar" userId="7998f856423dce18" providerId="LiveId" clId="{812E0BA8-A7F9-46B6-9C77-7A698A926E02}"/>
    <pc:docChg chg="custSel modSld">
      <pc:chgData name="karingi pavan kumar" userId="7998f856423dce18" providerId="LiveId" clId="{812E0BA8-A7F9-46B6-9C77-7A698A926E02}" dt="2024-06-23T16:11:06.587" v="220" actId="1076"/>
      <pc:docMkLst>
        <pc:docMk/>
      </pc:docMkLst>
      <pc:sldChg chg="modSp mod">
        <pc:chgData name="karingi pavan kumar" userId="7998f856423dce18" providerId="LiveId" clId="{812E0BA8-A7F9-46B6-9C77-7A698A926E02}" dt="2024-06-23T12:52:35.539" v="61" actId="20577"/>
        <pc:sldMkLst>
          <pc:docMk/>
          <pc:sldMk cId="953325580" sldId="256"/>
        </pc:sldMkLst>
        <pc:spChg chg="mod">
          <ac:chgData name="karingi pavan kumar" userId="7998f856423dce18" providerId="LiveId" clId="{812E0BA8-A7F9-46B6-9C77-7A698A926E02}" dt="2024-06-23T12:52:35.539" v="61" actId="20577"/>
          <ac:spMkLst>
            <pc:docMk/>
            <pc:sldMk cId="953325580" sldId="256"/>
            <ac:spMk id="4" creationId="{00000000-0000-0000-0000-000000000000}"/>
          </ac:spMkLst>
        </pc:spChg>
      </pc:sldChg>
      <pc:sldChg chg="modSp mod">
        <pc:chgData name="karingi pavan kumar" userId="7998f856423dce18" providerId="LiveId" clId="{812E0BA8-A7F9-46B6-9C77-7A698A926E02}" dt="2024-06-23T16:00:29.583" v="71"/>
        <pc:sldMkLst>
          <pc:docMk/>
          <pc:sldMk cId="1186421160" sldId="262"/>
        </pc:sldMkLst>
        <pc:spChg chg="mod">
          <ac:chgData name="karingi pavan kumar" userId="7998f856423dce18" providerId="LiveId" clId="{812E0BA8-A7F9-46B6-9C77-7A698A926E02}" dt="2024-06-23T16:00:29.583" v="71"/>
          <ac:spMkLst>
            <pc:docMk/>
            <pc:sldMk cId="1186421160" sldId="262"/>
            <ac:spMk id="2" creationId="{8FEE4A9C-3F57-7DA7-91FD-715C3FB47F93}"/>
          </ac:spMkLst>
        </pc:spChg>
      </pc:sldChg>
      <pc:sldChg chg="modSp mod">
        <pc:chgData name="karingi pavan kumar" userId="7998f856423dce18" providerId="LiveId" clId="{812E0BA8-A7F9-46B6-9C77-7A698A926E02}" dt="2024-06-23T16:02:04.752" v="101" actId="20577"/>
        <pc:sldMkLst>
          <pc:docMk/>
          <pc:sldMk cId="3210358481" sldId="263"/>
        </pc:sldMkLst>
        <pc:spChg chg="mod">
          <ac:chgData name="karingi pavan kumar" userId="7998f856423dce18" providerId="LiveId" clId="{812E0BA8-A7F9-46B6-9C77-7A698A926E02}" dt="2024-06-23T16:01:18.909" v="72" actId="20577"/>
          <ac:spMkLst>
            <pc:docMk/>
            <pc:sldMk cId="3210358481" sldId="263"/>
            <ac:spMk id="2" creationId="{E041FD9D-DF07-9C37-1E61-1D920E0EF1D4}"/>
          </ac:spMkLst>
        </pc:spChg>
        <pc:spChg chg="mod">
          <ac:chgData name="karingi pavan kumar" userId="7998f856423dce18" providerId="LiveId" clId="{812E0BA8-A7F9-46B6-9C77-7A698A926E02}" dt="2024-06-23T16:02:04.752" v="101" actId="20577"/>
          <ac:spMkLst>
            <pc:docMk/>
            <pc:sldMk cId="3210358481" sldId="263"/>
            <ac:spMk id="4" creationId="{55D3E365-F310-FC1A-E7D2-3C3E98258532}"/>
          </ac:spMkLst>
        </pc:spChg>
      </pc:sldChg>
      <pc:sldChg chg="modSp mod">
        <pc:chgData name="karingi pavan kumar" userId="7998f856423dce18" providerId="LiveId" clId="{812E0BA8-A7F9-46B6-9C77-7A698A926E02}" dt="2024-06-23T12:56:44.573" v="70" actId="5793"/>
        <pc:sldMkLst>
          <pc:docMk/>
          <pc:sldMk cId="3202024527" sldId="265"/>
        </pc:sldMkLst>
        <pc:spChg chg="mod">
          <ac:chgData name="karingi pavan kumar" userId="7998f856423dce18" providerId="LiveId" clId="{812E0BA8-A7F9-46B6-9C77-7A698A926E02}" dt="2024-06-23T12:56:44.573" v="70" actId="5793"/>
          <ac:spMkLst>
            <pc:docMk/>
            <pc:sldMk cId="3202024527" sldId="265"/>
            <ac:spMk id="2" creationId="{C4FFAF3C-BA60-9181-132C-C36C403AAEA7}"/>
          </ac:spMkLst>
        </pc:spChg>
      </pc:sldChg>
      <pc:sldChg chg="modSp mod">
        <pc:chgData name="karingi pavan kumar" userId="7998f856423dce18" providerId="LiveId" clId="{812E0BA8-A7F9-46B6-9C77-7A698A926E02}" dt="2024-06-23T12:56:28.412" v="68" actId="5793"/>
        <pc:sldMkLst>
          <pc:docMk/>
          <pc:sldMk cId="4154508776" sldId="266"/>
        </pc:sldMkLst>
        <pc:spChg chg="mod">
          <ac:chgData name="karingi pavan kumar" userId="7998f856423dce18" providerId="LiveId" clId="{812E0BA8-A7F9-46B6-9C77-7A698A926E02}" dt="2024-06-23T12:56:28.412" v="68" actId="5793"/>
          <ac:spMkLst>
            <pc:docMk/>
            <pc:sldMk cId="4154508776" sldId="266"/>
            <ac:spMk id="2" creationId="{F7F0871F-2198-9E37-C96F-3611AA199B60}"/>
          </ac:spMkLst>
        </pc:spChg>
      </pc:sldChg>
      <pc:sldChg chg="modSp mod">
        <pc:chgData name="karingi pavan kumar" userId="7998f856423dce18" providerId="LiveId" clId="{812E0BA8-A7F9-46B6-9C77-7A698A926E02}" dt="2024-06-23T16:07:53.045" v="211" actId="20577"/>
        <pc:sldMkLst>
          <pc:docMk/>
          <pc:sldMk cId="1483293388" sldId="267"/>
        </pc:sldMkLst>
        <pc:spChg chg="mod">
          <ac:chgData name="karingi pavan kumar" userId="7998f856423dce18" providerId="LiveId" clId="{812E0BA8-A7F9-46B6-9C77-7A698A926E02}" dt="2024-06-23T16:07:53.045" v="211" actId="20577"/>
          <ac:spMkLst>
            <pc:docMk/>
            <pc:sldMk cId="1483293388" sldId="267"/>
            <ac:spMk id="2" creationId="{D3304455-6802-6CA9-8475-2F6DD1B8D409}"/>
          </ac:spMkLst>
        </pc:spChg>
      </pc:sldChg>
      <pc:sldChg chg="modSp mod">
        <pc:chgData name="karingi pavan kumar" userId="7998f856423dce18" providerId="LiveId" clId="{812E0BA8-A7F9-46B6-9C77-7A698A926E02}" dt="2024-06-23T16:11:06.587" v="220" actId="1076"/>
        <pc:sldMkLst>
          <pc:docMk/>
          <pc:sldMk cId="3183315129" sldId="268"/>
        </pc:sldMkLst>
        <pc:spChg chg="mod">
          <ac:chgData name="karingi pavan kumar" userId="7998f856423dce18" providerId="LiveId" clId="{812E0BA8-A7F9-46B6-9C77-7A698A926E02}" dt="2024-06-23T16:11:06.587" v="220" actId="1076"/>
          <ac:spMkLst>
            <pc:docMk/>
            <pc:sldMk cId="3183315129" sldId="268"/>
            <ac:spMk id="2" creationId="{005E46AB-32C4-4B57-A2B1-50738A64BE1B}"/>
          </ac:spMkLst>
        </pc:spChg>
      </pc:sldChg>
      <pc:sldChg chg="modSp mod">
        <pc:chgData name="karingi pavan kumar" userId="7998f856423dce18" providerId="LiveId" clId="{812E0BA8-A7F9-46B6-9C77-7A698A926E02}" dt="2024-06-23T16:10:14.302" v="219" actId="20577"/>
        <pc:sldMkLst>
          <pc:docMk/>
          <pc:sldMk cId="728950222" sldId="269"/>
        </pc:sldMkLst>
        <pc:spChg chg="mod">
          <ac:chgData name="karingi pavan kumar" userId="7998f856423dce18" providerId="LiveId" clId="{812E0BA8-A7F9-46B6-9C77-7A698A926E02}" dt="2024-06-23T16:10:14.302" v="219" actId="20577"/>
          <ac:spMkLst>
            <pc:docMk/>
            <pc:sldMk cId="728950222" sldId="269"/>
            <ac:spMk id="2" creationId="{357C38BC-22B3-37B2-E0C3-812020A76077}"/>
          </ac:spMkLst>
        </pc:spChg>
      </pc:sldChg>
      <pc:sldChg chg="modSp mod">
        <pc:chgData name="karingi pavan kumar" userId="7998f856423dce18" providerId="LiveId" clId="{812E0BA8-A7F9-46B6-9C77-7A698A926E02}" dt="2024-06-23T16:10:01.600" v="218" actId="27636"/>
        <pc:sldMkLst>
          <pc:docMk/>
          <pc:sldMk cId="614882681" sldId="2146847055"/>
        </pc:sldMkLst>
        <pc:spChg chg="mod">
          <ac:chgData name="karingi pavan kumar" userId="7998f856423dce18" providerId="LiveId" clId="{812E0BA8-A7F9-46B6-9C77-7A698A926E02}" dt="2024-06-23T16:10:01.600" v="218" actId="27636"/>
          <ac:spMkLst>
            <pc:docMk/>
            <pc:sldMk cId="614882681" sldId="2146847055"/>
            <ac:spMk id="3" creationId="{A6638FD1-D00E-E75B-705C-564F06D93D7B}"/>
          </ac:spMkLst>
        </pc:spChg>
      </pc:sldChg>
      <pc:sldChg chg="modSp mod">
        <pc:chgData name="karingi pavan kumar" userId="7998f856423dce18" providerId="LiveId" clId="{812E0BA8-A7F9-46B6-9C77-7A698A926E02}" dt="2024-06-23T12:56:37.163" v="69" actId="5793"/>
        <pc:sldMkLst>
          <pc:docMk/>
          <pc:sldMk cId="3493382040" sldId="2146847056"/>
        </pc:sldMkLst>
        <pc:spChg chg="mod">
          <ac:chgData name="karingi pavan kumar" userId="7998f856423dce18" providerId="LiveId" clId="{812E0BA8-A7F9-46B6-9C77-7A698A926E02}" dt="2024-06-23T12:56:37.163" v="69" actId="5793"/>
          <ac:spMkLst>
            <pc:docMk/>
            <pc:sldMk cId="3493382040" sldId="2146847056"/>
            <ac:spMk id="7" creationId="{16608283-4E06-E68C-D666-8DA21237C053}"/>
          </ac:spMkLst>
        </pc:spChg>
        <pc:spChg chg="mod">
          <ac:chgData name="karingi pavan kumar" userId="7998f856423dce18" providerId="LiveId" clId="{812E0BA8-A7F9-46B6-9C77-7A698A926E02}" dt="2024-06-23T12:53:43.080" v="64" actId="5793"/>
          <ac:spMkLst>
            <pc:docMk/>
            <pc:sldMk cId="3493382040" sldId="2146847056"/>
            <ac:spMk id="8" creationId="{2B12B8D5-3EB5-5D2E-75A5-CEF9F9C66450}"/>
          </ac:spMkLst>
        </pc:spChg>
      </pc:sldChg>
      <pc:sldChg chg="modSp mod">
        <pc:chgData name="karingi pavan kumar" userId="7998f856423dce18" providerId="LiveId" clId="{812E0BA8-A7F9-46B6-9C77-7A698A926E02}" dt="2024-06-23T12:56:15.393" v="66" actId="5793"/>
        <pc:sldMkLst>
          <pc:docMk/>
          <pc:sldMk cId="2712117114" sldId="2146847057"/>
        </pc:sldMkLst>
        <pc:spChg chg="mod">
          <ac:chgData name="karingi pavan kumar" userId="7998f856423dce18" providerId="LiveId" clId="{812E0BA8-A7F9-46B6-9C77-7A698A926E02}" dt="2024-06-23T12:56:15.393" v="66" actId="5793"/>
          <ac:spMkLst>
            <pc:docMk/>
            <pc:sldMk cId="2712117114" sldId="2146847057"/>
            <ac:spMk id="3" creationId="{31486278-E441-F6FD-6823-CC24F67FAD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SENTIMENT ANALYSIS of customer’s review</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74607" y="4586365"/>
            <a:ext cx="902310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Name </a:t>
            </a:r>
            <a:r>
              <a:rPr lang="en-US" sz="2000" b="1">
                <a:solidFill>
                  <a:schemeClr val="accent1">
                    <a:lumMod val="75000"/>
                  </a:schemeClr>
                </a:solidFill>
                <a:latin typeface="Arial" pitchFamily="34" charset="0"/>
                <a:cs typeface="Arial" pitchFamily="34" charset="0"/>
              </a:rPr>
              <a:t>: MUDDADA </a:t>
            </a:r>
            <a:r>
              <a:rPr lang="en-US" sz="2000" b="1" dirty="0">
                <a:solidFill>
                  <a:schemeClr val="accent1">
                    <a:lumMod val="75000"/>
                  </a:schemeClr>
                </a:solidFill>
                <a:latin typeface="Arial" pitchFamily="34" charset="0"/>
                <a:cs typeface="Arial" pitchFamily="34" charset="0"/>
              </a:rPr>
              <a:t>RUPAMANI</a:t>
            </a:r>
          </a:p>
          <a:p>
            <a:r>
              <a:rPr lang="en-US" sz="2000" b="1" dirty="0">
                <a:solidFill>
                  <a:schemeClr val="accent1">
                    <a:lumMod val="75000"/>
                  </a:schemeClr>
                </a:solidFill>
                <a:latin typeface="Arial"/>
                <a:cs typeface="Arial"/>
              </a:rPr>
              <a:t>College : AVANTHI INSTITUTE OF ENGINEERING &amp; TECHNOLOGY</a:t>
            </a:r>
          </a:p>
          <a:p>
            <a:r>
              <a:rPr lang="en-US" sz="2000" b="1" dirty="0">
                <a:solidFill>
                  <a:schemeClr val="accent1">
                    <a:lumMod val="75000"/>
                  </a:schemeClr>
                </a:solidFill>
                <a:latin typeface="Arial"/>
                <a:cs typeface="Arial"/>
              </a:rPr>
              <a:t>Department : CSE(AI&amp;ML)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10072" y="387626"/>
            <a:ext cx="11029615" cy="4673324"/>
          </a:xfrm>
        </p:spPr>
        <p:txBody>
          <a:bodyPr>
            <a:normAutofit/>
          </a:bodyPr>
          <a:lstStyle/>
          <a:p>
            <a:pPr marL="0" indent="0">
              <a:buNone/>
            </a:pPr>
            <a:r>
              <a:rPr lang="en-US" sz="2000" dirty="0">
                <a:solidFill>
                  <a:srgbClr val="0F0F0F"/>
                </a:solidFill>
              </a:rPr>
              <a:t>Based on our analysis, </a:t>
            </a:r>
            <a:r>
              <a:rPr lang="en-US" sz="1800" kern="1200" dirty="0">
                <a:solidFill>
                  <a:srgbClr val="0F0F0F"/>
                </a:solidFill>
                <a:effectLst/>
                <a:latin typeface="Franklin Gothic Book" panose="020B0503020102020204" pitchFamily="34" charset="0"/>
                <a:ea typeface="+mn-ea"/>
                <a:cs typeface="+mn-cs"/>
              </a:rPr>
              <a:t>Support Vector Machine </a:t>
            </a:r>
            <a:r>
              <a:rPr lang="en-US" sz="2000" dirty="0">
                <a:solidFill>
                  <a:srgbClr val="0F0F0F"/>
                </a:solidFill>
              </a:rPr>
              <a:t>emerged as the most effective model for sentiment analysis of reviews, demonstrating the highest accuracy at 82.00% and a balanced performance with precision and recall scores of 78.06% and 78.35%, respectively. While the Naïve Bayes exhibited the highest precision at 82.93%, its lower recall of 72.02% indicated a tendency to miss many actual positive reviews. Therefore, for tasks requiring a balanced approach to identifying and capturing positive reviews, </a:t>
            </a:r>
            <a:r>
              <a:rPr lang="en-US" sz="1800" kern="1200" dirty="0">
                <a:solidFill>
                  <a:srgbClr val="0F0F0F"/>
                </a:solidFill>
                <a:effectLst/>
                <a:latin typeface="Franklin Gothic Book" panose="020B0503020102020204" pitchFamily="34" charset="0"/>
                <a:ea typeface="+mn-ea"/>
                <a:cs typeface="+mn-cs"/>
              </a:rPr>
              <a:t>Support Vector Machine </a:t>
            </a:r>
            <a:r>
              <a:rPr lang="en-US" sz="2000" dirty="0">
                <a:solidFill>
                  <a:srgbClr val="0F0F0F"/>
                </a:solidFill>
              </a:rPr>
              <a:t>is the recommended model.</a:t>
            </a:r>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sz="2000" b="1" dirty="0"/>
              <a:t>Social Media Feeds</a:t>
            </a:r>
            <a:r>
              <a:rPr lang="en-US" sz="2000" dirty="0"/>
              <a:t>: Integrating data from social media platforms like Twitter, Instagram, and Facebook can provide a broader perspective on customer sentiments and trends.</a:t>
            </a:r>
          </a:p>
          <a:p>
            <a:pPr marL="305435" indent="-305435"/>
            <a:r>
              <a:rPr lang="en-US" sz="2000" b="1" dirty="0"/>
              <a:t>Review Aggregator Sites</a:t>
            </a:r>
            <a:r>
              <a:rPr lang="en-US" sz="2000" dirty="0"/>
              <a:t>: Accessing data from review aggregator websites such as Yelp, TripAdvisor, and Zomato can supplement the analysis with a larger dataset and diverse opinions.</a:t>
            </a:r>
          </a:p>
          <a:p>
            <a:pPr marL="305435" indent="-305435"/>
            <a:r>
              <a:rPr lang="en-US" sz="2000" b="1" dirty="0"/>
              <a:t>Deep Learning Techniques</a:t>
            </a:r>
            <a:r>
              <a:rPr lang="en-US" sz="2000" dirty="0"/>
              <a:t>: Implementing advanced deep learning models like Transformers (e.g., BERT, GPT) can improve the accuracy and granularity of sentiment analysis by capturing context and nuances in language.</a:t>
            </a:r>
          </a:p>
          <a:p>
            <a:pPr marL="305435" indent="-305435"/>
            <a:r>
              <a:rPr lang="en-US" sz="2000" b="1" dirty="0"/>
              <a:t>Edge Computing</a:t>
            </a:r>
            <a:r>
              <a:rPr lang="en-US" sz="2000" dirty="0"/>
              <a:t>: Implementing edge computing techniques can enhance real-time analysis of restaurant reviews, enabling quick responses to customer feedback and ensuring timely improvements in service quality.</a:t>
            </a:r>
          </a:p>
          <a:p>
            <a:pPr marL="305435" indent="-305435"/>
            <a:r>
              <a:rPr lang="en-US" sz="2000" b="1" dirty="0"/>
              <a:t>Semantic Analysis</a:t>
            </a:r>
            <a:r>
              <a:rPr lang="en-US" sz="2000" dirty="0"/>
              <a:t>: Incorporating semantic analysis techniques can extract deeper meaning from reviews, identifying themes, topics, and sentiments related to specific aspects of the restaurant experience.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1" err="1"/>
              <a:t>GitHub</a:t>
            </a:r>
            <a:r>
              <a:rPr lang="en-IN" sz="2400" b="1"/>
              <a:t>: </a:t>
            </a:r>
            <a:r>
              <a:rPr lang="en-IN" sz="2400"/>
              <a:t>https</a:t>
            </a:r>
            <a:r>
              <a:rPr lang="en-IN" sz="2400" dirty="0"/>
              <a:t>://github.com/</a:t>
            </a:r>
            <a:r>
              <a:rPr lang="en-IN" sz="2400" dirty="0" err="1"/>
              <a:t>Rupamani</a:t>
            </a:r>
            <a:r>
              <a:rPr lang="en-IN" sz="2400" dirty="0"/>
              <a:t>/</a:t>
            </a:r>
            <a:r>
              <a:rPr lang="en-IN" sz="2400" dirty="0" err="1"/>
              <a:t>Eduskills</a:t>
            </a:r>
            <a:r>
              <a:rPr lang="en-IN" sz="2400" dirty="0"/>
              <a:t>-IBM</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In the highly competitive restaurant industry, understanding customer sentiment towards food quality, service, and overall dining experience is crucial for maintaining customer satisfaction and loyalty. Traditional feedback mechanisms often fall short in capturing the nuanced opinions of customers, leading to missed opportunities for improvement. By leveraging sentiment analysis, restaurants can gain valuable insights from customer reviews, enabling them to address issues promptly and enhance their offerings.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0" y="-831750"/>
            <a:ext cx="11613485" cy="5563973"/>
          </a:xfrm>
        </p:spPr>
        <p:txBody>
          <a:bodyPr vert="horz" lIns="91440" tIns="45720" rIns="91440" bIns="45720" rtlCol="0" anchor="ctr">
            <a:noAutofit/>
          </a:bodyPr>
          <a:lstStyle/>
          <a:p>
            <a:pPr marL="0" indent="0">
              <a:buNone/>
            </a:pPr>
            <a:r>
              <a:rPr lang="en-US" sz="1800" dirty="0"/>
              <a:t>The proposed sentiment analysis system aims to address the challenge of classifying customer reviews as positive or negative to provide valuable insights into customer satisfaction. This involves leveraging machine learning techniques to accurately analyze and classify textual data. The solution will consist of the following components:</a:t>
            </a:r>
          </a:p>
          <a:p>
            <a:endParaRPr lang="en-IN" sz="1200" dirty="0"/>
          </a:p>
        </p:txBody>
      </p:sp>
      <p:sp>
        <p:nvSpPr>
          <p:cNvPr id="4" name="Rectangle 2">
            <a:extLst>
              <a:ext uri="{FF2B5EF4-FFF2-40B4-BE49-F238E27FC236}">
                <a16:creationId xmlns:a16="http://schemas.microsoft.com/office/drawing/2014/main" id="{55D3E365-F310-FC1A-E7D2-3C3E98258532}"/>
              </a:ext>
            </a:extLst>
          </p:cNvPr>
          <p:cNvSpPr>
            <a:spLocks noChangeArrowheads="1"/>
          </p:cNvSpPr>
          <p:nvPr/>
        </p:nvSpPr>
        <p:spPr bwMode="auto">
          <a:xfrm>
            <a:off x="441670" y="2557958"/>
            <a:ext cx="11613485"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rgbClr val="00B0F0"/>
                </a:solidFill>
                <a:effectLst/>
              </a:rPr>
              <a:t>Model Development</a:t>
            </a:r>
            <a:r>
              <a:rPr kumimoji="0" lang="en-US" altLang="en-US" sz="2200" b="0" i="0" u="none" strike="noStrike" cap="none" normalizeH="0" baseline="0" dirty="0">
                <a:ln>
                  <a:noFill/>
                </a:ln>
                <a:solidFill>
                  <a:srgbClr val="00B0F0"/>
                </a:solidFill>
                <a:effectLst/>
              </a:rPr>
              <a:t>:</a:t>
            </a:r>
          </a:p>
          <a:p>
            <a:pPr marR="0" lvl="0" algn="l" defTabSz="914400" rtl="0" eaLnBrk="0" fontAlgn="base" latinLnBrk="0" hangingPunct="0">
              <a:lnSpc>
                <a:spcPct val="100000"/>
              </a:lnSpc>
              <a:spcBef>
                <a:spcPct val="0"/>
              </a:spcBef>
              <a:spcAft>
                <a:spcPct val="0"/>
              </a:spcAft>
              <a:buClr>
                <a:schemeClr val="accent1"/>
              </a:buClr>
              <a:buSzTx/>
              <a:tabLst/>
            </a:pPr>
            <a:r>
              <a:rPr lang="en-US" altLang="en-US" b="1" dirty="0"/>
              <a:t>     </a:t>
            </a:r>
            <a:r>
              <a:rPr kumimoji="0" lang="en-US" altLang="en-US" b="1" i="0" u="none" strike="noStrike" cap="none" normalizeH="0" baseline="0" dirty="0">
                <a:ln>
                  <a:noFill/>
                </a:ln>
                <a:solidFill>
                  <a:schemeClr val="tx1"/>
                </a:solidFill>
                <a:effectLst/>
              </a:rPr>
              <a:t>Training and Prediction</a:t>
            </a:r>
            <a:r>
              <a:rPr kumimoji="0" lang="en-US" altLang="en-US" b="0" i="0" u="none" strike="noStrike" cap="none" normalizeH="0" baseline="0" dirty="0">
                <a:ln>
                  <a:noFill/>
                </a:ln>
                <a:solidFill>
                  <a:schemeClr val="tx1"/>
                </a:solidFill>
                <a:effectLst/>
              </a:rPr>
              <a:t>: The model is trained using a training dataset and then used to predict the sentiment of new reviews.</a:t>
            </a: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b="1" i="0" u="none" strike="noStrike" cap="none" normalizeH="0" baseline="0" dirty="0">
                <a:ln>
                  <a:noFill/>
                </a:ln>
                <a:solidFill>
                  <a:schemeClr val="tx1"/>
                </a:solidFill>
                <a:effectLst/>
              </a:rPr>
              <a:t>     Data Preprocessing and Feature Engineering </a:t>
            </a:r>
            <a:r>
              <a:rPr kumimoji="0" lang="en-US" altLang="en-US" b="0" i="0" u="none" strike="noStrike" cap="none" normalizeH="0" baseline="0" dirty="0">
                <a:ln>
                  <a:noFill/>
                </a:ln>
                <a:solidFill>
                  <a:schemeClr val="tx1"/>
                </a:solidFill>
                <a:effectLst/>
              </a:rPr>
              <a:t>: The notebook references </a:t>
            </a:r>
            <a:r>
              <a:rPr kumimoji="0" lang="en-US" altLang="en-US" b="0" i="0" u="none" strike="noStrike" cap="none" normalizeH="0" baseline="0" dirty="0" err="1">
                <a:ln>
                  <a:noFill/>
                </a:ln>
                <a:solidFill>
                  <a:schemeClr val="tx1"/>
                </a:solidFill>
                <a:effectLst/>
              </a:rPr>
              <a:t>preprocess_review</a:t>
            </a:r>
            <a:r>
              <a:rPr kumimoji="0" lang="en-US" altLang="en-US" b="0" i="0" u="none" strike="noStrike" cap="none" normalizeH="0" baseline="0" dirty="0">
                <a:ln>
                  <a:noFill/>
                </a:ln>
                <a:solidFill>
                  <a:schemeClr val="tx1"/>
                </a:solidFill>
                <a:effectLst/>
              </a:rPr>
              <a:t>, which likely involves text preprocessing steps (though the exact details are not visible in the extracted cells).</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rgbClr val="00B0F0"/>
                </a:solidFill>
                <a:effectLst/>
              </a:rPr>
              <a:t>Evaluation</a:t>
            </a:r>
            <a:r>
              <a:rPr kumimoji="0" lang="en-US" altLang="en-US" sz="2200" b="0" i="0" u="none" strike="noStrike" cap="none" normalizeH="0" baseline="0" dirty="0">
                <a:ln>
                  <a:noFill/>
                </a:ln>
                <a:solidFill>
                  <a:srgbClr val="00B0F0"/>
                </a:solidFill>
                <a:effectLst/>
              </a:rPr>
              <a:t>:</a:t>
            </a:r>
          </a:p>
          <a:p>
            <a:pPr marR="0" lvl="0" algn="l" defTabSz="914400" rtl="0" eaLnBrk="0" fontAlgn="base" latinLnBrk="0" hangingPunct="0">
              <a:lnSpc>
                <a:spcPct val="100000"/>
              </a:lnSpc>
              <a:spcBef>
                <a:spcPct val="0"/>
              </a:spcBef>
              <a:spcAft>
                <a:spcPct val="0"/>
              </a:spcAft>
              <a:buClr>
                <a:schemeClr val="accent1"/>
              </a:buClr>
              <a:buSzTx/>
              <a:tabLst/>
            </a:pPr>
            <a:r>
              <a:rPr lang="en-US" altLang="en-US" b="1" dirty="0"/>
              <a:t>     </a:t>
            </a:r>
            <a:r>
              <a:rPr kumimoji="0" lang="en-US" altLang="en-US" b="1" i="0" u="none" strike="noStrike" cap="none" normalizeH="0" baseline="0" dirty="0">
                <a:ln>
                  <a:noFill/>
                </a:ln>
                <a:solidFill>
                  <a:schemeClr val="tx1"/>
                </a:solidFill>
                <a:effectLst/>
              </a:rPr>
              <a:t>Metrics</a:t>
            </a:r>
            <a:r>
              <a:rPr kumimoji="0" lang="en-US" altLang="en-US" b="0" i="0" u="none" strike="noStrike" cap="none" normalizeH="0" baseline="0" dirty="0">
                <a:ln>
                  <a:noFill/>
                </a:ln>
                <a:solidFill>
                  <a:schemeClr val="tx1"/>
                </a:solidFill>
                <a:effectLst/>
              </a:rPr>
              <a:t>: The project includes the evaluation of the model's performance using metrics such as accuracy and classification reports.</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rgbClr val="00B0F0"/>
                </a:solidFill>
                <a:effectLst/>
              </a:rPr>
              <a:t>Deployment</a:t>
            </a:r>
            <a:r>
              <a:rPr kumimoji="0" lang="en-US" altLang="en-US" sz="2200" b="0" i="0" u="none" strike="noStrike" cap="none" normalizeH="0" baseline="0" dirty="0">
                <a:ln>
                  <a:noFill/>
                </a:ln>
                <a:solidFill>
                  <a:srgbClr val="00B0F0"/>
                </a:solidFill>
                <a:effectLst/>
              </a:rPr>
              <a:t>:</a:t>
            </a: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b="1" i="0" u="none" strike="noStrike" cap="none" normalizeH="0" baseline="0" dirty="0">
                <a:ln>
                  <a:noFill/>
                </a:ln>
                <a:solidFill>
                  <a:schemeClr val="tx1"/>
                </a:solidFill>
                <a:effectLst/>
              </a:rPr>
              <a:t>      User Interaction</a:t>
            </a:r>
            <a:r>
              <a:rPr kumimoji="0" lang="en-US" altLang="en-US" b="0" i="0" u="none" strike="noStrike" cap="none" normalizeH="0" baseline="0" dirty="0">
                <a:ln>
                  <a:noFill/>
                </a:ln>
                <a:solidFill>
                  <a:schemeClr val="tx1"/>
                </a:solidFill>
                <a:effectLst/>
              </a:rPr>
              <a:t>: The project includes code for predicting the sentiment of a new review entered by a user.</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b="1" i="0" u="none" strike="noStrike" cap="none" normalizeH="0" baseline="0" dirty="0">
                <a:ln>
                  <a:noFill/>
                </a:ln>
                <a:solidFill>
                  <a:schemeClr val="tx1"/>
                </a:solidFill>
                <a:effectLst/>
              </a:rPr>
              <a:t>      Machine Learning Algorithm</a:t>
            </a:r>
            <a:r>
              <a:rPr kumimoji="0" lang="en-US" altLang="en-US" b="0" i="0" u="none" strike="noStrike" cap="none" normalizeH="0" baseline="0" dirty="0">
                <a:ln>
                  <a:noFill/>
                </a:ln>
                <a:solidFill>
                  <a:schemeClr val="tx1"/>
                </a:solidFill>
                <a:effectLst/>
              </a:rPr>
              <a:t>: The project uses the Naive Bayes classifier (</a:t>
            </a:r>
            <a:r>
              <a:rPr kumimoji="0" lang="en-US" altLang="en-US" b="0" i="0" u="none" strike="noStrike" cap="none" normalizeH="0" baseline="0" dirty="0" err="1">
                <a:ln>
                  <a:noFill/>
                </a:ln>
                <a:solidFill>
                  <a:schemeClr val="tx1"/>
                </a:solidFill>
                <a:effectLst/>
              </a:rPr>
              <a:t>MultinomialNB</a:t>
            </a:r>
            <a:r>
              <a:rPr kumimoji="0" lang="en-US" altLang="en-US" b="0" i="0" u="none" strike="noStrike" cap="none" normalizeH="0" baseline="0" dirty="0">
                <a:ln>
                  <a:noFill/>
                </a:ln>
                <a:solidFill>
                  <a:schemeClr val="tx1"/>
                </a:solidFill>
                <a:effectLst/>
              </a:rPr>
              <a:t>) and Support Vector Machine to classify the sentiment of reviews.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28004"/>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1014"/>
            <a:ext cx="11029615" cy="7659094"/>
          </a:xfrm>
        </p:spPr>
        <p:txBody>
          <a:bodyPr/>
          <a:lstStyle/>
          <a:p>
            <a:pPr marL="0" indent="0">
              <a:buNone/>
            </a:pPr>
            <a:r>
              <a:rPr lang="en-IN" sz="2800" b="1" dirty="0">
                <a:solidFill>
                  <a:srgbClr val="00B0F0"/>
                </a:solidFill>
              </a:rPr>
              <a:t>System requirements</a:t>
            </a: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p:txBody>
      </p:sp>
      <p:sp>
        <p:nvSpPr>
          <p:cNvPr id="8" name="Rectangle 5">
            <a:extLst>
              <a:ext uri="{FF2B5EF4-FFF2-40B4-BE49-F238E27FC236}">
                <a16:creationId xmlns:a16="http://schemas.microsoft.com/office/drawing/2014/main" id="{1CE1F6DA-5D20-BBCA-F723-385FF3DE35F2}"/>
              </a:ext>
            </a:extLst>
          </p:cNvPr>
          <p:cNvSpPr>
            <a:spLocks noChangeArrowheads="1"/>
          </p:cNvSpPr>
          <p:nvPr/>
        </p:nvSpPr>
        <p:spPr bwMode="auto">
          <a:xfrm>
            <a:off x="792480" y="2347317"/>
            <a:ext cx="11200246"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Hardware Requirements</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A computer with a minimum of 8 GB RAM for efficient data processing and model training.</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Sufficient storage space to handle the dataset and model files.</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Software Requirements</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An operating system that supports Python (Windows, macOS, or Linux).</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A Python environment (Python 3.6 or later).</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Data Requirements</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A dataset containing customer reviews with sentiment labels (positive or negative).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608283-4E06-E68C-D666-8DA21237C053}"/>
              </a:ext>
            </a:extLst>
          </p:cNvPr>
          <p:cNvSpPr txBox="1"/>
          <p:nvPr/>
        </p:nvSpPr>
        <p:spPr>
          <a:xfrm>
            <a:off x="548639" y="988814"/>
            <a:ext cx="7818120" cy="954107"/>
          </a:xfrm>
          <a:prstGeom prst="rect">
            <a:avLst/>
          </a:prstGeom>
          <a:noFill/>
        </p:spPr>
        <p:txBody>
          <a:bodyPr wrap="square">
            <a:spAutoFit/>
          </a:bodyPr>
          <a:lstStyle/>
          <a:p>
            <a:pPr>
              <a:buClr>
                <a:schemeClr val="accent1"/>
              </a:buClr>
            </a:pPr>
            <a:r>
              <a:rPr lang="en-US" sz="2800" b="1" dirty="0">
                <a:solidFill>
                  <a:srgbClr val="00B0F0"/>
                </a:solidFill>
              </a:rPr>
              <a:t>Libraries Required to Build the Model</a:t>
            </a:r>
          </a:p>
          <a:p>
            <a:pPr marL="457200" indent="-457200">
              <a:buClr>
                <a:schemeClr val="accent1"/>
              </a:buClr>
              <a:buFont typeface="Wingdings" panose="05000000000000000000" pitchFamily="2" charset="2"/>
              <a:buChar char="§"/>
            </a:pPr>
            <a:endParaRPr lang="en-IN" sz="2800" b="1" dirty="0"/>
          </a:p>
        </p:txBody>
      </p:sp>
      <p:sp>
        <p:nvSpPr>
          <p:cNvPr id="8" name="Rectangle 1">
            <a:extLst>
              <a:ext uri="{FF2B5EF4-FFF2-40B4-BE49-F238E27FC236}">
                <a16:creationId xmlns:a16="http://schemas.microsoft.com/office/drawing/2014/main" id="{2B12B8D5-3EB5-5D2E-75A5-CEF9F9C66450}"/>
              </a:ext>
            </a:extLst>
          </p:cNvPr>
          <p:cNvSpPr>
            <a:spLocks noChangeArrowheads="1"/>
          </p:cNvSpPr>
          <p:nvPr/>
        </p:nvSpPr>
        <p:spPr bwMode="auto">
          <a:xfrm>
            <a:off x="739139" y="1720840"/>
            <a:ext cx="1119378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sz="2200" b="1" i="0" u="none" strike="noStrike" cap="none" normalizeH="0" baseline="0" dirty="0">
                <a:ln>
                  <a:noFill/>
                </a:ln>
                <a:solidFill>
                  <a:schemeClr val="tx1"/>
                </a:solidFill>
                <a:effectLst/>
              </a:rPr>
              <a:t>Data Handling and Manipulation</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pandas for data manipulation and analysis.</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err="1">
                <a:ln>
                  <a:noFill/>
                </a:ln>
                <a:solidFill>
                  <a:schemeClr val="tx1"/>
                </a:solidFill>
                <a:effectLst/>
              </a:rPr>
              <a:t>numpy</a:t>
            </a:r>
            <a:r>
              <a:rPr kumimoji="0" lang="en-US" altLang="en-US" sz="2200" b="0" i="0" u="none" strike="noStrike" cap="none" normalizeH="0" baseline="0" dirty="0">
                <a:ln>
                  <a:noFill/>
                </a:ln>
                <a:solidFill>
                  <a:schemeClr val="tx1"/>
                </a:solidFill>
                <a:effectLst/>
              </a:rPr>
              <a:t> for numerical operations.</a:t>
            </a: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sz="2200" b="1" i="0" u="none" strike="noStrike" cap="none" normalizeH="0" baseline="0" dirty="0">
                <a:ln>
                  <a:noFill/>
                </a:ln>
                <a:solidFill>
                  <a:schemeClr val="tx1"/>
                </a:solidFill>
                <a:effectLst/>
              </a:rPr>
              <a:t>Text Processing</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err="1">
                <a:ln>
                  <a:noFill/>
                </a:ln>
                <a:solidFill>
                  <a:schemeClr val="tx1"/>
                </a:solidFill>
                <a:effectLst/>
              </a:rPr>
              <a:t>nltk</a:t>
            </a:r>
            <a:r>
              <a:rPr kumimoji="0" lang="en-US" altLang="en-US" sz="2200" b="0" i="0" u="none" strike="noStrike" cap="none" normalizeH="0" baseline="0" dirty="0">
                <a:ln>
                  <a:noFill/>
                </a:ln>
                <a:solidFill>
                  <a:schemeClr val="tx1"/>
                </a:solidFill>
                <a:effectLst/>
              </a:rPr>
              <a:t> for natural language processing tasks such as tokenization, stop-word removal, and text normalization.</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scikit-learn for feature extraction and machine learning model implementation.</a:t>
            </a: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sz="2200" b="1" i="0" u="none" strike="noStrike" cap="none" normalizeH="0" baseline="0" dirty="0">
                <a:ln>
                  <a:noFill/>
                </a:ln>
                <a:solidFill>
                  <a:schemeClr val="tx1"/>
                </a:solidFill>
                <a:effectLst/>
              </a:rPr>
              <a:t>Model Development and Evaluation</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scikit-learn for training and evaluating the machine learning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338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sz="1800" b="1" dirty="0">
                <a:solidFill>
                  <a:srgbClr val="00B0F0"/>
                </a:solidFill>
              </a:rPr>
              <a:t>Algorithm Selection:</a:t>
            </a:r>
          </a:p>
          <a:p>
            <a:pPr marL="0" indent="0" algn="just">
              <a:buNone/>
            </a:pPr>
            <a:r>
              <a:rPr lang="en-US" sz="1800" dirty="0"/>
              <a:t>     The algorithm chosen for this sentiment analysis task is the Naive Bayes classifier, specifically the Multinomial Naive    Bayes model. This algorithm is selected due to its effectiveness in handling text classification problems, particularly when dealing with word frequency data. The Naive Bayes classifier assumes that the features (in this case, words or tokens) are independent, making it computationally efficient and well-suited for large datasets. Despite its simplicity, Naive Bayes often performs competitively with more complex models in text classification tasks.</a:t>
            </a:r>
          </a:p>
          <a:p>
            <a:pPr marL="0" indent="0">
              <a:buNone/>
            </a:pPr>
            <a:r>
              <a:rPr lang="en-US" sz="1800" b="1" dirty="0">
                <a:solidFill>
                  <a:srgbClr val="00B0F0"/>
                </a:solidFill>
              </a:rPr>
              <a:t>Data Input:</a:t>
            </a:r>
          </a:p>
          <a:p>
            <a:pPr marL="0" indent="0">
              <a:buNone/>
            </a:pPr>
            <a:r>
              <a:rPr lang="en-US" sz="1800" dirty="0"/>
              <a:t>      The input features used by the Multinomial Naive Bayes algorithm include:</a:t>
            </a:r>
          </a:p>
          <a:p>
            <a:pPr marL="0" indent="0">
              <a:buNone/>
            </a:pPr>
            <a:r>
              <a:rPr lang="en-US" sz="1800" b="1" dirty="0"/>
              <a:t>      Review Text</a:t>
            </a:r>
            <a:r>
              <a:rPr lang="en-US" sz="1800" dirty="0"/>
              <a:t>: The main input feature is the text of the customer reviews.</a:t>
            </a:r>
          </a:p>
          <a:p>
            <a:pPr marL="0" indent="0">
              <a:buNone/>
            </a:pPr>
            <a:r>
              <a:rPr lang="en-US" sz="1800" b="1" dirty="0"/>
              <a:t>      TF-IDF Features</a:t>
            </a:r>
            <a:r>
              <a:rPr lang="en-US" sz="1800" dirty="0"/>
              <a:t>: The text data is transformed into numerical features using Term Frequency-Inverse Document Frequency (TF-IDF) vectorization. This technique converts the text into a matrix of token counts, normalized by the inverse document frequency, which helps to highlight the importance of uncommon words in the corpus.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486278-E441-F6FD-6823-CC24F67FADE2}"/>
              </a:ext>
            </a:extLst>
          </p:cNvPr>
          <p:cNvSpPr txBox="1"/>
          <p:nvPr/>
        </p:nvSpPr>
        <p:spPr>
          <a:xfrm>
            <a:off x="510540" y="671691"/>
            <a:ext cx="11170920" cy="6186309"/>
          </a:xfrm>
          <a:prstGeom prst="rect">
            <a:avLst/>
          </a:prstGeom>
          <a:noFill/>
        </p:spPr>
        <p:txBody>
          <a:bodyPr wrap="square">
            <a:spAutoFit/>
          </a:bodyPr>
          <a:lstStyle/>
          <a:p>
            <a:pPr>
              <a:buClr>
                <a:schemeClr val="accent1"/>
              </a:buClr>
            </a:pPr>
            <a:r>
              <a:rPr lang="en-US" b="1" dirty="0">
                <a:solidFill>
                  <a:srgbClr val="00B0F0"/>
                </a:solidFill>
              </a:rPr>
              <a:t>Training Process:</a:t>
            </a:r>
          </a:p>
          <a:p>
            <a:pPr marL="285750" indent="-285750">
              <a:buClr>
                <a:schemeClr val="accent1"/>
              </a:buClr>
              <a:buFont typeface="Wingdings" panose="05000000000000000000" pitchFamily="2" charset="2"/>
              <a:buChar char="§"/>
            </a:pPr>
            <a:r>
              <a:rPr lang="en-US" dirty="0"/>
              <a:t>The training process involves several key steps:</a:t>
            </a:r>
          </a:p>
          <a:p>
            <a:pPr marL="285750" indent="-285750">
              <a:buClr>
                <a:schemeClr val="accent1"/>
              </a:buClr>
              <a:buFont typeface="Wingdings" panose="05000000000000000000" pitchFamily="2" charset="2"/>
              <a:buChar char="§"/>
            </a:pPr>
            <a:r>
              <a:rPr lang="en-US" b="1" dirty="0"/>
              <a:t>Data Preprocessing: </a:t>
            </a:r>
            <a:r>
              <a:rPr lang="en-US" dirty="0"/>
              <a:t>The review texts are cleaned and preprocessed to remove noise and standardize the data. This includes steps like tokenization, stop-word removal, and text normalization.</a:t>
            </a:r>
          </a:p>
          <a:p>
            <a:pPr marL="285750" indent="-285750">
              <a:buClr>
                <a:schemeClr val="accent1"/>
              </a:buClr>
              <a:buFont typeface="Wingdings" panose="05000000000000000000" pitchFamily="2" charset="2"/>
              <a:buChar char="§"/>
            </a:pPr>
            <a:r>
              <a:rPr lang="en-US" b="1" dirty="0"/>
              <a:t>Feature Engineering: </a:t>
            </a:r>
            <a:r>
              <a:rPr lang="en-US" dirty="0"/>
              <a:t>The cleaned text data is converted into TF-IDF features.</a:t>
            </a:r>
          </a:p>
          <a:p>
            <a:pPr marL="285750" indent="-285750">
              <a:buClr>
                <a:schemeClr val="accent1"/>
              </a:buClr>
              <a:buFont typeface="Wingdings" panose="05000000000000000000" pitchFamily="2" charset="2"/>
              <a:buChar char="§"/>
            </a:pPr>
            <a:r>
              <a:rPr lang="en-US" b="1" dirty="0"/>
              <a:t>Data Splitting: </a:t>
            </a:r>
            <a:r>
              <a:rPr lang="en-US" dirty="0"/>
              <a:t>The dataset is split into training and testing sets, typically with an 80-20 split, to evaluate the model's performance on unseen data.</a:t>
            </a:r>
          </a:p>
          <a:p>
            <a:pPr marL="285750" indent="-285750">
              <a:buClr>
                <a:schemeClr val="accent1"/>
              </a:buClr>
              <a:buFont typeface="Wingdings" panose="05000000000000000000" pitchFamily="2" charset="2"/>
              <a:buChar char="§"/>
            </a:pPr>
            <a:r>
              <a:rPr lang="en-US" b="1" dirty="0"/>
              <a:t>Model Training: </a:t>
            </a:r>
            <a:r>
              <a:rPr lang="en-US" dirty="0"/>
              <a:t>The Multinomial Naive Bayes model is trained using the training dataset. The model learns the conditional probability of each word given a positive or negative sentiment.</a:t>
            </a:r>
          </a:p>
          <a:p>
            <a:pPr marL="285750" indent="-285750">
              <a:buClr>
                <a:schemeClr val="accent1"/>
              </a:buClr>
              <a:buFont typeface="Wingdings" panose="05000000000000000000" pitchFamily="2" charset="2"/>
              <a:buChar char="§"/>
            </a:pPr>
            <a:r>
              <a:rPr lang="en-US" dirty="0"/>
              <a:t>Cross-Validation: Cross-validation techniques are employed to tune hyperparameters and ensure the model is not overfitting to the training data.</a:t>
            </a:r>
          </a:p>
          <a:p>
            <a:pPr>
              <a:buClr>
                <a:schemeClr val="accent1"/>
              </a:buClr>
            </a:pPr>
            <a:r>
              <a:rPr lang="en-US" b="1" dirty="0">
                <a:solidFill>
                  <a:srgbClr val="00B0F0"/>
                </a:solidFill>
              </a:rPr>
              <a:t>Prediction Process</a:t>
            </a:r>
            <a:r>
              <a:rPr lang="en-US" dirty="0">
                <a:solidFill>
                  <a:srgbClr val="00B0F0"/>
                </a:solidFill>
              </a:rPr>
              <a:t>:</a:t>
            </a:r>
          </a:p>
          <a:p>
            <a:pPr marL="285750" indent="-285750">
              <a:buClr>
                <a:schemeClr val="accent1"/>
              </a:buClr>
              <a:buFont typeface="Wingdings" panose="05000000000000000000" pitchFamily="2" charset="2"/>
              <a:buChar char="§"/>
            </a:pPr>
            <a:r>
              <a:rPr lang="en-US" dirty="0"/>
              <a:t>The prediction process involves using the trained Naive Bayes model to classify new reviews:</a:t>
            </a:r>
          </a:p>
          <a:p>
            <a:pPr marL="285750" indent="-285750">
              <a:buClr>
                <a:schemeClr val="accent1"/>
              </a:buClr>
              <a:buFont typeface="Wingdings" panose="05000000000000000000" pitchFamily="2" charset="2"/>
              <a:buChar char="§"/>
            </a:pPr>
            <a:r>
              <a:rPr lang="en-US" b="1" dirty="0"/>
              <a:t>Input Review Processing</a:t>
            </a:r>
            <a:r>
              <a:rPr lang="en-US" dirty="0"/>
              <a:t>: A new review is preprocessed in the same manner as the training data (tokenization, stop-word removal, etc.).</a:t>
            </a:r>
          </a:p>
          <a:p>
            <a:pPr marL="285750" indent="-285750">
              <a:buClr>
                <a:schemeClr val="accent1"/>
              </a:buClr>
              <a:buFont typeface="Wingdings" panose="05000000000000000000" pitchFamily="2" charset="2"/>
              <a:buChar char="§"/>
            </a:pPr>
            <a:r>
              <a:rPr lang="en-US" b="1" dirty="0"/>
              <a:t>Feature Transformation: </a:t>
            </a:r>
            <a:r>
              <a:rPr lang="en-US" dirty="0"/>
              <a:t>The processed review text is transformed into TF-IDF features using the same vectorizer fitted on the training data.</a:t>
            </a:r>
          </a:p>
          <a:p>
            <a:pPr marL="285750" indent="-285750">
              <a:buClr>
                <a:schemeClr val="accent1"/>
              </a:buClr>
              <a:buFont typeface="Wingdings" panose="05000000000000000000" pitchFamily="2" charset="2"/>
              <a:buChar char="§"/>
            </a:pPr>
            <a:r>
              <a:rPr lang="en-US" b="1" dirty="0"/>
              <a:t>Sentiment Prediction: </a:t>
            </a:r>
            <a:r>
              <a:rPr lang="en-US" dirty="0"/>
              <a:t>The transformed features are input to the trained Naive Bayes model, which outputs a probability score for each class (positive or negative). The class with the highest probability is chosen as the predicted sentiment.</a:t>
            </a:r>
            <a:endParaRPr lang="en-US" b="1" dirty="0"/>
          </a:p>
          <a:p>
            <a:pPr marL="285750" indent="-285750">
              <a:buClr>
                <a:schemeClr val="accent1"/>
              </a:buClr>
              <a:buFont typeface="Wingdings" panose="05000000000000000000" pitchFamily="2" charset="2"/>
              <a:buChar char="§"/>
            </a:pPr>
            <a:r>
              <a:rPr lang="en-US" b="1" dirty="0"/>
              <a:t>Real-Time Prediction: </a:t>
            </a:r>
            <a:r>
              <a:rPr lang="en-US" dirty="0"/>
              <a:t>The model can handle real-time inputs and provide immediate predictions for new reviews, enabling businesses to quickly assess customer sentiment.</a:t>
            </a:r>
            <a:endParaRPr lang="en-IN" dirty="0"/>
          </a:p>
        </p:txBody>
      </p:sp>
    </p:spTree>
    <p:extLst>
      <p:ext uri="{BB962C8B-B14F-4D97-AF65-F5344CB8AC3E}">
        <p14:creationId xmlns:p14="http://schemas.microsoft.com/office/powerpoint/2010/main" val="271211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62500" lnSpcReduction="20000"/>
          </a:bodyPr>
          <a:lstStyle/>
          <a:p>
            <a:pPr marL="0" indent="0">
              <a:buNone/>
            </a:pPr>
            <a:r>
              <a:rPr lang="en-US" sz="2800" dirty="0">
                <a:solidFill>
                  <a:srgbClr val="0F0F0F"/>
                </a:solidFill>
              </a:rPr>
              <a:t>In sentiment analysis of reviews, I evaluated two different models: Naïve Bayes, Logistic Regression. The models were assessed based on their accuracy, precision, and recall scores.</a:t>
            </a:r>
          </a:p>
          <a:p>
            <a:pPr marL="0" indent="0">
              <a:buNone/>
            </a:pPr>
            <a:r>
              <a:rPr lang="en-US" sz="2400" dirty="0">
                <a:solidFill>
                  <a:srgbClr val="00B0F0"/>
                </a:solidFill>
                <a:latin typeface="+mj-lt"/>
              </a:rPr>
              <a:t>Comparison between two models:</a:t>
            </a:r>
          </a:p>
          <a:p>
            <a:pPr marL="0" indent="0">
              <a:buNone/>
            </a:pPr>
            <a:r>
              <a:rPr lang="en-US" sz="2000" dirty="0">
                <a:solidFill>
                  <a:srgbClr val="0F0F0F"/>
                </a:solidFill>
                <a:latin typeface="+mj-lt"/>
              </a:rPr>
              <a:t>1.Accuracy:</a:t>
            </a:r>
          </a:p>
          <a:p>
            <a:r>
              <a:rPr lang="en-US" sz="2400" dirty="0">
                <a:solidFill>
                  <a:srgbClr val="0F0F0F"/>
                </a:solidFill>
              </a:rPr>
              <a:t>Accuracy of Naïve Bayes model is 0.8</a:t>
            </a:r>
          </a:p>
          <a:p>
            <a:r>
              <a:rPr lang="en-US" sz="2400" dirty="0">
                <a:solidFill>
                  <a:srgbClr val="0F0F0F"/>
                </a:solidFill>
              </a:rPr>
              <a:t>Accuracy of Support Vector Machine is 0.82</a:t>
            </a:r>
          </a:p>
          <a:p>
            <a:pPr marL="0" indent="0">
              <a:buNone/>
            </a:pPr>
            <a:r>
              <a:rPr lang="en-US" sz="2000" dirty="0">
                <a:solidFill>
                  <a:srgbClr val="0F0F0F"/>
                </a:solidFill>
                <a:latin typeface="+mj-lt"/>
              </a:rPr>
              <a:t>2.Precision:</a:t>
            </a:r>
          </a:p>
          <a:p>
            <a:r>
              <a:rPr lang="en-US" sz="2400" dirty="0">
                <a:solidFill>
                  <a:srgbClr val="0F0F0F"/>
                </a:solidFill>
              </a:rPr>
              <a:t>The Support Vector Machine model has higher precision for both classes (0.76 vs. 0.76 for class 0, and 0.85 vs. 0.88 for class 1).</a:t>
            </a:r>
          </a:p>
          <a:p>
            <a:r>
              <a:rPr lang="en-US" sz="2400" dirty="0">
                <a:solidFill>
                  <a:srgbClr val="0F0F0F"/>
                </a:solidFill>
              </a:rPr>
              <a:t>If minimizing false positives is crucial, the Support Vector Machine model performs slightly better.</a:t>
            </a:r>
          </a:p>
          <a:p>
            <a:pPr marL="0" indent="0">
              <a:buNone/>
            </a:pPr>
            <a:r>
              <a:rPr lang="en-US" sz="2000" dirty="0">
                <a:solidFill>
                  <a:srgbClr val="0F0F0F"/>
                </a:solidFill>
                <a:latin typeface="+mj-lt"/>
              </a:rPr>
              <a:t>3.Recall:</a:t>
            </a:r>
          </a:p>
          <a:p>
            <a:r>
              <a:rPr lang="en-US" sz="2400" dirty="0">
                <a:solidFill>
                  <a:srgbClr val="0F0F0F"/>
                </a:solidFill>
              </a:rPr>
              <a:t>The Naive Bayes model has higher recall for class 0 (0.74 vs. 0.89 in Support Vector Machine ).</a:t>
            </a:r>
          </a:p>
          <a:p>
            <a:r>
              <a:rPr lang="en-US" sz="2400" dirty="0">
                <a:solidFill>
                  <a:srgbClr val="0F0F0F"/>
                </a:solidFill>
              </a:rPr>
              <a:t>The Support Vector Machine model has higher recall for class 1 (0.75 vs. 0.85 in Naive Bayes).</a:t>
            </a:r>
          </a:p>
          <a:p>
            <a:r>
              <a:rPr lang="en-US" sz="2400" dirty="0">
                <a:solidFill>
                  <a:srgbClr val="0F0F0F"/>
                </a:solidFill>
              </a:rPr>
              <a:t>If minimizing false negatives is important, consider the specific class requirements.</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101</TotalTime>
  <Words>1342</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SENTIMENT ANALYSIS of customer’s review</vt:lpstr>
      <vt:lpstr>OUTLINE</vt:lpstr>
      <vt:lpstr>Problem Statement</vt:lpstr>
      <vt:lpstr>Proposed Solution</vt:lpstr>
      <vt:lpstr>System  Approach</vt:lpstr>
      <vt:lpstr>PowerPoint Presentation</vt:lpstr>
      <vt:lpstr>Algorithm &amp; Deployment</vt:lpstr>
      <vt:lpstr>PowerPoint Presentation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Prem Sai</cp:lastModifiedBy>
  <cp:revision>29</cp:revision>
  <dcterms:created xsi:type="dcterms:W3CDTF">2021-05-26T16:50:10Z</dcterms:created>
  <dcterms:modified xsi:type="dcterms:W3CDTF">2024-06-24T13:03:32Z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