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51A9-4292-45E4-A02A-2C975BBBDFC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9D311-7967-4451-B016-19AFBD8661C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 this presentation, I will try to cover all the modules in a concise and graphical way.</a:t>
          </a:r>
          <a:endParaRPr lang="en-US"/>
        </a:p>
      </dgm:t>
    </dgm:pt>
    <dgm:pt modelId="{00824417-FC28-47D6-BF0C-79DFABFBF115}" type="parTrans" cxnId="{5BE7D0C0-C786-4D65-8434-D81E6DF415AF}">
      <dgm:prSet/>
      <dgm:spPr/>
      <dgm:t>
        <a:bodyPr/>
        <a:lstStyle/>
        <a:p>
          <a:endParaRPr lang="en-US"/>
        </a:p>
      </dgm:t>
    </dgm:pt>
    <dgm:pt modelId="{4CACD6AA-1623-4A75-B269-2AAE624C40DB}" type="sibTrans" cxnId="{5BE7D0C0-C786-4D65-8434-D81E6DF415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2AB07D-F29F-4206-AA41-D358C3860B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Each and every module is well structured, that one can implement in the real world use cases.</a:t>
          </a:r>
          <a:endParaRPr lang="en-US" dirty="0"/>
        </a:p>
      </dgm:t>
    </dgm:pt>
    <dgm:pt modelId="{0F72C8B2-DA28-4935-9A7C-F8871CDD5972}" type="parTrans" cxnId="{5F36B65D-7697-470F-8AB2-519F300D8C28}">
      <dgm:prSet/>
      <dgm:spPr/>
      <dgm:t>
        <a:bodyPr/>
        <a:lstStyle/>
        <a:p>
          <a:endParaRPr lang="en-US"/>
        </a:p>
      </dgm:t>
    </dgm:pt>
    <dgm:pt modelId="{13A8E5DF-938A-440E-ACD0-DA559DDB1D84}" type="sibTrans" cxnId="{5F36B65D-7697-470F-8AB2-519F300D8C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F4B139-BB04-4310-81A5-BCE1C3D9F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Graphs and plots have been displayed for better visualization.</a:t>
          </a:r>
        </a:p>
      </dgm:t>
    </dgm:pt>
    <dgm:pt modelId="{099CE501-5D37-4EB9-97F7-F9543B38BDD1}" type="parTrans" cxnId="{4DA2B607-2114-402D-8C73-38C00527F8DB}">
      <dgm:prSet/>
      <dgm:spPr/>
      <dgm:t>
        <a:bodyPr/>
        <a:lstStyle/>
        <a:p>
          <a:endParaRPr lang="en-IN"/>
        </a:p>
      </dgm:t>
    </dgm:pt>
    <dgm:pt modelId="{1E64FF40-AA23-4E9E-A62E-E014BFD83F26}" type="sibTrans" cxnId="{4DA2B607-2114-402D-8C73-38C00527F8DB}">
      <dgm:prSet/>
      <dgm:spPr/>
      <dgm:t>
        <a:bodyPr/>
        <a:lstStyle/>
        <a:p>
          <a:endParaRPr lang="en-IN"/>
        </a:p>
      </dgm:t>
    </dgm:pt>
    <dgm:pt modelId="{F46E5F36-23E4-4536-8D73-FE8D2248B089}" type="pres">
      <dgm:prSet presAssocID="{964451A9-4292-45E4-A02A-2C975BBBDFCD}" presName="root" presStyleCnt="0">
        <dgm:presLayoutVars>
          <dgm:dir/>
          <dgm:resizeHandles val="exact"/>
        </dgm:presLayoutVars>
      </dgm:prSet>
      <dgm:spPr/>
    </dgm:pt>
    <dgm:pt modelId="{30B597CE-4763-4DC9-A2DB-2EFDD8458859}" type="pres">
      <dgm:prSet presAssocID="{964451A9-4292-45E4-A02A-2C975BBBDFCD}" presName="container" presStyleCnt="0">
        <dgm:presLayoutVars>
          <dgm:dir/>
          <dgm:resizeHandles val="exact"/>
        </dgm:presLayoutVars>
      </dgm:prSet>
      <dgm:spPr/>
    </dgm:pt>
    <dgm:pt modelId="{D6E6F104-6D65-492D-81B1-CFCFDFB3D523}" type="pres">
      <dgm:prSet presAssocID="{B6C9D311-7967-4451-B016-19AFBD8661C5}" presName="compNode" presStyleCnt="0"/>
      <dgm:spPr/>
    </dgm:pt>
    <dgm:pt modelId="{6DE67889-5059-4EF4-8006-2168181CE6A3}" type="pres">
      <dgm:prSet presAssocID="{B6C9D311-7967-4451-B016-19AFBD8661C5}" presName="iconBgRect" presStyleLbl="bgShp" presStyleIdx="0" presStyleCnt="3"/>
      <dgm:spPr/>
    </dgm:pt>
    <dgm:pt modelId="{DDE3BF98-599E-4E1C-9AFE-438A4BC6EFF1}" type="pres">
      <dgm:prSet presAssocID="{B6C9D311-7967-4451-B016-19AFBD8661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90FC5C-BDBF-4648-8A46-5E10FFF4EA17}" type="pres">
      <dgm:prSet presAssocID="{B6C9D311-7967-4451-B016-19AFBD8661C5}" presName="spaceRect" presStyleCnt="0"/>
      <dgm:spPr/>
    </dgm:pt>
    <dgm:pt modelId="{91FBEEDB-D5AD-49ED-BB9E-086B8980AA5D}" type="pres">
      <dgm:prSet presAssocID="{B6C9D311-7967-4451-B016-19AFBD8661C5}" presName="textRect" presStyleLbl="revTx" presStyleIdx="0" presStyleCnt="3">
        <dgm:presLayoutVars>
          <dgm:chMax val="1"/>
          <dgm:chPref val="1"/>
        </dgm:presLayoutVars>
      </dgm:prSet>
      <dgm:spPr/>
    </dgm:pt>
    <dgm:pt modelId="{76EAD5BB-C8CD-4EBE-9C3D-4E7015DDA383}" type="pres">
      <dgm:prSet presAssocID="{4CACD6AA-1623-4A75-B269-2AAE624C40DB}" presName="sibTrans" presStyleLbl="sibTrans2D1" presStyleIdx="0" presStyleCnt="0"/>
      <dgm:spPr/>
    </dgm:pt>
    <dgm:pt modelId="{6A9DD379-9E1D-4943-AFB3-79670EF22A76}" type="pres">
      <dgm:prSet presAssocID="{D32AB07D-F29F-4206-AA41-D358C3860B69}" presName="compNode" presStyleCnt="0"/>
      <dgm:spPr/>
    </dgm:pt>
    <dgm:pt modelId="{AB91C6C6-95AF-4559-BE43-FBC5F0AE9857}" type="pres">
      <dgm:prSet presAssocID="{D32AB07D-F29F-4206-AA41-D358C3860B69}" presName="iconBgRect" presStyleLbl="bgShp" presStyleIdx="1" presStyleCnt="3"/>
      <dgm:spPr/>
    </dgm:pt>
    <dgm:pt modelId="{D3C9E37D-7C31-41A1-8EEA-A0C40B9191FC}" type="pres">
      <dgm:prSet presAssocID="{D32AB07D-F29F-4206-AA41-D358C3860B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50CFF2-927D-47F1-B638-13A298CE3CB8}" type="pres">
      <dgm:prSet presAssocID="{D32AB07D-F29F-4206-AA41-D358C3860B69}" presName="spaceRect" presStyleCnt="0"/>
      <dgm:spPr/>
    </dgm:pt>
    <dgm:pt modelId="{2BC54D5C-C9A5-490E-A38F-36781BA2A122}" type="pres">
      <dgm:prSet presAssocID="{D32AB07D-F29F-4206-AA41-D358C3860B69}" presName="textRect" presStyleLbl="revTx" presStyleIdx="1" presStyleCnt="3">
        <dgm:presLayoutVars>
          <dgm:chMax val="1"/>
          <dgm:chPref val="1"/>
        </dgm:presLayoutVars>
      </dgm:prSet>
      <dgm:spPr/>
    </dgm:pt>
    <dgm:pt modelId="{FDD7D5DF-B793-4A4A-B59B-E189FF5723EA}" type="pres">
      <dgm:prSet presAssocID="{13A8E5DF-938A-440E-ACD0-DA559DDB1D84}" presName="sibTrans" presStyleLbl="sibTrans2D1" presStyleIdx="0" presStyleCnt="0"/>
      <dgm:spPr/>
    </dgm:pt>
    <dgm:pt modelId="{A531BFFB-3774-4BE1-9BD7-6995E186F4EC}" type="pres">
      <dgm:prSet presAssocID="{94F4B139-BB04-4310-81A5-BCE1C3D9FB7A}" presName="compNode" presStyleCnt="0"/>
      <dgm:spPr/>
    </dgm:pt>
    <dgm:pt modelId="{FDFCF51E-6958-4236-88BE-6981110F1555}" type="pres">
      <dgm:prSet presAssocID="{94F4B139-BB04-4310-81A5-BCE1C3D9FB7A}" presName="iconBgRect" presStyleLbl="bgShp" presStyleIdx="2" presStyleCnt="3"/>
      <dgm:spPr/>
    </dgm:pt>
    <dgm:pt modelId="{B4A41152-A369-418C-AC17-BCECA6531C7C}" type="pres">
      <dgm:prSet presAssocID="{94F4B139-BB04-4310-81A5-BCE1C3D9FB7A}" presName="iconRect" presStyleLbl="node1" presStyleIdx="2" presStyleCnt="3"/>
      <dgm:spPr/>
    </dgm:pt>
    <dgm:pt modelId="{903A3002-2B29-47E2-B034-484646526446}" type="pres">
      <dgm:prSet presAssocID="{94F4B139-BB04-4310-81A5-BCE1C3D9FB7A}" presName="spaceRect" presStyleCnt="0"/>
      <dgm:spPr/>
    </dgm:pt>
    <dgm:pt modelId="{A4726507-3906-480F-8A9A-EA7798DE1D4D}" type="pres">
      <dgm:prSet presAssocID="{94F4B139-BB04-4310-81A5-BCE1C3D9FB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A2B607-2114-402D-8C73-38C00527F8DB}" srcId="{964451A9-4292-45E4-A02A-2C975BBBDFCD}" destId="{94F4B139-BB04-4310-81A5-BCE1C3D9FB7A}" srcOrd="2" destOrd="0" parTransId="{099CE501-5D37-4EB9-97F7-F9543B38BDD1}" sibTransId="{1E64FF40-AA23-4E9E-A62E-E014BFD83F26}"/>
    <dgm:cxn modelId="{AE20DC1C-1613-47BF-9C7A-9A905EA2806E}" type="presOf" srcId="{D32AB07D-F29F-4206-AA41-D358C3860B69}" destId="{2BC54D5C-C9A5-490E-A38F-36781BA2A122}" srcOrd="0" destOrd="0" presId="urn:microsoft.com/office/officeart/2018/2/layout/IconCircleList"/>
    <dgm:cxn modelId="{EBDD2332-F0E5-4345-839A-64AC550C97EB}" type="presOf" srcId="{94F4B139-BB04-4310-81A5-BCE1C3D9FB7A}" destId="{A4726507-3906-480F-8A9A-EA7798DE1D4D}" srcOrd="0" destOrd="0" presId="urn:microsoft.com/office/officeart/2018/2/layout/IconCircleList"/>
    <dgm:cxn modelId="{5F36B65D-7697-470F-8AB2-519F300D8C28}" srcId="{964451A9-4292-45E4-A02A-2C975BBBDFCD}" destId="{D32AB07D-F29F-4206-AA41-D358C3860B69}" srcOrd="1" destOrd="0" parTransId="{0F72C8B2-DA28-4935-9A7C-F8871CDD5972}" sibTransId="{13A8E5DF-938A-440E-ACD0-DA559DDB1D84}"/>
    <dgm:cxn modelId="{05307656-C906-48A2-8489-FD07120A03FB}" type="presOf" srcId="{13A8E5DF-938A-440E-ACD0-DA559DDB1D84}" destId="{FDD7D5DF-B793-4A4A-B59B-E189FF5723EA}" srcOrd="0" destOrd="0" presId="urn:microsoft.com/office/officeart/2018/2/layout/IconCircleList"/>
    <dgm:cxn modelId="{7180117D-9534-457B-B58B-C2F04D46C834}" type="presOf" srcId="{4CACD6AA-1623-4A75-B269-2AAE624C40DB}" destId="{76EAD5BB-C8CD-4EBE-9C3D-4E7015DDA383}" srcOrd="0" destOrd="0" presId="urn:microsoft.com/office/officeart/2018/2/layout/IconCircleList"/>
    <dgm:cxn modelId="{5BA684A4-AF87-4FF6-8A72-6696E73E1585}" type="presOf" srcId="{964451A9-4292-45E4-A02A-2C975BBBDFCD}" destId="{F46E5F36-23E4-4536-8D73-FE8D2248B089}" srcOrd="0" destOrd="0" presId="urn:microsoft.com/office/officeart/2018/2/layout/IconCircleList"/>
    <dgm:cxn modelId="{5BE7D0C0-C786-4D65-8434-D81E6DF415AF}" srcId="{964451A9-4292-45E4-A02A-2C975BBBDFCD}" destId="{B6C9D311-7967-4451-B016-19AFBD8661C5}" srcOrd="0" destOrd="0" parTransId="{00824417-FC28-47D6-BF0C-79DFABFBF115}" sibTransId="{4CACD6AA-1623-4A75-B269-2AAE624C40DB}"/>
    <dgm:cxn modelId="{7B18C8DF-4A26-45A9-90FC-6B47B1B739FF}" type="presOf" srcId="{B6C9D311-7967-4451-B016-19AFBD8661C5}" destId="{91FBEEDB-D5AD-49ED-BB9E-086B8980AA5D}" srcOrd="0" destOrd="0" presId="urn:microsoft.com/office/officeart/2018/2/layout/IconCircleList"/>
    <dgm:cxn modelId="{B3CD285F-26E9-455A-B42A-39FC6C6F1799}" type="presParOf" srcId="{F46E5F36-23E4-4536-8D73-FE8D2248B089}" destId="{30B597CE-4763-4DC9-A2DB-2EFDD8458859}" srcOrd="0" destOrd="0" presId="urn:microsoft.com/office/officeart/2018/2/layout/IconCircleList"/>
    <dgm:cxn modelId="{CEA81308-085D-459F-83D6-BD93640A9F8A}" type="presParOf" srcId="{30B597CE-4763-4DC9-A2DB-2EFDD8458859}" destId="{D6E6F104-6D65-492D-81B1-CFCFDFB3D523}" srcOrd="0" destOrd="0" presId="urn:microsoft.com/office/officeart/2018/2/layout/IconCircleList"/>
    <dgm:cxn modelId="{BA3DA77C-BFBB-4996-BC5E-B5A08231FDA5}" type="presParOf" srcId="{D6E6F104-6D65-492D-81B1-CFCFDFB3D523}" destId="{6DE67889-5059-4EF4-8006-2168181CE6A3}" srcOrd="0" destOrd="0" presId="urn:microsoft.com/office/officeart/2018/2/layout/IconCircleList"/>
    <dgm:cxn modelId="{ACD9F482-2BCC-47BE-B51C-42A83C1C37A4}" type="presParOf" srcId="{D6E6F104-6D65-492D-81B1-CFCFDFB3D523}" destId="{DDE3BF98-599E-4E1C-9AFE-438A4BC6EFF1}" srcOrd="1" destOrd="0" presId="urn:microsoft.com/office/officeart/2018/2/layout/IconCircleList"/>
    <dgm:cxn modelId="{9068CF62-13FB-4F6C-A272-81CB2D37F564}" type="presParOf" srcId="{D6E6F104-6D65-492D-81B1-CFCFDFB3D523}" destId="{5790FC5C-BDBF-4648-8A46-5E10FFF4EA17}" srcOrd="2" destOrd="0" presId="urn:microsoft.com/office/officeart/2018/2/layout/IconCircleList"/>
    <dgm:cxn modelId="{FE291AF8-0B6C-4C94-A182-B795A8594D24}" type="presParOf" srcId="{D6E6F104-6D65-492D-81B1-CFCFDFB3D523}" destId="{91FBEEDB-D5AD-49ED-BB9E-086B8980AA5D}" srcOrd="3" destOrd="0" presId="urn:microsoft.com/office/officeart/2018/2/layout/IconCircleList"/>
    <dgm:cxn modelId="{8A31226D-AC9F-4C4D-B436-83BED4922D96}" type="presParOf" srcId="{30B597CE-4763-4DC9-A2DB-2EFDD8458859}" destId="{76EAD5BB-C8CD-4EBE-9C3D-4E7015DDA383}" srcOrd="1" destOrd="0" presId="urn:microsoft.com/office/officeart/2018/2/layout/IconCircleList"/>
    <dgm:cxn modelId="{050608A3-75CA-4D64-8509-74045AAB4471}" type="presParOf" srcId="{30B597CE-4763-4DC9-A2DB-2EFDD8458859}" destId="{6A9DD379-9E1D-4943-AFB3-79670EF22A76}" srcOrd="2" destOrd="0" presId="urn:microsoft.com/office/officeart/2018/2/layout/IconCircleList"/>
    <dgm:cxn modelId="{B96B5AC3-D9B8-4D1F-8A39-F694327483B7}" type="presParOf" srcId="{6A9DD379-9E1D-4943-AFB3-79670EF22A76}" destId="{AB91C6C6-95AF-4559-BE43-FBC5F0AE9857}" srcOrd="0" destOrd="0" presId="urn:microsoft.com/office/officeart/2018/2/layout/IconCircleList"/>
    <dgm:cxn modelId="{52D88AD9-DF06-4960-A18A-AB7BB8D23CE0}" type="presParOf" srcId="{6A9DD379-9E1D-4943-AFB3-79670EF22A76}" destId="{D3C9E37D-7C31-41A1-8EEA-A0C40B9191FC}" srcOrd="1" destOrd="0" presId="urn:microsoft.com/office/officeart/2018/2/layout/IconCircleList"/>
    <dgm:cxn modelId="{02085F59-5056-44B2-AA85-F4D8D10F1FC0}" type="presParOf" srcId="{6A9DD379-9E1D-4943-AFB3-79670EF22A76}" destId="{F850CFF2-927D-47F1-B638-13A298CE3CB8}" srcOrd="2" destOrd="0" presId="urn:microsoft.com/office/officeart/2018/2/layout/IconCircleList"/>
    <dgm:cxn modelId="{7B32B116-F7D2-47E4-9D45-8541B0D7DD6E}" type="presParOf" srcId="{6A9DD379-9E1D-4943-AFB3-79670EF22A76}" destId="{2BC54D5C-C9A5-490E-A38F-36781BA2A122}" srcOrd="3" destOrd="0" presId="urn:microsoft.com/office/officeart/2018/2/layout/IconCircleList"/>
    <dgm:cxn modelId="{E17C50AB-48F2-4863-BCE9-D0034F4A7078}" type="presParOf" srcId="{30B597CE-4763-4DC9-A2DB-2EFDD8458859}" destId="{FDD7D5DF-B793-4A4A-B59B-E189FF5723EA}" srcOrd="3" destOrd="0" presId="urn:microsoft.com/office/officeart/2018/2/layout/IconCircleList"/>
    <dgm:cxn modelId="{FC11E592-101E-4153-9785-5F5983D3E278}" type="presParOf" srcId="{30B597CE-4763-4DC9-A2DB-2EFDD8458859}" destId="{A531BFFB-3774-4BE1-9BD7-6995E186F4EC}" srcOrd="4" destOrd="0" presId="urn:microsoft.com/office/officeart/2018/2/layout/IconCircleList"/>
    <dgm:cxn modelId="{8258DB2E-8D7A-4942-AD82-17E28C6F56A2}" type="presParOf" srcId="{A531BFFB-3774-4BE1-9BD7-6995E186F4EC}" destId="{FDFCF51E-6958-4236-88BE-6981110F1555}" srcOrd="0" destOrd="0" presId="urn:microsoft.com/office/officeart/2018/2/layout/IconCircleList"/>
    <dgm:cxn modelId="{9834125E-F6DB-4E25-9881-3098DB24ABD7}" type="presParOf" srcId="{A531BFFB-3774-4BE1-9BD7-6995E186F4EC}" destId="{B4A41152-A369-418C-AC17-BCECA6531C7C}" srcOrd="1" destOrd="0" presId="urn:microsoft.com/office/officeart/2018/2/layout/IconCircleList"/>
    <dgm:cxn modelId="{EAC8B816-E708-4283-9C0A-55DEA475BAA1}" type="presParOf" srcId="{A531BFFB-3774-4BE1-9BD7-6995E186F4EC}" destId="{903A3002-2B29-47E2-B034-484646526446}" srcOrd="2" destOrd="0" presId="urn:microsoft.com/office/officeart/2018/2/layout/IconCircleList"/>
    <dgm:cxn modelId="{1D6A3B49-27AF-444E-A5BE-3D2CD7194320}" type="presParOf" srcId="{A531BFFB-3774-4BE1-9BD7-6995E186F4EC}" destId="{A4726507-3906-480F-8A9A-EA7798DE1D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67889-5059-4EF4-8006-2168181CE6A3}">
      <dsp:nvSpPr>
        <dsp:cNvPr id="0" name=""/>
        <dsp:cNvSpPr/>
      </dsp:nvSpPr>
      <dsp:spPr>
        <a:xfrm>
          <a:off x="340429" y="1153918"/>
          <a:ext cx="725343" cy="725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3BF98-599E-4E1C-9AFE-438A4BC6EFF1}">
      <dsp:nvSpPr>
        <dsp:cNvPr id="0" name=""/>
        <dsp:cNvSpPr/>
      </dsp:nvSpPr>
      <dsp:spPr>
        <a:xfrm>
          <a:off x="492751" y="1306240"/>
          <a:ext cx="420699" cy="420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BEEDB-D5AD-49ED-BB9E-086B8980AA5D}">
      <dsp:nvSpPr>
        <dsp:cNvPr id="0" name=""/>
        <dsp:cNvSpPr/>
      </dsp:nvSpPr>
      <dsp:spPr>
        <a:xfrm>
          <a:off x="1221204" y="1153918"/>
          <a:ext cx="1709738" cy="7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 this presentation, I will try to cover all the modules in a concise and graphical way.</a:t>
          </a:r>
          <a:endParaRPr lang="en-US" sz="1300" kern="1200"/>
        </a:p>
      </dsp:txBody>
      <dsp:txXfrm>
        <a:off x="1221204" y="1153918"/>
        <a:ext cx="1709738" cy="725343"/>
      </dsp:txXfrm>
    </dsp:sp>
    <dsp:sp modelId="{AB91C6C6-95AF-4559-BE43-FBC5F0AE9857}">
      <dsp:nvSpPr>
        <dsp:cNvPr id="0" name=""/>
        <dsp:cNvSpPr/>
      </dsp:nvSpPr>
      <dsp:spPr>
        <a:xfrm>
          <a:off x="3228852" y="1153918"/>
          <a:ext cx="725343" cy="725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9E37D-7C31-41A1-8EEA-A0C40B9191FC}">
      <dsp:nvSpPr>
        <dsp:cNvPr id="0" name=""/>
        <dsp:cNvSpPr/>
      </dsp:nvSpPr>
      <dsp:spPr>
        <a:xfrm>
          <a:off x="3381174" y="1306240"/>
          <a:ext cx="420699" cy="420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54D5C-C9A5-490E-A38F-36781BA2A122}">
      <dsp:nvSpPr>
        <dsp:cNvPr id="0" name=""/>
        <dsp:cNvSpPr/>
      </dsp:nvSpPr>
      <dsp:spPr>
        <a:xfrm>
          <a:off x="4109626" y="1153918"/>
          <a:ext cx="1709738" cy="7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Each and every module is well structured, that one can implement in the real world use cases.</a:t>
          </a:r>
          <a:endParaRPr lang="en-US" sz="1300" kern="1200" dirty="0"/>
        </a:p>
      </dsp:txBody>
      <dsp:txXfrm>
        <a:off x="4109626" y="1153918"/>
        <a:ext cx="1709738" cy="725343"/>
      </dsp:txXfrm>
    </dsp:sp>
    <dsp:sp modelId="{FDFCF51E-6958-4236-88BE-6981110F1555}">
      <dsp:nvSpPr>
        <dsp:cNvPr id="0" name=""/>
        <dsp:cNvSpPr/>
      </dsp:nvSpPr>
      <dsp:spPr>
        <a:xfrm>
          <a:off x="6117274" y="1153918"/>
          <a:ext cx="725343" cy="725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41152-A369-418C-AC17-BCECA6531C7C}">
      <dsp:nvSpPr>
        <dsp:cNvPr id="0" name=""/>
        <dsp:cNvSpPr/>
      </dsp:nvSpPr>
      <dsp:spPr>
        <a:xfrm>
          <a:off x="6269597" y="1306240"/>
          <a:ext cx="420699" cy="420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26507-3906-480F-8A9A-EA7798DE1D4D}">
      <dsp:nvSpPr>
        <dsp:cNvPr id="0" name=""/>
        <dsp:cNvSpPr/>
      </dsp:nvSpPr>
      <dsp:spPr>
        <a:xfrm>
          <a:off x="6998049" y="1153918"/>
          <a:ext cx="1709738" cy="7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Graphs and plots have been displayed for better visualization.</a:t>
          </a:r>
        </a:p>
      </dsp:txBody>
      <dsp:txXfrm>
        <a:off x="6998049" y="1153918"/>
        <a:ext cx="1709738" cy="72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1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3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74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2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7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0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5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9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5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6503-4D74-4F2B-A109-6E9D303DBD8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A2E2-8E29-4302-A7BD-BD48BFE6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1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0AC75-5112-9A7C-23C5-140E24AA1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DATA SCIENCE EXECUTED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E5AB2-0A22-E279-2829-CC79CDBC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rgbClr val="FFFFFF"/>
                </a:solidFill>
              </a:rPr>
              <a:t>BY</a:t>
            </a:r>
          </a:p>
          <a:p>
            <a:r>
              <a:rPr lang="en-IN" sz="1800">
                <a:solidFill>
                  <a:srgbClr val="FFFFFF"/>
                </a:solidFill>
              </a:rPr>
              <a:t>RUPAM KUMARI</a:t>
            </a:r>
          </a:p>
        </p:txBody>
      </p:sp>
    </p:spTree>
    <p:extLst>
      <p:ext uri="{BB962C8B-B14F-4D97-AF65-F5344CB8AC3E}">
        <p14:creationId xmlns:p14="http://schemas.microsoft.com/office/powerpoint/2010/main" val="38006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89F2B-B867-6AA3-8EA6-98004442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with SQL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99C23E-CD40-A16B-E3BA-08893EDB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6" r="6958"/>
          <a:stretch/>
        </p:blipFill>
        <p:spPr>
          <a:xfrm>
            <a:off x="1012560" y="2662122"/>
            <a:ext cx="4565280" cy="1682836"/>
          </a:xfr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C4CFE54-01FD-CDA7-567B-214A2BABC2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" b="16484"/>
          <a:stretch/>
        </p:blipFill>
        <p:spPr>
          <a:xfrm>
            <a:off x="6168811" y="2399450"/>
            <a:ext cx="4806103" cy="35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6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8E65-C8F5-6E0A-B70C-37F0F00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nteractive map with Folium 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A54AC-CAA9-FC29-F02C-E9F3BC614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160"/>
          <a:stretch/>
        </p:blipFill>
        <p:spPr>
          <a:xfrm>
            <a:off x="2245677" y="2131221"/>
            <a:ext cx="8541383" cy="3917526"/>
          </a:xfrm>
        </p:spPr>
      </p:pic>
    </p:spTree>
    <p:extLst>
      <p:ext uri="{BB962C8B-B14F-4D97-AF65-F5344CB8AC3E}">
        <p14:creationId xmlns:p14="http://schemas.microsoft.com/office/powerpoint/2010/main" val="12293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E49C0-BCB0-D4BF-A7E2-E67D0147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 Dash dashboard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7C581-53F3-C3B6-9108-3059812F8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5625" y="1981201"/>
            <a:ext cx="3996822" cy="4035649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31C153-C136-BFA1-357A-72DCAD468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68" y="1993902"/>
            <a:ext cx="4306888" cy="40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BCB44-71F6-9264-AABB-F1E6C6B7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redictive analysis (classification) results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F412B-987B-C5F3-2283-835AB1DA4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713" r="-713"/>
          <a:stretch/>
        </p:blipFill>
        <p:spPr>
          <a:xfrm>
            <a:off x="1847851" y="2399449"/>
            <a:ext cx="9031814" cy="3610826"/>
          </a:xfrm>
        </p:spPr>
      </p:pic>
    </p:spTree>
    <p:extLst>
      <p:ext uri="{BB962C8B-B14F-4D97-AF65-F5344CB8AC3E}">
        <p14:creationId xmlns:p14="http://schemas.microsoft.com/office/powerpoint/2010/main" val="9500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BCB44-71F6-9264-AABB-F1E6C6B7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redictive analysis (classification) results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4764F-770A-B42F-44E2-260F4D5F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50814"/>
            <a:ext cx="9944101" cy="36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9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9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C1B6E-6B9D-502D-EA49-8335E28C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1466-94CA-31B7-B549-F2E219E7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In this professional certificate, one can learn several topics from AI and Data Science related to Tools, methodology, languages, Ethics and much more.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Different modules provide proper way of each and every related topic associated to modern Data science and Artificial Intelligence along with their practical implementation.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Each and Every module is well prepared with lessons, quizzes, assignments and labs.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There has been a brief part on Generative AI, which is very new in this AI industry.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5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57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8D438-6F01-FD34-0E7A-60F2628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1CC3-59E0-CBD5-D8F7-B3D60A3E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922" y="2430204"/>
            <a:ext cx="9048218" cy="3033180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slide</a:t>
            </a:r>
          </a:p>
          <a:p>
            <a:pPr>
              <a:lnSpc>
                <a:spcPct val="110000"/>
              </a:lnSpc>
            </a:pPr>
            <a:r>
              <a:rPr lang="en-IN" sz="6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collection and data wrangling methodology related slides</a:t>
            </a:r>
            <a:endParaRPr lang="en-IN" sz="6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and interactive visual analytics methodology related slides </a:t>
            </a:r>
          </a:p>
          <a:p>
            <a:pPr>
              <a:lnSpc>
                <a:spcPct val="110000"/>
              </a:lnSpc>
            </a:pPr>
            <a:r>
              <a:rPr lang="en-IN" sz="6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redictive analysis methodology related slides</a:t>
            </a:r>
            <a:endParaRPr lang="en-IN" sz="6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with visualization results slides</a:t>
            </a:r>
          </a:p>
          <a:p>
            <a:pPr>
              <a:lnSpc>
                <a:spcPct val="110000"/>
              </a:lnSpc>
            </a:pP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with SQL results slides</a:t>
            </a:r>
            <a:endParaRPr lang="en-IN" sz="6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6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nteractive map with Folium results slides</a:t>
            </a:r>
          </a:p>
          <a:p>
            <a:pPr>
              <a:lnSpc>
                <a:spcPct val="110000"/>
              </a:lnSpc>
            </a:pPr>
            <a:r>
              <a:rPr lang="en-IN" sz="6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 dashboard results slides</a:t>
            </a:r>
            <a:endParaRPr lang="en-IN" sz="6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6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redictive analysis (classification) results slides</a:t>
            </a:r>
          </a:p>
          <a:p>
            <a:pPr>
              <a:lnSpc>
                <a:spcPct val="110000"/>
              </a:lnSpc>
            </a:pPr>
            <a:r>
              <a:rPr lang="en-IN" sz="6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slide</a:t>
            </a: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8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3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4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1" name="Group 14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2" name="Group 15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3" name="Group 16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84" name="Rectangle 16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E1E4-DF69-E6E7-0432-18AA5A06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86" name="Content Placeholder 2">
            <a:extLst>
              <a:ext uri="{FF2B5EF4-FFF2-40B4-BE49-F238E27FC236}">
                <a16:creationId xmlns:a16="http://schemas.microsoft.com/office/drawing/2014/main" id="{FDC5694D-EEF8-E295-325A-A1BE28557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221190"/>
              </p:ext>
            </p:extLst>
          </p:nvPr>
        </p:nvGraphicFramePr>
        <p:xfrm>
          <a:off x="1577446" y="2413001"/>
          <a:ext cx="9048218" cy="303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7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08183-BA10-F7ED-312D-D6B22A60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collection</a:t>
            </a:r>
            <a:endParaRPr lang="en-IN" sz="2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F973-9A97-326A-13AB-BA3AA7B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 fontScale="92500"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Data Collection is the next step after Business Understanding.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It consists of collecting data from various sources, in different formats, structured or unstructured, according to the availability and needs of stakeholder.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One can use the available data from the organisation to move ahead onto the next step.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Data can also be collected from public, private or semi-private websites to complete this step.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More the data, More is the accuracy of a model in terms of model deployment.</a:t>
            </a:r>
          </a:p>
        </p:txBody>
      </p:sp>
    </p:spTree>
    <p:extLst>
      <p:ext uri="{BB962C8B-B14F-4D97-AF65-F5344CB8AC3E}">
        <p14:creationId xmlns:p14="http://schemas.microsoft.com/office/powerpoint/2010/main" val="344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08183-BA10-F7ED-312D-D6B22A60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  <a:endParaRPr lang="en-IN" sz="2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F973-9A97-326A-13AB-BA3AA7B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Data Wrangling is one of the most important steps in any Data science project.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It consists of pre-processing the data for further implementation, in terms of handling missing values, removing duplicates and removing the irrelevant columns and rows for further exploratory analysis.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Various methodology consists of: Applying mean value or median value of the feature to handle missing values, Removing the irrelevant rows and columns from the dataset etc.</a:t>
            </a:r>
          </a:p>
          <a:p>
            <a:endParaRPr lang="en-IN" sz="2000" dirty="0">
              <a:solidFill>
                <a:srgbClr val="FFFFFF"/>
              </a:solidFill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4ED83-FDFF-0ABD-4780-9AE146BD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86B0-3BB0-37BE-B847-9B4A6B49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EDA is the most crucial step in Data science part, where data scientists or analysts explore the whole dataset after pre-processing to understand the relationships among variables.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It consists of feature engineering process to extract relevant features and applying various statistics approach to understand the whole dataset.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It consists of applying suitable language, tool, platform  and applying model according to the provided use-case.</a:t>
            </a:r>
          </a:p>
        </p:txBody>
      </p:sp>
    </p:spTree>
    <p:extLst>
      <p:ext uri="{BB962C8B-B14F-4D97-AF65-F5344CB8AC3E}">
        <p14:creationId xmlns:p14="http://schemas.microsoft.com/office/powerpoint/2010/main" val="32176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F91A3-FE8A-C20E-4179-4A1C9670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Interactive visual analytics (data 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7532-663C-B008-292D-B2E5A0E8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>
                <a:solidFill>
                  <a:srgbClr val="FFFFFF"/>
                </a:solidFill>
              </a:rPr>
              <a:t>Interactive visual analytics(Data visualization) solves the problem of understanding row and column formatted data in a more approachable way, that is, in terms of various graphs and plots.</a:t>
            </a:r>
          </a:p>
          <a:p>
            <a:pPr>
              <a:lnSpc>
                <a:spcPct val="110000"/>
              </a:lnSpc>
            </a:pPr>
            <a:r>
              <a:rPr lang="en-IN" sz="1700">
                <a:solidFill>
                  <a:srgbClr val="FFFFFF"/>
                </a:solidFill>
              </a:rPr>
              <a:t>These pictorial representation shows the relationship among variables with respect to target.</a:t>
            </a:r>
          </a:p>
          <a:p>
            <a:pPr>
              <a:lnSpc>
                <a:spcPct val="110000"/>
              </a:lnSpc>
            </a:pPr>
            <a:r>
              <a:rPr lang="en-IN" sz="1700">
                <a:solidFill>
                  <a:srgbClr val="FFFFFF"/>
                </a:solidFill>
              </a:rPr>
              <a:t>This is the one of the steps where a technical person can simply represent its findings and patterns from data to non-technical person in an understandable manner.</a:t>
            </a:r>
          </a:p>
          <a:p>
            <a:pPr>
              <a:lnSpc>
                <a:spcPct val="110000"/>
              </a:lnSpc>
            </a:pPr>
            <a:r>
              <a:rPr lang="en-IN" sz="1700">
                <a:solidFill>
                  <a:srgbClr val="FFFFFF"/>
                </a:solidFill>
              </a:rPr>
              <a:t>Various tools for Interactive visual analytics include: Jupyter Notebook, Tableau, Power BI, R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98889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98F6-C96E-2BBB-72FA-407389FD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Predictive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32CA-27C6-84FD-DEE7-DBBE8ED0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Predictive analysis comes under Machine learning part.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It comprises of different independent variables and a dependent variable.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In this module of certification, they have covered the classification mechanism for predictive analysis where the supervised machine learning model have been used.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F8526-5201-0F5D-4A0A-2EEC14CB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with visualization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8B3055-3750-BFCB-FACC-CC7787E0F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2" y="2179638"/>
            <a:ext cx="4590793" cy="3184842"/>
          </a:xfrm>
        </p:spPr>
      </p:pic>
      <p:pic>
        <p:nvPicPr>
          <p:cNvPr id="7" name="Picture 6" descr="A graph of a red and blue line&#10;&#10;Description automatically generated">
            <a:extLst>
              <a:ext uri="{FF2B5EF4-FFF2-40B4-BE49-F238E27FC236}">
                <a16:creationId xmlns:a16="http://schemas.microsoft.com/office/drawing/2014/main" id="{0D3A622D-6D36-E36A-C34C-B8F97F98B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18" y="2092959"/>
            <a:ext cx="4590793" cy="39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5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</TotalTime>
  <Words>615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DATA SCIENCE EXECUTED SUMMARY</vt:lpstr>
      <vt:lpstr>Objective</vt:lpstr>
      <vt:lpstr>INTRODUCTION</vt:lpstr>
      <vt:lpstr>Data collection</vt:lpstr>
      <vt:lpstr>data wrangling</vt:lpstr>
      <vt:lpstr>Exploratory data analysis (eda)</vt:lpstr>
      <vt:lpstr>Interactive visual analytics (data visualization)</vt:lpstr>
      <vt:lpstr>Predictive analysis </vt:lpstr>
      <vt:lpstr>EDA with visualization</vt:lpstr>
      <vt:lpstr>EDA with SQL</vt:lpstr>
      <vt:lpstr>Interactive map with Folium </vt:lpstr>
      <vt:lpstr>Plotly Dash dashboard</vt:lpstr>
      <vt:lpstr>Predictive analysis (classification) results</vt:lpstr>
      <vt:lpstr>Predictive analysis (classification)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EXECUTED SUMMARY</dc:title>
  <dc:creator>Raushanpati Tiwari</dc:creator>
  <cp:lastModifiedBy>Raushanpati Tiwari</cp:lastModifiedBy>
  <cp:revision>1</cp:revision>
  <dcterms:created xsi:type="dcterms:W3CDTF">2023-11-26T10:02:10Z</dcterms:created>
  <dcterms:modified xsi:type="dcterms:W3CDTF">2023-11-26T13:35:11Z</dcterms:modified>
</cp:coreProperties>
</file>