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vIHh2mz6wYZIJ3V6wDydwntM8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7"/>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lvl1pPr lvl="0" marR="0" algn="l">
              <a:lnSpc>
                <a:spcPct val="90000"/>
              </a:lnSpc>
              <a:spcBef>
                <a:spcPts val="0"/>
              </a:spcBef>
              <a:spcAft>
                <a:spcPts val="0"/>
              </a:spcAft>
              <a:buClr>
                <a:schemeClr val="lt1"/>
              </a:buClr>
              <a:buSzPts val="4400"/>
              <a:buFont typeface="Times New Roman"/>
              <a:buNone/>
              <a:defRPr b="0" i="0" sz="4400" u="none" cap="none" strike="noStrike">
                <a:solidFill>
                  <a:schemeClr val="lt1"/>
                </a:solidFill>
                <a:latin typeface="Times New Roman"/>
                <a:ea typeface="Times New Roman"/>
                <a:cs typeface="Times New Roman"/>
                <a:sym typeface="Times New Roman"/>
              </a:defRPr>
            </a:lvl1pPr>
            <a:lvl2pPr lvl="1" algn="l">
              <a:lnSpc>
                <a:spcPct val="100000"/>
              </a:lnSpc>
              <a:spcBef>
                <a:spcPts val="0"/>
              </a:spcBef>
              <a:spcAft>
                <a:spcPts val="0"/>
              </a:spcAft>
              <a:buSzPts val="3700"/>
              <a:buNone/>
              <a:defRPr sz="1800"/>
            </a:lvl2pPr>
            <a:lvl3pPr lvl="2" algn="l">
              <a:lnSpc>
                <a:spcPct val="100000"/>
              </a:lnSpc>
              <a:spcBef>
                <a:spcPts val="0"/>
              </a:spcBef>
              <a:spcAft>
                <a:spcPts val="0"/>
              </a:spcAft>
              <a:buSzPts val="3700"/>
              <a:buNone/>
              <a:defRPr sz="1800"/>
            </a:lvl3pPr>
            <a:lvl4pPr lvl="3" algn="l">
              <a:lnSpc>
                <a:spcPct val="100000"/>
              </a:lnSpc>
              <a:spcBef>
                <a:spcPts val="0"/>
              </a:spcBef>
              <a:spcAft>
                <a:spcPts val="0"/>
              </a:spcAft>
              <a:buSzPts val="3700"/>
              <a:buNone/>
              <a:defRPr sz="1800"/>
            </a:lvl4pPr>
            <a:lvl5pPr lvl="4" algn="l">
              <a:lnSpc>
                <a:spcPct val="100000"/>
              </a:lnSpc>
              <a:spcBef>
                <a:spcPts val="0"/>
              </a:spcBef>
              <a:spcAft>
                <a:spcPts val="0"/>
              </a:spcAft>
              <a:buSzPts val="3700"/>
              <a:buNone/>
              <a:defRPr sz="1800"/>
            </a:lvl5pPr>
            <a:lvl6pPr lvl="5" algn="l">
              <a:lnSpc>
                <a:spcPct val="100000"/>
              </a:lnSpc>
              <a:spcBef>
                <a:spcPts val="0"/>
              </a:spcBef>
              <a:spcAft>
                <a:spcPts val="0"/>
              </a:spcAft>
              <a:buSzPts val="3700"/>
              <a:buNone/>
              <a:defRPr sz="1800"/>
            </a:lvl6pPr>
            <a:lvl7pPr lvl="6" algn="l">
              <a:lnSpc>
                <a:spcPct val="100000"/>
              </a:lnSpc>
              <a:spcBef>
                <a:spcPts val="0"/>
              </a:spcBef>
              <a:spcAft>
                <a:spcPts val="0"/>
              </a:spcAft>
              <a:buSzPts val="3700"/>
              <a:buNone/>
              <a:defRPr sz="1800"/>
            </a:lvl7pPr>
            <a:lvl8pPr lvl="7" algn="l">
              <a:lnSpc>
                <a:spcPct val="100000"/>
              </a:lnSpc>
              <a:spcBef>
                <a:spcPts val="0"/>
              </a:spcBef>
              <a:spcAft>
                <a:spcPts val="0"/>
              </a:spcAft>
              <a:buSzPts val="3700"/>
              <a:buNone/>
              <a:defRPr sz="1800"/>
            </a:lvl8pPr>
            <a:lvl9pPr lvl="8" algn="l">
              <a:lnSpc>
                <a:spcPct val="100000"/>
              </a:lnSpc>
              <a:spcBef>
                <a:spcPts val="0"/>
              </a:spcBef>
              <a:spcAft>
                <a:spcPts val="0"/>
              </a:spcAft>
              <a:buSzPts val="3700"/>
              <a:buNone/>
              <a:defRPr sz="1800"/>
            </a:lvl9pPr>
          </a:lstStyle>
          <a:p/>
        </p:txBody>
      </p:sp>
      <p:sp>
        <p:nvSpPr>
          <p:cNvPr id="15" name="Google Shape;15;p27"/>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a:bodyPr>
          <a:lstStyle>
            <a:lvl1pPr indent="-406400" lvl="0" marL="457200" algn="just">
              <a:lnSpc>
                <a:spcPct val="90000"/>
              </a:lnSpc>
              <a:spcBef>
                <a:spcPts val="1000"/>
              </a:spcBef>
              <a:spcAft>
                <a:spcPts val="0"/>
              </a:spcAft>
              <a:buClr>
                <a:schemeClr val="dk1"/>
              </a:buClr>
              <a:buSzPts val="2800"/>
              <a:buFont typeface="Noto Sans Symbols"/>
              <a:buChar char="⮚"/>
              <a:defRPr/>
            </a:lvl1pPr>
            <a:lvl2pPr indent="-381000" lvl="1" marL="914400" algn="just">
              <a:lnSpc>
                <a:spcPct val="90000"/>
              </a:lnSpc>
              <a:spcBef>
                <a:spcPts val="1600"/>
              </a:spcBef>
              <a:spcAft>
                <a:spcPts val="0"/>
              </a:spcAft>
              <a:buClr>
                <a:schemeClr val="dk1"/>
              </a:buClr>
              <a:buSzPts val="2400"/>
              <a:buFont typeface="Noto Sans Symbols"/>
              <a:buChar char="❑"/>
              <a:defRPr/>
            </a:lvl2pPr>
            <a:lvl3pPr indent="-355600" lvl="2" marL="1371600" algn="just">
              <a:lnSpc>
                <a:spcPct val="90000"/>
              </a:lnSpc>
              <a:spcBef>
                <a:spcPts val="1600"/>
              </a:spcBef>
              <a:spcAft>
                <a:spcPts val="0"/>
              </a:spcAft>
              <a:buClr>
                <a:schemeClr val="dk1"/>
              </a:buClr>
              <a:buSzPts val="2000"/>
              <a:buFont typeface="Courier New"/>
              <a:buChar char="o"/>
              <a:defRPr/>
            </a:lvl3pPr>
            <a:lvl4pPr indent="-342900" lvl="3" marL="1828800" algn="just">
              <a:lnSpc>
                <a:spcPct val="90000"/>
              </a:lnSpc>
              <a:spcBef>
                <a:spcPts val="1600"/>
              </a:spcBef>
              <a:spcAft>
                <a:spcPts val="0"/>
              </a:spcAft>
              <a:buClr>
                <a:schemeClr val="dk1"/>
              </a:buClr>
              <a:buSzPts val="1800"/>
              <a:buFont typeface="Noto Sans Symbols"/>
              <a:buChar char="▪"/>
              <a:defRPr/>
            </a:lvl4pPr>
            <a:lvl5pPr indent="-342900" lvl="4" marL="2286000" algn="just">
              <a:lnSpc>
                <a:spcPct val="90000"/>
              </a:lnSpc>
              <a:spcBef>
                <a:spcPts val="1600"/>
              </a:spcBef>
              <a:spcAft>
                <a:spcPts val="0"/>
              </a:spcAft>
              <a:buClr>
                <a:schemeClr val="dk1"/>
              </a:buClr>
              <a:buSzPts val="1800"/>
              <a:buFont typeface="Arial"/>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16" name="Google Shape;16;p27"/>
          <p:cNvSpPr txBox="1"/>
          <p:nvPr/>
        </p:nvSpPr>
        <p:spPr>
          <a:xfrm>
            <a:off x="1554477" y="6625241"/>
            <a:ext cx="5654100" cy="242700"/>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chemeClr val="lt1"/>
                </a:solidFill>
                <a:latin typeface="Times New Roman"/>
                <a:ea typeface="Times New Roman"/>
                <a:cs typeface="Times New Roman"/>
                <a:sym typeface="Times New Roman"/>
              </a:rPr>
              <a:t>Dept. of Computer Science and Engineering (Data Science)</a:t>
            </a:r>
            <a:endParaRPr b="0" i="0" sz="1600" u="none" cap="small" strike="noStrike">
              <a:solidFill>
                <a:schemeClr val="lt1"/>
              </a:solidFill>
              <a:latin typeface="Times New Roman"/>
              <a:ea typeface="Times New Roman"/>
              <a:cs typeface="Times New Roman"/>
              <a:sym typeface="Times New Roman"/>
            </a:endParaRPr>
          </a:p>
        </p:txBody>
      </p:sp>
      <p:sp>
        <p:nvSpPr>
          <p:cNvPr id="17" name="Google Shape;17;p27"/>
          <p:cNvSpPr txBox="1"/>
          <p:nvPr/>
        </p:nvSpPr>
        <p:spPr>
          <a:xfrm>
            <a:off x="7208517" y="6625241"/>
            <a:ext cx="4545600" cy="232800"/>
          </a:xfrm>
          <a:prstGeom prst="rect">
            <a:avLst/>
          </a:prstGeom>
          <a:solidFill>
            <a:srgbClr val="00808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chemeClr val="lt1"/>
                </a:solidFill>
                <a:latin typeface="Times New Roman"/>
                <a:ea typeface="Times New Roman"/>
                <a:cs typeface="Times New Roman"/>
                <a:sym typeface="Times New Roman"/>
              </a:rPr>
              <a:t>Srinivasa Ramanujan Institute of Technology</a:t>
            </a:r>
            <a:endParaRPr b="0" i="0" sz="1600" u="none" cap="small" strike="noStrike">
              <a:solidFill>
                <a:schemeClr val="lt1"/>
              </a:solidFill>
              <a:latin typeface="Times New Roman"/>
              <a:ea typeface="Times New Roman"/>
              <a:cs typeface="Times New Roman"/>
              <a:sym typeface="Times New Roman"/>
            </a:endParaRPr>
          </a:p>
        </p:txBody>
      </p:sp>
      <p:sp>
        <p:nvSpPr>
          <p:cNvPr id="18" name="Google Shape;18;p27"/>
          <p:cNvSpPr txBox="1"/>
          <p:nvPr/>
        </p:nvSpPr>
        <p:spPr>
          <a:xfrm>
            <a:off x="11754196" y="6641865"/>
            <a:ext cx="437700" cy="2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1" i="0" lang="en-US" sz="1600" u="none" cap="none" strike="noStrike">
                <a:solidFill>
                  <a:srgbClr val="002060"/>
                </a:solidFill>
                <a:latin typeface="Times New Roman"/>
                <a:ea typeface="Times New Roman"/>
                <a:cs typeface="Times New Roman"/>
                <a:sym typeface="Times New Roman"/>
              </a:rPr>
              <a:t>‹#›</a:t>
            </a:fld>
            <a:endParaRPr b="1" i="0" sz="1600" u="none" cap="none" strike="noStrike">
              <a:solidFill>
                <a:srgbClr val="002060"/>
              </a:solidFill>
              <a:latin typeface="Times New Roman"/>
              <a:ea typeface="Times New Roman"/>
              <a:cs typeface="Times New Roman"/>
              <a:sym typeface="Times New Roman"/>
            </a:endParaRPr>
          </a:p>
        </p:txBody>
      </p:sp>
      <p:sp>
        <p:nvSpPr>
          <p:cNvPr id="19" name="Google Shape;19;p27"/>
          <p:cNvSpPr txBox="1"/>
          <p:nvPr/>
        </p:nvSpPr>
        <p:spPr>
          <a:xfrm>
            <a:off x="-1" y="0"/>
            <a:ext cx="12192000" cy="232800"/>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1" lang="en-US" sz="1500" u="none" cap="none" strike="noStrike">
                <a:solidFill>
                  <a:schemeClr val="lt1"/>
                </a:solidFill>
                <a:latin typeface="Times New Roman"/>
                <a:ea typeface="Times New Roman"/>
                <a:cs typeface="Times New Roman"/>
                <a:sym typeface="Times New Roman"/>
              </a:rPr>
              <a:t>Process Mining Virtual Internship</a:t>
            </a:r>
            <a:endParaRPr b="1" i="1" sz="1500" u="none" cap="none" strike="noStrike">
              <a:solidFill>
                <a:schemeClr val="lt1"/>
              </a:solidFill>
              <a:latin typeface="Times New Roman"/>
              <a:ea typeface="Times New Roman"/>
              <a:cs typeface="Times New Roman"/>
              <a:sym typeface="Times New Roman"/>
            </a:endParaRPr>
          </a:p>
        </p:txBody>
      </p:sp>
      <p:pic>
        <p:nvPicPr>
          <p:cNvPr id="20" name="Google Shape;20;p27"/>
          <p:cNvPicPr preferRelativeResize="0"/>
          <p:nvPr/>
        </p:nvPicPr>
        <p:blipFill rotWithShape="1">
          <a:blip r:embed="rId2">
            <a:alphaModFix/>
          </a:blip>
          <a:srcRect b="0" l="0" r="0" t="0"/>
          <a:stretch/>
        </p:blipFill>
        <p:spPr>
          <a:xfrm>
            <a:off x="11506200" y="5956065"/>
            <a:ext cx="685800" cy="685800"/>
          </a:xfrm>
          <a:prstGeom prst="rect">
            <a:avLst/>
          </a:prstGeom>
          <a:noFill/>
          <a:ln>
            <a:noFill/>
          </a:ln>
        </p:spPr>
      </p:pic>
      <p:sp>
        <p:nvSpPr>
          <p:cNvPr id="21" name="Google Shape;21;p27"/>
          <p:cNvSpPr txBox="1"/>
          <p:nvPr/>
        </p:nvSpPr>
        <p:spPr>
          <a:xfrm>
            <a:off x="0" y="6625241"/>
            <a:ext cx="1554600" cy="232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small" strike="noStrike">
                <a:solidFill>
                  <a:schemeClr val="lt1"/>
                </a:solidFill>
                <a:latin typeface="Times New Roman"/>
                <a:ea typeface="Times New Roman"/>
                <a:cs typeface="Times New Roman"/>
                <a:sym typeface="Times New Roman"/>
              </a:rPr>
              <a:t> 214G1A3288</a:t>
            </a:r>
            <a:endParaRPr b="0" i="0" sz="1600" u="none" cap="small" strike="noStrik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36"/>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56" name="Google Shape;56;p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37"/>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9" name="Google Shape;59;p37"/>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0" name="Google Shape;60;p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8"/>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4" name="Google Shape;24;p28"/>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5" name="Google Shape;25;p2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9"/>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8" name="Google Shape;28;p2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3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p3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2" name="Google Shape;32;p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3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5" name="Google Shape;35;p31"/>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6" name="Google Shape;36;p31"/>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7" name="Google Shape;37;p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3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 name="Google Shape;40;p3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3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3" name="Google Shape;43;p33"/>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4" name="Google Shape;44;p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34"/>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7" name="Google Shape;47;p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35"/>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5"/>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51" name="Google Shape;51;p35"/>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2" name="Google Shape;52;p35"/>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3" name="Google Shape;53;p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2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12" name="Google Shape;12;p2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nvSpPr>
        <p:spPr>
          <a:xfrm>
            <a:off x="4282751" y="1795319"/>
            <a:ext cx="3340359" cy="957211"/>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C.RUPA SREE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300"/>
              </a:spcBef>
              <a:spcAft>
                <a:spcPts val="0"/>
              </a:spcAft>
              <a:buClr>
                <a:schemeClr val="dk1"/>
              </a:buClr>
              <a:buSzPts val="1200"/>
              <a:buFont typeface="Arial"/>
              <a:buNone/>
            </a:pPr>
            <a:r>
              <a:rPr b="0" i="0" lang="en-US" sz="1200" u="none" cap="none" strike="noStrike">
                <a:solidFill>
                  <a:schemeClr val="dk1"/>
                </a:solidFill>
                <a:latin typeface="Times New Roman"/>
                <a:ea typeface="Times New Roman"/>
                <a:cs typeface="Times New Roman"/>
                <a:sym typeface="Times New Roman"/>
              </a:rPr>
              <a:t>Roll No. 214G1A3288</a:t>
            </a:r>
            <a:endParaRPr b="0" i="0" sz="1400" u="none" cap="none" strike="noStrike">
              <a:solidFill>
                <a:srgbClr val="000000"/>
              </a:solidFill>
              <a:latin typeface="Arial"/>
              <a:ea typeface="Arial"/>
              <a:cs typeface="Arial"/>
              <a:sym typeface="Arial"/>
            </a:endParaRPr>
          </a:p>
        </p:txBody>
      </p:sp>
      <p:sp>
        <p:nvSpPr>
          <p:cNvPr id="68" name="Google Shape;68;p1"/>
          <p:cNvSpPr txBox="1"/>
          <p:nvPr/>
        </p:nvSpPr>
        <p:spPr>
          <a:xfrm>
            <a:off x="1514475" y="4776303"/>
            <a:ext cx="9163049" cy="1427181"/>
          </a:xfrm>
          <a:prstGeom prst="rect">
            <a:avLst/>
          </a:prstGeom>
          <a:noFill/>
          <a:ln>
            <a:noFill/>
          </a:ln>
        </p:spPr>
        <p:txBody>
          <a:bodyPr anchorCtr="0" anchor="t" bIns="45700" lIns="91425" spcFirstLastPara="1" rIns="91425" wrap="square" tIns="45700">
            <a:normAutofit fontScale="55000" lnSpcReduction="20000"/>
          </a:bodyPr>
          <a:lstStyle/>
          <a:p>
            <a:pPr indent="0" lvl="0" marL="0" marR="0" rtl="0" algn="ctr">
              <a:lnSpc>
                <a:spcPct val="90000"/>
              </a:lnSpc>
              <a:spcBef>
                <a:spcPts val="0"/>
              </a:spcBef>
              <a:spcAft>
                <a:spcPts val="0"/>
              </a:spcAft>
              <a:buClr>
                <a:schemeClr val="dk1"/>
              </a:buClr>
              <a:buSzPct val="100000"/>
              <a:buFont typeface="Arial"/>
              <a:buNone/>
            </a:pPr>
            <a:r>
              <a:rPr b="0" i="0" lang="en-US" sz="4200" u="none" cap="none" strike="noStrike">
                <a:solidFill>
                  <a:schemeClr val="dk1"/>
                </a:solidFill>
                <a:latin typeface="Times New Roman"/>
                <a:ea typeface="Times New Roman"/>
                <a:cs typeface="Times New Roman"/>
                <a:sym typeface="Times New Roman"/>
              </a:rPr>
              <a:t>Department of Computer Science and Engineering (Data Science)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500"/>
              </a:spcBef>
              <a:spcAft>
                <a:spcPts val="0"/>
              </a:spcAft>
              <a:buClr>
                <a:srgbClr val="FF0000"/>
              </a:buClr>
              <a:buSzPct val="100000"/>
              <a:buFont typeface="Arial"/>
              <a:buNone/>
            </a:pPr>
            <a:r>
              <a:rPr b="0" i="0" lang="en-US" sz="6500" u="none" cap="none" strike="noStrike">
                <a:solidFill>
                  <a:srgbClr val="FF0000"/>
                </a:solidFill>
                <a:latin typeface="Times New Roman"/>
                <a:ea typeface="Times New Roman"/>
                <a:cs typeface="Times New Roman"/>
                <a:sym typeface="Times New Roman"/>
              </a:rPr>
              <a:t>Srinivasa Ramanujan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300"/>
              </a:spcBef>
              <a:spcAft>
                <a:spcPts val="0"/>
              </a:spcAft>
              <a:buClr>
                <a:schemeClr val="dk1"/>
              </a:buClr>
              <a:buSzPct val="100000"/>
              <a:buFont typeface="Arial"/>
              <a:buNone/>
            </a:pPr>
            <a:r>
              <a:rPr b="1" i="0" lang="en-US" sz="2100" u="none" cap="none" strike="noStrike">
                <a:solidFill>
                  <a:schemeClr val="dk1"/>
                </a:solidFill>
                <a:latin typeface="Times New Roman"/>
                <a:ea typeface="Times New Roman"/>
                <a:cs typeface="Times New Roman"/>
                <a:sym typeface="Times New Roman"/>
              </a:rPr>
              <a:t>(Affiliated to JNTUA &amp; Approved by AICTE) (Accredited by NAAC with ‘A’ Grade &amp; Accredited by NBA (EEE, ECE &amp; CSE)</a:t>
            </a:r>
            <a:endParaRPr b="0" i="0" sz="21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300"/>
              </a:spcBef>
              <a:spcAft>
                <a:spcPts val="0"/>
              </a:spcAft>
              <a:buClr>
                <a:schemeClr val="dk1"/>
              </a:buClr>
              <a:buSzPct val="100000"/>
              <a:buFont typeface="Arial"/>
              <a:buNone/>
            </a:pPr>
            <a:r>
              <a:rPr b="1" i="0" lang="en-US" sz="2300" u="none" cap="none" strike="noStrike">
                <a:solidFill>
                  <a:schemeClr val="dk1"/>
                </a:solidFill>
                <a:latin typeface="Times New Roman"/>
                <a:ea typeface="Times New Roman"/>
                <a:cs typeface="Times New Roman"/>
                <a:sym typeface="Times New Roman"/>
              </a:rPr>
              <a:t>Rotarypuram Village, B K Samudram Mandal, Ananthapuramu – 515701.</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rgbClr val="1E4E79"/>
              </a:buClr>
              <a:buSzPct val="100000"/>
              <a:buFont typeface="Arial"/>
              <a:buNone/>
            </a:pPr>
            <a:r>
              <a:rPr b="1" i="0" lang="en-US" sz="2500" u="none" cap="none" strike="noStrike">
                <a:solidFill>
                  <a:srgbClr val="1E4E79"/>
                </a:solidFill>
                <a:latin typeface="Times New Roman"/>
                <a:ea typeface="Times New Roman"/>
                <a:cs typeface="Times New Roman"/>
                <a:sym typeface="Times New Roman"/>
              </a:rPr>
              <a:t>2023 - 2024</a:t>
            </a:r>
            <a:endParaRPr b="0" i="0" sz="25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1100"/>
              </a:spcBef>
              <a:spcAft>
                <a:spcPts val="0"/>
              </a:spcAft>
              <a:buClr>
                <a:schemeClr val="dk1"/>
              </a:buClr>
              <a:buSzPct val="1000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69" name="Google Shape;69;p1"/>
          <p:cNvSpPr/>
          <p:nvPr/>
        </p:nvSpPr>
        <p:spPr>
          <a:xfrm>
            <a:off x="755009" y="335271"/>
            <a:ext cx="10528183" cy="857864"/>
          </a:xfrm>
          <a:prstGeom prst="roundRect">
            <a:avLst>
              <a:gd fmla="val 16667" name="adj"/>
            </a:avLst>
          </a:prstGeom>
          <a:solidFill>
            <a:srgbClr val="FF6600"/>
          </a:solidFill>
          <a:ln>
            <a:noFill/>
          </a:ln>
          <a:effectLst>
            <a:outerShdw blurRad="57150" rotWithShape="0" algn="ctr" dir="5400000" dist="19050">
              <a:srgbClr val="000000">
                <a:alpha val="6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Times New Roman"/>
                <a:ea typeface="Times New Roman"/>
                <a:cs typeface="Times New Roman"/>
                <a:sym typeface="Times New Roman"/>
              </a:rPr>
              <a:t>Process Mining Virtual Internship</a:t>
            </a:r>
            <a:endParaRPr b="0" i="0" sz="3200" u="none" cap="none" strike="noStrike">
              <a:solidFill>
                <a:schemeClr val="lt1"/>
              </a:solidFill>
              <a:latin typeface="Times New Roman"/>
              <a:ea typeface="Times New Roman"/>
              <a:cs typeface="Times New Roman"/>
              <a:sym typeface="Times New Roman"/>
            </a:endParaRPr>
          </a:p>
        </p:txBody>
      </p:sp>
      <p:sp>
        <p:nvSpPr>
          <p:cNvPr id="70" name="Google Shape;70;p1"/>
          <p:cNvSpPr/>
          <p:nvPr/>
        </p:nvSpPr>
        <p:spPr>
          <a:xfrm>
            <a:off x="2714840" y="1261696"/>
            <a:ext cx="6762303" cy="338041"/>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1600"/>
              <a:buFont typeface="Arial"/>
              <a:buNone/>
            </a:pPr>
            <a:r>
              <a:rPr b="0" i="1" lang="en-US" sz="1600" u="none" cap="none" strike="noStrike">
                <a:solidFill>
                  <a:srgbClr val="000000"/>
                </a:solidFill>
                <a:latin typeface="Times New Roman"/>
                <a:ea typeface="Times New Roman"/>
                <a:cs typeface="Times New Roman"/>
                <a:sym typeface="Times New Roman"/>
              </a:rPr>
              <a:t>by</a:t>
            </a:r>
            <a:endParaRPr b="0" i="0" sz="1400" u="none" cap="none" strike="noStrike">
              <a:solidFill>
                <a:srgbClr val="000000"/>
              </a:solidFill>
              <a:latin typeface="Arial"/>
              <a:ea typeface="Arial"/>
              <a:cs typeface="Arial"/>
              <a:sym typeface="Arial"/>
            </a:endParaRPr>
          </a:p>
        </p:txBody>
      </p:sp>
      <p:pic>
        <p:nvPicPr>
          <p:cNvPr id="71" name="Google Shape;71;p1"/>
          <p:cNvPicPr preferRelativeResize="0"/>
          <p:nvPr/>
        </p:nvPicPr>
        <p:blipFill rotWithShape="1">
          <a:blip r:embed="rId3">
            <a:alphaModFix/>
          </a:blip>
          <a:srcRect b="0" l="0" r="0" t="0"/>
          <a:stretch/>
        </p:blipFill>
        <p:spPr>
          <a:xfrm>
            <a:off x="5174154" y="2674613"/>
            <a:ext cx="1843673" cy="18134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Technology</a:t>
            </a:r>
            <a:endParaRPr/>
          </a:p>
        </p:txBody>
      </p:sp>
      <p:sp>
        <p:nvSpPr>
          <p:cNvPr id="134" name="Google Shape;134;p10"/>
          <p:cNvSpPr txBox="1"/>
          <p:nvPr>
            <p:ph idx="1" type="body"/>
          </p:nvPr>
        </p:nvSpPr>
        <p:spPr>
          <a:xfrm>
            <a:off x="412805" y="1134979"/>
            <a:ext cx="11779200" cy="53949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Technology plays a crucial role in process mining, which is a discipline within the field of business process management that focuses on discovering, monitoring, and improving business processes using data from various information systems. Process mining leverages technology to extract valuable insights from event logs and other data sources to understand how processes are actually executed within an organization. Here's how technology is involved in the process mining process:</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1.Data Extraction and Collection:</a:t>
            </a:r>
            <a:r>
              <a:rPr lang="en-US">
                <a:solidFill>
                  <a:schemeClr val="dk1"/>
                </a:solidFill>
                <a:latin typeface="Times New Roman"/>
                <a:ea typeface="Times New Roman"/>
                <a:cs typeface="Times New Roman"/>
                <a:sym typeface="Times New Roman"/>
              </a:rPr>
              <a:t>It is  used to extract relevant data from various sources such as enterprise systems, databases, transaction logs, and more. This data is then collected and consolidated for analysis.</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b="1">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Char char="⮚"/>
            </a:pPr>
            <a:r>
              <a:rPr b="1" lang="en-US">
                <a:solidFill>
                  <a:schemeClr val="dk1"/>
                </a:solidFill>
                <a:latin typeface="Times New Roman"/>
                <a:ea typeface="Times New Roman"/>
                <a:cs typeface="Times New Roman"/>
                <a:sym typeface="Times New Roman"/>
              </a:rPr>
              <a:t>2.Data Processing:</a:t>
            </a:r>
            <a:r>
              <a:rPr lang="en-US">
                <a:solidFill>
                  <a:schemeClr val="dk1"/>
                </a:solidFill>
                <a:latin typeface="Times New Roman"/>
                <a:ea typeface="Times New Roman"/>
                <a:cs typeface="Times New Roman"/>
                <a:sym typeface="Times New Roman"/>
              </a:rPr>
              <a:t>Raw event data often needs to be preprocessed to clean and transform it into a suitable format for analysis. Technology tools are used to remove duplicates, handle missing data, and standardize data formats.</a:t>
            </a:r>
            <a:endParaRPr>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1600"/>
              </a:spcAft>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41" name="Google Shape;141;p11"/>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b="1" lang="en-US">
                <a:solidFill>
                  <a:schemeClr val="dk1"/>
                </a:solidFill>
                <a:latin typeface="Times New Roman"/>
                <a:ea typeface="Times New Roman"/>
                <a:cs typeface="Times New Roman"/>
                <a:sym typeface="Times New Roman"/>
              </a:rPr>
              <a:t>3.Processing Discovery:</a:t>
            </a:r>
            <a:r>
              <a:rPr lang="en-US">
                <a:solidFill>
                  <a:schemeClr val="dk1"/>
                </a:solidFill>
                <a:latin typeface="Times New Roman"/>
                <a:ea typeface="Times New Roman"/>
                <a:cs typeface="Times New Roman"/>
                <a:sym typeface="Times New Roman"/>
              </a:rPr>
              <a:t>Process discovery involves using technology to analyze event logs and automatically generate process models, such as process flowcharts or process maps. </a:t>
            </a:r>
            <a:endParaRPr b="1">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4.Machine Learning And AI: </a:t>
            </a:r>
            <a:r>
              <a:rPr lang="en-US">
                <a:solidFill>
                  <a:schemeClr val="dk1"/>
                </a:solidFill>
                <a:latin typeface="Times New Roman"/>
                <a:ea typeface="Times New Roman"/>
                <a:cs typeface="Times New Roman"/>
                <a:sym typeface="Times New Roman"/>
              </a:rPr>
              <a:t>Advanced process mining solutions may incorporate machine learning and AI techniques to improve the accuracy of process discovery, predict process behavior, and provide more sophisticated insights</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5.Data Visualization: </a:t>
            </a:r>
            <a:r>
              <a:rPr lang="en-US">
                <a:solidFill>
                  <a:schemeClr val="dk1"/>
                </a:solidFill>
                <a:latin typeface="Times New Roman"/>
                <a:ea typeface="Times New Roman"/>
                <a:cs typeface="Times New Roman"/>
                <a:sym typeface="Times New Roman"/>
              </a:rPr>
              <a:t>Technology tools are used to create visual representations of process data and analysis results. Interactive dashboards and visualizations help stakeholders understand complex insights and make data-driven decisions.</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Overall, technology is the foundation of process mining, enabling organizations to gain     actionable insights from their operational data and drive continuous process improvement.</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t/>
            </a:r>
            <a:endParaRPr b="1">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0"/>
              </a:spcAft>
              <a:buSzPts val="2800"/>
              <a:buNone/>
            </a:pPr>
            <a:r>
              <a:t/>
            </a:r>
            <a:endParaRPr/>
          </a:p>
          <a:p>
            <a:pPr indent="0" lvl="0" marL="0" rtl="0" algn="just">
              <a:lnSpc>
                <a:spcPct val="90000"/>
              </a:lnSpc>
              <a:spcBef>
                <a:spcPts val="1600"/>
              </a:spcBef>
              <a:spcAft>
                <a:spcPts val="1600"/>
              </a:spcAft>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Applications:</a:t>
            </a:r>
            <a:endParaRPr/>
          </a:p>
        </p:txBody>
      </p:sp>
      <p:sp>
        <p:nvSpPr>
          <p:cNvPr id="148" name="Google Shape;148;p12"/>
          <p:cNvSpPr txBox="1"/>
          <p:nvPr>
            <p:ph idx="1" type="body"/>
          </p:nvPr>
        </p:nvSpPr>
        <p:spPr>
          <a:xfrm>
            <a:off x="290180" y="1142629"/>
            <a:ext cx="11779200" cy="5394900"/>
          </a:xfrm>
          <a:prstGeom prst="rect">
            <a:avLst/>
          </a:prstGeom>
          <a:noFill/>
          <a:ln>
            <a:noFill/>
          </a:ln>
        </p:spPr>
        <p:txBody>
          <a:bodyPr anchorCtr="0" anchor="t" bIns="45700" lIns="91425" spcFirstLastPara="1" rIns="91425" wrap="square" tIns="45700">
            <a:normAutofit fontScale="25000" lnSpcReduction="20000"/>
          </a:bodyPr>
          <a:lstStyle/>
          <a:p>
            <a:pPr indent="-381000" lvl="0" marL="457200" rtl="0" algn="just">
              <a:lnSpc>
                <a:spcPct val="150000"/>
              </a:lnSpc>
              <a:spcBef>
                <a:spcPts val="600"/>
              </a:spcBef>
              <a:spcAft>
                <a:spcPts val="0"/>
              </a:spcAft>
              <a:buClr>
                <a:schemeClr val="dk1"/>
              </a:buClr>
              <a:buSzPct val="100000"/>
              <a:buFont typeface="Times New Roman"/>
              <a:buChar char="⮚"/>
            </a:pPr>
            <a:r>
              <a:rPr lang="en-US" sz="9600">
                <a:solidFill>
                  <a:schemeClr val="dk1"/>
                </a:solidFill>
                <a:latin typeface="Times New Roman"/>
                <a:ea typeface="Times New Roman"/>
                <a:cs typeface="Times New Roman"/>
                <a:sym typeface="Times New Roman"/>
              </a:rPr>
              <a:t>Process mining is a data-driven technique that involves analyzing event logs to extract insights and discover patterns from business processes. It has a wide range of applications across various industries. Some common applications of process mining include:</a:t>
            </a:r>
            <a:endParaRPr sz="96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ct val="100000"/>
              <a:buFont typeface="Times New Roman"/>
              <a:buChar char="⮚"/>
            </a:pPr>
            <a:r>
              <a:rPr b="1" lang="en-US" sz="9600">
                <a:solidFill>
                  <a:schemeClr val="dk1"/>
                </a:solidFill>
                <a:latin typeface="Times New Roman"/>
                <a:ea typeface="Times New Roman"/>
                <a:cs typeface="Times New Roman"/>
                <a:sym typeface="Times New Roman"/>
              </a:rPr>
              <a:t>Process Discovery: </a:t>
            </a:r>
            <a:r>
              <a:rPr lang="en-US" sz="9600">
                <a:solidFill>
                  <a:schemeClr val="dk1"/>
                </a:solidFill>
                <a:latin typeface="Times New Roman"/>
                <a:ea typeface="Times New Roman"/>
                <a:cs typeface="Times New Roman"/>
                <a:sym typeface="Times New Roman"/>
              </a:rPr>
              <a:t>Process mining can be used to automatically generate process models based on the event logs from various IT systems. This helps organizations understand how processes are actually executed and identify deviations from expected behavior.</a:t>
            </a:r>
            <a:endParaRPr sz="96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ct val="100000"/>
              <a:buFont typeface="Times New Roman"/>
              <a:buChar char="⮚"/>
            </a:pPr>
            <a:r>
              <a:rPr b="1" lang="en-US" sz="9600">
                <a:solidFill>
                  <a:schemeClr val="dk1"/>
                </a:solidFill>
                <a:latin typeface="Times New Roman"/>
                <a:ea typeface="Times New Roman"/>
                <a:cs typeface="Times New Roman"/>
                <a:sym typeface="Times New Roman"/>
              </a:rPr>
              <a:t>Process Conformance Checking: </a:t>
            </a:r>
            <a:r>
              <a:rPr lang="en-US" sz="9600">
                <a:solidFill>
                  <a:schemeClr val="dk1"/>
                </a:solidFill>
                <a:latin typeface="Times New Roman"/>
                <a:ea typeface="Times New Roman"/>
                <a:cs typeface="Times New Roman"/>
                <a:sym typeface="Times New Roman"/>
              </a:rPr>
              <a:t>Organizations can compare the actual execution of processes with the intended process models to identify discrepancies and non-compliant activities. This helps in improving process adherence and compliance.</a:t>
            </a:r>
            <a:endParaRPr sz="9600">
              <a:solidFill>
                <a:schemeClr val="dk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ct val="100000"/>
              <a:buFont typeface="Times New Roman"/>
              <a:buChar char="⮚"/>
            </a:pPr>
            <a:r>
              <a:rPr b="1" lang="en-US" sz="9600">
                <a:solidFill>
                  <a:schemeClr val="dk1"/>
                </a:solidFill>
                <a:latin typeface="Times New Roman"/>
                <a:ea typeface="Times New Roman"/>
                <a:cs typeface="Times New Roman"/>
                <a:sym typeface="Times New Roman"/>
              </a:rPr>
              <a:t>Fraud Detection: </a:t>
            </a:r>
            <a:r>
              <a:rPr lang="en-US" sz="9600">
                <a:solidFill>
                  <a:schemeClr val="dk1"/>
                </a:solidFill>
                <a:latin typeface="Times New Roman"/>
                <a:ea typeface="Times New Roman"/>
                <a:cs typeface="Times New Roman"/>
                <a:sym typeface="Times New Roman"/>
              </a:rPr>
              <a:t>By analyzing patterns of behavior in event logs, process mining can help identify anomalous activities that may indicate fraudulent behaviour</a:t>
            </a:r>
            <a:r>
              <a:rPr b="1" lang="en-US" sz="9600">
                <a:solidFill>
                  <a:schemeClr val="dk1"/>
                </a:solidFill>
                <a:latin typeface="Times New Roman"/>
                <a:ea typeface="Times New Roman"/>
                <a:cs typeface="Times New Roman"/>
                <a:sym typeface="Times New Roman"/>
              </a:rPr>
              <a:t>.                  </a:t>
            </a:r>
            <a:endParaRPr b="1" sz="9600">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ct val="116666"/>
              <a:buNone/>
            </a:pPr>
            <a:r>
              <a:t/>
            </a:r>
            <a:endParaRPr sz="9600">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ct val="116666"/>
              <a:buNone/>
            </a:pPr>
            <a:r>
              <a:t/>
            </a:r>
            <a:endParaRPr sz="9600">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ct val="116666"/>
              <a:buNone/>
            </a:pPr>
            <a:r>
              <a:t/>
            </a:r>
            <a:endParaRPr sz="9600">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600"/>
              </a:spcBef>
              <a:spcAft>
                <a:spcPts val="0"/>
              </a:spcAft>
              <a:buClr>
                <a:schemeClr val="dk1"/>
              </a:buClr>
              <a:buSzPct val="45833"/>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1600"/>
              </a:spcAft>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Modules:</a:t>
            </a:r>
            <a:endParaRPr/>
          </a:p>
        </p:txBody>
      </p:sp>
      <p:sp>
        <p:nvSpPr>
          <p:cNvPr id="155" name="Google Shape;155;p13"/>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SzPts val="2800"/>
              <a:buNone/>
            </a:pPr>
            <a:r>
              <a:rPr b="1" lang="en-US" sz="2800">
                <a:solidFill>
                  <a:schemeClr val="dk1"/>
                </a:solidFill>
                <a:latin typeface="Times New Roman"/>
                <a:ea typeface="Times New Roman"/>
                <a:cs typeface="Times New Roman"/>
                <a:sym typeface="Times New Roman"/>
              </a:rPr>
              <a:t>Fundamentals of Process Mining:</a:t>
            </a:r>
            <a:endParaRPr b="1" sz="2800">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lang="en-US">
                <a:solidFill>
                  <a:schemeClr val="dk1"/>
                </a:solidFill>
                <a:latin typeface="Times New Roman"/>
                <a:ea typeface="Times New Roman"/>
                <a:cs typeface="Times New Roman"/>
                <a:sym typeface="Times New Roman"/>
              </a:rPr>
              <a:t>Modules in process mining refer to distinct areas or topics of study within the field. These modules help break down the comprehensive study of process mining into manageable segments, allowing learners to delve deeper into specific aspects.</a:t>
            </a:r>
            <a:endParaRPr>
              <a:solidFill>
                <a:schemeClr val="dk1"/>
              </a:solidFill>
              <a:latin typeface="Times New Roman"/>
              <a:ea typeface="Times New Roman"/>
              <a:cs typeface="Times New Roman"/>
              <a:sym typeface="Times New Roman"/>
            </a:endParaRPr>
          </a:p>
          <a:p>
            <a:pPr indent="0" lvl="0" marL="457200" rtl="0" algn="just">
              <a:lnSpc>
                <a:spcPct val="90000"/>
              </a:lnSpc>
              <a:spcBef>
                <a:spcPts val="1600"/>
              </a:spcBef>
              <a:spcAft>
                <a:spcPts val="0"/>
              </a:spcAft>
              <a:buSzPts val="2800"/>
              <a:buNone/>
            </a:pPr>
            <a:r>
              <a:rPr b="1" lang="en-US">
                <a:solidFill>
                  <a:schemeClr val="dk1"/>
                </a:solidFill>
                <a:latin typeface="Times New Roman"/>
                <a:ea typeface="Times New Roman"/>
                <a:cs typeface="Times New Roman"/>
                <a:sym typeface="Times New Roman"/>
              </a:rPr>
              <a:t>1.Review of Interpret Analysis:</a:t>
            </a:r>
            <a:r>
              <a:rPr b="1" lang="en-US">
                <a:solidFill>
                  <a:schemeClr val="dk1"/>
                </a:solidFill>
              </a:rPr>
              <a:t> </a:t>
            </a:r>
            <a:r>
              <a:rPr lang="en-US">
                <a:solidFill>
                  <a:schemeClr val="dk1"/>
                </a:solidFill>
                <a:latin typeface="Times New Roman"/>
                <a:ea typeface="Times New Roman"/>
                <a:cs typeface="Times New Roman"/>
                <a:sym typeface="Times New Roman"/>
              </a:rPr>
              <a:t>"Review and Interpret Analyses" in the context of process mining refers to the essential skill of critically evaluating the results of various analyses performed on event log data. This skill is crucial for extracting meaningful insights and making informed decisions regarding process optimization and improvement.</a:t>
            </a:r>
            <a:endParaRPr>
              <a:solidFill>
                <a:schemeClr val="dk1"/>
              </a:solidFill>
              <a:latin typeface="Times New Roman"/>
              <a:ea typeface="Times New Roman"/>
              <a:cs typeface="Times New Roman"/>
              <a:sym typeface="Times New Roman"/>
            </a:endParaRPr>
          </a:p>
          <a:p>
            <a:pPr indent="-381000" lvl="0" marL="457200" rtl="0" algn="just">
              <a:lnSpc>
                <a:spcPct val="90000"/>
              </a:lnSpc>
              <a:spcBef>
                <a:spcPts val="1600"/>
              </a:spcBef>
              <a:spcAft>
                <a:spcPts val="0"/>
              </a:spcAft>
              <a:buClr>
                <a:schemeClr val="dk1"/>
              </a:buClr>
              <a:buSzPts val="2400"/>
              <a:buChar char="⮚"/>
            </a:pPr>
            <a:r>
              <a:rPr b="1" lang="en-US">
                <a:solidFill>
                  <a:schemeClr val="dk1"/>
                </a:solidFill>
                <a:latin typeface="Times New Roman"/>
                <a:ea typeface="Times New Roman"/>
                <a:cs typeface="Times New Roman"/>
                <a:sym typeface="Times New Roman"/>
              </a:rPr>
              <a:t> What is an Variant Explorer?</a:t>
            </a:r>
            <a:endParaRPr b="1">
              <a:solidFill>
                <a:schemeClr val="dk1"/>
              </a:solidFill>
              <a:latin typeface="Times New Roman"/>
              <a:ea typeface="Times New Roman"/>
              <a:cs typeface="Times New Roman"/>
              <a:sym typeface="Times New Roman"/>
            </a:endParaRPr>
          </a:p>
          <a:p>
            <a:pPr indent="457200" lvl="0" marL="457200" rtl="0" algn="just">
              <a:lnSpc>
                <a:spcPct val="90000"/>
              </a:lnSpc>
              <a:spcBef>
                <a:spcPts val="1600"/>
              </a:spcBef>
              <a:spcAft>
                <a:spcPts val="1600"/>
              </a:spcAft>
              <a:buSzPts val="2800"/>
              <a:buNone/>
            </a:pPr>
            <a:r>
              <a:rPr lang="en-US">
                <a:solidFill>
                  <a:schemeClr val="dk1"/>
                </a:solidFill>
                <a:latin typeface="Times New Roman"/>
                <a:ea typeface="Times New Roman"/>
                <a:cs typeface="Times New Roman"/>
                <a:sym typeface="Times New Roman"/>
              </a:rPr>
              <a:t>The Variant Explorer is a tool within Celonis that allows users to analyze and visualize           different variants or paths that process instances take through a process flow. In many business processes, there are multiple ways a process can be executed based on different conditions, exceptions, or decisions made during the process</a:t>
            </a:r>
            <a:r>
              <a:rPr lang="en-US">
                <a:solidFill>
                  <a:schemeClr val="dk1"/>
                </a:solidFill>
              </a:rPr>
              <a: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62" name="Google Shape;162;p14"/>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SzPts val="2800"/>
              <a:buNone/>
            </a:pPr>
            <a:r>
              <a:rPr b="1" lang="en-US">
                <a:solidFill>
                  <a:schemeClr val="dk1"/>
                </a:solidFill>
                <a:latin typeface="Times New Roman"/>
                <a:ea typeface="Times New Roman"/>
                <a:cs typeface="Times New Roman"/>
                <a:sym typeface="Times New Roman"/>
              </a:rPr>
              <a:t>What is an Process Explorer?</a:t>
            </a:r>
            <a:endParaRPr b="1">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b="1"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The process Explorer is another analysis tool to use when taking an exploratory approach. It's especially useful for quickly revealing activities beyond the most common ones. It also allows you to narrow your focus on a single activity, for example an undesired activity, to see which activities cases typically come from and which activities they're going to.Celonis Process Explorer is a component within the Celonis platform that allows users to:</a:t>
            </a:r>
            <a:endParaRPr>
              <a:solidFill>
                <a:schemeClr val="dk1"/>
              </a:solidFill>
              <a:latin typeface="Times New Roman"/>
              <a:ea typeface="Times New Roman"/>
              <a:cs typeface="Times New Roman"/>
              <a:sym typeface="Times New Roman"/>
            </a:endParaRPr>
          </a:p>
          <a:p>
            <a:pPr indent="-406400" lvl="0" marL="457200" rtl="0" algn="just">
              <a:lnSpc>
                <a:spcPct val="90000"/>
              </a:lnSpc>
              <a:spcBef>
                <a:spcPts val="1600"/>
              </a:spcBef>
              <a:spcAft>
                <a:spcPts val="0"/>
              </a:spcAft>
              <a:buClr>
                <a:schemeClr val="dk1"/>
              </a:buClr>
              <a:buSzPts val="2800"/>
              <a:buFont typeface="Times New Roman"/>
              <a:buChar char="⮚"/>
            </a:pPr>
            <a:r>
              <a:rPr b="1" lang="en-US">
                <a:solidFill>
                  <a:schemeClr val="dk1"/>
                </a:solidFill>
                <a:latin typeface="Times New Roman"/>
                <a:ea typeface="Times New Roman"/>
                <a:cs typeface="Times New Roman"/>
                <a:sym typeface="Times New Roman"/>
              </a:rPr>
              <a:t>Visualize Process:</a:t>
            </a:r>
            <a:r>
              <a:rPr lang="en-US">
                <a:solidFill>
                  <a:schemeClr val="dk1"/>
                </a:solidFill>
                <a:latin typeface="Times New Roman"/>
                <a:ea typeface="Times New Roman"/>
                <a:cs typeface="Times New Roman"/>
                <a:sym typeface="Times New Roman"/>
              </a:rPr>
              <a:t>It provides visual representations of processes based on event data. These visualizations include process maps, flowcharts, and diagrams that illustrate the flow of activities and paths taken by process instances.</a:t>
            </a:r>
            <a:endParaRPr>
              <a:solidFill>
                <a:schemeClr val="dk1"/>
              </a:solidFill>
              <a:latin typeface="Times New Roman"/>
              <a:ea typeface="Times New Roman"/>
              <a:cs typeface="Times New Roman"/>
              <a:sym typeface="Times New Roman"/>
            </a:endParaRPr>
          </a:p>
          <a:p>
            <a:pPr indent="-406400" lvl="0" marL="457200" rtl="0" algn="just">
              <a:lnSpc>
                <a:spcPct val="90000"/>
              </a:lnSpc>
              <a:spcBef>
                <a:spcPts val="0"/>
              </a:spcBef>
              <a:spcAft>
                <a:spcPts val="0"/>
              </a:spcAft>
              <a:buClr>
                <a:schemeClr val="dk1"/>
              </a:buClr>
              <a:buSzPts val="2800"/>
              <a:buFont typeface="Times New Roman"/>
              <a:buChar char="⮚"/>
            </a:pPr>
            <a:r>
              <a:rPr b="1" lang="en-US">
                <a:solidFill>
                  <a:schemeClr val="dk1"/>
                </a:solidFill>
                <a:latin typeface="Times New Roman"/>
                <a:ea typeface="Times New Roman"/>
                <a:cs typeface="Times New Roman"/>
                <a:sym typeface="Times New Roman"/>
              </a:rPr>
              <a:t>Explorer Variants:</a:t>
            </a:r>
            <a:r>
              <a:rPr lang="en-US">
                <a:solidFill>
                  <a:schemeClr val="dk1"/>
                </a:solidFill>
                <a:latin typeface="Times New Roman"/>
                <a:ea typeface="Times New Roman"/>
                <a:cs typeface="Times New Roman"/>
                <a:sym typeface="Times New Roman"/>
              </a:rPr>
              <a:t>Users can explore different variants or paths that process instances follow.This helps identify common patterns, exceptions, and variations in process execution.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69" name="Google Shape;169;p15"/>
          <p:cNvSpPr txBox="1"/>
          <p:nvPr>
            <p:ph idx="1" type="body"/>
          </p:nvPr>
        </p:nvSpPr>
        <p:spPr>
          <a:xfrm>
            <a:off x="90480" y="1086379"/>
            <a:ext cx="11779200" cy="5394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SzPts val="2800"/>
              <a:buNone/>
            </a:pPr>
            <a:r>
              <a:rPr b="1" lang="en-US" sz="2800">
                <a:solidFill>
                  <a:schemeClr val="dk1"/>
                </a:solidFill>
              </a:rPr>
              <a:t>2.Build Analyses</a:t>
            </a:r>
            <a:r>
              <a:rPr b="1" lang="en-US" sz="2800">
                <a:solidFill>
                  <a:schemeClr val="dk1"/>
                </a:solidFill>
                <a:latin typeface="Times New Roman"/>
                <a:ea typeface="Times New Roman"/>
                <a:cs typeface="Times New Roman"/>
                <a:sym typeface="Times New Roman"/>
              </a:rPr>
              <a:t>:</a:t>
            </a:r>
            <a:endParaRPr b="1" sz="2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"Build analysis" in process mining refers to constructing detailed examinations of event log data to uncover insights about business processes. This involves creating visual representations and utilizing tools to identify patterns, exceptions, and areas for   improvement,aiding in making informed decisions for process optimization.</a:t>
            </a:r>
            <a:endParaRPr>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76" name="Google Shape;176;p16"/>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SzPts val="2800"/>
              <a:buNone/>
            </a:pPr>
            <a:r>
              <a:rPr b="1" lang="en-US" sz="2800">
                <a:solidFill>
                  <a:schemeClr val="dk1"/>
                </a:solidFill>
                <a:latin typeface="Times New Roman"/>
                <a:ea typeface="Times New Roman"/>
                <a:cs typeface="Times New Roman"/>
                <a:sym typeface="Times New Roman"/>
              </a:rPr>
              <a:t>3.Case Study:</a:t>
            </a:r>
            <a:endParaRPr b="1" sz="2800">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b="1" lang="en-US" sz="2800">
                <a:solidFill>
                  <a:schemeClr val="dk1"/>
                </a:solidFill>
              </a:rPr>
              <a:t>      </a:t>
            </a:r>
            <a:r>
              <a:rPr lang="en-US">
                <a:solidFill>
                  <a:schemeClr val="dk1"/>
                </a:solidFill>
              </a:rPr>
              <a:t> </a:t>
            </a:r>
            <a:r>
              <a:rPr lang="en-US">
                <a:solidFill>
                  <a:schemeClr val="dk1"/>
                </a:solidFill>
                <a:latin typeface="Times New Roman"/>
                <a:ea typeface="Times New Roman"/>
                <a:cs typeface="Times New Roman"/>
                <a:sym typeface="Times New Roman"/>
              </a:rPr>
              <a:t>A case study in process mining involves applying process mining techniques to real-world data from a specific business process. It aims to understand the process, identify issues, and propose improvements for better operational efficiency.</a:t>
            </a:r>
            <a:endParaRPr>
              <a:solidFill>
                <a:schemeClr val="dk1"/>
              </a:solidFill>
              <a:latin typeface="Times New Roman"/>
              <a:ea typeface="Times New Roman"/>
              <a:cs typeface="Times New Roman"/>
              <a:sym typeface="Times New Roman"/>
            </a:endParaRPr>
          </a:p>
          <a:p>
            <a:pPr indent="-406400" lvl="0" marL="457200" rtl="0" algn="just">
              <a:lnSpc>
                <a:spcPct val="90000"/>
              </a:lnSpc>
              <a:spcBef>
                <a:spcPts val="1600"/>
              </a:spcBef>
              <a:spcAft>
                <a:spcPts val="0"/>
              </a:spcAft>
              <a:buClr>
                <a:schemeClr val="dk1"/>
              </a:buClr>
              <a:buSzPts val="2800"/>
              <a:buFont typeface="Times New Roman"/>
              <a:buChar char="⮚"/>
            </a:pPr>
            <a:r>
              <a:rPr b="1" lang="en-US">
                <a:solidFill>
                  <a:schemeClr val="dk1"/>
                </a:solidFill>
                <a:latin typeface="Times New Roman"/>
                <a:ea typeface="Times New Roman"/>
                <a:cs typeface="Times New Roman"/>
                <a:sym typeface="Times New Roman"/>
              </a:rPr>
              <a:t>Data Collection:</a:t>
            </a:r>
            <a:r>
              <a:rPr lang="en-US">
                <a:solidFill>
                  <a:schemeClr val="dk1"/>
                </a:solidFill>
                <a:latin typeface="Times New Roman"/>
                <a:ea typeface="Times New Roman"/>
                <a:cs typeface="Times New Roman"/>
                <a:sym typeface="Times New Roman"/>
              </a:rPr>
              <a:t> Gather data from the pizzeria's systems capturing order taking, preparation, cooking, and delivery times.</a:t>
            </a:r>
            <a:endParaRPr>
              <a:solidFill>
                <a:schemeClr val="dk1"/>
              </a:solidFill>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b="1" lang="en-US">
                <a:solidFill>
                  <a:schemeClr val="dk1"/>
                </a:solidFill>
                <a:latin typeface="Times New Roman"/>
                <a:ea typeface="Times New Roman"/>
                <a:cs typeface="Times New Roman"/>
                <a:sym typeface="Times New Roman"/>
              </a:rPr>
              <a:t>Process Visualization:</a:t>
            </a:r>
            <a:r>
              <a:rPr lang="en-US">
                <a:solidFill>
                  <a:schemeClr val="dk1"/>
                </a:solidFill>
                <a:latin typeface="Times New Roman"/>
                <a:ea typeface="Times New Roman"/>
                <a:cs typeface="Times New Roman"/>
                <a:sym typeface="Times New Roman"/>
              </a:rPr>
              <a:t> Create visual representations of the pizzeria's processes, showing how orders move from start to finish.</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83" name="Google Shape;183;p17"/>
          <p:cNvSpPr txBox="1"/>
          <p:nvPr>
            <p:ph idx="1" type="body"/>
          </p:nvPr>
        </p:nvSpPr>
        <p:spPr>
          <a:xfrm>
            <a:off x="0" y="1086375"/>
            <a:ext cx="12192000" cy="5394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2800"/>
              <a:buNone/>
            </a:pPr>
            <a:r>
              <a:rPr b="1" lang="en-US" sz="2800">
                <a:solidFill>
                  <a:schemeClr val="dk1"/>
                </a:solidFill>
                <a:latin typeface="Times New Roman"/>
                <a:ea typeface="Times New Roman"/>
                <a:cs typeface="Times New Roman"/>
                <a:sym typeface="Times New Roman"/>
              </a:rPr>
              <a:t>Rising star Technical:</a:t>
            </a:r>
            <a:endParaRPr b="1" sz="2800">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b="1" lang="en-US" sz="28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a:t>
            </a:r>
            <a:r>
              <a:rPr lang="en-US">
                <a:solidFill>
                  <a:schemeClr val="dk1"/>
                </a:solidFill>
                <a:latin typeface="Times New Roman"/>
                <a:ea typeface="Times New Roman"/>
                <a:cs typeface="Times New Roman"/>
                <a:sym typeface="Times New Roman"/>
              </a:rPr>
              <a:t>Rising star" is a term often used to describe individuals who are on a trajectory of rapid growth, development, and success in their field or career. In the context of "Rising star Technical in process mining," it refers to someone who is quickly emerging as a skilled and influential professional in the technical aspects of process miningIt mainly consists of Two pats:</a:t>
            </a:r>
            <a:endParaRPr>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lang="en-US">
                <a:solidFill>
                  <a:schemeClr val="dk1"/>
                </a:solidFill>
                <a:latin typeface="Times New Roman"/>
                <a:ea typeface="Times New Roman"/>
                <a:cs typeface="Times New Roman"/>
                <a:sym typeface="Times New Roman"/>
              </a:rPr>
              <a:t>1.Write  PQL  Queries</a:t>
            </a:r>
            <a:endParaRPr>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lang="en-US">
                <a:solidFill>
                  <a:schemeClr val="dk1"/>
                </a:solidFill>
                <a:latin typeface="Times New Roman"/>
                <a:ea typeface="Times New Roman"/>
                <a:cs typeface="Times New Roman"/>
                <a:sym typeface="Times New Roman"/>
              </a:rPr>
              <a:t>2.Get Data into the EMS</a:t>
            </a:r>
            <a:endParaRPr>
              <a:solidFill>
                <a:schemeClr val="dk1"/>
              </a:solidFill>
              <a:latin typeface="Times New Roman"/>
              <a:ea typeface="Times New Roman"/>
              <a:cs typeface="Times New Roman"/>
              <a:sym typeface="Times New Roman"/>
            </a:endParaRPr>
          </a:p>
          <a:p>
            <a:pPr indent="0" lvl="0" marL="0" rtl="0" algn="l">
              <a:lnSpc>
                <a:spcPct val="100000"/>
              </a:lnSpc>
              <a:spcBef>
                <a:spcPts val="1600"/>
              </a:spcBef>
              <a:spcAft>
                <a:spcPts val="0"/>
              </a:spcAft>
              <a:buClr>
                <a:schemeClr val="dk1"/>
              </a:buClr>
              <a:buSzPts val="1100"/>
              <a:buFont typeface="Arial"/>
              <a:buNone/>
            </a:pPr>
            <a:r>
              <a:rPr b="1" lang="en-US" sz="2800">
                <a:solidFill>
                  <a:schemeClr val="dk1"/>
                </a:solidFill>
                <a:latin typeface="Times New Roman"/>
                <a:ea typeface="Times New Roman"/>
                <a:cs typeface="Times New Roman"/>
                <a:sym typeface="Times New Roman"/>
              </a:rPr>
              <a:t>Write PQL Queries:</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Writing Process Query Language (PQL) queries in process mining involves creating specific queries to extract insights and information from event log data. PQL is a query language designed to interact with event logs and process models, enabling users to retrieve relevant process information for analysis.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90" name="Google Shape;190;p18"/>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chemeClr val="dk1"/>
              </a:buClr>
              <a:buSzPts val="2400"/>
              <a:buFont typeface="Times New Roman"/>
              <a:buChar char="⮚"/>
            </a:pPr>
            <a:r>
              <a:rPr b="1" lang="en-US">
                <a:solidFill>
                  <a:schemeClr val="dk1"/>
                </a:solidFill>
                <a:latin typeface="Times New Roman"/>
                <a:ea typeface="Times New Roman"/>
                <a:cs typeface="Times New Roman"/>
                <a:sym typeface="Times New Roman"/>
              </a:rPr>
              <a:t>Case:</a:t>
            </a:r>
            <a:r>
              <a:rPr lang="en-US">
                <a:solidFill>
                  <a:schemeClr val="dk1"/>
                </a:solidFill>
                <a:latin typeface="Times New Roman"/>
                <a:ea typeface="Times New Roman"/>
                <a:cs typeface="Times New Roman"/>
                <a:sym typeface="Times New Roman"/>
              </a:rPr>
              <a:t>The case attribute indicates which process instance the event belongs to. A process instance is called a case, usually consisting of multiple events.</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b="1" lang="en-US">
                <a:solidFill>
                  <a:schemeClr val="dk1"/>
                </a:solidFill>
                <a:latin typeface="Times New Roman"/>
                <a:ea typeface="Times New Roman"/>
                <a:cs typeface="Times New Roman"/>
                <a:sym typeface="Times New Roman"/>
              </a:rPr>
              <a:t>Activity: </a:t>
            </a:r>
            <a:r>
              <a:rPr lang="en-US">
                <a:solidFill>
                  <a:schemeClr val="dk1"/>
                </a:solidFill>
                <a:latin typeface="Times New Roman"/>
                <a:ea typeface="Times New Roman"/>
                <a:cs typeface="Times New Roman"/>
                <a:sym typeface="Times New Roman"/>
              </a:rPr>
              <a:t>The activity attribute describes the action that is captured by the event.</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In our food delivery example, these are all the steps an order has passed through, from    r      receiving the order, to cooking the meal, delivery and payment.</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b="1" lang="en-US">
                <a:solidFill>
                  <a:schemeClr val="dk1"/>
                </a:solidFill>
                <a:latin typeface="Times New Roman"/>
                <a:ea typeface="Times New Roman"/>
                <a:cs typeface="Times New Roman"/>
                <a:sym typeface="Times New Roman"/>
              </a:rPr>
              <a:t>Timestamp:</a:t>
            </a:r>
            <a:r>
              <a:rPr lang="en-US">
                <a:solidFill>
                  <a:schemeClr val="dk1"/>
                </a:solidFill>
                <a:latin typeface="Times New Roman"/>
                <a:ea typeface="Times New Roman"/>
                <a:cs typeface="Times New Roman"/>
                <a:sym typeface="Times New Roman"/>
              </a:rPr>
              <a:t>Each activity leaves a digital footprint with a timestamp, indicating precisely when each event took place.</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US" sz="2800">
                <a:solidFill>
                  <a:schemeClr val="dk1"/>
                </a:solidFill>
                <a:latin typeface="Times New Roman"/>
                <a:ea typeface="Times New Roman"/>
                <a:cs typeface="Times New Roman"/>
                <a:sym typeface="Times New Roman"/>
              </a:rPr>
              <a:t>Get Data Into the EMS:</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In process mining, "EMS" could refer to "Event Management System" or another specific context related to process mining tools or platforms. If you're referring to an Event Management System, the process of getting data into it for process mining analysis involves collecting and storing event log data from various sources. Here's an explanation of how data is typically collected and integrated into an Event Management System for process mining:</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1600"/>
              </a:spcAft>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97" name="Google Shape;197;p19"/>
          <p:cNvSpPr txBox="1"/>
          <p:nvPr>
            <p:ph idx="1" type="body"/>
          </p:nvPr>
        </p:nvSpPr>
        <p:spPr>
          <a:xfrm>
            <a:off x="206405" y="1053679"/>
            <a:ext cx="11779200" cy="5394900"/>
          </a:xfrm>
          <a:prstGeom prst="rect">
            <a:avLst/>
          </a:prstGeom>
          <a:noFill/>
          <a:ln>
            <a:noFill/>
          </a:ln>
        </p:spPr>
        <p:txBody>
          <a:bodyPr anchorCtr="0" anchor="t" bIns="45700" lIns="91425" spcFirstLastPara="1" rIns="91425" wrap="square" tIns="45700">
            <a:normAutofit/>
          </a:bodyPr>
          <a:lstStyle/>
          <a:p>
            <a:pPr indent="-406400" lvl="0" marL="457200" rtl="0" algn="l">
              <a:lnSpc>
                <a:spcPct val="100000"/>
              </a:lnSpc>
              <a:spcBef>
                <a:spcPts val="0"/>
              </a:spcBef>
              <a:spcAft>
                <a:spcPts val="0"/>
              </a:spcAft>
              <a:buClr>
                <a:schemeClr val="dk1"/>
              </a:buClr>
              <a:buSzPts val="2800"/>
              <a:buFont typeface="Times New Roman"/>
              <a:buChar char="⮚"/>
            </a:pPr>
            <a:r>
              <a:rPr b="1" lang="en-US">
                <a:solidFill>
                  <a:schemeClr val="dk1"/>
                </a:solidFill>
                <a:latin typeface="Times New Roman"/>
                <a:ea typeface="Times New Roman"/>
                <a:cs typeface="Times New Roman"/>
                <a:sym typeface="Times New Roman"/>
              </a:rPr>
              <a:t>Data Extraction: </a:t>
            </a:r>
            <a:r>
              <a:rPr lang="en-US">
                <a:solidFill>
                  <a:schemeClr val="dk1"/>
                </a:solidFill>
                <a:latin typeface="Times New Roman"/>
                <a:ea typeface="Times New Roman"/>
                <a:cs typeface="Times New Roman"/>
                <a:sym typeface="Times New Roman"/>
              </a:rPr>
              <a:t> Involves retrieving relevant event data from the sources. This could be done using various methods, including APIs, direct database queries, log file parsing, or data connectors provided by process mining tools.</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Data Transferring and Cleansing: </a:t>
            </a:r>
            <a:r>
              <a:rPr lang="en-US">
                <a:solidFill>
                  <a:schemeClr val="dk1"/>
                </a:solidFill>
                <a:latin typeface="Times New Roman"/>
                <a:ea typeface="Times New Roman"/>
                <a:cs typeface="Times New Roman"/>
                <a:sym typeface="Times New Roman"/>
              </a:rPr>
              <a:t>The extracted data might be in different formats and structures. Data transformation involves converting the data into a consistent format suitable for process mining analysis. This step might also include cleansing the data to remove inconsistencies, duplicates, and irrelevant information.</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lnSpc>
                <a:spcPct val="90000"/>
              </a:lnSpc>
              <a:spcBef>
                <a:spcPts val="1000"/>
              </a:spcBef>
              <a:spcAft>
                <a:spcPts val="1600"/>
              </a:spcAft>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Contents</a:t>
            </a:r>
            <a:endParaRPr/>
          </a:p>
        </p:txBody>
      </p:sp>
      <p:sp>
        <p:nvSpPr>
          <p:cNvPr id="77" name="Google Shape;77;p2"/>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rmAutofit fontScale="85000" lnSpcReduction="20000"/>
          </a:bodyPr>
          <a:lstStyle/>
          <a:p>
            <a:pPr indent="-461963" lvl="0" marL="461963" rtl="0" algn="just">
              <a:lnSpc>
                <a:spcPct val="150000"/>
              </a:lnSpc>
              <a:spcBef>
                <a:spcPts val="0"/>
              </a:spcBef>
              <a:spcAft>
                <a:spcPts val="0"/>
              </a:spcAft>
              <a:buClr>
                <a:schemeClr val="dk1"/>
              </a:buClr>
              <a:buSzPct val="116665"/>
              <a:buChar char="•"/>
            </a:pPr>
            <a:r>
              <a:rPr lang="en-US"/>
              <a:t>Course Objective</a:t>
            </a:r>
            <a:endParaRPr/>
          </a:p>
          <a:p>
            <a:pPr indent="-461963" lvl="0" marL="461963" rtl="0" algn="just">
              <a:lnSpc>
                <a:spcPct val="150000"/>
              </a:lnSpc>
              <a:spcBef>
                <a:spcPts val="1000"/>
              </a:spcBef>
              <a:spcAft>
                <a:spcPts val="0"/>
              </a:spcAft>
              <a:buClr>
                <a:schemeClr val="dk1"/>
              </a:buClr>
              <a:buSzPct val="116665"/>
              <a:buChar char="•"/>
            </a:pPr>
            <a:r>
              <a:rPr lang="en-US"/>
              <a:t>Introduction</a:t>
            </a:r>
            <a:endParaRPr/>
          </a:p>
          <a:p>
            <a:pPr indent="-461963" lvl="0" marL="461963" rtl="0" algn="just">
              <a:lnSpc>
                <a:spcPct val="150000"/>
              </a:lnSpc>
              <a:spcBef>
                <a:spcPts val="1000"/>
              </a:spcBef>
              <a:spcAft>
                <a:spcPts val="0"/>
              </a:spcAft>
              <a:buClr>
                <a:schemeClr val="dk1"/>
              </a:buClr>
              <a:buSzPct val="116665"/>
              <a:buChar char="•"/>
            </a:pPr>
            <a:r>
              <a:rPr lang="en-US"/>
              <a:t>Technology</a:t>
            </a:r>
            <a:endParaRPr/>
          </a:p>
          <a:p>
            <a:pPr indent="-461963" lvl="0" marL="461963" rtl="0" algn="just">
              <a:lnSpc>
                <a:spcPct val="150000"/>
              </a:lnSpc>
              <a:spcBef>
                <a:spcPts val="1000"/>
              </a:spcBef>
              <a:spcAft>
                <a:spcPts val="0"/>
              </a:spcAft>
              <a:buClr>
                <a:schemeClr val="dk1"/>
              </a:buClr>
              <a:buSzPct val="116665"/>
              <a:buChar char="•"/>
            </a:pPr>
            <a:r>
              <a:rPr lang="en-US"/>
              <a:t>Applications</a:t>
            </a:r>
            <a:endParaRPr/>
          </a:p>
          <a:p>
            <a:pPr indent="-461963" lvl="0" marL="461963" rtl="0" algn="just">
              <a:lnSpc>
                <a:spcPct val="150000"/>
              </a:lnSpc>
              <a:spcBef>
                <a:spcPts val="1000"/>
              </a:spcBef>
              <a:spcAft>
                <a:spcPts val="0"/>
              </a:spcAft>
              <a:buClr>
                <a:schemeClr val="dk1"/>
              </a:buClr>
              <a:buSzPct val="116665"/>
              <a:buChar char="•"/>
            </a:pPr>
            <a:r>
              <a:rPr lang="en-US"/>
              <a:t>Modules</a:t>
            </a:r>
            <a:endParaRPr/>
          </a:p>
          <a:p>
            <a:pPr indent="-461963" lvl="0" marL="461963" rtl="0" algn="just">
              <a:lnSpc>
                <a:spcPct val="150000"/>
              </a:lnSpc>
              <a:spcBef>
                <a:spcPts val="1000"/>
              </a:spcBef>
              <a:spcAft>
                <a:spcPts val="0"/>
              </a:spcAft>
              <a:buClr>
                <a:schemeClr val="dk1"/>
              </a:buClr>
              <a:buSzPct val="116665"/>
              <a:buChar char="•"/>
            </a:pPr>
            <a:r>
              <a:rPr lang="en-US"/>
              <a:t>Real Time applications</a:t>
            </a:r>
            <a:endParaRPr/>
          </a:p>
          <a:p>
            <a:pPr indent="-461963" lvl="0" marL="461963" rtl="0" algn="just">
              <a:lnSpc>
                <a:spcPct val="150000"/>
              </a:lnSpc>
              <a:spcBef>
                <a:spcPts val="1000"/>
              </a:spcBef>
              <a:spcAft>
                <a:spcPts val="0"/>
              </a:spcAft>
              <a:buClr>
                <a:schemeClr val="dk1"/>
              </a:buClr>
              <a:buSzPct val="116665"/>
              <a:buChar char="•"/>
            </a:pPr>
            <a:r>
              <a:rPr lang="en-US"/>
              <a:t>Learning outcomes</a:t>
            </a:r>
            <a:endParaRPr/>
          </a:p>
          <a:p>
            <a:pPr indent="-461963" lvl="0" marL="461963" rtl="0" algn="just">
              <a:lnSpc>
                <a:spcPct val="150000"/>
              </a:lnSpc>
              <a:spcBef>
                <a:spcPts val="1000"/>
              </a:spcBef>
              <a:spcAft>
                <a:spcPts val="0"/>
              </a:spcAft>
              <a:buClr>
                <a:schemeClr val="dk1"/>
              </a:buClr>
              <a:buSzPct val="116665"/>
              <a:buChar char="•"/>
            </a:pPr>
            <a:r>
              <a:rPr lang="en-US"/>
              <a:t>GitHub Link</a:t>
            </a:r>
            <a:endParaRPr/>
          </a:p>
          <a:p>
            <a:pPr indent="-461963" lvl="0" marL="461963" rtl="0" algn="just">
              <a:lnSpc>
                <a:spcPct val="150000"/>
              </a:lnSpc>
              <a:spcBef>
                <a:spcPts val="1000"/>
              </a:spcBef>
              <a:spcAft>
                <a:spcPts val="0"/>
              </a:spcAft>
              <a:buClr>
                <a:schemeClr val="dk1"/>
              </a:buClr>
              <a:buSzPct val="116665"/>
              <a:buChar char="•"/>
            </a:pPr>
            <a:r>
              <a:rPr lang="en-US"/>
              <a:t>Queries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Real Time Examples</a:t>
            </a:r>
            <a:endParaRPr/>
          </a:p>
        </p:txBody>
      </p:sp>
      <p:sp>
        <p:nvSpPr>
          <p:cNvPr id="204" name="Google Shape;204;p20"/>
          <p:cNvSpPr txBox="1"/>
          <p:nvPr>
            <p:ph idx="1" type="body"/>
          </p:nvPr>
        </p:nvSpPr>
        <p:spPr>
          <a:xfrm>
            <a:off x="206405" y="1097279"/>
            <a:ext cx="11779200" cy="5394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2800"/>
              <a:buNone/>
            </a:pPr>
            <a:r>
              <a:t/>
            </a:r>
            <a:endParaRPr b="1" sz="1400">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Process mining involves analyzing event logs to gain insights into business processes. Here are some examples of how process mining can be applied across different industries and domains:</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US">
                <a:solidFill>
                  <a:schemeClr val="dk1"/>
                </a:solidFill>
                <a:latin typeface="Times New Roman"/>
                <a:ea typeface="Times New Roman"/>
                <a:cs typeface="Times New Roman"/>
                <a:sym typeface="Times New Roman"/>
              </a:rPr>
              <a:t>      1.Healthcare:</a:t>
            </a:r>
            <a:endParaRPr b="1" sz="2800">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Patient Journey Analysis:</a:t>
            </a:r>
            <a:r>
              <a:rPr lang="en-US">
                <a:solidFill>
                  <a:schemeClr val="dk1"/>
                </a:solidFill>
                <a:latin typeface="Times New Roman"/>
                <a:ea typeface="Times New Roman"/>
                <a:cs typeface="Times New Roman"/>
                <a:sym typeface="Times New Roman"/>
              </a:rPr>
              <a:t> Studying patient data to understand the flow of patients through different departments, identifying delays, and improving resource allocation for better patient care.</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Claim Processing:</a:t>
            </a:r>
            <a:r>
              <a:rPr lang="en-US">
                <a:solidFill>
                  <a:schemeClr val="dk1"/>
                </a:solidFill>
                <a:latin typeface="Times New Roman"/>
                <a:ea typeface="Times New Roman"/>
                <a:cs typeface="Times New Roman"/>
                <a:sym typeface="Times New Roman"/>
              </a:rPr>
              <a:t>  Analyzing insurance claims processing to identify inefficiencies, reduce processing times, and ensure accurate billing.</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b="1" lang="en-US">
                <a:solidFill>
                  <a:schemeClr val="dk1"/>
                </a:solidFill>
                <a:latin typeface="Times New Roman"/>
                <a:ea typeface="Times New Roman"/>
                <a:cs typeface="Times New Roman"/>
                <a:sym typeface="Times New Roman"/>
              </a:rPr>
              <a:t>      2.Logistics:</a:t>
            </a:r>
            <a:endParaRPr b="1">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Shipment Tracking: </a:t>
            </a:r>
            <a:r>
              <a:rPr lang="en-US">
                <a:solidFill>
                  <a:schemeClr val="dk1"/>
                </a:solidFill>
                <a:latin typeface="Times New Roman"/>
                <a:ea typeface="Times New Roman"/>
                <a:cs typeface="Times New Roman"/>
                <a:sym typeface="Times New Roman"/>
              </a:rPr>
              <a:t>Analyzing data from tracking systems to visualize the movement of shipments, identify potential delays, and improve delivery accuracy.</a:t>
            </a:r>
            <a:endParaRPr>
              <a:solidFill>
                <a:schemeClr val="dk1"/>
              </a:solidFill>
              <a:latin typeface="Times New Roman"/>
              <a:ea typeface="Times New Roman"/>
              <a:cs typeface="Times New Roman"/>
              <a:sym typeface="Times New Roman"/>
            </a:endParaRPr>
          </a:p>
          <a:p>
            <a:pPr indent="-381000" lvl="0" marL="457200" rtl="0" algn="l">
              <a:lnSpc>
                <a:spcPct val="100000"/>
              </a:lnSpc>
              <a:spcBef>
                <a:spcPts val="0"/>
              </a:spcBef>
              <a:spcAft>
                <a:spcPts val="0"/>
              </a:spcAft>
              <a:buSzPts val="2400"/>
              <a:buFont typeface="Times New Roman"/>
              <a:buChar char="⮚"/>
            </a:pPr>
            <a:r>
              <a:rPr b="1" lang="en-US">
                <a:solidFill>
                  <a:schemeClr val="dk1"/>
                </a:solidFill>
                <a:latin typeface="Times New Roman"/>
                <a:ea typeface="Times New Roman"/>
                <a:cs typeface="Times New Roman"/>
                <a:sym typeface="Times New Roman"/>
              </a:rPr>
              <a:t>Route Optimization: </a:t>
            </a:r>
            <a:r>
              <a:rPr lang="en-US">
                <a:solidFill>
                  <a:schemeClr val="dk1"/>
                </a:solidFill>
                <a:latin typeface="Times New Roman"/>
                <a:ea typeface="Times New Roman"/>
                <a:cs typeface="Times New Roman"/>
                <a:sym typeface="Times New Roman"/>
              </a:rPr>
              <a:t>Studying vehicle movement data to optimize delivery routes, reduce fuel consumption, and improve overall fleet efficiency.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211" name="Google Shape;211;p21"/>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Autofit/>
          </a:bodyPr>
          <a:lstStyle/>
          <a:p>
            <a:pPr indent="-406400" lvl="0" marL="457200" rtl="0" algn="just">
              <a:lnSpc>
                <a:spcPct val="90000"/>
              </a:lnSpc>
              <a:spcBef>
                <a:spcPts val="1000"/>
              </a:spcBef>
              <a:spcAft>
                <a:spcPts val="0"/>
              </a:spcAft>
              <a:buClr>
                <a:schemeClr val="dk1"/>
              </a:buClr>
              <a:buSzPts val="2800"/>
              <a:buChar char="⮚"/>
            </a:pPr>
            <a:r>
              <a:rPr b="1" lang="en-US">
                <a:solidFill>
                  <a:schemeClr val="dk1"/>
                </a:solidFill>
              </a:rPr>
              <a:t>Manufacturing:</a:t>
            </a:r>
            <a:r>
              <a:rPr lang="en-US">
                <a:solidFill>
                  <a:schemeClr val="dk1"/>
                </a:solidFill>
              </a:rPr>
              <a:t> Process mining can be applied to analyze production processes and identify areas for improvement. It can help optimize production cycles, reduce  waste, and enhance overall operational efficiency.</a:t>
            </a:r>
            <a:endParaRPr>
              <a:solidFill>
                <a:schemeClr val="dk1"/>
              </a:solidFill>
            </a:endParaRPr>
          </a:p>
          <a:p>
            <a:pPr indent="-406400" lvl="0" marL="457200" rtl="0" algn="just">
              <a:lnSpc>
                <a:spcPct val="90000"/>
              </a:lnSpc>
              <a:spcBef>
                <a:spcPts val="0"/>
              </a:spcBef>
              <a:spcAft>
                <a:spcPts val="0"/>
              </a:spcAft>
              <a:buClr>
                <a:schemeClr val="dk1"/>
              </a:buClr>
              <a:buSzPts val="2800"/>
              <a:buChar char="⮚"/>
            </a:pPr>
            <a:r>
              <a:rPr b="1" lang="en-US">
                <a:solidFill>
                  <a:schemeClr val="dk1"/>
                </a:solidFill>
              </a:rPr>
              <a:t>Customer Service: </a:t>
            </a:r>
            <a:r>
              <a:rPr lang="en-US">
                <a:solidFill>
                  <a:schemeClr val="dk1"/>
                </a:solidFill>
              </a:rPr>
              <a:t>Process mining can be applied to analyze customer service processes, such as call handling or complaint resolution. It can help identify areas for improvement, optimize response times, and enhance customer satisfaction.</a:t>
            </a:r>
            <a:endParaRPr>
              <a:solidFill>
                <a:schemeClr val="dk1"/>
              </a:solidFill>
            </a:endParaRPr>
          </a:p>
          <a:p>
            <a:pPr indent="-406400" lvl="0" marL="457200" rtl="0" algn="just">
              <a:lnSpc>
                <a:spcPct val="90000"/>
              </a:lnSpc>
              <a:spcBef>
                <a:spcPts val="0"/>
              </a:spcBef>
              <a:spcAft>
                <a:spcPts val="0"/>
              </a:spcAft>
              <a:buClr>
                <a:schemeClr val="dk1"/>
              </a:buClr>
              <a:buSzPts val="2800"/>
              <a:buChar char="⮚"/>
            </a:pPr>
            <a:r>
              <a:rPr b="1" lang="en-US">
                <a:solidFill>
                  <a:schemeClr val="dk1"/>
                </a:solidFill>
              </a:rPr>
              <a:t>Root Cause Analysis:</a:t>
            </a:r>
            <a:r>
              <a:rPr lang="en-US">
                <a:solidFill>
                  <a:schemeClr val="dk1"/>
                </a:solidFill>
              </a:rPr>
              <a:t> Process mining techniques can identify the root causes of process inefficiencies or deviations by analyzing event data.This helps organizations pinpoint the underlying issues and take targeted actions to address them.</a:t>
            </a:r>
            <a:endParaRPr>
              <a:solidFill>
                <a:schemeClr val="dk1"/>
              </a:solidFill>
            </a:endParaRPr>
          </a:p>
          <a:p>
            <a:pPr indent="-406400" lvl="0" marL="457200" rtl="0" algn="just">
              <a:lnSpc>
                <a:spcPct val="90000"/>
              </a:lnSpc>
              <a:spcBef>
                <a:spcPts val="0"/>
              </a:spcBef>
              <a:spcAft>
                <a:spcPts val="0"/>
              </a:spcAft>
              <a:buClr>
                <a:schemeClr val="dk1"/>
              </a:buClr>
              <a:buSzPts val="2800"/>
              <a:buChar char="⮚"/>
            </a:pPr>
            <a:r>
              <a:rPr b="1" lang="en-US">
                <a:solidFill>
                  <a:schemeClr val="dk1"/>
                </a:solidFill>
              </a:rPr>
              <a:t>Process Enhancement</a:t>
            </a:r>
            <a:r>
              <a:rPr lang="en-US">
                <a:solidFill>
                  <a:schemeClr val="dk1"/>
                </a:solidFill>
              </a:rPr>
              <a:t>: Based on process mining insights, organizations can redesign and optimize their processes to eliminate bottlenecks, reduce costs, and improve customer satisfaction.</a:t>
            </a:r>
            <a:endParaRPr>
              <a:solidFill>
                <a:schemeClr val="dk1"/>
              </a:solidFill>
            </a:endParaRPr>
          </a:p>
          <a:p>
            <a:pPr indent="0" lvl="0" marL="457200" rtl="0" algn="just">
              <a:lnSpc>
                <a:spcPct val="90000"/>
              </a:lnSpc>
              <a:spcBef>
                <a:spcPts val="1600"/>
              </a:spcBef>
              <a:spcAft>
                <a:spcPts val="0"/>
              </a:spcAft>
              <a:buSzPts val="2800"/>
              <a:buNone/>
            </a:pPr>
            <a:r>
              <a:t/>
            </a:r>
            <a:endParaRPr>
              <a:solidFill>
                <a:schemeClr val="dk1"/>
              </a:solidFill>
            </a:endParaRPr>
          </a:p>
          <a:p>
            <a:pPr indent="0" lvl="0" marL="457200" rtl="0" algn="just">
              <a:lnSpc>
                <a:spcPct val="90000"/>
              </a:lnSpc>
              <a:spcBef>
                <a:spcPts val="1600"/>
              </a:spcBef>
              <a:spcAft>
                <a:spcPts val="1600"/>
              </a:spcAft>
              <a:buSzPts val="2800"/>
              <a:buNone/>
            </a:pPr>
            <a:r>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Learning Outcomes</a:t>
            </a:r>
            <a:endParaRPr/>
          </a:p>
        </p:txBody>
      </p:sp>
      <p:sp>
        <p:nvSpPr>
          <p:cNvPr id="218" name="Google Shape;218;p22"/>
          <p:cNvSpPr txBox="1"/>
          <p:nvPr>
            <p:ph idx="1" type="body"/>
          </p:nvPr>
        </p:nvSpPr>
        <p:spPr>
          <a:xfrm>
            <a:off x="154800" y="1149175"/>
            <a:ext cx="12037200" cy="5343000"/>
          </a:xfrm>
          <a:prstGeom prst="rect">
            <a:avLst/>
          </a:prstGeom>
          <a:noFill/>
          <a:ln>
            <a:noFill/>
          </a:ln>
        </p:spPr>
        <p:txBody>
          <a:bodyPr anchorCtr="0" anchor="t" bIns="45700" lIns="91425" spcFirstLastPara="1" rIns="91425" wrap="square" tIns="45700">
            <a:noAutofit/>
          </a:bodyPr>
          <a:lstStyle/>
          <a:p>
            <a:pPr indent="-381000" lvl="0" marL="457200" rtl="0" algn="just">
              <a:lnSpc>
                <a:spcPct val="90000"/>
              </a:lnSpc>
              <a:spcBef>
                <a:spcPts val="1000"/>
              </a:spcBef>
              <a:spcAft>
                <a:spcPts val="0"/>
              </a:spcAft>
              <a:buSzPts val="2400"/>
              <a:buChar char="⮚"/>
            </a:pPr>
            <a:r>
              <a:rPr lang="en-US">
                <a:solidFill>
                  <a:schemeClr val="dk1"/>
                </a:solidFill>
              </a:rPr>
              <a:t>Understand what is process mining and the basics and how it works.</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Understanding how process mining helps in Business world.</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you will learn how to extract and create visual representations of processes and to take  decision making and process improvement efforts.</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Process mining can help ensure compliance with regulations and internal policies   by identifying deviations and non-compliances in process execution.</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Analyzing variant explorer and process explorer process performance metrics and KPIs.</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Summarize what an event log is and why we need in Process Mining.</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You will gain skills in using process mining tools and interpreting the results to enhance organizational efficiency and effectiveness.</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Predicting process outcomes and future behaviour.</a:t>
            </a:r>
            <a:endParaRPr>
              <a:solidFill>
                <a:schemeClr val="dk1"/>
              </a:solidFill>
            </a:endParaRPr>
          </a:p>
          <a:p>
            <a:pPr indent="-381000" lvl="0" marL="457200" rtl="0" algn="just">
              <a:lnSpc>
                <a:spcPct val="90000"/>
              </a:lnSpc>
              <a:spcBef>
                <a:spcPts val="0"/>
              </a:spcBef>
              <a:spcAft>
                <a:spcPts val="0"/>
              </a:spcAft>
              <a:buSzPts val="2400"/>
              <a:buChar char="⮚"/>
            </a:pPr>
            <a:r>
              <a:rPr lang="en-US">
                <a:solidFill>
                  <a:schemeClr val="dk1"/>
                </a:solidFill>
              </a:rPr>
              <a:t>After completing this course you will learn about process query language.</a:t>
            </a:r>
            <a:endParaRPr>
              <a:solidFill>
                <a:schemeClr val="dk1"/>
              </a:solidFill>
            </a:endParaRPr>
          </a:p>
          <a:p>
            <a:pPr indent="-406400" lvl="0" marL="457200" rtl="0" algn="just">
              <a:lnSpc>
                <a:spcPct val="90000"/>
              </a:lnSpc>
              <a:spcBef>
                <a:spcPts val="0"/>
              </a:spcBef>
              <a:spcAft>
                <a:spcPts val="0"/>
              </a:spcAft>
              <a:buSzPts val="2800"/>
              <a:buChar char="⮚"/>
            </a:pPr>
            <a:r>
              <a:rPr lang="en-US">
                <a:solidFill>
                  <a:schemeClr val="dk1"/>
                </a:solidFill>
              </a:rPr>
              <a:t>Understanding process behaviour and it’s applications in daily life.</a:t>
            </a:r>
            <a:endParaRPr>
              <a:solidFill>
                <a:schemeClr val="dk1"/>
              </a:solidFill>
            </a:endParaRPr>
          </a:p>
          <a:p>
            <a:pPr indent="-406400" lvl="0" marL="457200" rtl="0" algn="just">
              <a:lnSpc>
                <a:spcPct val="90000"/>
              </a:lnSpc>
              <a:spcBef>
                <a:spcPts val="0"/>
              </a:spcBef>
              <a:spcAft>
                <a:spcPts val="0"/>
              </a:spcAft>
              <a:buSzPts val="2800"/>
              <a:buChar char="⮚"/>
            </a:pPr>
            <a:r>
              <a:rPr lang="en-US">
                <a:solidFill>
                  <a:schemeClr val="dk1"/>
                </a:solidFill>
              </a:rPr>
              <a:t>Navigate and effectively utilize process mining tools and software applications.</a:t>
            </a:r>
            <a:endParaRPr>
              <a:solidFill>
                <a:schemeClr val="dk1"/>
              </a:solidFill>
            </a:endParaRPr>
          </a:p>
          <a:p>
            <a:pPr indent="0" lvl="0" marL="457200" rtl="0" algn="just">
              <a:lnSpc>
                <a:spcPct val="90000"/>
              </a:lnSpc>
              <a:spcBef>
                <a:spcPts val="1600"/>
              </a:spcBef>
              <a:spcAft>
                <a:spcPts val="0"/>
              </a:spcAft>
              <a:buSzPts val="2800"/>
              <a:buNone/>
            </a:pPr>
            <a:r>
              <a:t/>
            </a:r>
            <a:endParaRPr>
              <a:solidFill>
                <a:schemeClr val="dk1"/>
              </a:solidFill>
            </a:endParaRPr>
          </a:p>
          <a:p>
            <a:pPr indent="0" lvl="0" marL="457200" rtl="0" algn="just">
              <a:lnSpc>
                <a:spcPct val="90000"/>
              </a:lnSpc>
              <a:spcBef>
                <a:spcPts val="1600"/>
              </a:spcBef>
              <a:spcAft>
                <a:spcPts val="0"/>
              </a:spcAft>
              <a:buSzPts val="2800"/>
              <a:buNone/>
            </a:pPr>
            <a:r>
              <a:t/>
            </a:r>
            <a:endParaRPr>
              <a:solidFill>
                <a:schemeClr val="dk1"/>
              </a:solidFill>
            </a:endParaRPr>
          </a:p>
          <a:p>
            <a:pPr indent="0" lvl="0" marL="0" rtl="0" algn="just">
              <a:lnSpc>
                <a:spcPct val="90000"/>
              </a:lnSpc>
              <a:spcBef>
                <a:spcPts val="1600"/>
              </a:spcBef>
              <a:spcAft>
                <a:spcPts val="1600"/>
              </a:spcAft>
              <a:buSzPts val="2800"/>
              <a:buNone/>
            </a:pPr>
            <a:r>
              <a:rPr lang="en-US">
                <a:solidFill>
                  <a:schemeClr val="dk1"/>
                </a:solidFill>
              </a:rPr>
              <a:t>.</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p:nvPr/>
        </p:nvSpPr>
        <p:spPr>
          <a:xfrm>
            <a:off x="2753613" y="2375670"/>
            <a:ext cx="6920484" cy="159511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9600"/>
              <a:buFont typeface="Arial"/>
              <a:buNone/>
            </a:pPr>
            <a:r>
              <a:rPr b="0" i="1" lang="en-US" sz="9600" u="none" cap="none" strike="noStrike">
                <a:solidFill>
                  <a:srgbClr val="FF6600"/>
                </a:solidFill>
                <a:latin typeface="Times New Roman"/>
                <a:ea typeface="Times New Roman"/>
                <a:cs typeface="Times New Roman"/>
                <a:sym typeface="Times New Roman"/>
              </a:rPr>
              <a:t>Any Queries?</a:t>
            </a:r>
            <a:endParaRPr b="0" i="0" sz="9600" u="none" cap="none" strike="noStrike">
              <a:solidFill>
                <a:srgbClr val="FF66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p:nvPr/>
        </p:nvSpPr>
        <p:spPr>
          <a:xfrm>
            <a:off x="2753613" y="2375670"/>
            <a:ext cx="6603859" cy="159511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9600"/>
              <a:buFont typeface="Arial"/>
              <a:buNone/>
            </a:pPr>
            <a:r>
              <a:rPr b="0" i="1" lang="en-US" sz="9600" u="none" cap="none" strike="noStrike">
                <a:solidFill>
                  <a:srgbClr val="FF6600"/>
                </a:solidFill>
                <a:latin typeface="Times New Roman"/>
                <a:ea typeface="Times New Roman"/>
                <a:cs typeface="Times New Roman"/>
                <a:sym typeface="Times New Roman"/>
              </a:rPr>
              <a:t>Thank You!!!</a:t>
            </a:r>
            <a:endParaRPr b="0" i="0" sz="9600" u="none" cap="none" strike="noStrike">
              <a:solidFill>
                <a:srgbClr val="FF6600"/>
              </a:solidFill>
              <a:latin typeface="Calibri"/>
              <a:ea typeface="Calibri"/>
              <a:cs typeface="Calibri"/>
              <a:sym typeface="Calibri"/>
            </a:endParaRPr>
          </a:p>
        </p:txBody>
      </p:sp>
      <p:sp>
        <p:nvSpPr>
          <p:cNvPr id="229" name="Google Shape;229;p25"/>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t/>
            </a:r>
            <a:endParaRPr/>
          </a:p>
        </p:txBody>
      </p:sp>
      <p:sp>
        <p:nvSpPr>
          <p:cNvPr id="230" name="Google Shape;230;p25"/>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160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2" y="232759"/>
            <a:ext cx="12192000" cy="714892"/>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t>Course Objective</a:t>
            </a:r>
            <a:endParaRPr/>
          </a:p>
        </p:txBody>
      </p:sp>
      <p:sp>
        <p:nvSpPr>
          <p:cNvPr id="83" name="Google Shape;83;p3"/>
          <p:cNvSpPr txBox="1"/>
          <p:nvPr>
            <p:ph idx="1" type="body"/>
          </p:nvPr>
        </p:nvSpPr>
        <p:spPr>
          <a:xfrm>
            <a:off x="199505" y="1097279"/>
            <a:ext cx="11779135" cy="5394960"/>
          </a:xfrm>
          <a:prstGeom prst="rect">
            <a:avLst/>
          </a:prstGeom>
          <a:noFill/>
          <a:ln>
            <a:noFill/>
          </a:ln>
        </p:spPr>
        <p:txBody>
          <a:bodyPr anchorCtr="0" anchor="t" bIns="45700" lIns="91425" spcFirstLastPara="1" rIns="91425" wrap="square" tIns="45700">
            <a:noAutofit/>
          </a:bodyPr>
          <a:lstStyle/>
          <a:p>
            <a:pPr indent="-406400" lvl="0" marL="457200" rtl="0" algn="just">
              <a:spcBef>
                <a:spcPts val="1000"/>
              </a:spcBef>
              <a:spcAft>
                <a:spcPts val="0"/>
              </a:spcAft>
              <a:buClr>
                <a:schemeClr val="dk1"/>
              </a:buClr>
              <a:buSzPts val="2800"/>
              <a:buChar char="⮚"/>
            </a:pPr>
            <a:r>
              <a:rPr lang="en-US">
                <a:solidFill>
                  <a:schemeClr val="dk1"/>
                </a:solidFill>
              </a:rPr>
              <a:t>The Course analysis a Key techniques in Process Mining.</a:t>
            </a:r>
            <a:endParaRPr>
              <a:solidFill>
                <a:schemeClr val="dk1"/>
              </a:solidFill>
            </a:endParaRPr>
          </a:p>
          <a:p>
            <a:pPr indent="-406400" lvl="0" marL="457200" rtl="0" algn="just">
              <a:spcBef>
                <a:spcPts val="0"/>
              </a:spcBef>
              <a:spcAft>
                <a:spcPts val="0"/>
              </a:spcAft>
              <a:buClr>
                <a:schemeClr val="dk1"/>
              </a:buClr>
              <a:buSzPts val="2800"/>
              <a:buChar char="⮚"/>
            </a:pPr>
            <a:r>
              <a:rPr lang="en-US">
                <a:solidFill>
                  <a:schemeClr val="dk1"/>
                </a:solidFill>
              </a:rPr>
              <a:t>Process mining applies data science to discover, validate and improve workflows.</a:t>
            </a:r>
            <a:endParaRPr b="1"/>
          </a:p>
          <a:p>
            <a:pPr indent="-304800" lvl="0" marL="457200" rtl="0" algn="just">
              <a:lnSpc>
                <a:spcPct val="90000"/>
              </a:lnSpc>
              <a:spcBef>
                <a:spcPts val="1000"/>
              </a:spcBef>
              <a:spcAft>
                <a:spcPts val="0"/>
              </a:spcAft>
              <a:buClr>
                <a:schemeClr val="dk1"/>
              </a:buClr>
              <a:buSzPts val="2400"/>
              <a:buNone/>
            </a:pPr>
            <a:r>
              <a:t/>
            </a:r>
            <a:endParaRPr b="1" sz="2400"/>
          </a:p>
          <a:p>
            <a:pPr indent="0" lvl="0" marL="0" rtl="0" algn="just">
              <a:lnSpc>
                <a:spcPct val="90000"/>
              </a:lnSpc>
              <a:spcBef>
                <a:spcPts val="1000"/>
              </a:spcBef>
              <a:spcAft>
                <a:spcPts val="1600"/>
              </a:spcAft>
              <a:buClr>
                <a:schemeClr val="dk1"/>
              </a:buClr>
              <a:buSzPts val="2400"/>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sz="4200"/>
              <a:t>Introduction</a:t>
            </a:r>
            <a:endParaRPr sz="4200"/>
          </a:p>
        </p:txBody>
      </p:sp>
      <p:sp>
        <p:nvSpPr>
          <p:cNvPr id="90" name="Google Shape;90;p4"/>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800"/>
              <a:buFont typeface="Times New Roman"/>
              <a:buChar char="⮚"/>
            </a:pPr>
            <a:r>
              <a:rPr lang="en-US">
                <a:solidFill>
                  <a:schemeClr val="dk1"/>
                </a:solidFill>
                <a:latin typeface="Times New Roman"/>
                <a:ea typeface="Times New Roman"/>
                <a:cs typeface="Times New Roman"/>
                <a:sym typeface="Times New Roman"/>
              </a:rPr>
              <a:t>Process mining is a data-driven approach to understanding, analyzing, and improving business processes within an organization. It leverages data from various sources, such as event logs, to create visual representations of processes, identify inefficiencies, and suggest optimizations. By analyzing these data-driven process models, organizations can gain insights into how their processes actually work, as opposed to how they are supposed to work on paper. This allows for better decision-making, enhanced process efficiency, and the identification of opportunities for automation and improvement.</a:t>
            </a:r>
            <a:endParaRPr>
              <a:solidFill>
                <a:schemeClr val="dk1"/>
              </a:solidFill>
              <a:latin typeface="Times New Roman"/>
              <a:ea typeface="Times New Roman"/>
              <a:cs typeface="Times New Roman"/>
              <a:sym typeface="Times New Roman"/>
            </a:endParaRPr>
          </a:p>
          <a:p>
            <a:pPr indent="-406400" lvl="0" marL="457200" rtl="0" algn="l">
              <a:lnSpc>
                <a:spcPct val="90000"/>
              </a:lnSpc>
              <a:spcBef>
                <a:spcPts val="0"/>
              </a:spcBef>
              <a:spcAft>
                <a:spcPts val="0"/>
              </a:spcAft>
              <a:buClr>
                <a:schemeClr val="dk1"/>
              </a:buClr>
              <a:buSzPts val="2800"/>
              <a:buFont typeface="Times New Roman"/>
              <a:buChar char="⮚"/>
            </a:pPr>
            <a:r>
              <a:rPr lang="en-US">
                <a:solidFill>
                  <a:schemeClr val="dk1"/>
                </a:solidFill>
                <a:latin typeface="Times New Roman"/>
                <a:ea typeface="Times New Roman"/>
                <a:cs typeface="Times New Roman"/>
                <a:sym typeface="Times New Roman"/>
              </a:rPr>
              <a:t>Process mining is a powerful approach that combines data analytics, visualization, and process management to help organizations gain a deeper understanding of their operational processes. It facilitates the identification of inefficiencies, compliance issues, and  improvement opportunities,ultimately leading to more efficient, effective, and adaptable business processes.</a:t>
            </a:r>
            <a:endParaRPr>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97" name="Google Shape;97;p5"/>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1000"/>
              </a:spcBef>
              <a:spcAft>
                <a:spcPts val="0"/>
              </a:spcAft>
              <a:buSzPts val="2800"/>
              <a:buNone/>
            </a:pPr>
            <a:r>
              <a:rPr b="1" lang="en-US" sz="2800">
                <a:solidFill>
                  <a:schemeClr val="dk1"/>
                </a:solidFill>
                <a:latin typeface="Times New Roman"/>
                <a:ea typeface="Times New Roman"/>
                <a:cs typeface="Times New Roman"/>
                <a:sym typeface="Times New Roman"/>
              </a:rPr>
              <a:t>What is Process Mining?</a:t>
            </a:r>
            <a:endParaRPr b="1" sz="2800">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b="1" lang="en-US" sz="2800">
                <a:solidFill>
                  <a:schemeClr val="dk1"/>
                </a:solidFill>
                <a:latin typeface="Times New Roman"/>
                <a:ea typeface="Times New Roman"/>
                <a:cs typeface="Times New Roman"/>
                <a:sym typeface="Times New Roman"/>
              </a:rPr>
              <a:t>What is Process?</a:t>
            </a:r>
            <a:endParaRPr b="1" sz="2800">
              <a:solidFill>
                <a:schemeClr val="dk1"/>
              </a:solidFill>
              <a:latin typeface="Times New Roman"/>
              <a:ea typeface="Times New Roman"/>
              <a:cs typeface="Times New Roman"/>
              <a:sym typeface="Times New Roman"/>
            </a:endParaRPr>
          </a:p>
          <a:p>
            <a:pPr indent="-406400" lvl="0" marL="457200" rtl="0" algn="just">
              <a:lnSpc>
                <a:spcPct val="90000"/>
              </a:lnSpc>
              <a:spcBef>
                <a:spcPts val="1600"/>
              </a:spcBef>
              <a:spcAft>
                <a:spcPts val="0"/>
              </a:spcAft>
              <a:buSzPts val="2800"/>
              <a:buFont typeface="Times New Roman"/>
              <a:buChar char="⮚"/>
            </a:pPr>
            <a:r>
              <a:rPr lang="en-US">
                <a:solidFill>
                  <a:schemeClr val="dk1"/>
                </a:solidFill>
                <a:latin typeface="Times New Roman"/>
                <a:ea typeface="Times New Roman"/>
                <a:cs typeface="Times New Roman"/>
                <a:sym typeface="Times New Roman"/>
              </a:rPr>
              <a:t>A process is very simply a series of linked actions or steps taken in order to achieve a particular end. For customer service, these could be the steps to resolve a ticket.</a:t>
            </a:r>
            <a:endParaRPr>
              <a:solidFill>
                <a:schemeClr val="dk1"/>
              </a:solidFill>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a:solidFill>
                  <a:schemeClr val="dk1"/>
                </a:solidFill>
                <a:latin typeface="Times New Roman"/>
                <a:ea typeface="Times New Roman"/>
                <a:cs typeface="Times New Roman"/>
                <a:sym typeface="Times New Roman"/>
              </a:rPr>
              <a:t>For sales, it could be the steps to progress an opportunity from a lead to closure.</a:t>
            </a:r>
            <a:endParaRPr>
              <a:solidFill>
                <a:schemeClr val="dk1"/>
              </a:solidFill>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a:solidFill>
                  <a:schemeClr val="dk1"/>
                </a:solidFill>
                <a:latin typeface="Times New Roman"/>
                <a:ea typeface="Times New Roman"/>
                <a:cs typeface="Times New Roman"/>
                <a:sym typeface="Times New Roman"/>
              </a:rPr>
              <a:t>Take order management, for example. This could be the steps from a customer ordering goods, to you shipping, and then ultimately getting paid for them. You get the point.</a:t>
            </a:r>
            <a:endParaRPr>
              <a:solidFill>
                <a:schemeClr val="dk1"/>
              </a:solidFill>
              <a:latin typeface="Times New Roman"/>
              <a:ea typeface="Times New Roman"/>
              <a:cs typeface="Times New Roman"/>
              <a:sym typeface="Times New Roman"/>
            </a:endParaRPr>
          </a:p>
          <a:p>
            <a:pPr indent="-406400" lvl="0" marL="457200" rtl="0" algn="just">
              <a:lnSpc>
                <a:spcPct val="90000"/>
              </a:lnSpc>
              <a:spcBef>
                <a:spcPts val="0"/>
              </a:spcBef>
              <a:spcAft>
                <a:spcPts val="0"/>
              </a:spcAft>
              <a:buSzPts val="2800"/>
              <a:buFont typeface="Times New Roman"/>
              <a:buChar char="⮚"/>
            </a:pPr>
            <a:r>
              <a:rPr lang="en-US">
                <a:solidFill>
                  <a:schemeClr val="dk1"/>
                </a:solidFill>
                <a:latin typeface="Times New Roman"/>
                <a:ea typeface="Times New Roman"/>
                <a:cs typeface="Times New Roman"/>
                <a:sym typeface="Times New Roman"/>
              </a:rPr>
              <a:t>Process Mining is the combination of two disciplines: Data Science and Business Process Management. Process Mining essentially uses Data Science techniques, such as Big Data and AI, to Process Mining virtual Internship  address Process Science problems such as process improvement and automation (cf. van der Aalst 2016).</a:t>
            </a:r>
            <a:endParaRPr sz="2800">
              <a:solidFill>
                <a:schemeClr val="dk1"/>
              </a:solidFill>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t/>
            </a:r>
            <a:endParaRPr>
              <a:latin typeface="Times New Roman"/>
              <a:ea typeface="Times New Roman"/>
              <a:cs typeface="Times New Roman"/>
              <a:sym typeface="Times New Roman"/>
            </a:endParaRPr>
          </a:p>
          <a:p>
            <a:pPr indent="0" lvl="0" marL="0" rtl="0" algn="just">
              <a:lnSpc>
                <a:spcPct val="90000"/>
              </a:lnSpc>
              <a:spcBef>
                <a:spcPts val="1600"/>
              </a:spcBef>
              <a:spcAft>
                <a:spcPts val="1600"/>
              </a:spcAft>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04" name="Google Shape;104;p6"/>
          <p:cNvSpPr txBox="1"/>
          <p:nvPr>
            <p:ph idx="1" type="body"/>
          </p:nvPr>
        </p:nvSpPr>
        <p:spPr>
          <a:xfrm>
            <a:off x="299980" y="808404"/>
            <a:ext cx="11779200" cy="5394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90000"/>
              </a:lnSpc>
              <a:spcBef>
                <a:spcPts val="10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ct val="116666"/>
              <a:buNone/>
            </a:pPr>
            <a:r>
              <a:rPr lang="en-US"/>
              <a:t>                             </a:t>
            </a:r>
            <a:endParaRPr sz="9600"/>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0"/>
              </a:spcAft>
              <a:buSzPts val="2800"/>
              <a:buNone/>
            </a:pPr>
            <a:r>
              <a:t/>
            </a:r>
            <a:endParaRPr/>
          </a:p>
          <a:p>
            <a:pPr indent="0" lvl="0" marL="0" rtl="0" algn="just">
              <a:lnSpc>
                <a:spcPct val="90000"/>
              </a:lnSpc>
              <a:spcBef>
                <a:spcPts val="1600"/>
              </a:spcBef>
              <a:spcAft>
                <a:spcPts val="1600"/>
              </a:spcAft>
              <a:buSzPts val="2800"/>
              <a:buNone/>
            </a:pPr>
            <a:r>
              <a:rPr lang="en-US"/>
              <a:t>                      </a:t>
            </a:r>
            <a:endParaRPr/>
          </a:p>
        </p:txBody>
      </p:sp>
      <p:pic>
        <p:nvPicPr>
          <p:cNvPr id="105" name="Google Shape;105;p6"/>
          <p:cNvPicPr preferRelativeResize="0"/>
          <p:nvPr/>
        </p:nvPicPr>
        <p:blipFill rotWithShape="1">
          <a:blip r:embed="rId3">
            <a:alphaModFix/>
          </a:blip>
          <a:srcRect b="0" l="0" r="0" t="0"/>
          <a:stretch/>
        </p:blipFill>
        <p:spPr>
          <a:xfrm>
            <a:off x="1461425" y="1097275"/>
            <a:ext cx="8671574" cy="4238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12" name="Google Shape;112;p7"/>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1000"/>
              </a:spcBef>
              <a:spcAft>
                <a:spcPts val="0"/>
              </a:spcAft>
              <a:buSzPts val="2800"/>
              <a:buNone/>
            </a:pPr>
            <a:r>
              <a:rPr b="1" lang="en-US" sz="2800">
                <a:solidFill>
                  <a:schemeClr val="dk1"/>
                </a:solidFill>
                <a:latin typeface="Times New Roman"/>
                <a:ea typeface="Times New Roman"/>
                <a:cs typeface="Times New Roman"/>
                <a:sym typeface="Times New Roman"/>
              </a:rPr>
              <a:t>    Digital Footprint</a:t>
            </a:r>
            <a:endParaRPr b="1" sz="2800">
              <a:solidFill>
                <a:schemeClr val="dk1"/>
              </a:solidFill>
              <a:latin typeface="Times New Roman"/>
              <a:ea typeface="Times New Roman"/>
              <a:cs typeface="Times New Roman"/>
              <a:sym typeface="Times New Roman"/>
            </a:endParaRPr>
          </a:p>
          <a:p>
            <a:pPr indent="-381000" lvl="0" marL="457200" rtl="0" algn="just">
              <a:lnSpc>
                <a:spcPct val="80000"/>
              </a:lnSpc>
              <a:spcBef>
                <a:spcPts val="160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A digital footprint – sometimes called a digital shadow or an electronic footprint – refers  to the trail of data you leave when using the internet.</a:t>
            </a:r>
            <a:endParaRPr>
              <a:solidFill>
                <a:schemeClr val="dk1"/>
              </a:solidFill>
              <a:latin typeface="Times New Roman"/>
              <a:ea typeface="Times New Roman"/>
              <a:cs typeface="Times New Roman"/>
              <a:sym typeface="Times New Roman"/>
            </a:endParaRPr>
          </a:p>
          <a:p>
            <a:pPr indent="-381000" lvl="0" marL="457200" rtl="0" algn="just">
              <a:lnSpc>
                <a:spcPct val="8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Process Mining achieves this union by taking the digital footprints that are created in IT systems and using them to reconstruct and visualize process flows. From here, Process Mining technology can identify patterns and deviations and ultimately eliminate bottlenecks. A digital footprint grows in many ways – for example, posting on social media, subscribing to a newsletter, leaving an online review, or shopping online.</a:t>
            </a:r>
            <a:endParaRPr>
              <a:solidFill>
                <a:schemeClr val="dk1"/>
              </a:solidFill>
              <a:latin typeface="Times New Roman"/>
              <a:ea typeface="Times New Roman"/>
              <a:cs typeface="Times New Roman"/>
              <a:sym typeface="Times New Roman"/>
            </a:endParaRPr>
          </a:p>
          <a:p>
            <a:pPr indent="-381000" lvl="0" marL="457200" rtl="0" algn="just">
              <a:lnSpc>
                <a:spcPct val="80000"/>
              </a:lnSpc>
              <a:spcBef>
                <a:spcPts val="0"/>
              </a:spcBef>
              <a:spcAft>
                <a:spcPts val="0"/>
              </a:spcAft>
              <a:buSzPts val="2400"/>
              <a:buFont typeface="Times New Roman"/>
              <a:buChar char="⮚"/>
            </a:pPr>
            <a:r>
              <a:rPr lang="en-US">
                <a:solidFill>
                  <a:schemeClr val="dk1"/>
                </a:solidFill>
                <a:latin typeface="Times New Roman"/>
                <a:ea typeface="Times New Roman"/>
                <a:cs typeface="Times New Roman"/>
                <a:sym typeface="Times New Roman"/>
              </a:rPr>
              <a:t>Sometimes, it’s not always obvious that you are contributing to your digital footprint. For example, websites can track your activity by installing cookies on your device, and apps can collate your data without you knowing it. Once you allow an organization to access your information, they could sell or share your data with third parties. Worse still, your personal information could be compromised as part of a data breach.</a:t>
            </a:r>
            <a:endParaRPr>
              <a:solidFill>
                <a:schemeClr val="dk1"/>
              </a:solidFill>
              <a:latin typeface="Times New Roman"/>
              <a:ea typeface="Times New Roman"/>
              <a:cs typeface="Times New Roman"/>
              <a:sym typeface="Times New Roman"/>
            </a:endParaRPr>
          </a:p>
          <a:p>
            <a:pPr indent="0" lvl="0" marL="0" rtl="0" algn="just">
              <a:lnSpc>
                <a:spcPct val="80000"/>
              </a:lnSpc>
              <a:spcBef>
                <a:spcPts val="1600"/>
              </a:spcBef>
              <a:spcAft>
                <a:spcPts val="0"/>
              </a:spcAft>
              <a:buSzPts val="2800"/>
              <a:buNone/>
            </a:pPr>
            <a:r>
              <a:t/>
            </a:r>
            <a:endParaRPr>
              <a:solidFill>
                <a:schemeClr val="dk1"/>
              </a:solidFill>
              <a:latin typeface="Times New Roman"/>
              <a:ea typeface="Times New Roman"/>
              <a:cs typeface="Times New Roman"/>
              <a:sym typeface="Times New Roman"/>
            </a:endParaRPr>
          </a:p>
          <a:p>
            <a:pPr indent="0" lvl="0" marL="457200" rtl="0" algn="just">
              <a:lnSpc>
                <a:spcPct val="80000"/>
              </a:lnSpc>
              <a:spcBef>
                <a:spcPts val="1600"/>
              </a:spcBef>
              <a:spcAft>
                <a:spcPts val="1600"/>
              </a:spcAft>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19" name="Google Shape;119;p8"/>
          <p:cNvSpPr txBox="1"/>
          <p:nvPr>
            <p:ph idx="1" type="body"/>
          </p:nvPr>
        </p:nvSpPr>
        <p:spPr>
          <a:xfrm>
            <a:off x="95880" y="947654"/>
            <a:ext cx="11779200" cy="5394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2800"/>
              <a:buNone/>
            </a:pPr>
            <a:r>
              <a:t/>
            </a:r>
            <a:endParaRPr sz="2700">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t/>
            </a:r>
            <a:endParaRPr sz="2700">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t/>
            </a:r>
            <a:endParaRPr sz="2700">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t/>
            </a:r>
            <a:endParaRPr>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t/>
            </a:r>
            <a:endParaRPr sz="2700">
              <a:latin typeface="Times New Roman"/>
              <a:ea typeface="Times New Roman"/>
              <a:cs typeface="Times New Roman"/>
              <a:sym typeface="Times New Roman"/>
            </a:endParaRPr>
          </a:p>
          <a:p>
            <a:pPr indent="0" lvl="0" marL="0" rtl="0" algn="just">
              <a:lnSpc>
                <a:spcPct val="90000"/>
              </a:lnSpc>
              <a:spcBef>
                <a:spcPts val="1600"/>
              </a:spcBef>
              <a:spcAft>
                <a:spcPts val="0"/>
              </a:spcAft>
              <a:buSzPts val="2800"/>
              <a:buNone/>
            </a:pPr>
            <a:r>
              <a:rPr b="1" lang="en-US" sz="3100">
                <a:latin typeface="Times New Roman"/>
                <a:ea typeface="Times New Roman"/>
                <a:cs typeface="Times New Roman"/>
                <a:sym typeface="Times New Roman"/>
              </a:rPr>
              <a:t>Event logs</a:t>
            </a:r>
            <a:endParaRPr b="1" sz="3100">
              <a:latin typeface="Times New Roman"/>
              <a:ea typeface="Times New Roman"/>
              <a:cs typeface="Times New Roman"/>
              <a:sym typeface="Times New Roman"/>
            </a:endParaRPr>
          </a:p>
          <a:p>
            <a:pPr indent="-381000" lvl="0" marL="457200" rtl="0" algn="l">
              <a:lnSpc>
                <a:spcPct val="150000"/>
              </a:lnSpc>
              <a:spcBef>
                <a:spcPts val="1600"/>
              </a:spcBef>
              <a:spcAft>
                <a:spcPts val="0"/>
              </a:spcAft>
              <a:buClr>
                <a:schemeClr val="dk1"/>
              </a:buClr>
              <a:buSzPts val="2400"/>
              <a:buFont typeface="Times New Roman"/>
              <a:buChar char="⮚"/>
            </a:pPr>
            <a:r>
              <a:rPr lang="en-US">
                <a:solidFill>
                  <a:schemeClr val="dk1"/>
                </a:solidFill>
                <a:latin typeface="Times New Roman"/>
                <a:ea typeface="Times New Roman"/>
                <a:cs typeface="Times New Roman"/>
                <a:sym typeface="Times New Roman"/>
              </a:rPr>
              <a:t>Event logs are the format in which we can retrieve our digital footprints from the underlying IT systems. They're essentially the log books that IT systems keep to record what events take place for each Case ID and at what time. </a:t>
            </a:r>
            <a:endParaRPr>
              <a:solidFill>
                <a:schemeClr val="dk1"/>
              </a:solidFill>
              <a:latin typeface="Times New Roman"/>
              <a:ea typeface="Times New Roman"/>
              <a:cs typeface="Times New Roman"/>
              <a:sym typeface="Times New Roman"/>
            </a:endParaRPr>
          </a:p>
          <a:p>
            <a:pPr indent="0" lvl="0" marL="0" rtl="0" algn="l">
              <a:lnSpc>
                <a:spcPct val="150000"/>
              </a:lnSpc>
              <a:spcBef>
                <a:spcPts val="600"/>
              </a:spcBef>
              <a:spcAft>
                <a:spcPts val="600"/>
              </a:spcAft>
              <a:buSzPts val="2800"/>
              <a:buNone/>
            </a:pPr>
            <a:r>
              <a:t/>
            </a:r>
            <a:endParaRPr>
              <a:solidFill>
                <a:schemeClr val="dk1"/>
              </a:solidFill>
              <a:latin typeface="Times New Roman"/>
              <a:ea typeface="Times New Roman"/>
              <a:cs typeface="Times New Roman"/>
              <a:sym typeface="Times New Roman"/>
            </a:endParaRPr>
          </a:p>
        </p:txBody>
      </p:sp>
      <p:pic>
        <p:nvPicPr>
          <p:cNvPr id="120" name="Google Shape;120;p8"/>
          <p:cNvPicPr preferRelativeResize="0"/>
          <p:nvPr/>
        </p:nvPicPr>
        <p:blipFill rotWithShape="1">
          <a:blip r:embed="rId3">
            <a:alphaModFix/>
          </a:blip>
          <a:srcRect b="0" l="0" r="-14954" t="0"/>
          <a:stretch/>
        </p:blipFill>
        <p:spPr>
          <a:xfrm>
            <a:off x="3242275" y="1257725"/>
            <a:ext cx="5486400" cy="202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2" y="232759"/>
            <a:ext cx="12192000" cy="714900"/>
          </a:xfrm>
          <a:prstGeom prst="rect">
            <a:avLst/>
          </a:prstGeom>
          <a:solidFill>
            <a:srgbClr val="FF6600"/>
          </a:solidFill>
          <a:ln>
            <a:noFill/>
          </a:ln>
          <a:effectLst>
            <a:outerShdw blurRad="44450" algn="ctr" dir="5400000" dist="27940">
              <a:srgbClr val="000000">
                <a:alpha val="31372"/>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Continued…</a:t>
            </a:r>
            <a:endParaRPr/>
          </a:p>
        </p:txBody>
      </p:sp>
      <p:sp>
        <p:nvSpPr>
          <p:cNvPr id="127" name="Google Shape;127;p9"/>
          <p:cNvSpPr txBox="1"/>
          <p:nvPr>
            <p:ph idx="1" type="body"/>
          </p:nvPr>
        </p:nvSpPr>
        <p:spPr>
          <a:xfrm>
            <a:off x="199505" y="1097279"/>
            <a:ext cx="11779200" cy="5394900"/>
          </a:xfrm>
          <a:prstGeom prst="rect">
            <a:avLst/>
          </a:prstGeom>
          <a:noFill/>
          <a:ln>
            <a:noFill/>
          </a:ln>
        </p:spPr>
        <p:txBody>
          <a:bodyPr anchorCtr="0" anchor="t" bIns="45700" lIns="91425" spcFirstLastPara="1" rIns="91425" wrap="square" tIns="45700">
            <a:normAutofit fontScale="70000" lnSpcReduction="20000"/>
          </a:bodyPr>
          <a:lstStyle/>
          <a:p>
            <a:pPr indent="-379730" lvl="0" marL="457200" rtl="0" algn="l">
              <a:lnSpc>
                <a:spcPct val="150000"/>
              </a:lnSpc>
              <a:spcBef>
                <a:spcPts val="1200"/>
              </a:spcBef>
              <a:spcAft>
                <a:spcPts val="0"/>
              </a:spcAft>
              <a:buSzPct val="100000"/>
              <a:buFont typeface="Times New Roman"/>
              <a:buChar char="⮚"/>
            </a:pPr>
            <a:r>
              <a:rPr lang="en-US" sz="3400">
                <a:solidFill>
                  <a:schemeClr val="dk1"/>
                </a:solidFill>
                <a:latin typeface="Times New Roman"/>
                <a:ea typeface="Times New Roman"/>
                <a:cs typeface="Times New Roman"/>
                <a:sym typeface="Times New Roman"/>
              </a:rPr>
              <a:t>Event logs are commonly found in operating systems (such as Windows Event Logs and Linux Syslog), networking equipment, applications, databases, and other software systems. They help administrators and analysts understand the history of a system's behavior and diagnose issues by identifying patterns, anomalies, and errors.</a:t>
            </a:r>
            <a:endParaRPr sz="3400">
              <a:solidFill>
                <a:schemeClr val="dk1"/>
              </a:solidFill>
              <a:latin typeface="Times New Roman"/>
              <a:ea typeface="Times New Roman"/>
              <a:cs typeface="Times New Roman"/>
              <a:sym typeface="Times New Roman"/>
            </a:endParaRPr>
          </a:p>
          <a:p>
            <a:pPr indent="-379730" lvl="0" marL="457200" rtl="0" algn="l">
              <a:lnSpc>
                <a:spcPct val="150000"/>
              </a:lnSpc>
              <a:spcBef>
                <a:spcPts val="0"/>
              </a:spcBef>
              <a:spcAft>
                <a:spcPts val="0"/>
              </a:spcAft>
              <a:buSzPct val="100000"/>
              <a:buFont typeface="Times New Roman"/>
              <a:buChar char="⮚"/>
            </a:pPr>
            <a:r>
              <a:rPr lang="en-US" sz="3400">
                <a:solidFill>
                  <a:schemeClr val="dk1"/>
                </a:solidFill>
                <a:latin typeface="Times New Roman"/>
                <a:ea typeface="Times New Roman"/>
                <a:cs typeface="Times New Roman"/>
                <a:sym typeface="Times New Roman"/>
              </a:rPr>
              <a:t>Key features of event logs include:</a:t>
            </a:r>
            <a:endParaRPr sz="3400">
              <a:solidFill>
                <a:schemeClr val="dk1"/>
              </a:solidFill>
              <a:latin typeface="Times New Roman"/>
              <a:ea typeface="Times New Roman"/>
              <a:cs typeface="Times New Roman"/>
              <a:sym typeface="Times New Roman"/>
            </a:endParaRPr>
          </a:p>
          <a:p>
            <a:pPr indent="-379730" lvl="0" marL="457200" rtl="0" algn="l">
              <a:lnSpc>
                <a:spcPct val="150000"/>
              </a:lnSpc>
              <a:spcBef>
                <a:spcPts val="0"/>
              </a:spcBef>
              <a:spcAft>
                <a:spcPts val="0"/>
              </a:spcAft>
              <a:buClr>
                <a:schemeClr val="dk1"/>
              </a:buClr>
              <a:buSzPct val="100000"/>
              <a:buFont typeface="Times New Roman"/>
              <a:buChar char="⮚"/>
            </a:pPr>
            <a:r>
              <a:rPr b="1" lang="en-US" sz="3400">
                <a:solidFill>
                  <a:schemeClr val="dk1"/>
                </a:solidFill>
                <a:latin typeface="Times New Roman"/>
                <a:ea typeface="Times New Roman"/>
                <a:cs typeface="Times New Roman"/>
                <a:sym typeface="Times New Roman"/>
              </a:rPr>
              <a:t>1.Case ID:</a:t>
            </a:r>
            <a:r>
              <a:rPr lang="en-US" sz="3400">
                <a:solidFill>
                  <a:schemeClr val="dk1"/>
                </a:solidFill>
                <a:latin typeface="Times New Roman"/>
                <a:ea typeface="Times New Roman"/>
                <a:cs typeface="Times New Roman"/>
                <a:sym typeface="Times New Roman"/>
              </a:rPr>
              <a:t>a unique identifier such as a purchase order item, invoice number or order number.</a:t>
            </a:r>
            <a:endParaRPr sz="3400">
              <a:solidFill>
                <a:schemeClr val="dk1"/>
              </a:solidFill>
              <a:latin typeface="Times New Roman"/>
              <a:ea typeface="Times New Roman"/>
              <a:cs typeface="Times New Roman"/>
              <a:sym typeface="Times New Roman"/>
            </a:endParaRPr>
          </a:p>
          <a:p>
            <a:pPr indent="-379730" lvl="0" marL="457200" rtl="0" algn="l">
              <a:lnSpc>
                <a:spcPct val="150000"/>
              </a:lnSpc>
              <a:spcBef>
                <a:spcPts val="0"/>
              </a:spcBef>
              <a:spcAft>
                <a:spcPts val="0"/>
              </a:spcAft>
              <a:buClr>
                <a:schemeClr val="dk1"/>
              </a:buClr>
              <a:buSzPct val="100000"/>
              <a:buFont typeface="Times New Roman"/>
              <a:buChar char="⮚"/>
            </a:pPr>
            <a:r>
              <a:rPr b="1" lang="en-US" sz="3400">
                <a:solidFill>
                  <a:schemeClr val="dk1"/>
                </a:solidFill>
                <a:latin typeface="Times New Roman"/>
                <a:ea typeface="Times New Roman"/>
                <a:cs typeface="Times New Roman"/>
                <a:sym typeface="Times New Roman"/>
              </a:rPr>
              <a:t>2.An Activity:</a:t>
            </a:r>
            <a:r>
              <a:rPr lang="en-US" sz="3400">
                <a:solidFill>
                  <a:schemeClr val="dk1"/>
                </a:solidFill>
                <a:latin typeface="Times New Roman"/>
                <a:ea typeface="Times New Roman"/>
                <a:cs typeface="Times New Roman"/>
                <a:sym typeface="Times New Roman"/>
              </a:rPr>
              <a:t>he description of what has happened - for example, the creation of a purchase order or the receipt of goods.</a:t>
            </a:r>
            <a:endParaRPr sz="3400">
              <a:solidFill>
                <a:schemeClr val="dk1"/>
              </a:solidFill>
              <a:latin typeface="Times New Roman"/>
              <a:ea typeface="Times New Roman"/>
              <a:cs typeface="Times New Roman"/>
              <a:sym typeface="Times New Roman"/>
            </a:endParaRPr>
          </a:p>
          <a:p>
            <a:pPr indent="-379730" lvl="0" marL="457200" rtl="0" algn="l">
              <a:lnSpc>
                <a:spcPct val="150000"/>
              </a:lnSpc>
              <a:spcBef>
                <a:spcPts val="0"/>
              </a:spcBef>
              <a:spcAft>
                <a:spcPts val="0"/>
              </a:spcAft>
              <a:buClr>
                <a:schemeClr val="dk1"/>
              </a:buClr>
              <a:buSzPct val="100000"/>
              <a:buFont typeface="Times New Roman"/>
              <a:buChar char="⮚"/>
            </a:pPr>
            <a:r>
              <a:rPr b="1" lang="en-US" sz="3400">
                <a:solidFill>
                  <a:schemeClr val="dk1"/>
                </a:solidFill>
                <a:latin typeface="Times New Roman"/>
                <a:ea typeface="Times New Roman"/>
                <a:cs typeface="Times New Roman"/>
                <a:sym typeface="Times New Roman"/>
              </a:rPr>
              <a:t>3.Timestamp:</a:t>
            </a:r>
            <a:r>
              <a:rPr lang="en-US" sz="3400">
                <a:solidFill>
                  <a:schemeClr val="dk1"/>
                </a:solidFill>
                <a:latin typeface="Times New Roman"/>
                <a:ea typeface="Times New Roman"/>
                <a:cs typeface="Times New Roman"/>
                <a:sym typeface="Times New Roman"/>
              </a:rPr>
              <a:t> the date and time that the activity took place.</a:t>
            </a:r>
            <a:endParaRPr sz="3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SzPct val="166666"/>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