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0" r:id="rId7"/>
    <p:sldId id="268" r:id="rId8"/>
    <p:sldId id="269" r:id="rId9"/>
    <p:sldId id="267" r:id="rId10"/>
    <p:sldId id="261" r:id="rId11"/>
    <p:sldId id="271" r:id="rId12"/>
    <p:sldId id="262" r:id="rId13"/>
    <p:sldId id="264" r:id="rId14"/>
    <p:sldId id="272" r:id="rId15"/>
    <p:sldId id="273" r:id="rId16"/>
    <p:sldId id="274" r:id="rId17"/>
    <p:sldId id="265" r:id="rId18"/>
  </p:sldIdLst>
  <p:sldSz cx="18288000" cy="10287000"/>
  <p:notesSz cx="6858000" cy="9144000"/>
  <p:embeddedFontLst>
    <p:embeddedFont>
      <p:font typeface="Cagliostro" panose="020B0604020202020204" charset="0"/>
      <p:regular r:id="rId19"/>
    </p:embeddedFont>
    <p:embeddedFont>
      <p:font typeface="Cambria" panose="02040503050406030204" pitchFamily="18" charset="0"/>
      <p:regular r:id="rId20"/>
      <p:bold r:id="rId21"/>
      <p:italic r:id="rId22"/>
      <p:boldItalic r:id="rId23"/>
    </p:embeddedFont>
    <p:embeddedFont>
      <p:font typeface="Cinzel Decorative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10.sv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image" Target="../media/image14.sv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6.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488530">
            <a:off x="15838881" y="8034157"/>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496816" y="1679991"/>
            <a:ext cx="11244887" cy="5499772"/>
          </a:xfrm>
          <a:custGeom>
            <a:avLst/>
            <a:gdLst/>
            <a:ahLst/>
            <a:cxnLst/>
            <a:rect l="l" t="t" r="r" b="b"/>
            <a:pathLst>
              <a:path w="11244887" h="5499772">
                <a:moveTo>
                  <a:pt x="0" y="0"/>
                </a:moveTo>
                <a:lnTo>
                  <a:pt x="11244887" y="0"/>
                </a:lnTo>
                <a:lnTo>
                  <a:pt x="11244887" y="5499772"/>
                </a:lnTo>
                <a:lnTo>
                  <a:pt x="0" y="54997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285550">
            <a:off x="14243253" y="789136"/>
            <a:ext cx="2207272" cy="2086236"/>
          </a:xfrm>
          <a:custGeom>
            <a:avLst/>
            <a:gdLst/>
            <a:ahLst/>
            <a:cxnLst/>
            <a:rect l="l" t="t" r="r" b="b"/>
            <a:pathLst>
              <a:path w="2207272" h="2086236">
                <a:moveTo>
                  <a:pt x="0" y="0"/>
                </a:moveTo>
                <a:lnTo>
                  <a:pt x="2207272" y="0"/>
                </a:lnTo>
                <a:lnTo>
                  <a:pt x="2207272" y="2086236"/>
                </a:lnTo>
                <a:lnTo>
                  <a:pt x="0" y="20862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882924" y="1977771"/>
            <a:ext cx="10694726" cy="4847063"/>
          </a:xfrm>
          <a:prstGeom prst="rect">
            <a:avLst/>
          </a:prstGeom>
        </p:spPr>
        <p:txBody>
          <a:bodyPr lIns="0" tIns="0" rIns="0" bIns="0" rtlCol="0" anchor="t">
            <a:spAutoFit/>
          </a:bodyPr>
          <a:lstStyle/>
          <a:p>
            <a:pPr algn="ctr">
              <a:lnSpc>
                <a:spcPts val="12765"/>
              </a:lnSpc>
            </a:pPr>
            <a:r>
              <a:rPr lang="en-US" sz="10212" spc="296">
                <a:solidFill>
                  <a:srgbClr val="797A1D"/>
                </a:solidFill>
                <a:latin typeface="Cinzel Decorative Bold"/>
              </a:rPr>
              <a:t>learning management system</a:t>
            </a:r>
          </a:p>
        </p:txBody>
      </p:sp>
      <p:sp>
        <p:nvSpPr>
          <p:cNvPr id="7" name="Freeform 7"/>
          <p:cNvSpPr/>
          <p:nvPr/>
        </p:nvSpPr>
        <p:spPr>
          <a:xfrm rot="5285550" flipV="1">
            <a:off x="1895554" y="6064084"/>
            <a:ext cx="2360814" cy="2231359"/>
          </a:xfrm>
          <a:custGeom>
            <a:avLst/>
            <a:gdLst/>
            <a:ahLst/>
            <a:cxnLst/>
            <a:rect l="l" t="t" r="r" b="b"/>
            <a:pathLst>
              <a:path w="2360814" h="2231359">
                <a:moveTo>
                  <a:pt x="0" y="2231359"/>
                </a:moveTo>
                <a:lnTo>
                  <a:pt x="2360813" y="2231359"/>
                </a:lnTo>
                <a:lnTo>
                  <a:pt x="2360813" y="0"/>
                </a:lnTo>
                <a:lnTo>
                  <a:pt x="0" y="0"/>
                </a:lnTo>
                <a:lnTo>
                  <a:pt x="0" y="223135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4752737" y="7835550"/>
            <a:ext cx="8782526" cy="1545103"/>
          </a:xfrm>
          <a:prstGeom prst="rect">
            <a:avLst/>
          </a:prstGeom>
        </p:spPr>
        <p:txBody>
          <a:bodyPr lIns="0" tIns="0" rIns="0" bIns="0" rtlCol="0" anchor="t">
            <a:spAutoFit/>
          </a:bodyPr>
          <a:lstStyle/>
          <a:p>
            <a:pPr algn="ctr">
              <a:lnSpc>
                <a:spcPts val="6299"/>
              </a:lnSpc>
            </a:pPr>
            <a:r>
              <a:rPr lang="en-US" sz="4500" dirty="0" err="1">
                <a:solidFill>
                  <a:srgbClr val="C4791C"/>
                </a:solidFill>
                <a:latin typeface="Cambria" panose="02040503050406030204" pitchFamily="18" charset="0"/>
                <a:ea typeface="Cambria" panose="02040503050406030204" pitchFamily="18" charset="0"/>
              </a:rPr>
              <a:t>Rupasri</a:t>
            </a:r>
            <a:r>
              <a:rPr lang="en-US" sz="4500" dirty="0">
                <a:solidFill>
                  <a:srgbClr val="C4791C"/>
                </a:solidFill>
                <a:latin typeface="Cambria" panose="02040503050406030204" pitchFamily="18" charset="0"/>
                <a:ea typeface="Cambria" panose="02040503050406030204" pitchFamily="18" charset="0"/>
              </a:rPr>
              <a:t> D</a:t>
            </a:r>
          </a:p>
          <a:p>
            <a:pPr algn="ctr">
              <a:lnSpc>
                <a:spcPts val="6299"/>
              </a:lnSpc>
            </a:pPr>
            <a:r>
              <a:rPr lang="en-US" sz="4500" dirty="0">
                <a:solidFill>
                  <a:srgbClr val="C4791C"/>
                </a:solidFill>
                <a:latin typeface="Cambria" panose="02040503050406030204" pitchFamily="18" charset="0"/>
                <a:ea typeface="Cambria" panose="02040503050406030204" pitchFamily="18" charset="0"/>
              </a:rPr>
              <a:t>22EC128</a:t>
            </a:r>
          </a:p>
        </p:txBody>
      </p:sp>
      <p:sp>
        <p:nvSpPr>
          <p:cNvPr id="9" name="Freeform 9"/>
          <p:cNvSpPr/>
          <p:nvPr/>
        </p:nvSpPr>
        <p:spPr>
          <a:xfrm flipV="1">
            <a:off x="17061389" y="-1259031"/>
            <a:ext cx="5539640" cy="5669356"/>
          </a:xfrm>
          <a:custGeom>
            <a:avLst/>
            <a:gdLst/>
            <a:ahLst/>
            <a:cxnLst/>
            <a:rect l="l" t="t" r="r" b="b"/>
            <a:pathLst>
              <a:path w="5539640" h="5669356">
                <a:moveTo>
                  <a:pt x="0" y="5669356"/>
                </a:moveTo>
                <a:lnTo>
                  <a:pt x="5539640" y="5669356"/>
                </a:lnTo>
                <a:lnTo>
                  <a:pt x="5539640" y="0"/>
                </a:lnTo>
                <a:lnTo>
                  <a:pt x="0" y="0"/>
                </a:lnTo>
                <a:lnTo>
                  <a:pt x="0" y="566935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flipH="1">
            <a:off x="-4510940" y="6423622"/>
            <a:ext cx="5539640" cy="5669356"/>
          </a:xfrm>
          <a:custGeom>
            <a:avLst/>
            <a:gdLst/>
            <a:ahLst/>
            <a:cxnLst/>
            <a:rect l="l" t="t" r="r" b="b"/>
            <a:pathLst>
              <a:path w="5539640" h="5669356">
                <a:moveTo>
                  <a:pt x="5539640" y="0"/>
                </a:moveTo>
                <a:lnTo>
                  <a:pt x="0" y="0"/>
                </a:lnTo>
                <a:lnTo>
                  <a:pt x="0" y="5669356"/>
                </a:lnTo>
                <a:lnTo>
                  <a:pt x="5539640" y="5669356"/>
                </a:lnTo>
                <a:lnTo>
                  <a:pt x="553964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37776" y="7643045"/>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15737731" y="342449"/>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6" name="Freeform 6"/>
          <p:cNvSpPr/>
          <p:nvPr/>
        </p:nvSpPr>
        <p:spPr>
          <a:xfrm rot="403289">
            <a:off x="-651107" y="3478613"/>
            <a:ext cx="1678929" cy="3329775"/>
          </a:xfrm>
          <a:custGeom>
            <a:avLst/>
            <a:gdLst/>
            <a:ahLst/>
            <a:cxnLst/>
            <a:rect l="l" t="t" r="r" b="b"/>
            <a:pathLst>
              <a:path w="1678929" h="3329775">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394180" flipH="1">
            <a:off x="17224758" y="3478613"/>
            <a:ext cx="1678929" cy="3329775"/>
          </a:xfrm>
          <a:custGeom>
            <a:avLst/>
            <a:gdLst/>
            <a:ahLst/>
            <a:cxnLst/>
            <a:rect l="l" t="t" r="r" b="b"/>
            <a:pathLst>
              <a:path w="1678929" h="3329775">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2835336" y="-399497"/>
            <a:ext cx="11605086" cy="2188011"/>
            <a:chOff x="0" y="0"/>
            <a:chExt cx="15473448" cy="2917348"/>
          </a:xfrm>
        </p:grpSpPr>
        <p:grpSp>
          <p:nvGrpSpPr>
            <p:cNvPr id="9" name="Group 9"/>
            <p:cNvGrpSpPr/>
            <p:nvPr/>
          </p:nvGrpSpPr>
          <p:grpSpPr>
            <a:xfrm>
              <a:off x="0" y="309264"/>
              <a:ext cx="15473448" cy="2608084"/>
              <a:chOff x="0" y="0"/>
              <a:chExt cx="3056484" cy="515177"/>
            </a:xfrm>
          </p:grpSpPr>
          <p:sp>
            <p:nvSpPr>
              <p:cNvPr id="10" name="Freeform 10"/>
              <p:cNvSpPr/>
              <p:nvPr/>
            </p:nvSpPr>
            <p:spPr>
              <a:xfrm>
                <a:off x="0" y="0"/>
                <a:ext cx="3056484" cy="515177"/>
              </a:xfrm>
              <a:custGeom>
                <a:avLst/>
                <a:gdLst/>
                <a:ahLst/>
                <a:cxnLst/>
                <a:rect l="l" t="t" r="r" b="b"/>
                <a:pathLst>
                  <a:path w="3056484" h="515177">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056484" cy="55327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726947" y="0"/>
              <a:ext cx="618527" cy="618527"/>
            </a:xfrm>
            <a:custGeom>
              <a:avLst/>
              <a:gdLst/>
              <a:ahLst/>
              <a:cxnLst/>
              <a:rect l="l" t="t" r="r" b="b"/>
              <a:pathLst>
                <a:path w="618527" h="618527">
                  <a:moveTo>
                    <a:pt x="0" y="0"/>
                  </a:moveTo>
                  <a:lnTo>
                    <a:pt x="618527" y="0"/>
                  </a:lnTo>
                  <a:lnTo>
                    <a:pt x="618527" y="618527"/>
                  </a:lnTo>
                  <a:lnTo>
                    <a:pt x="0" y="6185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778427" y="895957"/>
              <a:ext cx="13916595" cy="1591889"/>
            </a:xfrm>
            <a:prstGeom prst="rect">
              <a:avLst/>
            </a:prstGeom>
          </p:spPr>
          <p:txBody>
            <a:bodyPr lIns="0" tIns="0" rIns="0" bIns="0" rtlCol="0" anchor="t">
              <a:spAutoFit/>
            </a:bodyPr>
            <a:lstStyle/>
            <a:p>
              <a:pPr algn="ctr">
                <a:lnSpc>
                  <a:spcPts val="9950"/>
                </a:lnSpc>
              </a:pPr>
              <a:r>
                <a:rPr lang="en-US" sz="7960" spc="230" dirty="0">
                  <a:solidFill>
                    <a:srgbClr val="797A1D"/>
                  </a:solidFill>
                  <a:latin typeface="Times New Roman" panose="02020603050405020304" pitchFamily="18" charset="0"/>
                  <a:ea typeface="Cambria" panose="02040503050406030204" pitchFamily="18" charset="0"/>
                  <a:cs typeface="Times New Roman" panose="02020603050405020304" pitchFamily="18" charset="0"/>
                </a:rPr>
                <a:t>SAMPLE CODE</a:t>
              </a:r>
            </a:p>
          </p:txBody>
        </p:sp>
      </p:gr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2983115" y="2892608"/>
            <a:ext cx="12411335" cy="6099110"/>
          </a:xfrm>
          <a:custGeom>
            <a:avLst/>
            <a:gdLst/>
            <a:ahLst/>
            <a:cxnLst/>
            <a:rect l="l" t="t" r="r" b="b"/>
            <a:pathLst>
              <a:path w="12411335" h="6099110">
                <a:moveTo>
                  <a:pt x="0" y="0"/>
                </a:moveTo>
                <a:lnTo>
                  <a:pt x="12411335" y="0"/>
                </a:lnTo>
                <a:lnTo>
                  <a:pt x="12411335" y="6099111"/>
                </a:lnTo>
                <a:lnTo>
                  <a:pt x="0" y="6099111"/>
                </a:lnTo>
                <a:lnTo>
                  <a:pt x="0" y="0"/>
                </a:lnTo>
                <a:close/>
              </a:path>
            </a:pathLst>
          </a:custGeom>
          <a:blipFill>
            <a:blip r:embed="rId10"/>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37776" y="7643045"/>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15737731" y="342449"/>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6" name="Freeform 6"/>
          <p:cNvSpPr/>
          <p:nvPr/>
        </p:nvSpPr>
        <p:spPr>
          <a:xfrm rot="403289">
            <a:off x="-651107" y="3478613"/>
            <a:ext cx="1678929" cy="3329775"/>
          </a:xfrm>
          <a:custGeom>
            <a:avLst/>
            <a:gdLst/>
            <a:ahLst/>
            <a:cxnLst/>
            <a:rect l="l" t="t" r="r" b="b"/>
            <a:pathLst>
              <a:path w="1678929" h="3329775">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394180" flipH="1">
            <a:off x="17224758" y="3478613"/>
            <a:ext cx="1678929" cy="3329775"/>
          </a:xfrm>
          <a:custGeom>
            <a:avLst/>
            <a:gdLst/>
            <a:ahLst/>
            <a:cxnLst/>
            <a:rect l="l" t="t" r="r" b="b"/>
            <a:pathLst>
              <a:path w="1678929" h="3329775">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2835336" y="-399497"/>
            <a:ext cx="11605086" cy="2188011"/>
            <a:chOff x="0" y="0"/>
            <a:chExt cx="15473448" cy="2917348"/>
          </a:xfrm>
        </p:grpSpPr>
        <p:grpSp>
          <p:nvGrpSpPr>
            <p:cNvPr id="9" name="Group 9"/>
            <p:cNvGrpSpPr/>
            <p:nvPr/>
          </p:nvGrpSpPr>
          <p:grpSpPr>
            <a:xfrm>
              <a:off x="0" y="309264"/>
              <a:ext cx="15473448" cy="2608084"/>
              <a:chOff x="0" y="0"/>
              <a:chExt cx="3056484" cy="515177"/>
            </a:xfrm>
          </p:grpSpPr>
          <p:sp>
            <p:nvSpPr>
              <p:cNvPr id="10" name="Freeform 10"/>
              <p:cNvSpPr/>
              <p:nvPr/>
            </p:nvSpPr>
            <p:spPr>
              <a:xfrm>
                <a:off x="0" y="0"/>
                <a:ext cx="3056484" cy="515177"/>
              </a:xfrm>
              <a:custGeom>
                <a:avLst/>
                <a:gdLst/>
                <a:ahLst/>
                <a:cxnLst/>
                <a:rect l="l" t="t" r="r" b="b"/>
                <a:pathLst>
                  <a:path w="3056484" h="515177">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056484" cy="55327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726947" y="0"/>
              <a:ext cx="618527" cy="618527"/>
            </a:xfrm>
            <a:custGeom>
              <a:avLst/>
              <a:gdLst/>
              <a:ahLst/>
              <a:cxnLst/>
              <a:rect l="l" t="t" r="r" b="b"/>
              <a:pathLst>
                <a:path w="618527" h="618527">
                  <a:moveTo>
                    <a:pt x="0" y="0"/>
                  </a:moveTo>
                  <a:lnTo>
                    <a:pt x="618527" y="0"/>
                  </a:lnTo>
                  <a:lnTo>
                    <a:pt x="618527" y="618527"/>
                  </a:lnTo>
                  <a:lnTo>
                    <a:pt x="0" y="6185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778427" y="895957"/>
              <a:ext cx="13916595" cy="1601464"/>
            </a:xfrm>
            <a:prstGeom prst="rect">
              <a:avLst/>
            </a:prstGeom>
          </p:spPr>
          <p:txBody>
            <a:bodyPr lIns="0" tIns="0" rIns="0" bIns="0" rtlCol="0" anchor="t">
              <a:spAutoFit/>
            </a:bodyPr>
            <a:lstStyle/>
            <a:p>
              <a:pPr algn="ctr">
                <a:lnSpc>
                  <a:spcPts val="9950"/>
                </a:lnSpc>
              </a:pPr>
              <a:r>
                <a:rPr lang="en-US" sz="7960" spc="230" dirty="0">
                  <a:solidFill>
                    <a:srgbClr val="797A1D"/>
                  </a:solidFill>
                  <a:latin typeface="Times New Roman" panose="02020603050405020304" pitchFamily="18" charset="0"/>
                  <a:cs typeface="Times New Roman" panose="02020603050405020304" pitchFamily="18" charset="0"/>
                </a:rPr>
                <a:t>SAMPLE CODE</a:t>
              </a:r>
            </a:p>
          </p:txBody>
        </p:sp>
      </p:gr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7" name="Picture 16">
            <a:extLst>
              <a:ext uri="{FF2B5EF4-FFF2-40B4-BE49-F238E27FC236}">
                <a16:creationId xmlns:a16="http://schemas.microsoft.com/office/drawing/2014/main" id="{405FF0B3-40ED-A4DA-608A-CA46EBC5BC94}"/>
              </a:ext>
            </a:extLst>
          </p:cNvPr>
          <p:cNvPicPr>
            <a:picLocks noChangeAspect="1"/>
          </p:cNvPicPr>
          <p:nvPr/>
        </p:nvPicPr>
        <p:blipFill>
          <a:blip r:embed="rId10"/>
          <a:stretch>
            <a:fillRect/>
          </a:stretch>
        </p:blipFill>
        <p:spPr>
          <a:xfrm>
            <a:off x="3251965" y="2004574"/>
            <a:ext cx="11784070" cy="6277851"/>
          </a:xfrm>
          <a:prstGeom prst="rect">
            <a:avLst/>
          </a:prstGeom>
        </p:spPr>
      </p:pic>
    </p:spTree>
    <p:extLst>
      <p:ext uri="{BB962C8B-B14F-4D97-AF65-F5344CB8AC3E}">
        <p14:creationId xmlns:p14="http://schemas.microsoft.com/office/powerpoint/2010/main" val="89303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9783" y="7446162"/>
            <a:ext cx="2675553" cy="2840838"/>
          </a:xfrm>
          <a:custGeom>
            <a:avLst/>
            <a:gdLst/>
            <a:ahLst/>
            <a:cxnLst/>
            <a:rect l="l" t="t" r="r" b="b"/>
            <a:pathLst>
              <a:path w="2675553" h="2840838">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15737731" y="342449"/>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6" name="Freeform 6"/>
          <p:cNvSpPr/>
          <p:nvPr/>
        </p:nvSpPr>
        <p:spPr>
          <a:xfrm rot="403289">
            <a:off x="-651107" y="3478613"/>
            <a:ext cx="1678929" cy="3329775"/>
          </a:xfrm>
          <a:custGeom>
            <a:avLst/>
            <a:gdLst/>
            <a:ahLst/>
            <a:cxnLst/>
            <a:rect l="l" t="t" r="r" b="b"/>
            <a:pathLst>
              <a:path w="1678929" h="3329775">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394180" flipH="1">
            <a:off x="17224758" y="3478613"/>
            <a:ext cx="1678929" cy="3329775"/>
          </a:xfrm>
          <a:custGeom>
            <a:avLst/>
            <a:gdLst/>
            <a:ahLst/>
            <a:cxnLst/>
            <a:rect l="l" t="t" r="r" b="b"/>
            <a:pathLst>
              <a:path w="1678929" h="3329775">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3341457" y="12477"/>
            <a:ext cx="11605086" cy="1956063"/>
            <a:chOff x="0" y="0"/>
            <a:chExt cx="3056484" cy="515177"/>
          </a:xfrm>
        </p:grpSpPr>
        <p:sp>
          <p:nvSpPr>
            <p:cNvPr id="9" name="Freeform 9"/>
            <p:cNvSpPr/>
            <p:nvPr/>
          </p:nvSpPr>
          <p:spPr>
            <a:xfrm>
              <a:off x="0" y="0"/>
              <a:ext cx="3056484" cy="515177"/>
            </a:xfrm>
            <a:custGeom>
              <a:avLst/>
              <a:gdLst/>
              <a:ahLst/>
              <a:cxnLst/>
              <a:rect l="l" t="t" r="r" b="b"/>
              <a:pathLst>
                <a:path w="3056484" h="515177">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id="10" name="TextBox 10"/>
            <p:cNvSpPr txBox="1"/>
            <p:nvPr/>
          </p:nvSpPr>
          <p:spPr>
            <a:xfrm>
              <a:off x="0" y="-38100"/>
              <a:ext cx="3056484" cy="553277"/>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3802723" y="385610"/>
            <a:ext cx="10437446" cy="1201098"/>
          </a:xfrm>
          <a:prstGeom prst="rect">
            <a:avLst/>
          </a:prstGeom>
        </p:spPr>
        <p:txBody>
          <a:bodyPr lIns="0" tIns="0" rIns="0" bIns="0" rtlCol="0" anchor="t">
            <a:spAutoFit/>
          </a:bodyPr>
          <a:lstStyle/>
          <a:p>
            <a:pPr algn="ctr">
              <a:lnSpc>
                <a:spcPts val="9950"/>
              </a:lnSpc>
            </a:pPr>
            <a:r>
              <a:rPr lang="en-US" sz="7960" spc="230" dirty="0">
                <a:solidFill>
                  <a:srgbClr val="797A1D"/>
                </a:solidFill>
                <a:latin typeface="Times New Roman" panose="02020603050405020304" pitchFamily="18" charset="0"/>
                <a:cs typeface="Times New Roman" panose="02020603050405020304" pitchFamily="18" charset="0"/>
              </a:rPr>
              <a:t>Sample Output</a:t>
            </a:r>
          </a:p>
        </p:txBody>
      </p:sp>
      <p:pic>
        <p:nvPicPr>
          <p:cNvPr id="15" name="Picture 14">
            <a:extLst>
              <a:ext uri="{FF2B5EF4-FFF2-40B4-BE49-F238E27FC236}">
                <a16:creationId xmlns:a16="http://schemas.microsoft.com/office/drawing/2014/main" id="{40C76736-3EED-85A3-E466-572DD1B49C37}"/>
              </a:ext>
            </a:extLst>
          </p:cNvPr>
          <p:cNvPicPr>
            <a:picLocks noChangeAspect="1"/>
          </p:cNvPicPr>
          <p:nvPr/>
        </p:nvPicPr>
        <p:blipFill>
          <a:blip r:embed="rId10"/>
          <a:stretch>
            <a:fillRect/>
          </a:stretch>
        </p:blipFill>
        <p:spPr>
          <a:xfrm>
            <a:off x="2698407" y="2705100"/>
            <a:ext cx="4467849" cy="5191850"/>
          </a:xfrm>
          <a:prstGeom prst="rect">
            <a:avLst/>
          </a:prstGeom>
        </p:spPr>
      </p:pic>
      <p:pic>
        <p:nvPicPr>
          <p:cNvPr id="17" name="Picture 16">
            <a:extLst>
              <a:ext uri="{FF2B5EF4-FFF2-40B4-BE49-F238E27FC236}">
                <a16:creationId xmlns:a16="http://schemas.microsoft.com/office/drawing/2014/main" id="{BC814835-028F-CCFF-ABE6-0FF4BC487806}"/>
              </a:ext>
            </a:extLst>
          </p:cNvPr>
          <p:cNvPicPr>
            <a:picLocks noChangeAspect="1"/>
          </p:cNvPicPr>
          <p:nvPr/>
        </p:nvPicPr>
        <p:blipFill>
          <a:blip r:embed="rId11"/>
          <a:stretch>
            <a:fillRect/>
          </a:stretch>
        </p:blipFill>
        <p:spPr>
          <a:xfrm>
            <a:off x="8930438" y="2626405"/>
            <a:ext cx="4029637" cy="54681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2668" y="8496300"/>
            <a:ext cx="1676474" cy="2225474"/>
          </a:xfrm>
          <a:custGeom>
            <a:avLst/>
            <a:gdLst/>
            <a:ahLst/>
            <a:cxnLst/>
            <a:rect l="l" t="t" r="r" b="b"/>
            <a:pathLst>
              <a:path w="2675553" h="2840838">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7" name="Freeform 7"/>
          <p:cNvSpPr/>
          <p:nvPr/>
        </p:nvSpPr>
        <p:spPr>
          <a:xfrm rot="-394180" flipH="1">
            <a:off x="18015769" y="4610977"/>
            <a:ext cx="1678929" cy="3329775"/>
          </a:xfrm>
          <a:custGeom>
            <a:avLst/>
            <a:gdLst/>
            <a:ahLst/>
            <a:cxnLst/>
            <a:rect l="l" t="t" r="r" b="b"/>
            <a:pathLst>
              <a:path w="1678929" h="3329775">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3341457" y="12477"/>
            <a:ext cx="11605086" cy="1956063"/>
            <a:chOff x="0" y="0"/>
            <a:chExt cx="3056484" cy="515177"/>
          </a:xfrm>
        </p:grpSpPr>
        <p:sp>
          <p:nvSpPr>
            <p:cNvPr id="9" name="Freeform 9"/>
            <p:cNvSpPr/>
            <p:nvPr/>
          </p:nvSpPr>
          <p:spPr>
            <a:xfrm>
              <a:off x="0" y="0"/>
              <a:ext cx="3056484" cy="515177"/>
            </a:xfrm>
            <a:custGeom>
              <a:avLst/>
              <a:gdLst/>
              <a:ahLst/>
              <a:cxnLst/>
              <a:rect l="l" t="t" r="r" b="b"/>
              <a:pathLst>
                <a:path w="3056484" h="515177">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id="10" name="TextBox 10"/>
            <p:cNvSpPr txBox="1"/>
            <p:nvPr/>
          </p:nvSpPr>
          <p:spPr>
            <a:xfrm>
              <a:off x="0" y="-38100"/>
              <a:ext cx="3056484" cy="553277"/>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TextBox 21">
            <a:extLst>
              <a:ext uri="{FF2B5EF4-FFF2-40B4-BE49-F238E27FC236}">
                <a16:creationId xmlns:a16="http://schemas.microsoft.com/office/drawing/2014/main" id="{4095F626-3824-680A-AE45-F068FC620613}"/>
              </a:ext>
            </a:extLst>
          </p:cNvPr>
          <p:cNvSpPr txBox="1"/>
          <p:nvPr/>
        </p:nvSpPr>
        <p:spPr>
          <a:xfrm>
            <a:off x="4995215" y="415594"/>
            <a:ext cx="10471354" cy="1252522"/>
          </a:xfrm>
          <a:prstGeom prst="rect">
            <a:avLst/>
          </a:prstGeom>
          <a:noFill/>
        </p:spPr>
        <p:txBody>
          <a:bodyPr wrap="square">
            <a:spAutoFit/>
          </a:bodyPr>
          <a:lstStyle/>
          <a:p>
            <a:pPr algn="just">
              <a:lnSpc>
                <a:spcPts val="9950"/>
              </a:lnSpc>
            </a:pPr>
            <a:r>
              <a:rPr lang="en-US" sz="6600" spc="230" dirty="0">
                <a:solidFill>
                  <a:srgbClr val="797A1D"/>
                </a:solidFill>
                <a:latin typeface="Times New Roman" panose="02020603050405020304" pitchFamily="18" charset="0"/>
                <a:cs typeface="Times New Roman" panose="02020603050405020304" pitchFamily="18" charset="0"/>
              </a:rPr>
              <a:t>Sample output</a:t>
            </a:r>
          </a:p>
        </p:txBody>
      </p:sp>
      <p:pic>
        <p:nvPicPr>
          <p:cNvPr id="6" name="Picture 5">
            <a:extLst>
              <a:ext uri="{FF2B5EF4-FFF2-40B4-BE49-F238E27FC236}">
                <a16:creationId xmlns:a16="http://schemas.microsoft.com/office/drawing/2014/main" id="{863AD10D-739F-0347-DAE9-23D144EE7C5A}"/>
              </a:ext>
            </a:extLst>
          </p:cNvPr>
          <p:cNvPicPr>
            <a:picLocks noChangeAspect="1"/>
          </p:cNvPicPr>
          <p:nvPr/>
        </p:nvPicPr>
        <p:blipFill rotWithShape="1">
          <a:blip r:embed="rId10"/>
          <a:srcRect t="1" b="7254"/>
          <a:stretch/>
        </p:blipFill>
        <p:spPr>
          <a:xfrm>
            <a:off x="1643806" y="1945680"/>
            <a:ext cx="15636328" cy="73508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45117" y="7886700"/>
            <a:ext cx="2675553" cy="2840838"/>
          </a:xfrm>
          <a:custGeom>
            <a:avLst/>
            <a:gdLst/>
            <a:ahLst/>
            <a:cxnLst/>
            <a:rect l="l" t="t" r="r" b="b"/>
            <a:pathLst>
              <a:path w="2675553" h="2840838">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15737731" y="342449"/>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6" name="Freeform 6"/>
          <p:cNvSpPr/>
          <p:nvPr/>
        </p:nvSpPr>
        <p:spPr>
          <a:xfrm rot="403289">
            <a:off x="-651107" y="3478613"/>
            <a:ext cx="1678929" cy="3329775"/>
          </a:xfrm>
          <a:custGeom>
            <a:avLst/>
            <a:gdLst/>
            <a:ahLst/>
            <a:cxnLst/>
            <a:rect l="l" t="t" r="r" b="b"/>
            <a:pathLst>
              <a:path w="1678929" h="3329775">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394180" flipH="1">
            <a:off x="17224758" y="3478613"/>
            <a:ext cx="1678929" cy="3329775"/>
          </a:xfrm>
          <a:custGeom>
            <a:avLst/>
            <a:gdLst/>
            <a:ahLst/>
            <a:cxnLst/>
            <a:rect l="l" t="t" r="r" b="b"/>
            <a:pathLst>
              <a:path w="1678929" h="3329775">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3341457" y="12477"/>
            <a:ext cx="11605086" cy="1956063"/>
            <a:chOff x="0" y="0"/>
            <a:chExt cx="3056484" cy="515177"/>
          </a:xfrm>
        </p:grpSpPr>
        <p:sp>
          <p:nvSpPr>
            <p:cNvPr id="9" name="Freeform 9"/>
            <p:cNvSpPr/>
            <p:nvPr/>
          </p:nvSpPr>
          <p:spPr>
            <a:xfrm>
              <a:off x="0" y="0"/>
              <a:ext cx="3056484" cy="515177"/>
            </a:xfrm>
            <a:custGeom>
              <a:avLst/>
              <a:gdLst/>
              <a:ahLst/>
              <a:cxnLst/>
              <a:rect l="l" t="t" r="r" b="b"/>
              <a:pathLst>
                <a:path w="3056484" h="515177">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id="10" name="TextBox 10"/>
            <p:cNvSpPr txBox="1"/>
            <p:nvPr/>
          </p:nvSpPr>
          <p:spPr>
            <a:xfrm>
              <a:off x="0" y="-38100"/>
              <a:ext cx="3056484" cy="553277"/>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3802723" y="385610"/>
            <a:ext cx="10437446" cy="2564805"/>
          </a:xfrm>
          <a:prstGeom prst="rect">
            <a:avLst/>
          </a:prstGeom>
        </p:spPr>
        <p:txBody>
          <a:bodyPr lIns="0" tIns="0" rIns="0" bIns="0" rtlCol="0" anchor="t">
            <a:spAutoFit/>
          </a:bodyPr>
          <a:lstStyle/>
          <a:p>
            <a:pPr algn="ctr">
              <a:lnSpc>
                <a:spcPts val="9950"/>
              </a:lnSpc>
            </a:pPr>
            <a:r>
              <a:rPr lang="en-US" sz="7960" spc="230" dirty="0">
                <a:solidFill>
                  <a:srgbClr val="797A1D"/>
                </a:solidFill>
                <a:latin typeface="Times New Roman" panose="02020603050405020304" pitchFamily="18" charset="0"/>
                <a:cs typeface="Times New Roman" panose="02020603050405020304" pitchFamily="18" charset="0"/>
              </a:rPr>
              <a:t>Sample Output</a:t>
            </a:r>
          </a:p>
          <a:p>
            <a:pPr algn="ctr">
              <a:lnSpc>
                <a:spcPts val="9950"/>
              </a:lnSpc>
            </a:pPr>
            <a:endParaRPr lang="en-US" sz="7960" spc="230" dirty="0">
              <a:solidFill>
                <a:srgbClr val="797A1D"/>
              </a:solidFill>
              <a:latin typeface="Cinzel Decorative Bold"/>
            </a:endParaRPr>
          </a:p>
        </p:txBody>
      </p:sp>
      <p:pic>
        <p:nvPicPr>
          <p:cNvPr id="15" name="Picture 14">
            <a:extLst>
              <a:ext uri="{FF2B5EF4-FFF2-40B4-BE49-F238E27FC236}">
                <a16:creationId xmlns:a16="http://schemas.microsoft.com/office/drawing/2014/main" id="{B1658024-8D4A-0420-96B3-0302E0A0180F}"/>
              </a:ext>
            </a:extLst>
          </p:cNvPr>
          <p:cNvPicPr>
            <a:picLocks noChangeAspect="1"/>
          </p:cNvPicPr>
          <p:nvPr/>
        </p:nvPicPr>
        <p:blipFill>
          <a:blip r:embed="rId10"/>
          <a:stretch>
            <a:fillRect/>
          </a:stretch>
        </p:blipFill>
        <p:spPr>
          <a:xfrm>
            <a:off x="1186436" y="2334053"/>
            <a:ext cx="14358364" cy="6771847"/>
          </a:xfrm>
          <a:prstGeom prst="rect">
            <a:avLst/>
          </a:prstGeom>
        </p:spPr>
      </p:pic>
    </p:spTree>
    <p:extLst>
      <p:ext uri="{BB962C8B-B14F-4D97-AF65-F5344CB8AC3E}">
        <p14:creationId xmlns:p14="http://schemas.microsoft.com/office/powerpoint/2010/main" val="253573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913993" y="-1161016"/>
            <a:ext cx="2895225" cy="2495157"/>
          </a:xfrm>
          <a:custGeom>
            <a:avLst/>
            <a:gdLst/>
            <a:ahLst/>
            <a:cxnLst/>
            <a:rect l="l" t="t" r="r" b="b"/>
            <a:pathLst>
              <a:path w="2895225" h="2495157">
                <a:moveTo>
                  <a:pt x="2895225" y="0"/>
                </a:moveTo>
                <a:lnTo>
                  <a:pt x="0" y="0"/>
                </a:lnTo>
                <a:lnTo>
                  <a:pt x="0" y="2495157"/>
                </a:lnTo>
                <a:lnTo>
                  <a:pt x="2895225" y="2495157"/>
                </a:lnTo>
                <a:lnTo>
                  <a:pt x="28952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6663607" y="8602244"/>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49882" y="2717677"/>
            <a:ext cx="13297855" cy="4947445"/>
          </a:xfrm>
          <a:prstGeom prst="rect">
            <a:avLst/>
          </a:prstGeom>
        </p:spPr>
        <p:txBody>
          <a:bodyPr lIns="0" tIns="0" rIns="0" bIns="0" rtlCol="0" anchor="t">
            <a:spAutoFit/>
          </a:bodyPr>
          <a:lstStyle/>
          <a:p>
            <a:pPr algn="ctr">
              <a:lnSpc>
                <a:spcPts val="3342"/>
              </a:lnSpc>
            </a:pPr>
            <a:endParaRPr dirty="0">
              <a:latin typeface="Times New Roman" panose="020206030504050203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Enhanced Personalization: Future LMS platforms will utilize advanced AI algorithms to deliver personalized learning experiences tailored to each student's preferences, abilities, and learning pace.</a:t>
            </a:r>
            <a:endPar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Blockchain Credentials: LMS will adopt blockchain technology to securely store and manage digital credentials, certifications, and academic records, providing a tamper-proof and universally recognized system for verifying achievements.</a:t>
            </a:r>
          </a:p>
        </p:txBody>
      </p:sp>
      <p:sp>
        <p:nvSpPr>
          <p:cNvPr id="5" name="Freeform 5"/>
          <p:cNvSpPr/>
          <p:nvPr/>
        </p:nvSpPr>
        <p:spPr>
          <a:xfrm>
            <a:off x="-1149418" y="8405968"/>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16726446" y="-765020"/>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7" name="Freeform 7"/>
          <p:cNvSpPr/>
          <p:nvPr/>
        </p:nvSpPr>
        <p:spPr>
          <a:xfrm rot="403289">
            <a:off x="-839465" y="3847769"/>
            <a:ext cx="1678929" cy="3329775"/>
          </a:xfrm>
          <a:custGeom>
            <a:avLst/>
            <a:gdLst/>
            <a:ahLst/>
            <a:cxnLst/>
            <a:rect l="l" t="t" r="r" b="b"/>
            <a:pathLst>
              <a:path w="1678929" h="3329775">
                <a:moveTo>
                  <a:pt x="0" y="0"/>
                </a:moveTo>
                <a:lnTo>
                  <a:pt x="1678930" y="0"/>
                </a:lnTo>
                <a:lnTo>
                  <a:pt x="1678930" y="3329775"/>
                </a:lnTo>
                <a:lnTo>
                  <a:pt x="0" y="3329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94180" flipH="1">
            <a:off x="17244561" y="4080957"/>
            <a:ext cx="1678929" cy="3329775"/>
          </a:xfrm>
          <a:custGeom>
            <a:avLst/>
            <a:gdLst/>
            <a:ahLst/>
            <a:cxnLst/>
            <a:rect l="l" t="t" r="r" b="b"/>
            <a:pathLst>
              <a:path w="1678929" h="3329775">
                <a:moveTo>
                  <a:pt x="1678929" y="0"/>
                </a:moveTo>
                <a:lnTo>
                  <a:pt x="0" y="0"/>
                </a:lnTo>
                <a:lnTo>
                  <a:pt x="0" y="3329775"/>
                </a:lnTo>
                <a:lnTo>
                  <a:pt x="1678929" y="3329775"/>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3247102" y="959555"/>
            <a:ext cx="10903417" cy="1364545"/>
            <a:chOff x="0" y="0"/>
            <a:chExt cx="3163039" cy="663517"/>
          </a:xfrm>
        </p:grpSpPr>
        <p:sp>
          <p:nvSpPr>
            <p:cNvPr id="10" name="Freeform 10"/>
            <p:cNvSpPr/>
            <p:nvPr/>
          </p:nvSpPr>
          <p:spPr>
            <a:xfrm>
              <a:off x="0" y="0"/>
              <a:ext cx="3163039" cy="663517"/>
            </a:xfrm>
            <a:custGeom>
              <a:avLst/>
              <a:gdLst/>
              <a:ahLst/>
              <a:cxnLst/>
              <a:rect l="l" t="t" r="r" b="b"/>
              <a:pathLst>
                <a:path w="3163039" h="663517">
                  <a:moveTo>
                    <a:pt x="2959839" y="0"/>
                  </a:moveTo>
                  <a:cubicBezTo>
                    <a:pt x="3072064" y="0"/>
                    <a:pt x="3163039" y="148533"/>
                    <a:pt x="3163039" y="331759"/>
                  </a:cubicBezTo>
                  <a:cubicBezTo>
                    <a:pt x="3163039" y="514984"/>
                    <a:pt x="3072064" y="663517"/>
                    <a:pt x="2959839" y="663517"/>
                  </a:cubicBezTo>
                  <a:lnTo>
                    <a:pt x="203200" y="663517"/>
                  </a:lnTo>
                  <a:cubicBezTo>
                    <a:pt x="90976" y="663517"/>
                    <a:pt x="0" y="514984"/>
                    <a:pt x="0" y="331759"/>
                  </a:cubicBezTo>
                  <a:cubicBezTo>
                    <a:pt x="0" y="148533"/>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163039" cy="70161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3247103" y="891437"/>
            <a:ext cx="10311017" cy="1165640"/>
          </a:xfrm>
          <a:prstGeom prst="rect">
            <a:avLst/>
          </a:prstGeom>
        </p:spPr>
        <p:txBody>
          <a:bodyPr wrap="square" lIns="0" tIns="0" rIns="0" bIns="0" rtlCol="0" anchor="t">
            <a:spAutoFit/>
          </a:bodyPr>
          <a:lstStyle/>
          <a:p>
            <a:pPr algn="ctr">
              <a:lnSpc>
                <a:spcPts val="9678"/>
              </a:lnSpc>
            </a:pPr>
            <a:r>
              <a:rPr lang="en-US" sz="7742" spc="224" dirty="0">
                <a:solidFill>
                  <a:srgbClr val="797A1D"/>
                </a:solidFill>
                <a:latin typeface="Times New Roman" panose="02020603050405020304" pitchFamily="18" charset="0"/>
                <a:cs typeface="Times New Roman" panose="02020603050405020304" pitchFamily="18" charset="0"/>
              </a:rPr>
              <a:t>Future scope</a:t>
            </a:r>
          </a:p>
        </p:txBody>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103617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913993" y="-1161016"/>
            <a:ext cx="2895225" cy="2495157"/>
          </a:xfrm>
          <a:custGeom>
            <a:avLst/>
            <a:gdLst/>
            <a:ahLst/>
            <a:cxnLst/>
            <a:rect l="l" t="t" r="r" b="b"/>
            <a:pathLst>
              <a:path w="2895225" h="2495157">
                <a:moveTo>
                  <a:pt x="2895225" y="0"/>
                </a:moveTo>
                <a:lnTo>
                  <a:pt x="0" y="0"/>
                </a:lnTo>
                <a:lnTo>
                  <a:pt x="0" y="2495157"/>
                </a:lnTo>
                <a:lnTo>
                  <a:pt x="2895225" y="2495157"/>
                </a:lnTo>
                <a:lnTo>
                  <a:pt x="28952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6663607" y="8602244"/>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49882" y="2717677"/>
            <a:ext cx="13297855" cy="10833671"/>
          </a:xfrm>
          <a:prstGeom prst="rect">
            <a:avLst/>
          </a:prstGeom>
        </p:spPr>
        <p:txBody>
          <a:bodyPr lIns="0" tIns="0" rIns="0" bIns="0" rtlCol="0" anchor="t">
            <a:spAutoFit/>
          </a:bodyPr>
          <a:lstStyle/>
          <a:p>
            <a:pPr algn="ctr">
              <a:lnSpc>
                <a:spcPts val="3342"/>
              </a:lnSpc>
            </a:pPr>
            <a:endParaRPr lang="en-IN" dirty="0">
              <a:latin typeface="Times New Roman" panose="020206030504050203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In conclusion, a robust Learning Management System (LMS) that enables students to readily clarify doubts and gain insights into project scopes fosters a dynamic learning environment. </a:t>
            </a: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By offering seamless avenues for interaction with instructors and peers, coupled with comprehensive project briefs and guidelines, students are empowered to navigate challenges with confidence and pursue their academic and professional aspirations effectively. </a:t>
            </a: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Such a system not only enhances student engagement and comprehension but also cultivates a culture of collaboration, critical thinking, and innovation essential for success in the digital age.</a:t>
            </a:r>
          </a:p>
          <a:p>
            <a:pPr marL="571500" indent="-571500" algn="just">
              <a:lnSpc>
                <a:spcPts val="5105"/>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endPar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Freeform 5"/>
          <p:cNvSpPr/>
          <p:nvPr/>
        </p:nvSpPr>
        <p:spPr>
          <a:xfrm>
            <a:off x="-1149418" y="8405968"/>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16726446" y="-765020"/>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7" name="Freeform 7"/>
          <p:cNvSpPr/>
          <p:nvPr/>
        </p:nvSpPr>
        <p:spPr>
          <a:xfrm rot="403289">
            <a:off x="-839465" y="3847769"/>
            <a:ext cx="1678929" cy="3329775"/>
          </a:xfrm>
          <a:custGeom>
            <a:avLst/>
            <a:gdLst/>
            <a:ahLst/>
            <a:cxnLst/>
            <a:rect l="l" t="t" r="r" b="b"/>
            <a:pathLst>
              <a:path w="1678929" h="3329775">
                <a:moveTo>
                  <a:pt x="0" y="0"/>
                </a:moveTo>
                <a:lnTo>
                  <a:pt x="1678930" y="0"/>
                </a:lnTo>
                <a:lnTo>
                  <a:pt x="1678930" y="3329775"/>
                </a:lnTo>
                <a:lnTo>
                  <a:pt x="0" y="3329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94180" flipH="1">
            <a:off x="17244561" y="4080957"/>
            <a:ext cx="1678929" cy="3329775"/>
          </a:xfrm>
          <a:custGeom>
            <a:avLst/>
            <a:gdLst/>
            <a:ahLst/>
            <a:cxnLst/>
            <a:rect l="l" t="t" r="r" b="b"/>
            <a:pathLst>
              <a:path w="1678929" h="3329775">
                <a:moveTo>
                  <a:pt x="1678929" y="0"/>
                </a:moveTo>
                <a:lnTo>
                  <a:pt x="0" y="0"/>
                </a:lnTo>
                <a:lnTo>
                  <a:pt x="0" y="3329775"/>
                </a:lnTo>
                <a:lnTo>
                  <a:pt x="1678929" y="3329775"/>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3247102" y="959555"/>
            <a:ext cx="10903417" cy="1364545"/>
            <a:chOff x="0" y="0"/>
            <a:chExt cx="3163039" cy="663517"/>
          </a:xfrm>
        </p:grpSpPr>
        <p:sp>
          <p:nvSpPr>
            <p:cNvPr id="10" name="Freeform 10"/>
            <p:cNvSpPr/>
            <p:nvPr/>
          </p:nvSpPr>
          <p:spPr>
            <a:xfrm>
              <a:off x="0" y="0"/>
              <a:ext cx="3163039" cy="663517"/>
            </a:xfrm>
            <a:custGeom>
              <a:avLst/>
              <a:gdLst/>
              <a:ahLst/>
              <a:cxnLst/>
              <a:rect l="l" t="t" r="r" b="b"/>
              <a:pathLst>
                <a:path w="3163039" h="663517">
                  <a:moveTo>
                    <a:pt x="2959839" y="0"/>
                  </a:moveTo>
                  <a:cubicBezTo>
                    <a:pt x="3072064" y="0"/>
                    <a:pt x="3163039" y="148533"/>
                    <a:pt x="3163039" y="331759"/>
                  </a:cubicBezTo>
                  <a:cubicBezTo>
                    <a:pt x="3163039" y="514984"/>
                    <a:pt x="3072064" y="663517"/>
                    <a:pt x="2959839" y="663517"/>
                  </a:cubicBezTo>
                  <a:lnTo>
                    <a:pt x="203200" y="663517"/>
                  </a:lnTo>
                  <a:cubicBezTo>
                    <a:pt x="90976" y="663517"/>
                    <a:pt x="0" y="514984"/>
                    <a:pt x="0" y="331759"/>
                  </a:cubicBezTo>
                  <a:cubicBezTo>
                    <a:pt x="0" y="148533"/>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163039" cy="70161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3247103" y="891437"/>
            <a:ext cx="10311017" cy="1165640"/>
          </a:xfrm>
          <a:prstGeom prst="rect">
            <a:avLst/>
          </a:prstGeom>
        </p:spPr>
        <p:txBody>
          <a:bodyPr wrap="square" lIns="0" tIns="0" rIns="0" bIns="0" rtlCol="0" anchor="t">
            <a:spAutoFit/>
          </a:bodyPr>
          <a:lstStyle/>
          <a:p>
            <a:pPr algn="ctr">
              <a:lnSpc>
                <a:spcPts val="9678"/>
              </a:lnSpc>
            </a:pPr>
            <a:r>
              <a:rPr lang="en-US" sz="7742" spc="224" dirty="0">
                <a:solidFill>
                  <a:srgbClr val="797A1D"/>
                </a:solidFill>
                <a:latin typeface="Times New Roman" panose="02020603050405020304" pitchFamily="18" charset="0"/>
                <a:cs typeface="Times New Roman" panose="02020603050405020304" pitchFamily="18" charset="0"/>
              </a:rPr>
              <a:t>Conclusion</a:t>
            </a:r>
          </a:p>
        </p:txBody>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420770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333858" y="-1996974"/>
            <a:ext cx="13620284" cy="13620284"/>
          </a:xfrm>
          <a:custGeom>
            <a:avLst/>
            <a:gdLst/>
            <a:ahLst/>
            <a:cxnLst/>
            <a:rect l="l" t="t" r="r" b="b"/>
            <a:pathLst>
              <a:path w="13620284" h="13620284">
                <a:moveTo>
                  <a:pt x="0" y="0"/>
                </a:moveTo>
                <a:lnTo>
                  <a:pt x="13620284" y="0"/>
                </a:lnTo>
                <a:lnTo>
                  <a:pt x="13620284" y="13620284"/>
                </a:lnTo>
                <a:lnTo>
                  <a:pt x="0" y="136202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517442">
            <a:off x="-120582" y="2075771"/>
            <a:ext cx="2380000" cy="4936162"/>
          </a:xfrm>
          <a:custGeom>
            <a:avLst/>
            <a:gdLst/>
            <a:ahLst/>
            <a:cxnLst/>
            <a:rect l="l" t="t" r="r" b="b"/>
            <a:pathLst>
              <a:path w="2380000" h="4936162">
                <a:moveTo>
                  <a:pt x="0" y="0"/>
                </a:moveTo>
                <a:lnTo>
                  <a:pt x="2379999" y="0"/>
                </a:lnTo>
                <a:lnTo>
                  <a:pt x="2379999" y="4936162"/>
                </a:lnTo>
                <a:lnTo>
                  <a:pt x="0" y="49361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135818" flipH="1">
            <a:off x="16477957" y="3659792"/>
            <a:ext cx="2404829" cy="4987659"/>
          </a:xfrm>
          <a:custGeom>
            <a:avLst/>
            <a:gdLst/>
            <a:ahLst/>
            <a:cxnLst/>
            <a:rect l="l" t="t" r="r" b="b"/>
            <a:pathLst>
              <a:path w="2404829" h="4987659">
                <a:moveTo>
                  <a:pt x="2404829" y="0"/>
                </a:moveTo>
                <a:lnTo>
                  <a:pt x="0" y="0"/>
                </a:lnTo>
                <a:lnTo>
                  <a:pt x="0" y="4987659"/>
                </a:lnTo>
                <a:lnTo>
                  <a:pt x="2404829" y="4987659"/>
                </a:lnTo>
                <a:lnTo>
                  <a:pt x="24048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4020387" y="3347439"/>
            <a:ext cx="10247227" cy="3473450"/>
          </a:xfrm>
          <a:prstGeom prst="rect">
            <a:avLst/>
          </a:prstGeom>
        </p:spPr>
        <p:txBody>
          <a:bodyPr lIns="0" tIns="0" rIns="0" bIns="0" rtlCol="0" anchor="t">
            <a:spAutoFit/>
          </a:bodyPr>
          <a:lstStyle/>
          <a:p>
            <a:pPr algn="ctr">
              <a:lnSpc>
                <a:spcPts val="13750"/>
              </a:lnSpc>
            </a:pPr>
            <a:r>
              <a:rPr lang="en-US" sz="11000" spc="319">
                <a:solidFill>
                  <a:srgbClr val="797A1D"/>
                </a:solidFill>
                <a:latin typeface="Cinzel Decorative Bold"/>
              </a:rPr>
              <a:t>Thank</a:t>
            </a:r>
          </a:p>
          <a:p>
            <a:pPr algn="ctr">
              <a:lnSpc>
                <a:spcPts val="13750"/>
              </a:lnSpc>
            </a:pPr>
            <a:r>
              <a:rPr lang="en-US" sz="11000" spc="319">
                <a:solidFill>
                  <a:srgbClr val="797A1D"/>
                </a:solidFill>
                <a:latin typeface="Cinzel Decorative Bold"/>
              </a:rPr>
              <a:t>You</a:t>
            </a:r>
          </a:p>
        </p:txBody>
      </p:sp>
      <p:sp>
        <p:nvSpPr>
          <p:cNvPr id="7" name="AutoShape 7"/>
          <p:cNvSpPr/>
          <p:nvPr/>
        </p:nvSpPr>
        <p:spPr>
          <a:xfrm flipV="1">
            <a:off x="-4207261" y="7452663"/>
            <a:ext cx="8414522" cy="28575"/>
          </a:xfrm>
          <a:prstGeom prst="line">
            <a:avLst/>
          </a:prstGeom>
          <a:ln w="28575" cap="rnd">
            <a:solidFill>
              <a:srgbClr val="797A1D"/>
            </a:solidFill>
            <a:prstDash val="solid"/>
            <a:headEnd type="none" w="sm" len="sm"/>
            <a:tailEnd type="none" w="sm" len="sm"/>
          </a:ln>
        </p:spPr>
      </p:sp>
      <p:sp>
        <p:nvSpPr>
          <p:cNvPr id="8" name="AutoShape 8"/>
          <p:cNvSpPr/>
          <p:nvPr/>
        </p:nvSpPr>
        <p:spPr>
          <a:xfrm flipV="1">
            <a:off x="13606431" y="2369676"/>
            <a:ext cx="8414522" cy="28575"/>
          </a:xfrm>
          <a:prstGeom prst="line">
            <a:avLst/>
          </a:prstGeom>
          <a:ln w="28575" cap="rnd">
            <a:solidFill>
              <a:srgbClr val="797A1D"/>
            </a:solidFill>
            <a:prstDash val="solid"/>
            <a:headEnd type="none" w="sm" len="sm"/>
            <a:tailEnd type="none" w="sm" len="sm"/>
          </a:ln>
        </p:spPr>
      </p:sp>
      <p:sp>
        <p:nvSpPr>
          <p:cNvPr id="9" name="Freeform 9"/>
          <p:cNvSpPr/>
          <p:nvPr/>
        </p:nvSpPr>
        <p:spPr>
          <a:xfrm rot="5285550" flipV="1">
            <a:off x="1171627" y="8237207"/>
            <a:ext cx="1488728" cy="1407094"/>
          </a:xfrm>
          <a:custGeom>
            <a:avLst/>
            <a:gdLst/>
            <a:ahLst/>
            <a:cxnLst/>
            <a:rect l="l" t="t" r="r" b="b"/>
            <a:pathLst>
              <a:path w="1488728" h="1407094">
                <a:moveTo>
                  <a:pt x="0" y="1407095"/>
                </a:moveTo>
                <a:lnTo>
                  <a:pt x="1488729" y="1407095"/>
                </a:lnTo>
                <a:lnTo>
                  <a:pt x="1488729" y="0"/>
                </a:lnTo>
                <a:lnTo>
                  <a:pt x="0" y="0"/>
                </a:lnTo>
                <a:lnTo>
                  <a:pt x="0" y="1407095"/>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5400000">
            <a:off x="15317265" y="729432"/>
            <a:ext cx="1273754" cy="1203908"/>
          </a:xfrm>
          <a:custGeom>
            <a:avLst/>
            <a:gdLst/>
            <a:ahLst/>
            <a:cxnLst/>
            <a:rect l="l" t="t" r="r" b="b"/>
            <a:pathLst>
              <a:path w="1273754" h="1203908">
                <a:moveTo>
                  <a:pt x="0" y="0"/>
                </a:moveTo>
                <a:lnTo>
                  <a:pt x="1273754" y="0"/>
                </a:lnTo>
                <a:lnTo>
                  <a:pt x="1273754" y="1203908"/>
                </a:lnTo>
                <a:lnTo>
                  <a:pt x="0" y="120390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1913734" y="-553070"/>
            <a:ext cx="2895225" cy="2495157"/>
          </a:xfrm>
          <a:custGeom>
            <a:avLst/>
            <a:gdLst/>
            <a:ahLst/>
            <a:cxnLst/>
            <a:rect l="l" t="t" r="r" b="b"/>
            <a:pathLst>
              <a:path w="2895225" h="2495157">
                <a:moveTo>
                  <a:pt x="2895225" y="0"/>
                </a:moveTo>
                <a:lnTo>
                  <a:pt x="0" y="0"/>
                </a:lnTo>
                <a:lnTo>
                  <a:pt x="0" y="2495157"/>
                </a:lnTo>
                <a:lnTo>
                  <a:pt x="2895225" y="2495157"/>
                </a:lnTo>
                <a:lnTo>
                  <a:pt x="28952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7185176" y="9062857"/>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119192" y="2936182"/>
            <a:ext cx="16262260" cy="4433330"/>
          </a:xfrm>
          <a:prstGeom prst="rect">
            <a:avLst/>
          </a:prstGeom>
        </p:spPr>
        <p:txBody>
          <a:bodyPr lIns="0" tIns="0" rIns="0" bIns="0" rtlCol="0" anchor="t">
            <a:spAutoFit/>
          </a:bodyPr>
          <a:lstStyle/>
          <a:p>
            <a:pPr algn="just">
              <a:lnSpc>
                <a:spcPts val="4350"/>
              </a:lnSpc>
            </a:pPr>
            <a:endParaRPr dirty="0">
              <a:latin typeface="Times New Roman" panose="02020603050405020304" pitchFamily="18" charset="0"/>
              <a:cs typeface="Times New Roman" panose="02020603050405020304" pitchFamily="18" charset="0"/>
            </a:endParaRPr>
          </a:p>
          <a:p>
            <a:pPr marL="571500" indent="-571500" algn="just">
              <a:lnSpc>
                <a:spcPts val="5050"/>
              </a:lnSpc>
              <a:buFont typeface="Arial" panose="020B0604020202020204" pitchFamily="34" charset="0"/>
              <a:buChar char="•"/>
            </a:pPr>
            <a:r>
              <a:rPr lang="en-US" sz="3607" dirty="0">
                <a:solidFill>
                  <a:srgbClr val="C4791C"/>
                </a:solidFill>
                <a:latin typeface="Times New Roman" panose="02020603050405020304" pitchFamily="18" charset="0"/>
                <a:cs typeface="Times New Roman" panose="02020603050405020304" pitchFamily="18" charset="0"/>
              </a:rPr>
              <a:t>Introducing our MERN-based Learning Management System (LMS), a cutting-edge platform designed to meet the demands of modern learners in a virtual environment.</a:t>
            </a:r>
          </a:p>
          <a:p>
            <a:pPr marL="571500" indent="-571500" algn="just">
              <a:lnSpc>
                <a:spcPts val="5050"/>
              </a:lnSpc>
              <a:buFont typeface="Arial" panose="020B0604020202020204" pitchFamily="34" charset="0"/>
              <a:buChar char="•"/>
            </a:pPr>
            <a:r>
              <a:rPr lang="en-US" sz="3607" dirty="0">
                <a:solidFill>
                  <a:srgbClr val="C4791C"/>
                </a:solidFill>
                <a:latin typeface="Times New Roman" panose="02020603050405020304" pitchFamily="18" charset="0"/>
                <a:cs typeface="Times New Roman" panose="02020603050405020304" pitchFamily="18" charset="0"/>
              </a:rPr>
              <a:t> Leveraging MongoDB, Express.js, React.js, and Node.js, our LMS offers seamless course management, interactive learning tools, and robust user authentication.</a:t>
            </a:r>
          </a:p>
          <a:p>
            <a:pPr marL="571500" indent="-571500" algn="just">
              <a:lnSpc>
                <a:spcPts val="5050"/>
              </a:lnSpc>
              <a:buFont typeface="Arial" panose="020B0604020202020204" pitchFamily="34" charset="0"/>
              <a:buChar char="•"/>
            </a:pPr>
            <a:r>
              <a:rPr lang="en-US" sz="3607" dirty="0">
                <a:solidFill>
                  <a:srgbClr val="C4791C"/>
                </a:solidFill>
                <a:latin typeface="Times New Roman" panose="02020603050405020304" pitchFamily="18" charset="0"/>
                <a:cs typeface="Times New Roman" panose="02020603050405020304" pitchFamily="18" charset="0"/>
              </a:rPr>
              <a:t> With a focus on scalability, performance, and user experience, our platform empowers educators and learners to thrive in the digital age.</a:t>
            </a:r>
          </a:p>
        </p:txBody>
      </p:sp>
      <p:sp>
        <p:nvSpPr>
          <p:cNvPr id="5" name="Freeform 5"/>
          <p:cNvSpPr/>
          <p:nvPr/>
        </p:nvSpPr>
        <p:spPr>
          <a:xfrm flipH="1">
            <a:off x="17437538" y="-1095756"/>
            <a:ext cx="2675553" cy="2550160"/>
          </a:xfrm>
          <a:custGeom>
            <a:avLst/>
            <a:gdLst/>
            <a:ahLst/>
            <a:cxnLst/>
            <a:rect l="l" t="t" r="r" b="b"/>
            <a:pathLst>
              <a:path w="2675553" h="2550160">
                <a:moveTo>
                  <a:pt x="2675553" y="0"/>
                </a:moveTo>
                <a:lnTo>
                  <a:pt x="0" y="0"/>
                </a:lnTo>
                <a:lnTo>
                  <a:pt x="0" y="2550160"/>
                </a:lnTo>
                <a:lnTo>
                  <a:pt x="2675553" y="2550160"/>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6" name="Freeform 6"/>
          <p:cNvSpPr/>
          <p:nvPr/>
        </p:nvSpPr>
        <p:spPr>
          <a:xfrm rot="403289">
            <a:off x="-1305586" y="4436720"/>
            <a:ext cx="1678929" cy="3329775"/>
          </a:xfrm>
          <a:custGeom>
            <a:avLst/>
            <a:gdLst/>
            <a:ahLst/>
            <a:cxnLst/>
            <a:rect l="l" t="t" r="r" b="b"/>
            <a:pathLst>
              <a:path w="1678929" h="3329775">
                <a:moveTo>
                  <a:pt x="0" y="0"/>
                </a:moveTo>
                <a:lnTo>
                  <a:pt x="1678929" y="0"/>
                </a:lnTo>
                <a:lnTo>
                  <a:pt x="1678929" y="3329775"/>
                </a:lnTo>
                <a:lnTo>
                  <a:pt x="0" y="3329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394180" flipH="1">
            <a:off x="17935850" y="4438419"/>
            <a:ext cx="1678929" cy="3329775"/>
          </a:xfrm>
          <a:custGeom>
            <a:avLst/>
            <a:gdLst/>
            <a:ahLst/>
            <a:cxnLst/>
            <a:rect l="l" t="t" r="r" b="b"/>
            <a:pathLst>
              <a:path w="1678929" h="3329775">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3325809" y="324490"/>
            <a:ext cx="11605086" cy="1956063"/>
            <a:chOff x="0" y="0"/>
            <a:chExt cx="3056484" cy="515177"/>
          </a:xfrm>
        </p:grpSpPr>
        <p:sp>
          <p:nvSpPr>
            <p:cNvPr id="9" name="Freeform 9"/>
            <p:cNvSpPr/>
            <p:nvPr/>
          </p:nvSpPr>
          <p:spPr>
            <a:xfrm>
              <a:off x="0" y="0"/>
              <a:ext cx="3056484" cy="515177"/>
            </a:xfrm>
            <a:custGeom>
              <a:avLst/>
              <a:gdLst/>
              <a:ahLst/>
              <a:cxnLst/>
              <a:rect l="l" t="t" r="r" b="b"/>
              <a:pathLst>
                <a:path w="3056484" h="515177">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id="10" name="TextBox 10"/>
            <p:cNvSpPr txBox="1"/>
            <p:nvPr/>
          </p:nvSpPr>
          <p:spPr>
            <a:xfrm>
              <a:off x="0" y="-38100"/>
              <a:ext cx="3056484" cy="553277"/>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12"/>
          <p:cNvSpPr txBox="1"/>
          <p:nvPr/>
        </p:nvSpPr>
        <p:spPr>
          <a:xfrm>
            <a:off x="3776648" y="656409"/>
            <a:ext cx="10489597" cy="1254125"/>
          </a:xfrm>
          <a:prstGeom prst="rect">
            <a:avLst/>
          </a:prstGeom>
        </p:spPr>
        <p:txBody>
          <a:bodyPr lIns="0" tIns="0" rIns="0" bIns="0" rtlCol="0" anchor="t">
            <a:spAutoFit/>
          </a:bodyPr>
          <a:lstStyle/>
          <a:p>
            <a:pPr algn="ctr">
              <a:lnSpc>
                <a:spcPts val="10000"/>
              </a:lnSpc>
            </a:pPr>
            <a:r>
              <a:rPr lang="en-US" sz="8000" spc="232">
                <a:solidFill>
                  <a:srgbClr val="797A1D"/>
                </a:solidFill>
                <a:latin typeface="Cinzel Decorative Bold"/>
              </a:rPr>
              <a:t>introduction</a:t>
            </a:r>
          </a:p>
        </p:txBody>
      </p:sp>
      <p:sp>
        <p:nvSpPr>
          <p:cNvPr id="13" name="Freeform 13"/>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035269" y="2861883"/>
            <a:ext cx="13232636" cy="5592749"/>
          </a:xfrm>
          <a:prstGeom prst="rect">
            <a:avLst/>
          </a:prstGeom>
        </p:spPr>
        <p:txBody>
          <a:bodyPr wrap="square" lIns="0" tIns="0" rIns="0" bIns="0" rtlCol="0" anchor="t">
            <a:spAutoFit/>
          </a:bodyPr>
          <a:lstStyle/>
          <a:p>
            <a:pPr algn="ctr">
              <a:lnSpc>
                <a:spcPts val="3907"/>
              </a:lnSpc>
            </a:pPr>
            <a:endParaRPr dirty="0"/>
          </a:p>
          <a:p>
            <a:pPr algn="ctr">
              <a:lnSpc>
                <a:spcPts val="3907"/>
              </a:lnSpc>
            </a:pPr>
            <a:endParaRPr dirty="0"/>
          </a:p>
          <a:p>
            <a:pPr marL="457200" indent="-457200" algn="just">
              <a:lnSpc>
                <a:spcPts val="4467"/>
              </a:lnSpc>
              <a:buFont typeface="Arial" panose="020B0604020202020204" pitchFamily="34" charset="0"/>
              <a:buChar char="•"/>
            </a:pPr>
            <a:r>
              <a:rPr lang="en-US" sz="3191" dirty="0">
                <a:solidFill>
                  <a:srgbClr val="C4791C"/>
                </a:solidFill>
                <a:latin typeface="Cambria" panose="02040503050406030204" pitchFamily="18" charset="0"/>
                <a:ea typeface="Cambria" panose="02040503050406030204" pitchFamily="18" charset="0"/>
              </a:rPr>
              <a:t>Existing methods of learning platforms include traditional classroom-based education, online courses offered by universities and institutions, Massive Open Online Courses (MOOCs) provided by platforms like Coursera and edX, and specialized learning platforms focusing on specific skills like coding (e.g., </a:t>
            </a:r>
            <a:r>
              <a:rPr lang="en-US" sz="3191" dirty="0" err="1">
                <a:solidFill>
                  <a:srgbClr val="C4791C"/>
                </a:solidFill>
                <a:latin typeface="Cambria" panose="02040503050406030204" pitchFamily="18" charset="0"/>
                <a:ea typeface="Cambria" panose="02040503050406030204" pitchFamily="18" charset="0"/>
              </a:rPr>
              <a:t>Codecademy</a:t>
            </a:r>
            <a:r>
              <a:rPr lang="en-US" sz="3191" dirty="0">
                <a:solidFill>
                  <a:srgbClr val="C4791C"/>
                </a:solidFill>
                <a:latin typeface="Cambria" panose="02040503050406030204" pitchFamily="18" charset="0"/>
                <a:ea typeface="Cambria" panose="02040503050406030204" pitchFamily="18" charset="0"/>
              </a:rPr>
              <a:t>) or language learning (e.g., Duolingo). </a:t>
            </a:r>
          </a:p>
          <a:p>
            <a:pPr marL="457200" indent="-457200">
              <a:lnSpc>
                <a:spcPts val="4467"/>
              </a:lnSpc>
              <a:buFont typeface="Arial" panose="020B0604020202020204" pitchFamily="34" charset="0"/>
              <a:buChar char="•"/>
            </a:pPr>
            <a:r>
              <a:rPr lang="en-US" sz="3191" dirty="0">
                <a:solidFill>
                  <a:srgbClr val="C4791C"/>
                </a:solidFill>
                <a:latin typeface="Cambria" panose="02040503050406030204" pitchFamily="18" charset="0"/>
                <a:ea typeface="Cambria" panose="02040503050406030204" pitchFamily="18" charset="0"/>
              </a:rPr>
              <a:t>These platforms often offer a combination of video lectures, interactive quizzes, assignments, and discussion forums to facilitate learning at the learner's own pace and convenience</a:t>
            </a:r>
            <a:r>
              <a:rPr lang="en-US" sz="3191" dirty="0">
                <a:solidFill>
                  <a:srgbClr val="C4791C"/>
                </a:solidFill>
                <a:latin typeface="Cagliostro"/>
              </a:rPr>
              <a:t>.</a:t>
            </a:r>
          </a:p>
        </p:txBody>
      </p:sp>
      <p:sp>
        <p:nvSpPr>
          <p:cNvPr id="5" name="Freeform 5"/>
          <p:cNvSpPr/>
          <p:nvPr/>
        </p:nvSpPr>
        <p:spPr>
          <a:xfrm>
            <a:off x="159783" y="7446162"/>
            <a:ext cx="2675553" cy="2840838"/>
          </a:xfrm>
          <a:custGeom>
            <a:avLst/>
            <a:gdLst/>
            <a:ahLst/>
            <a:cxnLst/>
            <a:rect l="l" t="t" r="r" b="b"/>
            <a:pathLst>
              <a:path w="2675553" h="2840838">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15737731" y="342449"/>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7" name="Freeform 7"/>
          <p:cNvSpPr/>
          <p:nvPr/>
        </p:nvSpPr>
        <p:spPr>
          <a:xfrm rot="403289">
            <a:off x="-651107" y="3478613"/>
            <a:ext cx="1678929" cy="3329775"/>
          </a:xfrm>
          <a:custGeom>
            <a:avLst/>
            <a:gdLst/>
            <a:ahLst/>
            <a:cxnLst/>
            <a:rect l="l" t="t" r="r" b="b"/>
            <a:pathLst>
              <a:path w="1678929" h="3329775">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94180" flipH="1">
            <a:off x="17224758" y="3478613"/>
            <a:ext cx="1678929" cy="3329775"/>
          </a:xfrm>
          <a:custGeom>
            <a:avLst/>
            <a:gdLst/>
            <a:ahLst/>
            <a:cxnLst/>
            <a:rect l="l" t="t" r="r" b="b"/>
            <a:pathLst>
              <a:path w="1678929" h="3329775">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3218903" y="1222456"/>
            <a:ext cx="11605086" cy="1956063"/>
            <a:chOff x="0" y="0"/>
            <a:chExt cx="3056484" cy="515177"/>
          </a:xfrm>
        </p:grpSpPr>
        <p:sp>
          <p:nvSpPr>
            <p:cNvPr id="10" name="Freeform 10"/>
            <p:cNvSpPr/>
            <p:nvPr/>
          </p:nvSpPr>
          <p:spPr>
            <a:xfrm>
              <a:off x="0" y="0"/>
              <a:ext cx="3056484" cy="515177"/>
            </a:xfrm>
            <a:custGeom>
              <a:avLst/>
              <a:gdLst/>
              <a:ahLst/>
              <a:cxnLst/>
              <a:rect l="l" t="t" r="r" b="b"/>
              <a:pathLst>
                <a:path w="3056484" h="515177">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056484" cy="55327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4484694" y="1588953"/>
            <a:ext cx="9073504" cy="964291"/>
          </a:xfrm>
          <a:prstGeom prst="rect">
            <a:avLst/>
          </a:prstGeom>
        </p:spPr>
        <p:txBody>
          <a:bodyPr lIns="0" tIns="0" rIns="0" bIns="0" rtlCol="0" anchor="t">
            <a:spAutoFit/>
          </a:bodyPr>
          <a:lstStyle/>
          <a:p>
            <a:pPr algn="ctr">
              <a:lnSpc>
                <a:spcPts val="7694"/>
              </a:lnSpc>
            </a:pPr>
            <a:r>
              <a:rPr lang="en-US" sz="6155" spc="178">
                <a:solidFill>
                  <a:srgbClr val="797A1D"/>
                </a:solidFill>
                <a:latin typeface="Cinzel Decorative Bold"/>
              </a:rPr>
              <a:t>existing solution</a:t>
            </a:r>
          </a:p>
        </p:txBody>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913993" y="-1161016"/>
            <a:ext cx="2895225" cy="2495157"/>
          </a:xfrm>
          <a:custGeom>
            <a:avLst/>
            <a:gdLst/>
            <a:ahLst/>
            <a:cxnLst/>
            <a:rect l="l" t="t" r="r" b="b"/>
            <a:pathLst>
              <a:path w="2895225" h="2495157">
                <a:moveTo>
                  <a:pt x="2895225" y="0"/>
                </a:moveTo>
                <a:lnTo>
                  <a:pt x="0" y="0"/>
                </a:lnTo>
                <a:lnTo>
                  <a:pt x="0" y="2495157"/>
                </a:lnTo>
                <a:lnTo>
                  <a:pt x="2895225" y="2495157"/>
                </a:lnTo>
                <a:lnTo>
                  <a:pt x="28952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6663607" y="8602244"/>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495072" y="2468418"/>
            <a:ext cx="13297855" cy="9556334"/>
          </a:xfrm>
          <a:prstGeom prst="rect">
            <a:avLst/>
          </a:prstGeom>
        </p:spPr>
        <p:txBody>
          <a:bodyPr lIns="0" tIns="0" rIns="0" bIns="0" rtlCol="0" anchor="t">
            <a:spAutoFit/>
          </a:bodyPr>
          <a:lstStyle/>
          <a:p>
            <a:pPr algn="ctr">
              <a:lnSpc>
                <a:spcPts val="3342"/>
              </a:lnSpc>
            </a:pPr>
            <a:endParaRPr dirty="0"/>
          </a:p>
          <a:p>
            <a:pPr marL="571500" indent="-571500">
              <a:lnSpc>
                <a:spcPts val="5105"/>
              </a:lnSpc>
              <a:buFont typeface="Arial" panose="020B0604020202020204" pitchFamily="34" charset="0"/>
              <a:buChar char="•"/>
            </a:pPr>
            <a:r>
              <a:rPr lang="en-US" sz="3646" dirty="0">
                <a:solidFill>
                  <a:srgbClr val="C4791C"/>
                </a:solidFill>
                <a:latin typeface="Cambria" panose="02040503050406030204" pitchFamily="18" charset="0"/>
                <a:ea typeface="Cambria" panose="02040503050406030204" pitchFamily="18" charset="0"/>
              </a:rPr>
              <a:t>Our platform provides personalized guidance for each course, allowing students to access dedicated guides for detailed assistance. </a:t>
            </a:r>
          </a:p>
          <a:p>
            <a:pPr marL="571500" indent="-571500">
              <a:lnSpc>
                <a:spcPts val="5105"/>
              </a:lnSpc>
              <a:buFont typeface="Arial" panose="020B0604020202020204" pitchFamily="34" charset="0"/>
              <a:buChar char="•"/>
            </a:pPr>
            <a:r>
              <a:rPr lang="en-US" sz="3646" dirty="0">
                <a:solidFill>
                  <a:srgbClr val="C4791C"/>
                </a:solidFill>
                <a:latin typeface="Cambria" panose="02040503050406030204" pitchFamily="18" charset="0"/>
                <a:ea typeface="Cambria" panose="02040503050406030204" pitchFamily="18" charset="0"/>
              </a:rPr>
              <a:t>If students encounter doubts or questions, they can schedule dedicated time slots with instructors to clarify concepts and deepen their understanding. </a:t>
            </a:r>
          </a:p>
          <a:p>
            <a:pPr marL="571500" indent="-571500">
              <a:lnSpc>
                <a:spcPts val="5105"/>
              </a:lnSpc>
              <a:buFont typeface="Arial" panose="020B0604020202020204" pitchFamily="34" charset="0"/>
              <a:buChar char="•"/>
            </a:pPr>
            <a:r>
              <a:rPr lang="en-US" sz="3646" dirty="0">
                <a:solidFill>
                  <a:srgbClr val="C4791C"/>
                </a:solidFill>
                <a:latin typeface="Cambria" panose="02040503050406030204" pitchFamily="18" charset="0"/>
                <a:ea typeface="Cambria" panose="02040503050406030204" pitchFamily="18" charset="0"/>
              </a:rPr>
              <a:t>This personalized approach fosters a supportive learning environment where students can receive tailored assistance and guidance to overcome challenges effectively.</a:t>
            </a:r>
          </a:p>
          <a:p>
            <a:pPr algn="ctr">
              <a:lnSpc>
                <a:spcPts val="3342"/>
              </a:lnSpc>
            </a:pPr>
            <a:endParaRPr lang="en-US" sz="3646" dirty="0">
              <a:solidFill>
                <a:srgbClr val="C4791C"/>
              </a:solidFill>
              <a:latin typeface="Cagliostro"/>
            </a:endParaRPr>
          </a:p>
          <a:p>
            <a:pPr algn="ctr">
              <a:lnSpc>
                <a:spcPts val="3342"/>
              </a:lnSpc>
            </a:pPr>
            <a:endParaRPr lang="en-US" sz="3646" dirty="0">
              <a:solidFill>
                <a:srgbClr val="C4791C"/>
              </a:solidFill>
              <a:latin typeface="Cagliostro"/>
            </a:endParaRPr>
          </a:p>
          <a:p>
            <a:pPr algn="ctr">
              <a:lnSpc>
                <a:spcPts val="3342"/>
              </a:lnSpc>
            </a:pPr>
            <a:endParaRPr lang="en-US" sz="3646" dirty="0">
              <a:solidFill>
                <a:srgbClr val="C4791C"/>
              </a:solidFill>
              <a:latin typeface="Cagliostro"/>
            </a:endParaRPr>
          </a:p>
          <a:p>
            <a:pPr algn="ctr">
              <a:lnSpc>
                <a:spcPts val="3342"/>
              </a:lnSpc>
            </a:pPr>
            <a:endParaRPr lang="en-US" sz="3646" dirty="0">
              <a:solidFill>
                <a:srgbClr val="C4791C"/>
              </a:solidFill>
              <a:latin typeface="Cagliostro"/>
            </a:endParaRPr>
          </a:p>
          <a:p>
            <a:pPr algn="ctr">
              <a:lnSpc>
                <a:spcPts val="3342"/>
              </a:lnSpc>
            </a:pPr>
            <a:endParaRPr lang="en-US" sz="3646" dirty="0">
              <a:solidFill>
                <a:srgbClr val="C4791C"/>
              </a:solidFill>
              <a:latin typeface="Cagliostro"/>
            </a:endParaRPr>
          </a:p>
          <a:p>
            <a:pPr algn="ctr">
              <a:lnSpc>
                <a:spcPts val="3342"/>
              </a:lnSpc>
            </a:pPr>
            <a:endParaRPr lang="en-US" sz="3646" dirty="0">
              <a:solidFill>
                <a:srgbClr val="C4791C"/>
              </a:solidFill>
              <a:latin typeface="Cagliostro"/>
            </a:endParaRPr>
          </a:p>
          <a:p>
            <a:pPr algn="ctr">
              <a:lnSpc>
                <a:spcPts val="5906"/>
              </a:lnSpc>
            </a:pPr>
            <a:endParaRPr lang="en-US" sz="3646" dirty="0">
              <a:solidFill>
                <a:srgbClr val="C4791C"/>
              </a:solidFill>
              <a:latin typeface="Cagliostro"/>
            </a:endParaRPr>
          </a:p>
        </p:txBody>
      </p:sp>
      <p:sp>
        <p:nvSpPr>
          <p:cNvPr id="5" name="Freeform 5"/>
          <p:cNvSpPr/>
          <p:nvPr/>
        </p:nvSpPr>
        <p:spPr>
          <a:xfrm>
            <a:off x="-1149418" y="8405968"/>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16726446" y="-765020"/>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7" name="Freeform 7"/>
          <p:cNvSpPr/>
          <p:nvPr/>
        </p:nvSpPr>
        <p:spPr>
          <a:xfrm rot="403289">
            <a:off x="-839465" y="3847769"/>
            <a:ext cx="1678929" cy="3329775"/>
          </a:xfrm>
          <a:custGeom>
            <a:avLst/>
            <a:gdLst/>
            <a:ahLst/>
            <a:cxnLst/>
            <a:rect l="l" t="t" r="r" b="b"/>
            <a:pathLst>
              <a:path w="1678929" h="3329775">
                <a:moveTo>
                  <a:pt x="0" y="0"/>
                </a:moveTo>
                <a:lnTo>
                  <a:pt x="1678930" y="0"/>
                </a:lnTo>
                <a:lnTo>
                  <a:pt x="1678930" y="3329775"/>
                </a:lnTo>
                <a:lnTo>
                  <a:pt x="0" y="3329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94180" flipH="1">
            <a:off x="17244561" y="4080957"/>
            <a:ext cx="1678929" cy="3329775"/>
          </a:xfrm>
          <a:custGeom>
            <a:avLst/>
            <a:gdLst/>
            <a:ahLst/>
            <a:cxnLst/>
            <a:rect l="l" t="t" r="r" b="b"/>
            <a:pathLst>
              <a:path w="1678929" h="3329775">
                <a:moveTo>
                  <a:pt x="1678929" y="0"/>
                </a:moveTo>
                <a:lnTo>
                  <a:pt x="0" y="0"/>
                </a:lnTo>
                <a:lnTo>
                  <a:pt x="0" y="3329775"/>
                </a:lnTo>
                <a:lnTo>
                  <a:pt x="1678929" y="3329775"/>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3733800" y="959555"/>
            <a:ext cx="10416720" cy="1440745"/>
            <a:chOff x="0" y="0"/>
            <a:chExt cx="3163039" cy="663517"/>
          </a:xfrm>
        </p:grpSpPr>
        <p:sp>
          <p:nvSpPr>
            <p:cNvPr id="10" name="Freeform 10"/>
            <p:cNvSpPr/>
            <p:nvPr/>
          </p:nvSpPr>
          <p:spPr>
            <a:xfrm>
              <a:off x="0" y="0"/>
              <a:ext cx="3163039" cy="663517"/>
            </a:xfrm>
            <a:custGeom>
              <a:avLst/>
              <a:gdLst/>
              <a:ahLst/>
              <a:cxnLst/>
              <a:rect l="l" t="t" r="r" b="b"/>
              <a:pathLst>
                <a:path w="3163039" h="663517">
                  <a:moveTo>
                    <a:pt x="2959839" y="0"/>
                  </a:moveTo>
                  <a:cubicBezTo>
                    <a:pt x="3072064" y="0"/>
                    <a:pt x="3163039" y="148533"/>
                    <a:pt x="3163039" y="331759"/>
                  </a:cubicBezTo>
                  <a:cubicBezTo>
                    <a:pt x="3163039" y="514984"/>
                    <a:pt x="3072064" y="663517"/>
                    <a:pt x="2959839" y="663517"/>
                  </a:cubicBezTo>
                  <a:lnTo>
                    <a:pt x="203200" y="663517"/>
                  </a:lnTo>
                  <a:cubicBezTo>
                    <a:pt x="90976" y="663517"/>
                    <a:pt x="0" y="514984"/>
                    <a:pt x="0" y="331759"/>
                  </a:cubicBezTo>
                  <a:cubicBezTo>
                    <a:pt x="0" y="148533"/>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163039" cy="70161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3247103" y="891437"/>
            <a:ext cx="10311017" cy="1165640"/>
          </a:xfrm>
          <a:prstGeom prst="rect">
            <a:avLst/>
          </a:prstGeom>
        </p:spPr>
        <p:txBody>
          <a:bodyPr wrap="square" lIns="0" tIns="0" rIns="0" bIns="0" rtlCol="0" anchor="t">
            <a:spAutoFit/>
          </a:bodyPr>
          <a:lstStyle/>
          <a:p>
            <a:pPr algn="ctr">
              <a:lnSpc>
                <a:spcPts val="9678"/>
              </a:lnSpc>
            </a:pPr>
            <a:r>
              <a:rPr lang="en-US" sz="7742" spc="224" dirty="0">
                <a:solidFill>
                  <a:srgbClr val="797A1D"/>
                </a:solidFill>
                <a:latin typeface="Times New Roman" panose="02020603050405020304" pitchFamily="18" charset="0"/>
                <a:cs typeface="Times New Roman" panose="02020603050405020304" pitchFamily="18" charset="0"/>
              </a:rPr>
              <a:t>Proposed System</a:t>
            </a:r>
          </a:p>
        </p:txBody>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9783" y="7446162"/>
            <a:ext cx="2675553" cy="2840838"/>
          </a:xfrm>
          <a:custGeom>
            <a:avLst/>
            <a:gdLst/>
            <a:ahLst/>
            <a:cxnLst/>
            <a:rect l="l" t="t" r="r" b="b"/>
            <a:pathLst>
              <a:path w="2675553" h="2840838">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15737731" y="342449"/>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6" name="Freeform 6"/>
          <p:cNvSpPr/>
          <p:nvPr/>
        </p:nvSpPr>
        <p:spPr>
          <a:xfrm rot="403289">
            <a:off x="-651107" y="3478613"/>
            <a:ext cx="1678929" cy="3329775"/>
          </a:xfrm>
          <a:custGeom>
            <a:avLst/>
            <a:gdLst/>
            <a:ahLst/>
            <a:cxnLst/>
            <a:rect l="l" t="t" r="r" b="b"/>
            <a:pathLst>
              <a:path w="1678929" h="3329775">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394180" flipH="1">
            <a:off x="17224758" y="3478613"/>
            <a:ext cx="1678929" cy="3329775"/>
          </a:xfrm>
          <a:custGeom>
            <a:avLst/>
            <a:gdLst/>
            <a:ahLst/>
            <a:cxnLst/>
            <a:rect l="l" t="t" r="r" b="b"/>
            <a:pathLst>
              <a:path w="1678929" h="3329775">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3658234" y="342449"/>
            <a:ext cx="11454734" cy="1981651"/>
            <a:chOff x="0" y="0"/>
            <a:chExt cx="3056484" cy="634860"/>
          </a:xfrm>
        </p:grpSpPr>
        <p:sp>
          <p:nvSpPr>
            <p:cNvPr id="9" name="Freeform 9"/>
            <p:cNvSpPr/>
            <p:nvPr/>
          </p:nvSpPr>
          <p:spPr>
            <a:xfrm>
              <a:off x="0" y="0"/>
              <a:ext cx="3056484" cy="634860"/>
            </a:xfrm>
            <a:custGeom>
              <a:avLst/>
              <a:gdLst/>
              <a:ahLst/>
              <a:cxnLst/>
              <a:rect l="l" t="t" r="r" b="b"/>
              <a:pathLst>
                <a:path w="3056484" h="634860">
                  <a:moveTo>
                    <a:pt x="2853284" y="0"/>
                  </a:moveTo>
                  <a:cubicBezTo>
                    <a:pt x="2965508" y="0"/>
                    <a:pt x="3056484" y="142118"/>
                    <a:pt x="3056484" y="317430"/>
                  </a:cubicBezTo>
                  <a:cubicBezTo>
                    <a:pt x="3056484" y="492741"/>
                    <a:pt x="2965508" y="634860"/>
                    <a:pt x="2853284" y="634860"/>
                  </a:cubicBezTo>
                  <a:lnTo>
                    <a:pt x="203200" y="634860"/>
                  </a:lnTo>
                  <a:cubicBezTo>
                    <a:pt x="90976" y="634860"/>
                    <a:pt x="0" y="492741"/>
                    <a:pt x="0" y="317430"/>
                  </a:cubicBezTo>
                  <a:cubicBezTo>
                    <a:pt x="0" y="142118"/>
                    <a:pt x="90976" y="0"/>
                    <a:pt x="203200" y="0"/>
                  </a:cubicBezTo>
                  <a:close/>
                </a:path>
              </a:pathLst>
            </a:custGeom>
            <a:solidFill>
              <a:srgbClr val="000000">
                <a:alpha val="0"/>
              </a:srgbClr>
            </a:solidFill>
            <a:ln w="47625" cap="sq">
              <a:solidFill>
                <a:srgbClr val="DEDD91"/>
              </a:solidFill>
              <a:prstDash val="solid"/>
              <a:miter/>
            </a:ln>
          </p:spPr>
        </p:sp>
        <p:sp>
          <p:nvSpPr>
            <p:cNvPr id="10" name="TextBox 10"/>
            <p:cNvSpPr txBox="1"/>
            <p:nvPr/>
          </p:nvSpPr>
          <p:spPr>
            <a:xfrm>
              <a:off x="0" y="-38100"/>
              <a:ext cx="3056484" cy="67296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12"/>
          <p:cNvSpPr txBox="1"/>
          <p:nvPr/>
        </p:nvSpPr>
        <p:spPr>
          <a:xfrm>
            <a:off x="4496907" y="647700"/>
            <a:ext cx="10437446" cy="1201098"/>
          </a:xfrm>
          <a:prstGeom prst="rect">
            <a:avLst/>
          </a:prstGeom>
        </p:spPr>
        <p:txBody>
          <a:bodyPr lIns="0" tIns="0" rIns="0" bIns="0" rtlCol="0" anchor="t">
            <a:spAutoFit/>
          </a:bodyPr>
          <a:lstStyle/>
          <a:p>
            <a:pPr algn="ctr">
              <a:lnSpc>
                <a:spcPts val="9950"/>
              </a:lnSpc>
            </a:pPr>
            <a:r>
              <a:rPr lang="en-US" sz="7960" spc="230" dirty="0">
                <a:solidFill>
                  <a:srgbClr val="797A1D"/>
                </a:solidFill>
                <a:latin typeface="Times New Roman" panose="02020603050405020304" pitchFamily="18" charset="0"/>
                <a:cs typeface="Times New Roman" panose="02020603050405020304" pitchFamily="18" charset="0"/>
              </a:rPr>
              <a:t>Software Requirements</a:t>
            </a:r>
          </a:p>
        </p:txBody>
      </p:sp>
      <p:sp>
        <p:nvSpPr>
          <p:cNvPr id="13" name="Freeform 13"/>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2985274" y="3132978"/>
            <a:ext cx="12361322" cy="6953243"/>
          </a:xfrm>
          <a:custGeom>
            <a:avLst/>
            <a:gdLst/>
            <a:ahLst/>
            <a:cxnLst/>
            <a:rect l="l" t="t" r="r" b="b"/>
            <a:pathLst>
              <a:path w="12361322" h="6953243">
                <a:moveTo>
                  <a:pt x="0" y="0"/>
                </a:moveTo>
                <a:lnTo>
                  <a:pt x="12361322" y="0"/>
                </a:lnTo>
                <a:lnTo>
                  <a:pt x="12361322" y="6953243"/>
                </a:lnTo>
                <a:lnTo>
                  <a:pt x="0" y="6953243"/>
                </a:lnTo>
                <a:lnTo>
                  <a:pt x="0" y="0"/>
                </a:lnTo>
                <a:close/>
              </a:path>
            </a:pathLst>
          </a:custGeom>
          <a:blipFill>
            <a:blip r:embed="rId10"/>
            <a:stretch>
              <a:fillRect/>
            </a:stretch>
          </a:blipFill>
        </p:spPr>
        <p:txBody>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913993" y="-1161016"/>
            <a:ext cx="2895225" cy="2495157"/>
          </a:xfrm>
          <a:custGeom>
            <a:avLst/>
            <a:gdLst/>
            <a:ahLst/>
            <a:cxnLst/>
            <a:rect l="l" t="t" r="r" b="b"/>
            <a:pathLst>
              <a:path w="2895225" h="2495157">
                <a:moveTo>
                  <a:pt x="2895225" y="0"/>
                </a:moveTo>
                <a:lnTo>
                  <a:pt x="0" y="0"/>
                </a:lnTo>
                <a:lnTo>
                  <a:pt x="0" y="2495157"/>
                </a:lnTo>
                <a:lnTo>
                  <a:pt x="2895225" y="2495157"/>
                </a:lnTo>
                <a:lnTo>
                  <a:pt x="28952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6663607" y="8602244"/>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49882" y="2717677"/>
            <a:ext cx="13297855" cy="8294515"/>
          </a:xfrm>
          <a:prstGeom prst="rect">
            <a:avLst/>
          </a:prstGeom>
        </p:spPr>
        <p:txBody>
          <a:bodyPr lIns="0" tIns="0" rIns="0" bIns="0" rtlCol="0" anchor="t">
            <a:spAutoFit/>
          </a:bodyPr>
          <a:lstStyle/>
          <a:p>
            <a:pPr algn="ctr">
              <a:lnSpc>
                <a:spcPts val="3342"/>
              </a:lnSpc>
            </a:pPr>
            <a:endParaRPr dirty="0">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3342"/>
              </a:lnSpc>
              <a:buFont typeface="Arial" panose="020B0604020202020204" pitchFamily="34" charset="0"/>
              <a:buChar char="•"/>
            </a:pPr>
            <a:r>
              <a:rPr lang="en-US" sz="3646" b="1" dirty="0">
                <a:solidFill>
                  <a:srgbClr val="C4791C"/>
                </a:solidFill>
                <a:latin typeface="Times New Roman" panose="02020603050405020304" pitchFamily="18" charset="0"/>
                <a:cs typeface="Times New Roman" panose="02020603050405020304" pitchFamily="18" charset="0"/>
              </a:rPr>
              <a:t>Course Overview: </a:t>
            </a:r>
            <a:r>
              <a:rPr lang="en-US" sz="3646" dirty="0">
                <a:solidFill>
                  <a:srgbClr val="C4791C"/>
                </a:solidFill>
                <a:latin typeface="Times New Roman" panose="02020603050405020304" pitchFamily="18" charset="0"/>
                <a:cs typeface="Times New Roman" panose="02020603050405020304" pitchFamily="18" charset="0"/>
              </a:rPr>
              <a:t>Each course should include a detailed overview outlining the topics covered, learning objectives, and expected outcomes. This provides students with a clear understanding of what they will learn and achieve by the end of the course.</a:t>
            </a:r>
          </a:p>
          <a:p>
            <a:pPr marL="571500" indent="-571500" algn="just">
              <a:lnSpc>
                <a:spcPts val="3342"/>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3342"/>
              </a:lnSpc>
              <a:buFont typeface="Arial" panose="020B0604020202020204" pitchFamily="34" charset="0"/>
              <a:buChar char="•"/>
            </a:pPr>
            <a:r>
              <a:rPr lang="en-US" sz="3646" b="1" dirty="0">
                <a:solidFill>
                  <a:srgbClr val="C4791C"/>
                </a:solidFill>
                <a:latin typeface="Times New Roman" panose="02020603050405020304" pitchFamily="18" charset="0"/>
                <a:cs typeface="Times New Roman" panose="02020603050405020304" pitchFamily="18" charset="0"/>
              </a:rPr>
              <a:t>Learning Objectives</a:t>
            </a:r>
            <a:r>
              <a:rPr lang="en-US" sz="3646" dirty="0">
                <a:solidFill>
                  <a:srgbClr val="C4791C"/>
                </a:solidFill>
                <a:latin typeface="Times New Roman" panose="02020603050405020304" pitchFamily="18" charset="0"/>
                <a:cs typeface="Times New Roman" panose="02020603050405020304" pitchFamily="18" charset="0"/>
              </a:rPr>
              <a:t>: Break down the course content into specific learning objectives or milestones. This helps students track their progress and understand the purpose of each module or lesson within the course.</a:t>
            </a: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5906"/>
              </a:lnSpc>
            </a:pPr>
            <a:endParaRPr lang="en-US" sz="3646" dirty="0">
              <a:solidFill>
                <a:srgbClr val="C4791C"/>
              </a:solidFill>
              <a:latin typeface="Times New Roman" panose="02020603050405020304" pitchFamily="18" charset="0"/>
              <a:cs typeface="Times New Roman" panose="02020603050405020304" pitchFamily="18" charset="0"/>
            </a:endParaRPr>
          </a:p>
        </p:txBody>
      </p:sp>
      <p:sp>
        <p:nvSpPr>
          <p:cNvPr id="5" name="Freeform 5"/>
          <p:cNvSpPr/>
          <p:nvPr/>
        </p:nvSpPr>
        <p:spPr>
          <a:xfrm>
            <a:off x="-1149418" y="8405968"/>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16726446" y="-765020"/>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7" name="Freeform 7"/>
          <p:cNvSpPr/>
          <p:nvPr/>
        </p:nvSpPr>
        <p:spPr>
          <a:xfrm rot="403289">
            <a:off x="-839465" y="3847769"/>
            <a:ext cx="1678929" cy="3329775"/>
          </a:xfrm>
          <a:custGeom>
            <a:avLst/>
            <a:gdLst/>
            <a:ahLst/>
            <a:cxnLst/>
            <a:rect l="l" t="t" r="r" b="b"/>
            <a:pathLst>
              <a:path w="1678929" h="3329775">
                <a:moveTo>
                  <a:pt x="0" y="0"/>
                </a:moveTo>
                <a:lnTo>
                  <a:pt x="1678930" y="0"/>
                </a:lnTo>
                <a:lnTo>
                  <a:pt x="1678930" y="3329775"/>
                </a:lnTo>
                <a:lnTo>
                  <a:pt x="0" y="3329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94180" flipH="1">
            <a:off x="17244561" y="4080957"/>
            <a:ext cx="1678929" cy="3329775"/>
          </a:xfrm>
          <a:custGeom>
            <a:avLst/>
            <a:gdLst/>
            <a:ahLst/>
            <a:cxnLst/>
            <a:rect l="l" t="t" r="r" b="b"/>
            <a:pathLst>
              <a:path w="1678929" h="3329775">
                <a:moveTo>
                  <a:pt x="1678929" y="0"/>
                </a:moveTo>
                <a:lnTo>
                  <a:pt x="0" y="0"/>
                </a:lnTo>
                <a:lnTo>
                  <a:pt x="0" y="3329775"/>
                </a:lnTo>
                <a:lnTo>
                  <a:pt x="1678929" y="3329775"/>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3247102" y="959555"/>
            <a:ext cx="11535698" cy="1758122"/>
            <a:chOff x="0" y="0"/>
            <a:chExt cx="3163039" cy="663517"/>
          </a:xfrm>
        </p:grpSpPr>
        <p:sp>
          <p:nvSpPr>
            <p:cNvPr id="10" name="Freeform 10"/>
            <p:cNvSpPr/>
            <p:nvPr/>
          </p:nvSpPr>
          <p:spPr>
            <a:xfrm>
              <a:off x="0" y="0"/>
              <a:ext cx="3163039" cy="663517"/>
            </a:xfrm>
            <a:custGeom>
              <a:avLst/>
              <a:gdLst/>
              <a:ahLst/>
              <a:cxnLst/>
              <a:rect l="l" t="t" r="r" b="b"/>
              <a:pathLst>
                <a:path w="3163039" h="663517">
                  <a:moveTo>
                    <a:pt x="2959839" y="0"/>
                  </a:moveTo>
                  <a:cubicBezTo>
                    <a:pt x="3072064" y="0"/>
                    <a:pt x="3163039" y="148533"/>
                    <a:pt x="3163039" y="331759"/>
                  </a:cubicBezTo>
                  <a:cubicBezTo>
                    <a:pt x="3163039" y="514984"/>
                    <a:pt x="3072064" y="663517"/>
                    <a:pt x="2959839" y="663517"/>
                  </a:cubicBezTo>
                  <a:lnTo>
                    <a:pt x="203200" y="663517"/>
                  </a:lnTo>
                  <a:cubicBezTo>
                    <a:pt x="90976" y="663517"/>
                    <a:pt x="0" y="514984"/>
                    <a:pt x="0" y="331759"/>
                  </a:cubicBezTo>
                  <a:cubicBezTo>
                    <a:pt x="0" y="148533"/>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163039" cy="70161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3437602" y="1099148"/>
            <a:ext cx="11154697" cy="1077218"/>
          </a:xfrm>
          <a:prstGeom prst="rect">
            <a:avLst/>
          </a:prstGeom>
        </p:spPr>
        <p:txBody>
          <a:bodyPr wrap="square" lIns="0" tIns="0" rIns="0" bIns="0" rtlCol="0" anchor="t">
            <a:spAutoFit/>
          </a:bodyPr>
          <a:lstStyle/>
          <a:p>
            <a:pPr algn="ctr">
              <a:lnSpc>
                <a:spcPts val="9678"/>
              </a:lnSpc>
            </a:pPr>
            <a:r>
              <a:rPr lang="en-US" sz="4800" b="1" dirty="0">
                <a:latin typeface="Times New Roman" panose="02020603050405020304" pitchFamily="18" charset="0"/>
                <a:cs typeface="Times New Roman" panose="02020603050405020304" pitchFamily="18" charset="0"/>
              </a:rPr>
              <a:t>Course Overview and Learning Objectives</a:t>
            </a:r>
            <a:endParaRPr lang="en-US" sz="4800" b="1" spc="224" dirty="0">
              <a:latin typeface="Times New Roman" panose="02020603050405020304" pitchFamily="18" charset="0"/>
              <a:cs typeface="Times New Roman" panose="02020603050405020304" pitchFamily="18" charset="0"/>
            </a:endParaRPr>
          </a:p>
        </p:txBody>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240186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913993" y="-1161016"/>
            <a:ext cx="2895225" cy="2495157"/>
          </a:xfrm>
          <a:custGeom>
            <a:avLst/>
            <a:gdLst/>
            <a:ahLst/>
            <a:cxnLst/>
            <a:rect l="l" t="t" r="r" b="b"/>
            <a:pathLst>
              <a:path w="2895225" h="2495157">
                <a:moveTo>
                  <a:pt x="2895225" y="0"/>
                </a:moveTo>
                <a:lnTo>
                  <a:pt x="0" y="0"/>
                </a:lnTo>
                <a:lnTo>
                  <a:pt x="0" y="2495157"/>
                </a:lnTo>
                <a:lnTo>
                  <a:pt x="2895225" y="2495157"/>
                </a:lnTo>
                <a:lnTo>
                  <a:pt x="28952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6663607" y="8602244"/>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49882" y="2717677"/>
            <a:ext cx="13297855" cy="8217571"/>
          </a:xfrm>
          <a:prstGeom prst="rect">
            <a:avLst/>
          </a:prstGeom>
        </p:spPr>
        <p:txBody>
          <a:bodyPr lIns="0" tIns="0" rIns="0" bIns="0" rtlCol="0" anchor="t">
            <a:spAutoFit/>
          </a:bodyPr>
          <a:lstStyle/>
          <a:p>
            <a:pPr algn="ctr">
              <a:lnSpc>
                <a:spcPts val="3342"/>
              </a:lnSpc>
            </a:pPr>
            <a:endParaRPr dirty="0">
              <a:latin typeface="Times New Roman" panose="02020603050405020304" pitchFamily="18" charset="0"/>
              <a:cs typeface="Times New Roman" panose="02020603050405020304" pitchFamily="18" charset="0"/>
            </a:endParaRPr>
          </a:p>
          <a:p>
            <a:pPr>
              <a:lnSpc>
                <a:spcPts val="5105"/>
              </a:lnSpc>
            </a:pPr>
            <a:endPar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endParaRP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rPr>
              <a:t>Uploading and organizing course content (text, images, videos, documents).</a:t>
            </a: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rPr>
              <a:t>Content version control and history tracking.</a:t>
            </a: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rPr>
              <a:t>Content categorization and tagging for easy navigation.</a:t>
            </a:r>
          </a:p>
          <a:p>
            <a:pPr marL="571500" indent="-571500" algn="just">
              <a:lnSpc>
                <a:spcPts val="5105"/>
              </a:lnSpc>
              <a:buFont typeface="Arial" panose="020B0604020202020204" pitchFamily="34" charset="0"/>
              <a:buChar char="•"/>
            </a:pPr>
            <a:r>
              <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rPr>
              <a:t>Integration with external content repositories (e.g., Open Educational Resources).</a:t>
            </a: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3342"/>
              </a:lnSpc>
            </a:pPr>
            <a:endParaRPr lang="en-US" sz="3646" dirty="0">
              <a:solidFill>
                <a:srgbClr val="C4791C"/>
              </a:solidFill>
              <a:latin typeface="Times New Roman" panose="02020603050405020304" pitchFamily="18" charset="0"/>
              <a:cs typeface="Times New Roman" panose="02020603050405020304" pitchFamily="18" charset="0"/>
            </a:endParaRPr>
          </a:p>
          <a:p>
            <a:pPr algn="ctr">
              <a:lnSpc>
                <a:spcPts val="5906"/>
              </a:lnSpc>
            </a:pPr>
            <a:endParaRPr lang="en-US" sz="3646" dirty="0">
              <a:solidFill>
                <a:srgbClr val="C4791C"/>
              </a:solidFill>
              <a:latin typeface="Times New Roman" panose="02020603050405020304" pitchFamily="18" charset="0"/>
              <a:cs typeface="Times New Roman" panose="02020603050405020304" pitchFamily="18" charset="0"/>
            </a:endParaRPr>
          </a:p>
        </p:txBody>
      </p:sp>
      <p:sp>
        <p:nvSpPr>
          <p:cNvPr id="5" name="Freeform 5"/>
          <p:cNvSpPr/>
          <p:nvPr/>
        </p:nvSpPr>
        <p:spPr>
          <a:xfrm>
            <a:off x="-1149418" y="8405968"/>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16726446" y="-765020"/>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7" name="Freeform 7"/>
          <p:cNvSpPr/>
          <p:nvPr/>
        </p:nvSpPr>
        <p:spPr>
          <a:xfrm rot="403289">
            <a:off x="-839465" y="3847769"/>
            <a:ext cx="1678929" cy="3329775"/>
          </a:xfrm>
          <a:custGeom>
            <a:avLst/>
            <a:gdLst/>
            <a:ahLst/>
            <a:cxnLst/>
            <a:rect l="l" t="t" r="r" b="b"/>
            <a:pathLst>
              <a:path w="1678929" h="3329775">
                <a:moveTo>
                  <a:pt x="0" y="0"/>
                </a:moveTo>
                <a:lnTo>
                  <a:pt x="1678930" y="0"/>
                </a:lnTo>
                <a:lnTo>
                  <a:pt x="1678930" y="3329775"/>
                </a:lnTo>
                <a:lnTo>
                  <a:pt x="0" y="3329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94180" flipH="1">
            <a:off x="17244561" y="4080957"/>
            <a:ext cx="1678929" cy="3329775"/>
          </a:xfrm>
          <a:custGeom>
            <a:avLst/>
            <a:gdLst/>
            <a:ahLst/>
            <a:cxnLst/>
            <a:rect l="l" t="t" r="r" b="b"/>
            <a:pathLst>
              <a:path w="1678929" h="3329775">
                <a:moveTo>
                  <a:pt x="1678929" y="0"/>
                </a:moveTo>
                <a:lnTo>
                  <a:pt x="0" y="0"/>
                </a:lnTo>
                <a:lnTo>
                  <a:pt x="0" y="3329775"/>
                </a:lnTo>
                <a:lnTo>
                  <a:pt x="1678929" y="3329775"/>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3247102" y="959555"/>
            <a:ext cx="10903417" cy="1364545"/>
            <a:chOff x="0" y="0"/>
            <a:chExt cx="3163039" cy="663517"/>
          </a:xfrm>
        </p:grpSpPr>
        <p:sp>
          <p:nvSpPr>
            <p:cNvPr id="10" name="Freeform 10"/>
            <p:cNvSpPr/>
            <p:nvPr/>
          </p:nvSpPr>
          <p:spPr>
            <a:xfrm>
              <a:off x="0" y="0"/>
              <a:ext cx="3163039" cy="663517"/>
            </a:xfrm>
            <a:custGeom>
              <a:avLst/>
              <a:gdLst/>
              <a:ahLst/>
              <a:cxnLst/>
              <a:rect l="l" t="t" r="r" b="b"/>
              <a:pathLst>
                <a:path w="3163039" h="663517">
                  <a:moveTo>
                    <a:pt x="2959839" y="0"/>
                  </a:moveTo>
                  <a:cubicBezTo>
                    <a:pt x="3072064" y="0"/>
                    <a:pt x="3163039" y="148533"/>
                    <a:pt x="3163039" y="331759"/>
                  </a:cubicBezTo>
                  <a:cubicBezTo>
                    <a:pt x="3163039" y="514984"/>
                    <a:pt x="3072064" y="663517"/>
                    <a:pt x="2959839" y="663517"/>
                  </a:cubicBezTo>
                  <a:lnTo>
                    <a:pt x="203200" y="663517"/>
                  </a:lnTo>
                  <a:cubicBezTo>
                    <a:pt x="90976" y="663517"/>
                    <a:pt x="0" y="514984"/>
                    <a:pt x="0" y="331759"/>
                  </a:cubicBezTo>
                  <a:cubicBezTo>
                    <a:pt x="0" y="148533"/>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163039" cy="70161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TextBox 15">
            <a:extLst>
              <a:ext uri="{FF2B5EF4-FFF2-40B4-BE49-F238E27FC236}">
                <a16:creationId xmlns:a16="http://schemas.microsoft.com/office/drawing/2014/main" id="{DB3C7C31-A32F-9B75-8E42-4C74B8E48CDC}"/>
              </a:ext>
            </a:extLst>
          </p:cNvPr>
          <p:cNvSpPr txBox="1"/>
          <p:nvPr/>
        </p:nvSpPr>
        <p:spPr>
          <a:xfrm>
            <a:off x="4978009" y="1382066"/>
            <a:ext cx="10279624" cy="1290994"/>
          </a:xfrm>
          <a:prstGeom prst="rect">
            <a:avLst/>
          </a:prstGeom>
          <a:noFill/>
        </p:spPr>
        <p:txBody>
          <a:bodyPr wrap="square">
            <a:spAutoFit/>
          </a:bodyPr>
          <a:lstStyle/>
          <a:p>
            <a:pPr>
              <a:lnSpc>
                <a:spcPts val="5105"/>
              </a:lnSpc>
            </a:pPr>
            <a:r>
              <a:rPr lang="en-US" sz="4800" b="1" dirty="0">
                <a:latin typeface="Times New Roman" panose="02020603050405020304" pitchFamily="18" charset="0"/>
                <a:ea typeface="Cambria" panose="02040503050406030204" pitchFamily="18" charset="0"/>
                <a:cs typeface="Times New Roman" panose="02020603050405020304" pitchFamily="18" charset="0"/>
              </a:rPr>
              <a:t>Content Management Module</a:t>
            </a:r>
            <a:endParaRPr lang="en-US" sz="4800" dirty="0">
              <a:solidFill>
                <a:srgbClr val="C4791C"/>
              </a:solidFill>
              <a:latin typeface="Times New Roman" panose="02020603050405020304" pitchFamily="18" charset="0"/>
              <a:ea typeface="Cambria" panose="02040503050406030204" pitchFamily="18" charset="0"/>
              <a:cs typeface="Times New Roman" panose="02020603050405020304" pitchFamily="18" charset="0"/>
            </a:endParaRPr>
          </a:p>
          <a:p>
            <a:pPr>
              <a:lnSpc>
                <a:spcPts val="5105"/>
              </a:lnSpc>
            </a:pPr>
            <a:endParaRPr lang="en-US" sz="1800" dirty="0">
              <a:solidFill>
                <a:srgbClr val="C4791C"/>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8241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913993" y="-1161016"/>
            <a:ext cx="2895225" cy="2495157"/>
          </a:xfrm>
          <a:custGeom>
            <a:avLst/>
            <a:gdLst/>
            <a:ahLst/>
            <a:cxnLst/>
            <a:rect l="l" t="t" r="r" b="b"/>
            <a:pathLst>
              <a:path w="2895225" h="2495157">
                <a:moveTo>
                  <a:pt x="2895225" y="0"/>
                </a:moveTo>
                <a:lnTo>
                  <a:pt x="0" y="0"/>
                </a:lnTo>
                <a:lnTo>
                  <a:pt x="0" y="2495157"/>
                </a:lnTo>
                <a:lnTo>
                  <a:pt x="2895225" y="2495157"/>
                </a:lnTo>
                <a:lnTo>
                  <a:pt x="28952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6663607" y="8602244"/>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49882" y="2717677"/>
            <a:ext cx="13297855" cy="6178551"/>
          </a:xfrm>
          <a:prstGeom prst="rect">
            <a:avLst/>
          </a:prstGeom>
        </p:spPr>
        <p:txBody>
          <a:bodyPr lIns="0" tIns="0" rIns="0" bIns="0" rtlCol="0" anchor="t">
            <a:spAutoFit/>
          </a:bodyPr>
          <a:lstStyle/>
          <a:p>
            <a:pPr marL="285750" indent="-285750" algn="just">
              <a:lnSpc>
                <a:spcPts val="3342"/>
              </a:lnSpc>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a:p>
            <a:pPr marL="571500" indent="-571500" algn="just">
              <a:lnSpc>
                <a:spcPts val="3342"/>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Tracking of user progress within courses (completion status, grades, etc.).</a:t>
            </a:r>
          </a:p>
          <a:p>
            <a:pPr marL="571500" indent="-571500" algn="just">
              <a:lnSpc>
                <a:spcPts val="3342"/>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Generation of progress reports for administrators, instructors, and students.</a:t>
            </a:r>
          </a:p>
          <a:p>
            <a:pPr marL="571500" indent="-571500" algn="just">
              <a:lnSpc>
                <a:spcPts val="3342"/>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Analytics dashboard for monitoring course engagement, completion rates, etc.</a:t>
            </a:r>
          </a:p>
          <a:p>
            <a:pPr marL="571500" indent="-571500" algn="just">
              <a:lnSpc>
                <a:spcPts val="3342"/>
              </a:lnSpc>
              <a:buFont typeface="Arial" panose="020B0604020202020204" pitchFamily="34" charset="0"/>
              <a:buChar char="•"/>
            </a:pPr>
            <a:r>
              <a:rPr lang="en-US" sz="3646" dirty="0">
                <a:solidFill>
                  <a:srgbClr val="C4791C"/>
                </a:solidFill>
                <a:latin typeface="Times New Roman" panose="02020603050405020304" pitchFamily="18" charset="0"/>
                <a:cs typeface="Times New Roman" panose="02020603050405020304" pitchFamily="18" charset="0"/>
              </a:rPr>
              <a:t>Customizable reports for compliance and accreditation purposes.</a:t>
            </a:r>
          </a:p>
          <a:p>
            <a:pPr marL="571500" indent="-571500" algn="just">
              <a:lnSpc>
                <a:spcPts val="3342"/>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3342"/>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3342"/>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3342"/>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3342"/>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a:p>
            <a:pPr marL="571500" indent="-571500" algn="just">
              <a:lnSpc>
                <a:spcPts val="5906"/>
              </a:lnSpc>
              <a:buFont typeface="Arial" panose="020B0604020202020204" pitchFamily="34" charset="0"/>
              <a:buChar char="•"/>
            </a:pPr>
            <a:endParaRPr lang="en-US" sz="3646" dirty="0">
              <a:solidFill>
                <a:srgbClr val="C4791C"/>
              </a:solidFill>
              <a:latin typeface="Times New Roman" panose="02020603050405020304" pitchFamily="18" charset="0"/>
              <a:cs typeface="Times New Roman" panose="02020603050405020304" pitchFamily="18" charset="0"/>
            </a:endParaRPr>
          </a:p>
        </p:txBody>
      </p:sp>
      <p:sp>
        <p:nvSpPr>
          <p:cNvPr id="5" name="Freeform 5"/>
          <p:cNvSpPr/>
          <p:nvPr/>
        </p:nvSpPr>
        <p:spPr>
          <a:xfrm>
            <a:off x="-1149418" y="8405968"/>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16726446" y="-765020"/>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7" name="Freeform 7"/>
          <p:cNvSpPr/>
          <p:nvPr/>
        </p:nvSpPr>
        <p:spPr>
          <a:xfrm rot="403289">
            <a:off x="-839465" y="3847769"/>
            <a:ext cx="1678929" cy="3329775"/>
          </a:xfrm>
          <a:custGeom>
            <a:avLst/>
            <a:gdLst/>
            <a:ahLst/>
            <a:cxnLst/>
            <a:rect l="l" t="t" r="r" b="b"/>
            <a:pathLst>
              <a:path w="1678929" h="3329775">
                <a:moveTo>
                  <a:pt x="0" y="0"/>
                </a:moveTo>
                <a:lnTo>
                  <a:pt x="1678930" y="0"/>
                </a:lnTo>
                <a:lnTo>
                  <a:pt x="1678930" y="3329775"/>
                </a:lnTo>
                <a:lnTo>
                  <a:pt x="0" y="3329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94180" flipH="1">
            <a:off x="17244561" y="4080957"/>
            <a:ext cx="1678929" cy="3329775"/>
          </a:xfrm>
          <a:custGeom>
            <a:avLst/>
            <a:gdLst/>
            <a:ahLst/>
            <a:cxnLst/>
            <a:rect l="l" t="t" r="r" b="b"/>
            <a:pathLst>
              <a:path w="1678929" h="3329775">
                <a:moveTo>
                  <a:pt x="1678929" y="0"/>
                </a:moveTo>
                <a:lnTo>
                  <a:pt x="0" y="0"/>
                </a:lnTo>
                <a:lnTo>
                  <a:pt x="0" y="3329775"/>
                </a:lnTo>
                <a:lnTo>
                  <a:pt x="1678929" y="3329775"/>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2743200" y="571500"/>
            <a:ext cx="11734800" cy="1892689"/>
            <a:chOff x="0" y="0"/>
            <a:chExt cx="3163039" cy="663517"/>
          </a:xfrm>
        </p:grpSpPr>
        <p:sp>
          <p:nvSpPr>
            <p:cNvPr id="10" name="Freeform 10"/>
            <p:cNvSpPr/>
            <p:nvPr/>
          </p:nvSpPr>
          <p:spPr>
            <a:xfrm>
              <a:off x="0" y="0"/>
              <a:ext cx="3163039" cy="663517"/>
            </a:xfrm>
            <a:custGeom>
              <a:avLst/>
              <a:gdLst/>
              <a:ahLst/>
              <a:cxnLst/>
              <a:rect l="l" t="t" r="r" b="b"/>
              <a:pathLst>
                <a:path w="3163039" h="663517">
                  <a:moveTo>
                    <a:pt x="2959839" y="0"/>
                  </a:moveTo>
                  <a:cubicBezTo>
                    <a:pt x="3072064" y="0"/>
                    <a:pt x="3163039" y="148533"/>
                    <a:pt x="3163039" y="331759"/>
                  </a:cubicBezTo>
                  <a:cubicBezTo>
                    <a:pt x="3163039" y="514984"/>
                    <a:pt x="3072064" y="663517"/>
                    <a:pt x="2959839" y="663517"/>
                  </a:cubicBezTo>
                  <a:lnTo>
                    <a:pt x="203200" y="663517"/>
                  </a:lnTo>
                  <a:cubicBezTo>
                    <a:pt x="90976" y="663517"/>
                    <a:pt x="0" y="514984"/>
                    <a:pt x="0" y="331759"/>
                  </a:cubicBezTo>
                  <a:cubicBezTo>
                    <a:pt x="0" y="148533"/>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163039" cy="70161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TextBox 15">
            <a:extLst>
              <a:ext uri="{FF2B5EF4-FFF2-40B4-BE49-F238E27FC236}">
                <a16:creationId xmlns:a16="http://schemas.microsoft.com/office/drawing/2014/main" id="{26CBFF22-0442-98C9-FC50-162601AA746F}"/>
              </a:ext>
            </a:extLst>
          </p:cNvPr>
          <p:cNvSpPr txBox="1"/>
          <p:nvPr/>
        </p:nvSpPr>
        <p:spPr>
          <a:xfrm>
            <a:off x="4004188" y="987779"/>
            <a:ext cx="10279624" cy="2123658"/>
          </a:xfrm>
          <a:prstGeom prst="rect">
            <a:avLst/>
          </a:prstGeom>
          <a:noFill/>
        </p:spPr>
        <p:txBody>
          <a:bodyPr wrap="square">
            <a:spAutoFit/>
          </a:bodyPr>
          <a:lstStyle/>
          <a:p>
            <a:pPr algn="just"/>
            <a:r>
              <a:rPr lang="en-IN" sz="4400" b="1" dirty="0">
                <a:latin typeface="Times New Roman" panose="02020603050405020304" pitchFamily="18" charset="0"/>
                <a:cs typeface="Times New Roman" panose="02020603050405020304" pitchFamily="18" charset="0"/>
              </a:rPr>
              <a:t>Progress Tracking and Reporting Module:</a:t>
            </a:r>
          </a:p>
          <a:p>
            <a:pPr algn="just"/>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85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1"/>
        </a:solidFill>
        <a:effectLst/>
      </p:bgPr>
    </p:bg>
    <p:spTree>
      <p:nvGrpSpPr>
        <p:cNvPr id="1" name=""/>
        <p:cNvGrpSpPr/>
        <p:nvPr/>
      </p:nvGrpSpPr>
      <p:grpSpPr>
        <a:xfrm>
          <a:off x="0" y="0"/>
          <a:ext cx="0" cy="0"/>
          <a:chOff x="0" y="0"/>
          <a:chExt cx="0" cy="0"/>
        </a:xfrm>
      </p:grpSpPr>
      <p:sp>
        <p:nvSpPr>
          <p:cNvPr id="2" name="Freeform 2"/>
          <p:cNvSpPr/>
          <p:nvPr/>
        </p:nvSpPr>
        <p:spPr>
          <a:xfrm rot="-748915" flipH="1">
            <a:off x="-913993" y="-1161016"/>
            <a:ext cx="2895225" cy="2495157"/>
          </a:xfrm>
          <a:custGeom>
            <a:avLst/>
            <a:gdLst/>
            <a:ahLst/>
            <a:cxnLst/>
            <a:rect l="l" t="t" r="r" b="b"/>
            <a:pathLst>
              <a:path w="2895225" h="2495157">
                <a:moveTo>
                  <a:pt x="2895225" y="0"/>
                </a:moveTo>
                <a:lnTo>
                  <a:pt x="0" y="0"/>
                </a:lnTo>
                <a:lnTo>
                  <a:pt x="0" y="2495157"/>
                </a:lnTo>
                <a:lnTo>
                  <a:pt x="2895225" y="2495157"/>
                </a:lnTo>
                <a:lnTo>
                  <a:pt x="28952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6663607" y="8602244"/>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49882" y="2717677"/>
            <a:ext cx="13297855" cy="7563545"/>
          </a:xfrm>
          <a:prstGeom prst="rect">
            <a:avLst/>
          </a:prstGeom>
        </p:spPr>
        <p:txBody>
          <a:bodyPr lIns="0" tIns="0" rIns="0" bIns="0" rtlCol="0" anchor="t">
            <a:spAutoFit/>
          </a:bodyPr>
          <a:lstStyle/>
          <a:p>
            <a:pPr algn="ctr">
              <a:lnSpc>
                <a:spcPts val="3342"/>
              </a:lnSpc>
            </a:pPr>
            <a:endParaRPr dirty="0">
              <a:latin typeface="Times New Roman" panose="02020603050405020304" pitchFamily="18" charset="0"/>
              <a:cs typeface="Times New Roman" panose="02020603050405020304" pitchFamily="18" charset="0"/>
            </a:endParaRPr>
          </a:p>
          <a:p>
            <a:pPr marL="571500" indent="-571500">
              <a:lnSpc>
                <a:spcPts val="5105"/>
              </a:lnSpc>
              <a:buFont typeface="Arial" panose="020B0604020202020204" pitchFamily="34" charset="0"/>
              <a:buChar char="•"/>
            </a:pPr>
            <a:r>
              <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rPr>
              <a:t>The Course Management module focuses on the efficient organization, delivery, and support of courses within a Learning Management System (LMS). </a:t>
            </a:r>
          </a:p>
          <a:p>
            <a:pPr marL="571500" indent="-571500">
              <a:lnSpc>
                <a:spcPts val="5105"/>
              </a:lnSpc>
              <a:buFont typeface="Arial" panose="020B0604020202020204" pitchFamily="34" charset="0"/>
              <a:buChar char="•"/>
            </a:pPr>
            <a:r>
              <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rPr>
              <a:t>Participants will learn the intricacies of designing course structures, providing comprehensive overviews, outlining future outcomes, and facilitating instructor-student interactions to enhance the learning experience across various domains. </a:t>
            </a:r>
          </a:p>
          <a:p>
            <a:pPr marL="571500" indent="-571500">
              <a:lnSpc>
                <a:spcPts val="5105"/>
              </a:lnSpc>
              <a:buFont typeface="Arial" panose="020B0604020202020204" pitchFamily="34" charset="0"/>
              <a:buChar char="•"/>
            </a:pPr>
            <a:r>
              <a:rPr lang="en-US" sz="3646" dirty="0">
                <a:solidFill>
                  <a:srgbClr val="C4791C"/>
                </a:solidFill>
                <a:latin typeface="Times New Roman" panose="02020603050405020304" pitchFamily="18" charset="0"/>
                <a:ea typeface="Cambria" panose="02040503050406030204" pitchFamily="18" charset="0"/>
                <a:cs typeface="Times New Roman" panose="02020603050405020304" pitchFamily="18" charset="0"/>
              </a:rPr>
              <a:t>Through practical demonstrations, case studies, and collaborative exercises, learners will gain the skills necessary to create engaging course content, foster active participation, and ensure learner success.</a:t>
            </a:r>
            <a:endParaRPr lang="en-US" sz="3646" dirty="0">
              <a:solidFill>
                <a:srgbClr val="C4791C"/>
              </a:solidFill>
              <a:latin typeface="Times New Roman" panose="02020603050405020304" pitchFamily="18" charset="0"/>
              <a:cs typeface="Times New Roman" panose="02020603050405020304" pitchFamily="18" charset="0"/>
            </a:endParaRPr>
          </a:p>
        </p:txBody>
      </p:sp>
      <p:sp>
        <p:nvSpPr>
          <p:cNvPr id="5" name="Freeform 5"/>
          <p:cNvSpPr/>
          <p:nvPr/>
        </p:nvSpPr>
        <p:spPr>
          <a:xfrm>
            <a:off x="-1149418" y="8405968"/>
            <a:ext cx="2675553" cy="2840838"/>
          </a:xfrm>
          <a:custGeom>
            <a:avLst/>
            <a:gdLst/>
            <a:ahLst/>
            <a:cxnLst/>
            <a:rect l="l" t="t" r="r" b="b"/>
            <a:pathLst>
              <a:path w="2675553" h="2840838">
                <a:moveTo>
                  <a:pt x="0" y="0"/>
                </a:moveTo>
                <a:lnTo>
                  <a:pt x="2675552" y="0"/>
                </a:lnTo>
                <a:lnTo>
                  <a:pt x="2675552"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16726446" y="-765020"/>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b="-11398"/>
            </a:stretch>
          </a:blipFill>
        </p:spPr>
      </p:sp>
      <p:sp>
        <p:nvSpPr>
          <p:cNvPr id="7" name="Freeform 7"/>
          <p:cNvSpPr/>
          <p:nvPr/>
        </p:nvSpPr>
        <p:spPr>
          <a:xfrm rot="403289">
            <a:off x="-839465" y="3847769"/>
            <a:ext cx="1678929" cy="3329775"/>
          </a:xfrm>
          <a:custGeom>
            <a:avLst/>
            <a:gdLst/>
            <a:ahLst/>
            <a:cxnLst/>
            <a:rect l="l" t="t" r="r" b="b"/>
            <a:pathLst>
              <a:path w="1678929" h="3329775">
                <a:moveTo>
                  <a:pt x="0" y="0"/>
                </a:moveTo>
                <a:lnTo>
                  <a:pt x="1678930" y="0"/>
                </a:lnTo>
                <a:lnTo>
                  <a:pt x="1678930" y="3329775"/>
                </a:lnTo>
                <a:lnTo>
                  <a:pt x="0" y="3329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94180" flipH="1">
            <a:off x="17244561" y="4080957"/>
            <a:ext cx="1678929" cy="3329775"/>
          </a:xfrm>
          <a:custGeom>
            <a:avLst/>
            <a:gdLst/>
            <a:ahLst/>
            <a:cxnLst/>
            <a:rect l="l" t="t" r="r" b="b"/>
            <a:pathLst>
              <a:path w="1678929" h="3329775">
                <a:moveTo>
                  <a:pt x="1678929" y="0"/>
                </a:moveTo>
                <a:lnTo>
                  <a:pt x="0" y="0"/>
                </a:lnTo>
                <a:lnTo>
                  <a:pt x="0" y="3329775"/>
                </a:lnTo>
                <a:lnTo>
                  <a:pt x="1678929" y="3329775"/>
                </a:lnTo>
                <a:lnTo>
                  <a:pt x="1678929"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3247102" y="959555"/>
            <a:ext cx="10903417" cy="1364545"/>
            <a:chOff x="0" y="0"/>
            <a:chExt cx="3163039" cy="663517"/>
          </a:xfrm>
        </p:grpSpPr>
        <p:sp>
          <p:nvSpPr>
            <p:cNvPr id="10" name="Freeform 10"/>
            <p:cNvSpPr/>
            <p:nvPr/>
          </p:nvSpPr>
          <p:spPr>
            <a:xfrm>
              <a:off x="0" y="0"/>
              <a:ext cx="3163039" cy="663517"/>
            </a:xfrm>
            <a:custGeom>
              <a:avLst/>
              <a:gdLst/>
              <a:ahLst/>
              <a:cxnLst/>
              <a:rect l="l" t="t" r="r" b="b"/>
              <a:pathLst>
                <a:path w="3163039" h="663517">
                  <a:moveTo>
                    <a:pt x="2959839" y="0"/>
                  </a:moveTo>
                  <a:cubicBezTo>
                    <a:pt x="3072064" y="0"/>
                    <a:pt x="3163039" y="148533"/>
                    <a:pt x="3163039" y="331759"/>
                  </a:cubicBezTo>
                  <a:cubicBezTo>
                    <a:pt x="3163039" y="514984"/>
                    <a:pt x="3072064" y="663517"/>
                    <a:pt x="2959839" y="663517"/>
                  </a:cubicBezTo>
                  <a:lnTo>
                    <a:pt x="203200" y="663517"/>
                  </a:lnTo>
                  <a:cubicBezTo>
                    <a:pt x="90976" y="663517"/>
                    <a:pt x="0" y="514984"/>
                    <a:pt x="0" y="331759"/>
                  </a:cubicBezTo>
                  <a:cubicBezTo>
                    <a:pt x="0" y="148533"/>
                    <a:pt x="90976" y="0"/>
                    <a:pt x="203200" y="0"/>
                  </a:cubicBezTo>
                  <a:close/>
                </a:path>
              </a:pathLst>
            </a:custGeom>
            <a:solidFill>
              <a:srgbClr val="000000">
                <a:alpha val="0"/>
              </a:srgbClr>
            </a:solidFill>
            <a:ln w="47625" cap="sq">
              <a:solidFill>
                <a:srgbClr val="DEDD91"/>
              </a:solidFill>
              <a:prstDash val="solid"/>
              <a:miter/>
            </a:ln>
          </p:spPr>
        </p:sp>
        <p:sp>
          <p:nvSpPr>
            <p:cNvPr id="11" name="TextBox 11"/>
            <p:cNvSpPr txBox="1"/>
            <p:nvPr/>
          </p:nvSpPr>
          <p:spPr>
            <a:xfrm>
              <a:off x="0" y="-38100"/>
              <a:ext cx="3163039" cy="701617"/>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3247103" y="891437"/>
            <a:ext cx="10311017" cy="1165640"/>
          </a:xfrm>
          <a:prstGeom prst="rect">
            <a:avLst/>
          </a:prstGeom>
        </p:spPr>
        <p:txBody>
          <a:bodyPr wrap="square" lIns="0" tIns="0" rIns="0" bIns="0" rtlCol="0" anchor="t">
            <a:spAutoFit/>
          </a:bodyPr>
          <a:lstStyle/>
          <a:p>
            <a:pPr algn="ctr">
              <a:lnSpc>
                <a:spcPts val="9678"/>
              </a:lnSpc>
            </a:pPr>
            <a:r>
              <a:rPr lang="en-US" sz="7742" spc="224" dirty="0">
                <a:solidFill>
                  <a:srgbClr val="797A1D"/>
                </a:solidFill>
                <a:latin typeface="Times New Roman" panose="02020603050405020304" pitchFamily="18" charset="0"/>
                <a:cs typeface="Times New Roman" panose="02020603050405020304" pitchFamily="18" charset="0"/>
              </a:rPr>
              <a:t>MODULE OVERVIEW</a:t>
            </a:r>
          </a:p>
        </p:txBody>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9285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TotalTime>
  <Words>691</Words>
  <Application>Microsoft Office PowerPoint</Application>
  <PresentationFormat>Custom</PresentationFormat>
  <Paragraphs>83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Cinzel Decorative Bold</vt:lpstr>
      <vt:lpstr>Calibri</vt:lpstr>
      <vt:lpstr>Arial</vt:lpstr>
      <vt:lpstr>Cagliostro</vt:lpstr>
      <vt:lpstr>Times New Roman</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Purple Abstract Thesis Defense Presentation</dc:title>
  <dc:creator>RUPASRI D</dc:creator>
  <cp:lastModifiedBy>RUPASRI D</cp:lastModifiedBy>
  <cp:revision>5</cp:revision>
  <dcterms:created xsi:type="dcterms:W3CDTF">2006-08-16T00:00:00Z</dcterms:created>
  <dcterms:modified xsi:type="dcterms:W3CDTF">2024-06-14T05:27:08Z</dcterms:modified>
  <dc:identifier>DAGCX4URmSc</dc:identifier>
</cp:coreProperties>
</file>