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p:scale>
          <a:sx n="82" d="100"/>
          <a:sy n="82" d="100"/>
        </p:scale>
        <p:origin x="720"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6" name=""/>
        <p:cNvGrpSpPr/>
        <p:nvPr/>
      </p:nvGrpSpPr>
      <p:grpSpPr>
        <a:xfrm>
          <a:off x="0" y="0"/>
          <a:ext cx="0" cy="0"/>
          <a:chOff x="0" y="0"/>
          <a:chExt cx="0" cy="0"/>
        </a:xfrm>
      </p:grpSpPr>
      <p:sp>
        <p:nvSpPr>
          <p:cNvPr id="104873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3" name=""/>
        <p:cNvGrpSpPr/>
        <p:nvPr/>
      </p:nvGrpSpPr>
      <p:grpSpPr>
        <a:xfrm>
          <a:off x="0" y="0"/>
          <a:ext cx="0" cy="0"/>
          <a:chOff x="0" y="0"/>
          <a:chExt cx="0" cy="0"/>
        </a:xfrm>
      </p:grpSpPr>
      <p:grpSp>
        <p:nvGrpSpPr>
          <p:cNvPr id="64" name="Group 15"/>
          <p:cNvGrpSpPr/>
          <p:nvPr/>
        </p:nvGrpSpPr>
        <p:grpSpPr>
          <a:xfrm>
            <a:off x="0" y="-8467"/>
            <a:ext cx="12192000" cy="6866467"/>
            <a:chOff x="0" y="-8467"/>
            <a:chExt cx="12192000" cy="6866467"/>
          </a:xfrm>
        </p:grpSpPr>
        <p:sp>
          <p:nvSpPr>
            <p:cNvPr id="1048656"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2"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5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3"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5"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6"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667" name="Footer Placeholder 4"/>
          <p:cNvSpPr>
            <a:spLocks noGrp="1"/>
          </p:cNvSpPr>
          <p:nvPr>
            <p:ph type="ftr" sz="quarter" idx="11"/>
          </p:nvPr>
        </p:nvSpPr>
        <p:spPr/>
        <p:txBody>
          <a:bodyPr/>
          <a:p>
            <a:endParaRPr lang="en-IN"/>
          </a:p>
        </p:txBody>
      </p:sp>
      <p:sp>
        <p:nvSpPr>
          <p:cNvPr id="1048668" name="Slide Number Placeholder 5"/>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3" name=""/>
        <p:cNvGrpSpPr/>
        <p:nvPr/>
      </p:nvGrpSpPr>
      <p:grpSpPr>
        <a:xfrm>
          <a:off x="0" y="0"/>
          <a:ext cx="0" cy="0"/>
          <a:chOff x="0" y="0"/>
          <a:chExt cx="0" cy="0"/>
        </a:xfrm>
      </p:grpSpPr>
      <p:sp>
        <p:nvSpPr>
          <p:cNvPr id="104871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1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0"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721" name="Footer Placeholder 4"/>
          <p:cNvSpPr>
            <a:spLocks noGrp="1"/>
          </p:cNvSpPr>
          <p:nvPr>
            <p:ph type="ftr" sz="quarter" idx="11"/>
          </p:nvPr>
        </p:nvSpPr>
        <p:spPr/>
        <p:txBody>
          <a:bodyPr/>
          <a:p>
            <a:endParaRPr lang="en-IN"/>
          </a:p>
        </p:txBody>
      </p:sp>
      <p:sp>
        <p:nvSpPr>
          <p:cNvPr id="1048722" name="Slide Number Placeholder 5"/>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7" name=""/>
        <p:cNvGrpSpPr/>
        <p:nvPr/>
      </p:nvGrpSpPr>
      <p:grpSpPr>
        <a:xfrm>
          <a:off x="0" y="0"/>
          <a:ext cx="0" cy="0"/>
          <a:chOff x="0" y="0"/>
          <a:chExt cx="0" cy="0"/>
        </a:xfrm>
      </p:grpSpPr>
      <p:sp>
        <p:nvSpPr>
          <p:cNvPr id="104868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fld id="{AC7C1A85-7F26-4F1B-A43A-C48DC4A6844A}" type="slidenum">
              <a:rPr lang="en-IN" smtClean="0"/>
              <a:t>‹#›</a:t>
            </a:fld>
            <a:endParaRPr lang="en-IN"/>
          </a:p>
        </p:txBody>
      </p:sp>
      <p:sp>
        <p:nvSpPr>
          <p:cNvPr id="104868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72" name=""/>
        <p:cNvGrpSpPr/>
        <p:nvPr/>
      </p:nvGrpSpPr>
      <p:grpSpPr>
        <a:xfrm>
          <a:off x="0" y="0"/>
          <a:ext cx="0" cy="0"/>
          <a:chOff x="0" y="0"/>
          <a:chExt cx="0" cy="0"/>
        </a:xfrm>
      </p:grpSpPr>
      <p:sp>
        <p:nvSpPr>
          <p:cNvPr id="104871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716" name="Footer Placeholder 4"/>
          <p:cNvSpPr>
            <a:spLocks noGrp="1"/>
          </p:cNvSpPr>
          <p:nvPr>
            <p:ph type="ftr" sz="quarter" idx="11"/>
          </p:nvPr>
        </p:nvSpPr>
        <p:spPr/>
        <p:txBody>
          <a:bodyPr/>
          <a:p>
            <a:endParaRPr lang="en-IN"/>
          </a:p>
        </p:txBody>
      </p:sp>
      <p:sp>
        <p:nvSpPr>
          <p:cNvPr id="1048717" name="Slide Number Placeholder 5"/>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6"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677" name="Footer Placeholder 4"/>
          <p:cNvSpPr>
            <a:spLocks noGrp="1"/>
          </p:cNvSpPr>
          <p:nvPr>
            <p:ph type="ftr" sz="quarter" idx="11"/>
          </p:nvPr>
        </p:nvSpPr>
        <p:spPr/>
        <p:txBody>
          <a:bodyPr/>
          <a:p>
            <a:endParaRPr lang="en-IN"/>
          </a:p>
        </p:txBody>
      </p:sp>
      <p:sp>
        <p:nvSpPr>
          <p:cNvPr id="1048678" name="Slide Number Placeholder 5"/>
          <p:cNvSpPr>
            <a:spLocks noGrp="1"/>
          </p:cNvSpPr>
          <p:nvPr>
            <p:ph type="sldNum" sz="quarter" idx="12"/>
          </p:nvPr>
        </p:nvSpPr>
        <p:spPr/>
        <p:txBody>
          <a:bodyPr/>
          <a:p>
            <a:fld id="{AC7C1A85-7F26-4F1B-A43A-C48DC4A6844A}" type="slidenum">
              <a:rPr lang="en-IN" smtClean="0"/>
              <a:t>‹#›</a:t>
            </a:fld>
            <a:endParaRPr lang="en-IN"/>
          </a:p>
        </p:txBody>
      </p:sp>
      <p:sp>
        <p:nvSpPr>
          <p:cNvPr id="104867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4" name=""/>
        <p:cNvGrpSpPr/>
        <p:nvPr/>
      </p:nvGrpSpPr>
      <p:grpSpPr>
        <a:xfrm>
          <a:off x="0" y="0"/>
          <a:ext cx="0" cy="0"/>
          <a:chOff x="0" y="0"/>
          <a:chExt cx="0" cy="0"/>
        </a:xfrm>
      </p:grpSpPr>
      <p:sp>
        <p:nvSpPr>
          <p:cNvPr id="104872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2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2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6"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727" name="Footer Placeholder 4"/>
          <p:cNvSpPr>
            <a:spLocks noGrp="1"/>
          </p:cNvSpPr>
          <p:nvPr>
            <p:ph type="ftr" sz="quarter" idx="11"/>
          </p:nvPr>
        </p:nvSpPr>
        <p:spPr/>
        <p:txBody>
          <a:bodyPr/>
          <a:p>
            <a:endParaRPr lang="en-IN"/>
          </a:p>
        </p:txBody>
      </p:sp>
      <p:sp>
        <p:nvSpPr>
          <p:cNvPr id="1048728" name="Slide Number Placeholder 5"/>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endParaRPr dirty="0" lang="en-US"/>
          </a:p>
        </p:txBody>
      </p:sp>
      <p:sp>
        <p:nvSpPr>
          <p:cNvPr id="104869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698" name="Footer Placeholder 4"/>
          <p:cNvSpPr>
            <a:spLocks noGrp="1"/>
          </p:cNvSpPr>
          <p:nvPr>
            <p:ph type="ftr" sz="quarter" idx="11"/>
          </p:nvPr>
        </p:nvSpPr>
        <p:spPr/>
        <p:txBody>
          <a:bodyPr/>
          <a:p>
            <a:endParaRPr lang="en-IN"/>
          </a:p>
        </p:txBody>
      </p:sp>
      <p:sp>
        <p:nvSpPr>
          <p:cNvPr id="1048699" name="Slide Number Placeholder 5"/>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729"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30"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732" name="Footer Placeholder 4"/>
          <p:cNvSpPr>
            <a:spLocks noGrp="1"/>
          </p:cNvSpPr>
          <p:nvPr>
            <p:ph type="ftr" sz="quarter" idx="11"/>
          </p:nvPr>
        </p:nvSpPr>
        <p:spPr/>
        <p:txBody>
          <a:bodyPr/>
          <a:p>
            <a:endParaRPr lang="en-IN"/>
          </a:p>
        </p:txBody>
      </p:sp>
      <p:sp>
        <p:nvSpPr>
          <p:cNvPr id="1048733" name="Slide Number Placeholder 5"/>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endParaRPr dirty="0" lang="en-US"/>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592" name="Footer Placeholder 4"/>
          <p:cNvSpPr>
            <a:spLocks noGrp="1"/>
          </p:cNvSpPr>
          <p:nvPr>
            <p:ph type="ftr" sz="quarter" idx="11"/>
          </p:nvPr>
        </p:nvSpPr>
        <p:spPr/>
        <p:txBody>
          <a:bodyPr/>
          <a:p>
            <a:endParaRPr lang="en-IN"/>
          </a:p>
        </p:txBody>
      </p:sp>
      <p:sp>
        <p:nvSpPr>
          <p:cNvPr id="1048593" name="Slide Number Placeholder 5"/>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0" name=""/>
        <p:cNvGrpSpPr/>
        <p:nvPr/>
      </p:nvGrpSpPr>
      <p:grpSpPr>
        <a:xfrm>
          <a:off x="0" y="0"/>
          <a:ext cx="0" cy="0"/>
          <a:chOff x="0" y="0"/>
          <a:chExt cx="0" cy="0"/>
        </a:xfrm>
      </p:grpSpPr>
      <p:sp>
        <p:nvSpPr>
          <p:cNvPr id="104870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0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2" name="Date Placeholder 3"/>
          <p:cNvSpPr>
            <a:spLocks noGrp="1"/>
          </p:cNvSpPr>
          <p:nvPr>
            <p:ph type="dt" sz="half" idx="10"/>
          </p:nvPr>
        </p:nvSpPr>
        <p:spPr/>
        <p:txBody>
          <a:bodyPr/>
          <a:p>
            <a:fld id="{E780CAC1-BCD1-4941-9EB8-5855CD9AD1F6}" type="datetimeFigureOut">
              <a:rPr lang="en-IN" smtClean="0"/>
              <a:t>04-07-2022</a:t>
            </a:fld>
            <a:endParaRPr lang="en-IN"/>
          </a:p>
        </p:txBody>
      </p:sp>
      <p:sp>
        <p:nvSpPr>
          <p:cNvPr id="1048703" name="Footer Placeholder 4"/>
          <p:cNvSpPr>
            <a:spLocks noGrp="1"/>
          </p:cNvSpPr>
          <p:nvPr>
            <p:ph type="ftr" sz="quarter" idx="11"/>
          </p:nvPr>
        </p:nvSpPr>
        <p:spPr/>
        <p:txBody>
          <a:bodyPr/>
          <a:p>
            <a:endParaRPr lang="en-IN"/>
          </a:p>
        </p:txBody>
      </p:sp>
      <p:sp>
        <p:nvSpPr>
          <p:cNvPr id="1048704" name="Slide Number Placeholder 5"/>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598" name="Title 1"/>
          <p:cNvSpPr>
            <a:spLocks noGrp="1"/>
          </p:cNvSpPr>
          <p:nvPr>
            <p:ph type="title"/>
          </p:nvPr>
        </p:nvSpPr>
        <p:spPr/>
        <p:txBody>
          <a:bodyPr/>
          <a:p>
            <a:r>
              <a:rPr lang="en-US"/>
              <a:t>Click to edit Master title style</a:t>
            </a:r>
            <a:endParaRPr dirty="0" lang="en-US"/>
          </a:p>
        </p:txBody>
      </p:sp>
      <p:sp>
        <p:nvSpPr>
          <p:cNvPr id="104859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1" name="Date Placeholder 4"/>
          <p:cNvSpPr>
            <a:spLocks noGrp="1"/>
          </p:cNvSpPr>
          <p:nvPr>
            <p:ph type="dt" sz="half" idx="10"/>
          </p:nvPr>
        </p:nvSpPr>
        <p:spPr/>
        <p:txBody>
          <a:bodyPr/>
          <a:p>
            <a:fld id="{E780CAC1-BCD1-4941-9EB8-5855CD9AD1F6}" type="datetimeFigureOut">
              <a:rPr lang="en-IN" smtClean="0"/>
              <a:t>04-07-2022</a:t>
            </a:fld>
            <a:endParaRPr lang="en-IN"/>
          </a:p>
        </p:txBody>
      </p:sp>
      <p:sp>
        <p:nvSpPr>
          <p:cNvPr id="1048602" name="Footer Placeholder 5"/>
          <p:cNvSpPr>
            <a:spLocks noGrp="1"/>
          </p:cNvSpPr>
          <p:nvPr>
            <p:ph type="ftr" sz="quarter" idx="11"/>
          </p:nvPr>
        </p:nvSpPr>
        <p:spPr/>
        <p:txBody>
          <a:bodyPr/>
          <a:p>
            <a:endParaRPr lang="en-IN"/>
          </a:p>
        </p:txBody>
      </p:sp>
      <p:sp>
        <p:nvSpPr>
          <p:cNvPr id="1048603" name="Slide Number Placeholder 6"/>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p>
            <a:r>
              <a:rPr lang="en-US"/>
              <a:t>Click to edit Master title style</a:t>
            </a:r>
            <a:endParaRPr dirty="0" lang="en-US"/>
          </a:p>
        </p:txBody>
      </p:sp>
      <p:sp>
        <p:nvSpPr>
          <p:cNvPr id="104870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Date Placeholder 6"/>
          <p:cNvSpPr>
            <a:spLocks noGrp="1"/>
          </p:cNvSpPr>
          <p:nvPr>
            <p:ph type="dt" sz="half" idx="10"/>
          </p:nvPr>
        </p:nvSpPr>
        <p:spPr/>
        <p:txBody>
          <a:bodyPr/>
          <a:p>
            <a:fld id="{E780CAC1-BCD1-4941-9EB8-5855CD9AD1F6}" type="datetimeFigureOut">
              <a:rPr lang="en-IN" smtClean="0"/>
              <a:t>04-07-2022</a:t>
            </a:fld>
            <a:endParaRPr lang="en-IN"/>
          </a:p>
        </p:txBody>
      </p:sp>
      <p:sp>
        <p:nvSpPr>
          <p:cNvPr id="1048711" name="Footer Placeholder 7"/>
          <p:cNvSpPr>
            <a:spLocks noGrp="1"/>
          </p:cNvSpPr>
          <p:nvPr>
            <p:ph type="ftr" sz="quarter" idx="11"/>
          </p:nvPr>
        </p:nvSpPr>
        <p:spPr/>
        <p:txBody>
          <a:bodyPr/>
          <a:p>
            <a:endParaRPr lang="en-IN"/>
          </a:p>
        </p:txBody>
      </p:sp>
      <p:sp>
        <p:nvSpPr>
          <p:cNvPr id="1048712" name="Slide Number Placeholder 8"/>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5" name=""/>
        <p:cNvGrpSpPr/>
        <p:nvPr/>
      </p:nvGrpSpPr>
      <p:grpSpPr>
        <a:xfrm>
          <a:off x="0" y="0"/>
          <a:ext cx="0" cy="0"/>
          <a:chOff x="0" y="0"/>
          <a:chExt cx="0" cy="0"/>
        </a:xfrm>
      </p:grpSpPr>
      <p:sp>
        <p:nvSpPr>
          <p:cNvPr id="1048669"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70" name="Date Placeholder 2"/>
          <p:cNvSpPr>
            <a:spLocks noGrp="1"/>
          </p:cNvSpPr>
          <p:nvPr>
            <p:ph type="dt" sz="half" idx="10"/>
          </p:nvPr>
        </p:nvSpPr>
        <p:spPr/>
        <p:txBody>
          <a:bodyPr/>
          <a:p>
            <a:fld id="{E780CAC1-BCD1-4941-9EB8-5855CD9AD1F6}" type="datetimeFigureOut">
              <a:rPr lang="en-IN" smtClean="0"/>
              <a:t>04-07-2022</a:t>
            </a:fld>
            <a:endParaRPr lang="en-IN"/>
          </a:p>
        </p:txBody>
      </p:sp>
      <p:sp>
        <p:nvSpPr>
          <p:cNvPr id="1048671" name="Footer Placeholder 3"/>
          <p:cNvSpPr>
            <a:spLocks noGrp="1"/>
          </p:cNvSpPr>
          <p:nvPr>
            <p:ph type="ftr" sz="quarter" idx="11"/>
          </p:nvPr>
        </p:nvSpPr>
        <p:spPr/>
        <p:txBody>
          <a:bodyPr/>
          <a:p>
            <a:endParaRPr lang="en-IN"/>
          </a:p>
        </p:txBody>
      </p:sp>
      <p:sp>
        <p:nvSpPr>
          <p:cNvPr id="1048672" name="Slide Number Placeholder 4"/>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08" name="Date Placeholder 1"/>
          <p:cNvSpPr>
            <a:spLocks noGrp="1"/>
          </p:cNvSpPr>
          <p:nvPr>
            <p:ph type="dt" sz="half" idx="10"/>
          </p:nvPr>
        </p:nvSpPr>
        <p:spPr/>
        <p:txBody>
          <a:bodyPr/>
          <a:p>
            <a:fld id="{E780CAC1-BCD1-4941-9EB8-5855CD9AD1F6}" type="datetimeFigureOut">
              <a:rPr lang="en-IN" smtClean="0"/>
              <a:t>04-07-2022</a:t>
            </a:fld>
            <a:endParaRPr lang="en-IN"/>
          </a:p>
        </p:txBody>
      </p:sp>
      <p:sp>
        <p:nvSpPr>
          <p:cNvPr id="1048609" name="Footer Placeholder 2"/>
          <p:cNvSpPr>
            <a:spLocks noGrp="1"/>
          </p:cNvSpPr>
          <p:nvPr>
            <p:ph type="ftr" sz="quarter" idx="11"/>
          </p:nvPr>
        </p:nvSpPr>
        <p:spPr/>
        <p:txBody>
          <a:bodyPr/>
          <a:p>
            <a:endParaRPr lang="en-IN"/>
          </a:p>
        </p:txBody>
      </p:sp>
      <p:sp>
        <p:nvSpPr>
          <p:cNvPr id="1048610" name="Slide Number Placeholder 3"/>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1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1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617" name="Date Placeholder 4"/>
          <p:cNvSpPr>
            <a:spLocks noGrp="1"/>
          </p:cNvSpPr>
          <p:nvPr>
            <p:ph type="dt" sz="half" idx="10"/>
          </p:nvPr>
        </p:nvSpPr>
        <p:spPr/>
        <p:txBody>
          <a:bodyPr/>
          <a:p>
            <a:fld id="{E780CAC1-BCD1-4941-9EB8-5855CD9AD1F6}" type="datetimeFigureOut">
              <a:rPr lang="en-IN" smtClean="0"/>
              <a:t>04-07-2022</a:t>
            </a:fld>
            <a:endParaRPr lang="en-IN"/>
          </a:p>
        </p:txBody>
      </p:sp>
      <p:sp>
        <p:nvSpPr>
          <p:cNvPr id="1048618" name="Footer Placeholder 5"/>
          <p:cNvSpPr>
            <a:spLocks noGrp="1"/>
          </p:cNvSpPr>
          <p:nvPr>
            <p:ph type="ftr" sz="quarter" idx="11"/>
          </p:nvPr>
        </p:nvSpPr>
        <p:spPr/>
        <p:txBody>
          <a:bodyPr/>
          <a:p>
            <a:endParaRPr lang="en-IN"/>
          </a:p>
        </p:txBody>
      </p:sp>
      <p:sp>
        <p:nvSpPr>
          <p:cNvPr id="1048619" name="Slide Number Placeholder 6"/>
          <p:cNvSpPr>
            <a:spLocks noGrp="1"/>
          </p:cNvSpPr>
          <p:nvPr>
            <p:ph type="sldNum" sz="quarter" idx="12"/>
          </p:nvPr>
        </p:nvSpPr>
        <p:spPr/>
        <p:txBody>
          <a:bodyPr/>
          <a:p>
            <a:fld id="{AC7C1A85-7F26-4F1B-A43A-C48DC4A6844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8" name=""/>
        <p:cNvGrpSpPr/>
        <p:nvPr/>
      </p:nvGrpSpPr>
      <p:grpSpPr>
        <a:xfrm>
          <a:off x="0" y="0"/>
          <a:ext cx="0" cy="0"/>
          <a:chOff x="0" y="0"/>
          <a:chExt cx="0" cy="0"/>
        </a:xfrm>
      </p:grpSpPr>
      <p:sp>
        <p:nvSpPr>
          <p:cNvPr id="104868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9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Footer Placeholder 5"/>
          <p:cNvSpPr>
            <a:spLocks noGrp="1"/>
          </p:cNvSpPr>
          <p:nvPr>
            <p:ph type="ftr" sz="quarter" idx="11"/>
          </p:nvPr>
        </p:nvSpPr>
        <p:spPr/>
        <p:txBody>
          <a:bodyPr/>
          <a:p>
            <a:endParaRPr lang="en-IN"/>
          </a:p>
        </p:txBody>
      </p:sp>
      <p:sp>
        <p:nvSpPr>
          <p:cNvPr id="1048693" name="Slide Number Placeholder 6"/>
          <p:cNvSpPr>
            <a:spLocks noGrp="1"/>
          </p:cNvSpPr>
          <p:nvPr>
            <p:ph type="sldNum" sz="quarter" idx="12"/>
          </p:nvPr>
        </p:nvSpPr>
        <p:spPr/>
        <p:txBody>
          <a:bodyPr/>
          <a:p>
            <a:fld id="{AC7C1A85-7F26-4F1B-A43A-C48DC4A6844A}" type="slidenum">
              <a:rPr lang="en-IN" smtClean="0"/>
              <a:t>‹#›</a:t>
            </a:fld>
            <a:endParaRPr lang="en-IN"/>
          </a:p>
        </p:txBody>
      </p:sp>
      <p:sp>
        <p:nvSpPr>
          <p:cNvPr id="1048694" name="Date Placeholder 4"/>
          <p:cNvSpPr>
            <a:spLocks noGrp="1"/>
          </p:cNvSpPr>
          <p:nvPr>
            <p:ph type="dt" sz="half" idx="10"/>
          </p:nvPr>
        </p:nvSpPr>
        <p:spPr/>
        <p:txBody>
          <a:bodyPr/>
          <a:p>
            <a:fld id="{E780CAC1-BCD1-4941-9EB8-5855CD9AD1F6}" type="datetimeFigureOut">
              <a:rPr lang="en-IN" smtClean="0"/>
              <a:t>04-07-2022</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780CAC1-BCD1-4941-9EB8-5855CD9AD1F6}" type="datetimeFigureOut">
              <a:rPr lang="en-IN" smtClean="0"/>
              <a:t>04-07-2022</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AC7C1A85-7F26-4F1B-A43A-C48DC4A6844A}"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4" name="Title 11"/>
          <p:cNvSpPr>
            <a:spLocks noGrp="1"/>
          </p:cNvSpPr>
          <p:nvPr>
            <p:ph type="title"/>
          </p:nvPr>
        </p:nvSpPr>
        <p:spPr>
          <a:xfrm>
            <a:off x="444136" y="375920"/>
            <a:ext cx="10193383" cy="2225040"/>
          </a:xfrm>
        </p:spPr>
        <p:txBody>
          <a:bodyPr>
            <a:normAutofit fontScale="90000"/>
          </a:bodyPr>
          <a:p>
            <a:pPr algn="ctr"/>
            <a:br>
              <a:rPr dirty="0" sz="4000" lang="en-US">
                <a:solidFill>
                  <a:schemeClr val="accent2">
                    <a:lumMod val="60000"/>
                    <a:lumOff val="40000"/>
                  </a:schemeClr>
                </a:solidFill>
              </a:rPr>
            </a:br>
            <a:br>
              <a:rPr dirty="0" sz="4000" lang="en-US">
                <a:solidFill>
                  <a:schemeClr val="accent2">
                    <a:lumMod val="60000"/>
                    <a:lumOff val="40000"/>
                  </a:schemeClr>
                </a:solidFill>
              </a:rPr>
            </a:br>
            <a:r>
              <a:rPr b="1" dirty="0" sz="4400" lang="en-US">
                <a:solidFill>
                  <a:schemeClr val="accent2">
                    <a:lumMod val="50000"/>
                  </a:schemeClr>
                </a:solidFill>
              </a:rPr>
              <a:t>IOT BASED TEMPERATURE AND HUMIDITY MONITORING SYSTEM FOR SMART HOME</a:t>
            </a:r>
            <a:endParaRPr b="1" dirty="0" sz="4400" lang="en-IN">
              <a:solidFill>
                <a:schemeClr val="accent2">
                  <a:lumMod val="50000"/>
                </a:schemeClr>
              </a:solidFill>
            </a:endParaRPr>
          </a:p>
        </p:txBody>
      </p:sp>
      <p:sp>
        <p:nvSpPr>
          <p:cNvPr id="1048595" name="Content Placeholder 12"/>
          <p:cNvSpPr>
            <a:spLocks noGrp="1"/>
          </p:cNvSpPr>
          <p:nvPr>
            <p:ph idx="1"/>
          </p:nvPr>
        </p:nvSpPr>
        <p:spPr>
          <a:xfrm>
            <a:off x="891857" y="3144416"/>
            <a:ext cx="8829865" cy="3628466"/>
          </a:xfrm>
        </p:spPr>
        <p:txBody>
          <a:bodyPr>
            <a:normAutofit fontScale="94444" lnSpcReduction="10000"/>
          </a:bodyPr>
          <a:p>
            <a:pPr algn="ctr" indent="0" marL="0">
              <a:buNone/>
            </a:pPr>
            <a:r>
              <a:rPr b="1" dirty="0" sz="4400" lang="en-US">
                <a:solidFill>
                  <a:schemeClr val="accent5">
                    <a:lumMod val="50000"/>
                  </a:schemeClr>
                </a:solidFill>
              </a:rPr>
              <a:t>BATCH- </a:t>
            </a:r>
            <a:r>
              <a:rPr b="1" dirty="0" sz="4400" lang="en-US">
                <a:solidFill>
                  <a:schemeClr val="accent5">
                    <a:lumMod val="50000"/>
                  </a:schemeClr>
                </a:solidFill>
              </a:rPr>
              <a:t>6</a:t>
            </a:r>
            <a:endParaRPr altLang="en-US" lang="zh-CN"/>
          </a:p>
          <a:p>
            <a:pPr indent="0" marL="0">
              <a:buNone/>
            </a:pPr>
            <a:r>
              <a:rPr b="1" dirty="0" sz="2800" lang="en-US">
                <a:solidFill>
                  <a:schemeClr val="accent5"/>
                </a:solidFill>
              </a:rPr>
              <a:t>STUDENT DETAILS :-</a:t>
            </a:r>
          </a:p>
          <a:p>
            <a:pPr indent="0" marL="0">
              <a:buNone/>
            </a:pPr>
            <a:r>
              <a:rPr b="1" sz="2800" lang="en-US">
                <a:solidFill>
                  <a:srgbClr val="7030A0"/>
                </a:solidFill>
              </a:rPr>
              <a:t>N.Sree Swarna (192119038)</a:t>
            </a:r>
          </a:p>
          <a:p>
            <a:pPr indent="0" marL="0">
              <a:buNone/>
            </a:pPr>
            <a:r>
              <a:rPr b="1" sz="2800" lang="en-US">
                <a:solidFill>
                  <a:srgbClr val="7030A0"/>
                </a:solidFill>
              </a:rPr>
              <a:t>E.Hema Sree (192125021)</a:t>
            </a:r>
          </a:p>
          <a:p>
            <a:pPr indent="0" marL="0">
              <a:buNone/>
            </a:pPr>
            <a:r>
              <a:rPr b="1" sz="2800" lang="en-US">
                <a:solidFill>
                  <a:srgbClr val="7030A0"/>
                </a:solidFill>
              </a:rPr>
              <a:t>R.RupaSriDevi (192110092)</a:t>
            </a:r>
            <a:endParaRPr b="1" dirty="0" sz="2800" lang="en-US">
              <a:solidFill>
                <a:srgbClr val="7030A0"/>
              </a:solidFill>
            </a:endParaRPr>
          </a:p>
          <a:p>
            <a:pPr indent="0" marL="0">
              <a:buNone/>
            </a:pPr>
            <a:endParaRPr b="1" dirty="0" sz="2400" lang="en-US"/>
          </a:p>
          <a:p>
            <a:pPr indent="0" marL="0">
              <a:buNone/>
            </a:pPr>
            <a:r>
              <a:rPr dirty="0" lang="en-IN"/>
              <a:t> </a:t>
            </a:r>
          </a:p>
        </p:txBody>
      </p:sp>
      <p:pic>
        <p:nvPicPr>
          <p:cNvPr id="2097152" name="Picture 2"/>
          <p:cNvPicPr>
            <a:picLocks noChangeAspect="1"/>
          </p:cNvPicPr>
          <p:nvPr/>
        </p:nvPicPr>
        <p:blipFill>
          <a:blip xmlns:r="http://schemas.openxmlformats.org/officeDocument/2006/relationships" r:embed="rId1"/>
          <a:stretch>
            <a:fillRect/>
          </a:stretch>
        </p:blipFill>
        <p:spPr>
          <a:xfrm>
            <a:off x="773564" y="252667"/>
            <a:ext cx="9534525" cy="1127941"/>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grpSp>
        <p:nvGrpSpPr>
          <p:cNvPr id="53" name="Group 8"/>
          <p:cNvGrpSpPr>
            <a:grpSpLocks noMove="1" noResize="1" noRot="1" noGrp="1" noChangeAspect="1"/>
          </p:cNvGrpSpPr>
          <p:nvPr/>
        </p:nvGrpSpPr>
        <p:grpSpPr>
          <a:xfrm>
            <a:off x="0" y="-8467"/>
            <a:ext cx="12192000" cy="6866467"/>
            <a:chOff x="0" y="-8467"/>
            <a:chExt cx="12192000" cy="6866467"/>
          </a:xfrm>
        </p:grpSpPr>
        <p:sp>
          <p:nvSpPr>
            <p:cNvPr id="1048633"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0"/>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1"/>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34"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6" name="Isosceles Triangle 14"/>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7"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8"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0" name="Isosceles Triangle 18"/>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41" name="TextBox 2"/>
          <p:cNvSpPr txBox="1"/>
          <p:nvPr/>
        </p:nvSpPr>
        <p:spPr>
          <a:xfrm>
            <a:off x="647655" y="-34363"/>
            <a:ext cx="4335468" cy="2875534"/>
          </a:xfrm>
          <a:prstGeom prst="rect"/>
        </p:spPr>
        <p:txBody>
          <a:bodyPr anchor="b" bIns="45720" lIns="91440" rIns="91440" rtlCol="0" tIns="45720" vert="horz">
            <a:normAutofit/>
          </a:bodyPr>
          <a:p>
            <a:pPr algn="r">
              <a:spcBef>
                <a:spcPct val="0"/>
              </a:spcBef>
              <a:spcAft>
                <a:spcPts val="600"/>
              </a:spcAft>
            </a:pPr>
            <a:r>
              <a:rPr dirty="0" sz="5400" lang="en-US">
                <a:solidFill>
                  <a:schemeClr val="accent1"/>
                </a:solidFill>
                <a:latin typeface="+mj-lt"/>
                <a:ea typeface="+mj-ea"/>
                <a:cs typeface="+mj-cs"/>
              </a:rPr>
              <a:t>circuit diagram</a:t>
            </a:r>
          </a:p>
        </p:txBody>
      </p:sp>
      <p:pic>
        <p:nvPicPr>
          <p:cNvPr id="2097156" name="Picture 3" descr="A screenshot of a cell phone  Description automatically generated with low confidence"/>
          <p:cNvPicPr>
            <a:picLocks noChangeAspect="1"/>
          </p:cNvPicPr>
          <p:nvPr/>
        </p:nvPicPr>
        <p:blipFill>
          <a:blip xmlns:r="http://schemas.openxmlformats.org/officeDocument/2006/relationships" r:embed="rId1"/>
          <a:stretch>
            <a:fillRect/>
          </a:stretch>
        </p:blipFill>
        <p:spPr>
          <a:xfrm>
            <a:off x="5310250" y="2123741"/>
            <a:ext cx="5041281" cy="384471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57" name="Picture 3"/>
          <p:cNvPicPr>
            <a:picLocks noChangeAspect="1"/>
          </p:cNvPicPr>
          <p:nvPr/>
        </p:nvPicPr>
        <p:blipFill>
          <a:blip xmlns:r="http://schemas.openxmlformats.org/officeDocument/2006/relationships" r:embed="rId1"/>
          <a:stretch>
            <a:fillRect/>
          </a:stretch>
        </p:blipFill>
        <p:spPr>
          <a:xfrm>
            <a:off x="1375558" y="1624024"/>
            <a:ext cx="8263246" cy="485542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2" name="TextBox 2"/>
          <p:cNvSpPr txBox="1"/>
          <p:nvPr/>
        </p:nvSpPr>
        <p:spPr>
          <a:xfrm>
            <a:off x="4301412" y="375170"/>
            <a:ext cx="6102220" cy="461665"/>
          </a:xfrm>
          <a:prstGeom prst="rect"/>
          <a:noFill/>
        </p:spPr>
        <p:txBody>
          <a:bodyPr wrap="square">
            <a:spAutoFit/>
          </a:bodyPr>
          <a:p>
            <a:r>
              <a:rPr dirty="0" sz="2400" lang="en-US">
                <a:solidFill>
                  <a:srgbClr val="FF0000"/>
                </a:solidFill>
              </a:rPr>
              <a:t>Code/IDE/sample</a:t>
            </a:r>
            <a:endParaRPr dirty="0" sz="2400" lang="en-IN"/>
          </a:p>
        </p:txBody>
      </p:sp>
      <p:sp>
        <p:nvSpPr>
          <p:cNvPr id="1048643" name="TextBox 4"/>
          <p:cNvSpPr txBox="1"/>
          <p:nvPr/>
        </p:nvSpPr>
        <p:spPr>
          <a:xfrm>
            <a:off x="1516828" y="1118795"/>
            <a:ext cx="10090673" cy="369332"/>
          </a:xfrm>
          <a:prstGeom prst="rect"/>
          <a:noFill/>
        </p:spPr>
        <p:txBody>
          <a:bodyPr rtlCol="0" wrap="square">
            <a:spAutoFit/>
          </a:bodyPr>
          <a:p>
            <a:endParaRPr dirty="0" lang="en-IN"/>
          </a:p>
        </p:txBody>
      </p:sp>
      <p:sp>
        <p:nvSpPr>
          <p:cNvPr id="1048644" name="TextBox 5"/>
          <p:cNvSpPr txBox="1"/>
          <p:nvPr/>
        </p:nvSpPr>
        <p:spPr>
          <a:xfrm>
            <a:off x="1669228" y="1271195"/>
            <a:ext cx="10090673" cy="369332"/>
          </a:xfrm>
          <a:prstGeom prst="rect"/>
          <a:noFill/>
        </p:spPr>
        <p:txBody>
          <a:bodyPr rtlCol="0" wrap="square">
            <a:spAutoFit/>
          </a:bodyPr>
          <a:p>
            <a:endParaRPr dirty="0" lang="en-IN"/>
          </a:p>
        </p:txBody>
      </p:sp>
      <p:sp>
        <p:nvSpPr>
          <p:cNvPr id="1048645" name="TextBox 6"/>
          <p:cNvSpPr txBox="1"/>
          <p:nvPr/>
        </p:nvSpPr>
        <p:spPr>
          <a:xfrm>
            <a:off x="1821628" y="1423595"/>
            <a:ext cx="10090673" cy="369332"/>
          </a:xfrm>
          <a:prstGeom prst="rect"/>
          <a:noFill/>
        </p:spPr>
        <p:txBody>
          <a:bodyPr rtlCol="0" wrap="square">
            <a:spAutoFit/>
          </a:bodyPr>
          <a:p>
            <a:endParaRPr dirty="0" lang="en-IN"/>
          </a:p>
        </p:txBody>
      </p:sp>
      <p:pic>
        <p:nvPicPr>
          <p:cNvPr id="2097158" name="Picture 8" descr="Text  Description automatically generated with medium confidence"/>
          <p:cNvPicPr>
            <a:picLocks noChangeAspect="1"/>
          </p:cNvPicPr>
          <p:nvPr/>
        </p:nvPicPr>
        <p:blipFill>
          <a:blip xmlns:r="http://schemas.openxmlformats.org/officeDocument/2006/relationships" r:embed="rId1"/>
          <a:stretch>
            <a:fillRect/>
          </a:stretch>
        </p:blipFill>
        <p:spPr>
          <a:xfrm>
            <a:off x="279699" y="1118794"/>
            <a:ext cx="10947101" cy="526930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6" name="TextBox 2"/>
          <p:cNvSpPr txBox="1"/>
          <p:nvPr/>
        </p:nvSpPr>
        <p:spPr>
          <a:xfrm>
            <a:off x="4646644" y="608436"/>
            <a:ext cx="6102220" cy="461665"/>
          </a:xfrm>
          <a:prstGeom prst="rect"/>
          <a:noFill/>
        </p:spPr>
        <p:txBody>
          <a:bodyPr wrap="square">
            <a:spAutoFit/>
          </a:bodyPr>
          <a:p>
            <a:r>
              <a:rPr dirty="0" sz="2400" lang="en-US">
                <a:solidFill>
                  <a:srgbClr val="FF0000"/>
                </a:solidFill>
              </a:rPr>
              <a:t>Screenshot output:</a:t>
            </a:r>
            <a:endParaRPr dirty="0" sz="2400" lang="en-IN"/>
          </a:p>
        </p:txBody>
      </p:sp>
      <p:pic>
        <p:nvPicPr>
          <p:cNvPr id="2097159" name="Picture 3" descr="Graphical user interface, text  Description automatically generated"/>
          <p:cNvPicPr>
            <a:picLocks noChangeAspect="1"/>
          </p:cNvPicPr>
          <p:nvPr/>
        </p:nvPicPr>
        <p:blipFill>
          <a:blip xmlns:r="http://schemas.openxmlformats.org/officeDocument/2006/relationships" r:embed="rId1"/>
          <a:stretch>
            <a:fillRect/>
          </a:stretch>
        </p:blipFill>
        <p:spPr>
          <a:xfrm>
            <a:off x="152400" y="1070100"/>
            <a:ext cx="11633200" cy="549579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7" name="TextBox 2"/>
          <p:cNvSpPr txBox="1"/>
          <p:nvPr/>
        </p:nvSpPr>
        <p:spPr>
          <a:xfrm>
            <a:off x="5187821" y="384501"/>
            <a:ext cx="6102220" cy="461665"/>
          </a:xfrm>
          <a:prstGeom prst="rect"/>
          <a:noFill/>
        </p:spPr>
        <p:txBody>
          <a:bodyPr wrap="square">
            <a:spAutoFit/>
          </a:bodyPr>
          <a:p>
            <a:r>
              <a:rPr dirty="0" sz="2400" lang="en-US">
                <a:solidFill>
                  <a:srgbClr val="FF0000"/>
                </a:solidFill>
              </a:rPr>
              <a:t>Output photo</a:t>
            </a:r>
            <a:endParaRPr dirty="0" sz="2400" lang="en-IN"/>
          </a:p>
        </p:txBody>
      </p:sp>
      <p:pic>
        <p:nvPicPr>
          <p:cNvPr id="2097160" name="Picture 3" descr="Graphical user interface, text, application  Description automatically generated with medium confidence"/>
          <p:cNvPicPr>
            <a:picLocks noChangeAspect="1"/>
          </p:cNvPicPr>
          <p:nvPr/>
        </p:nvPicPr>
        <p:blipFill>
          <a:blip xmlns:r="http://schemas.openxmlformats.org/officeDocument/2006/relationships" r:embed="rId1"/>
          <a:stretch>
            <a:fillRect/>
          </a:stretch>
        </p:blipFill>
        <p:spPr>
          <a:xfrm>
            <a:off x="3101975" y="1201766"/>
            <a:ext cx="5988050" cy="540223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8" name="TextBox 2"/>
          <p:cNvSpPr txBox="1"/>
          <p:nvPr/>
        </p:nvSpPr>
        <p:spPr>
          <a:xfrm>
            <a:off x="5010538" y="459146"/>
            <a:ext cx="6102220" cy="523220"/>
          </a:xfrm>
          <a:prstGeom prst="rect"/>
          <a:noFill/>
        </p:spPr>
        <p:txBody>
          <a:bodyPr wrap="square">
            <a:spAutoFit/>
          </a:bodyPr>
          <a:p>
            <a:r>
              <a:rPr dirty="0" sz="2800" lang="en-US">
                <a:solidFill>
                  <a:srgbClr val="FF0000"/>
                </a:solidFill>
              </a:rPr>
              <a:t>Limitation : </a:t>
            </a:r>
            <a:endParaRPr dirty="0" sz="2800" lang="en-IN"/>
          </a:p>
        </p:txBody>
      </p:sp>
      <p:sp>
        <p:nvSpPr>
          <p:cNvPr id="1048649" name="TextBox 1"/>
          <p:cNvSpPr txBox="1"/>
          <p:nvPr/>
        </p:nvSpPr>
        <p:spPr>
          <a:xfrm>
            <a:off x="1276221" y="1219200"/>
            <a:ext cx="9639558" cy="1513840"/>
          </a:xfrm>
          <a:prstGeom prst="rect"/>
          <a:noFill/>
        </p:spPr>
        <p:txBody>
          <a:bodyPr rtlCol="0" wrap="square">
            <a:spAutoFit/>
          </a:bodyPr>
          <a:p>
            <a:pPr indent="-342900" marL="342900">
              <a:buFont typeface="Arial" panose="020B0604020202020204" pitchFamily="34" charset="0"/>
              <a:buChar char="•"/>
            </a:pPr>
            <a:r>
              <a:rPr dirty="0" sz="2400" lang="en-IN"/>
              <a:t>The thermistor is not suitable for a large Temperature range.</a:t>
            </a:r>
          </a:p>
          <a:p>
            <a:pPr indent="-342900" marL="342900">
              <a:buFont typeface="Arial" panose="020B0604020202020204" pitchFamily="34" charset="0"/>
              <a:buChar char="•"/>
            </a:pPr>
            <a:r>
              <a:rPr dirty="0" sz="2400" lang="en-IN"/>
              <a:t>Non linearity.</a:t>
            </a:r>
          </a:p>
          <a:p>
            <a:pPr indent="-342900" marL="342900">
              <a:buFont typeface="Arial" panose="020B0604020202020204" pitchFamily="34" charset="0"/>
              <a:buChar char="•"/>
            </a:pPr>
            <a:r>
              <a:rPr dirty="0" sz="2400" lang="en-IN"/>
              <a:t>Least stability.</a:t>
            </a:r>
          </a:p>
          <a:p>
            <a:pPr indent="-342900" marL="342900">
              <a:buFont typeface="Arial" panose="020B0604020202020204" pitchFamily="34" charset="0"/>
              <a:buChar char="•"/>
            </a:pPr>
            <a:r>
              <a:rPr dirty="0" sz="2400" lang="en-IN"/>
              <a:t>Low voltage.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50" name="TextBox 2"/>
          <p:cNvSpPr txBox="1"/>
          <p:nvPr/>
        </p:nvSpPr>
        <p:spPr>
          <a:xfrm>
            <a:off x="4081623" y="571113"/>
            <a:ext cx="6102220" cy="523220"/>
          </a:xfrm>
          <a:prstGeom prst="rect"/>
          <a:noFill/>
        </p:spPr>
        <p:txBody>
          <a:bodyPr wrap="square">
            <a:spAutoFit/>
          </a:bodyPr>
          <a:p>
            <a:r>
              <a:rPr dirty="0" sz="2800" lang="en-US">
                <a:solidFill>
                  <a:srgbClr val="FF0000"/>
                </a:solidFill>
              </a:rPr>
              <a:t>Problem faced:</a:t>
            </a:r>
            <a:endParaRPr dirty="0" sz="2800" lang="en-IN"/>
          </a:p>
        </p:txBody>
      </p:sp>
      <p:sp>
        <p:nvSpPr>
          <p:cNvPr id="1048651" name="TextBox 1"/>
          <p:cNvSpPr txBox="1"/>
          <p:nvPr/>
        </p:nvSpPr>
        <p:spPr>
          <a:xfrm>
            <a:off x="747743" y="1651000"/>
            <a:ext cx="10299700" cy="1158240"/>
          </a:xfrm>
          <a:prstGeom prst="rect"/>
          <a:noFill/>
        </p:spPr>
        <p:txBody>
          <a:bodyPr rtlCol="0" wrap="square">
            <a:spAutoFit/>
          </a:bodyPr>
          <a:p>
            <a:pPr indent="-285750" marL="285750">
              <a:buFont typeface="Arial" panose="020B0604020202020204" pitchFamily="34" charset="0"/>
              <a:buChar char="•"/>
            </a:pPr>
            <a:r>
              <a:rPr dirty="0" sz="2400" lang="en-IN"/>
              <a:t>We faced a problem the board is not compactable to my laptop.</a:t>
            </a:r>
          </a:p>
          <a:p>
            <a:pPr indent="-285750" marL="285750">
              <a:buFont typeface="Arial" panose="020B0604020202020204" pitchFamily="34" charset="0"/>
              <a:buChar char="•"/>
            </a:pPr>
            <a:r>
              <a:rPr dirty="0" sz="2400" lang="en-IN"/>
              <a:t>To compile the code we faced a lot of errors in the Arduino simulation.</a:t>
            </a:r>
          </a:p>
          <a:p>
            <a:pPr indent="-285750" marL="285750">
              <a:buFont typeface="Arial" panose="020B0604020202020204" pitchFamily="34" charset="0"/>
              <a:buChar char="•"/>
            </a:pPr>
            <a:r>
              <a:rPr dirty="0" sz="2400" lang="en-IN"/>
              <a:t>While connecting the circuit to the device.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52" name="TextBox 2"/>
          <p:cNvSpPr txBox="1"/>
          <p:nvPr/>
        </p:nvSpPr>
        <p:spPr>
          <a:xfrm>
            <a:off x="4418563" y="583036"/>
            <a:ext cx="6102220" cy="461665"/>
          </a:xfrm>
          <a:prstGeom prst="rect"/>
          <a:noFill/>
        </p:spPr>
        <p:txBody>
          <a:bodyPr wrap="square">
            <a:spAutoFit/>
          </a:bodyPr>
          <a:p>
            <a:r>
              <a:rPr dirty="0" sz="2400" lang="en-US">
                <a:solidFill>
                  <a:srgbClr val="FF0000"/>
                </a:solidFill>
              </a:rPr>
              <a:t>Future scope:</a:t>
            </a:r>
            <a:endParaRPr dirty="0" sz="2400" lang="en-IN"/>
          </a:p>
        </p:txBody>
      </p:sp>
      <p:sp>
        <p:nvSpPr>
          <p:cNvPr id="1048653" name="TextBox 1"/>
          <p:cNvSpPr txBox="1"/>
          <p:nvPr/>
        </p:nvSpPr>
        <p:spPr>
          <a:xfrm>
            <a:off x="762000" y="1562100"/>
            <a:ext cx="10693400" cy="1424940"/>
          </a:xfrm>
          <a:prstGeom prst="rect"/>
          <a:noFill/>
        </p:spPr>
        <p:txBody>
          <a:bodyPr rtlCol="0" wrap="square">
            <a:spAutoFit/>
          </a:bodyPr>
          <a:p>
            <a:r>
              <a:rPr dirty="0" lang="en-IN"/>
              <a:t>Embrace the digital-focused future with our comprehensive portfolio of advanced smart sensor technologies for monitoring and controlling position, pressure, and temperature.</a:t>
            </a:r>
          </a:p>
          <a:p>
            <a:endParaRPr dirty="0" lang="en-IN"/>
          </a:p>
          <a:p>
            <a:r>
              <a:rPr dirty="0" lang="en-IN"/>
              <a:t>Our mission is to actively develop and expand our offering with new intelligent sensor technologies that satisfy the demands of today’s applications – and anticipate the needs of tomorrow.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4" name="TextBox 2"/>
          <p:cNvSpPr txBox="1"/>
          <p:nvPr/>
        </p:nvSpPr>
        <p:spPr>
          <a:xfrm>
            <a:off x="4963885" y="589775"/>
            <a:ext cx="6102220" cy="461665"/>
          </a:xfrm>
          <a:prstGeom prst="rect"/>
          <a:noFill/>
        </p:spPr>
        <p:txBody>
          <a:bodyPr wrap="square">
            <a:spAutoFit/>
          </a:bodyPr>
          <a:p>
            <a:r>
              <a:rPr dirty="0" sz="2400" lang="en-US">
                <a:solidFill>
                  <a:srgbClr val="FF0000"/>
                </a:solidFill>
              </a:rPr>
              <a:t>Reference :</a:t>
            </a:r>
            <a:endParaRPr dirty="0" sz="2400" lang="en-IN"/>
          </a:p>
        </p:txBody>
      </p:sp>
      <p:sp>
        <p:nvSpPr>
          <p:cNvPr id="1048655" name="TextBox 3"/>
          <p:cNvSpPr txBox="1"/>
          <p:nvPr/>
        </p:nvSpPr>
        <p:spPr>
          <a:xfrm>
            <a:off x="1422530" y="1555750"/>
            <a:ext cx="9334500" cy="3749041"/>
          </a:xfrm>
          <a:prstGeom prst="rect"/>
          <a:noFill/>
        </p:spPr>
        <p:txBody>
          <a:bodyPr rtlCol="0" wrap="square">
            <a:spAutoFit/>
          </a:bodyPr>
          <a:p>
            <a:pPr indent="-285750" marL="285750">
              <a:buFont typeface="Arial" panose="020B0604020202020204" pitchFamily="34" charset="0"/>
              <a:buChar char="•"/>
            </a:pPr>
            <a:r>
              <a:rPr dirty="0" sz="2000" lang="en-IN"/>
              <a:t>G. Moggs, Z. Szilagyi, T. Stanislav and S. Folia. "An HTTP-based environmental monitoring system using power harvesting."2017 21st International Conference on System Theory, Control, and Computing Sinaia. 2017. pp. 845 pp.845848. doi:10.1109/ICSTCC.2017.8107142.</a:t>
            </a:r>
          </a:p>
          <a:p>
            <a:pPr indent="-285750" marL="285750">
              <a:buFont typeface="Arial" panose="020B0604020202020204" pitchFamily="34" charset="0"/>
              <a:buChar char="•"/>
            </a:pPr>
            <a:r>
              <a:rPr dirty="0" sz="2000" lang="en-US"/>
              <a:t>B. K. Moharana, P. Anand, S. Kumar, and P. Kodali. "Development of a </a:t>
            </a:r>
            <a:r>
              <a:rPr dirty="0" sz="2000" lang="en-US" err="1"/>
              <a:t>loT</a:t>
            </a:r>
            <a:r>
              <a:rPr dirty="0" sz="2000" lang="en-US"/>
              <a:t>-based Real-Time Air Quality Monitoring Device," 2020 International Conference on Communication and Signal Processing (ICCSP), Chennai. India. 2020, 10.1109/1CCSP48568.2020.9182330.</a:t>
            </a:r>
            <a:endParaRPr dirty="0" sz="2000" lang="en-IN"/>
          </a:p>
          <a:p>
            <a:pPr indent="-285750" marL="285750">
              <a:buFont typeface="Arial" panose="020B0604020202020204" pitchFamily="34" charset="0"/>
              <a:buChar char="•"/>
            </a:pPr>
            <a:r>
              <a:rPr dirty="0" sz="2000" lang="en-IN"/>
              <a:t>131 S. Saha and A. Majumdar, "Data center temperature monitoring withESP8266 based Wireless Sensor Network and a cloud-based dashboard. with the real-time alert system." 2017 Devices for Integrated Circuit (</a:t>
            </a:r>
            <a:r>
              <a:rPr dirty="0" sz="2000" lang="en-IN" err="1"/>
              <a:t>DevIC</a:t>
            </a:r>
            <a:r>
              <a:rPr dirty="0" sz="2000" lang="en-IN"/>
              <a:t>). Kalyani. 2017. 10.1109/DEVIC.2017.8073958. pp. 307-310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61" name="Picture 4"/>
          <p:cNvPicPr>
            <a:picLocks noChangeAspect="1"/>
          </p:cNvPicPr>
          <p:nvPr/>
        </p:nvPicPr>
        <p:blipFill>
          <a:blip xmlns:r="http://schemas.openxmlformats.org/officeDocument/2006/relationships" r:embed="rId1"/>
          <a:stretch>
            <a:fillRect/>
          </a:stretch>
        </p:blipFill>
        <p:spPr>
          <a:xfrm>
            <a:off x="2214254" y="1419595"/>
            <a:ext cx="7273636" cy="423355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6" name="Title 1"/>
          <p:cNvSpPr>
            <a:spLocks noGrp="1"/>
          </p:cNvSpPr>
          <p:nvPr>
            <p:ph type="title"/>
          </p:nvPr>
        </p:nvSpPr>
        <p:spPr>
          <a:xfrm>
            <a:off x="649342" y="445382"/>
            <a:ext cx="8596668" cy="1320800"/>
          </a:xfrm>
        </p:spPr>
        <p:txBody>
          <a:bodyPr>
            <a:normAutofit/>
          </a:bodyPr>
          <a:p>
            <a:r>
              <a:rPr dirty="0" sz="3200" lang="en-US">
                <a:solidFill>
                  <a:srgbClr val="FF0000"/>
                </a:solidFill>
              </a:rPr>
              <a:t>I</a:t>
            </a:r>
            <a:r>
              <a:rPr dirty="0" sz="3200" lang="en-US">
                <a:solidFill>
                  <a:srgbClr val="FF0000"/>
                </a:solidFill>
              </a:rPr>
              <a:t>N</a:t>
            </a:r>
            <a:r>
              <a:rPr dirty="0" sz="3200" lang="en-US">
                <a:solidFill>
                  <a:srgbClr val="FF0000"/>
                </a:solidFill>
              </a:rPr>
              <a:t>T</a:t>
            </a:r>
            <a:r>
              <a:rPr dirty="0" sz="3200" lang="en-US">
                <a:solidFill>
                  <a:srgbClr val="FF0000"/>
                </a:solidFill>
              </a:rPr>
              <a:t>R</a:t>
            </a:r>
            <a:r>
              <a:rPr dirty="0" sz="3200" lang="en-US">
                <a:solidFill>
                  <a:srgbClr val="FF0000"/>
                </a:solidFill>
              </a:rPr>
              <a:t>O</a:t>
            </a:r>
            <a:r>
              <a:rPr dirty="0" sz="3200" lang="en-US">
                <a:solidFill>
                  <a:srgbClr val="FF0000"/>
                </a:solidFill>
              </a:rPr>
              <a:t>D</a:t>
            </a:r>
            <a:r>
              <a:rPr dirty="0" sz="3200" lang="en-US">
                <a:solidFill>
                  <a:srgbClr val="FF0000"/>
                </a:solidFill>
              </a:rPr>
              <a:t>U</a:t>
            </a:r>
            <a:r>
              <a:rPr dirty="0" sz="3200" lang="en-US">
                <a:solidFill>
                  <a:srgbClr val="FF0000"/>
                </a:solidFill>
              </a:rPr>
              <a:t>C</a:t>
            </a:r>
            <a:r>
              <a:rPr dirty="0" sz="3200" lang="en-US">
                <a:solidFill>
                  <a:srgbClr val="FF0000"/>
                </a:solidFill>
              </a:rPr>
              <a:t>T</a:t>
            </a:r>
            <a:r>
              <a:rPr dirty="0" sz="3200" lang="en-US">
                <a:solidFill>
                  <a:srgbClr val="FF0000"/>
                </a:solidFill>
              </a:rPr>
              <a:t>I</a:t>
            </a:r>
            <a:r>
              <a:rPr dirty="0" sz="3200" lang="en-US">
                <a:solidFill>
                  <a:srgbClr val="FF0000"/>
                </a:solidFill>
              </a:rPr>
              <a:t>O</a:t>
            </a:r>
            <a:r>
              <a:rPr dirty="0" sz="3200" lang="en-US">
                <a:solidFill>
                  <a:srgbClr val="FF0000"/>
                </a:solidFill>
              </a:rPr>
              <a:t>N</a:t>
            </a:r>
            <a:r>
              <a:rPr dirty="0" sz="3200" lang="en-US">
                <a:solidFill>
                  <a:srgbClr val="FF0000"/>
                </a:solidFill>
              </a:rPr>
              <a:t>:</a:t>
            </a:r>
            <a:r>
              <a:rPr dirty="0" sz="3200" lang="en-US">
                <a:solidFill>
                  <a:srgbClr val="FF0000"/>
                </a:solidFill>
              </a:rPr>
              <a:t>-</a:t>
            </a:r>
            <a:r>
              <a:rPr dirty="0" sz="3200" lang="en-US">
                <a:solidFill>
                  <a:srgbClr val="FF0000"/>
                </a:solidFill>
              </a:rPr>
              <a:t> </a:t>
            </a:r>
            <a:endParaRPr dirty="0" sz="3200" lang="en-IN">
              <a:solidFill>
                <a:srgbClr val="FF0000"/>
              </a:solidFill>
            </a:endParaRPr>
          </a:p>
        </p:txBody>
      </p:sp>
      <p:sp>
        <p:nvSpPr>
          <p:cNvPr id="1048597" name="Content Placeholder 2"/>
          <p:cNvSpPr>
            <a:spLocks noGrp="1"/>
          </p:cNvSpPr>
          <p:nvPr>
            <p:ph idx="1"/>
          </p:nvPr>
        </p:nvSpPr>
        <p:spPr>
          <a:xfrm>
            <a:off x="1492898" y="1306839"/>
            <a:ext cx="8182325" cy="4942494"/>
          </a:xfrm>
        </p:spPr>
        <p:txBody>
          <a:bodyPr/>
          <a:p>
            <a:pPr indent="0" marL="0">
              <a:buNone/>
            </a:pPr>
            <a:r>
              <a:rPr dirty="0" lang="en-US"/>
              <a:t>           we will use this project in monitoring the temperature and humidity. By using the Blynk app.</a:t>
            </a:r>
          </a:p>
          <a:p>
            <a:pPr indent="0" marL="0">
              <a:buNone/>
            </a:pPr>
            <a:r>
              <a:rPr dirty="0" lang="en-US"/>
              <a:t>The main domain of this project is IoT enabled smart temperature and humidity sensing system. This is very helpful to monitor the temperature and humidity in the HOME.</a:t>
            </a:r>
          </a:p>
          <a:p>
            <a:pPr indent="0" marL="0">
              <a:buNone/>
            </a:pPr>
            <a:endParaRPr dirty="0" lang="en-US"/>
          </a:p>
          <a:p>
            <a:pPr indent="0" marL="0">
              <a:buNone/>
            </a:pPr>
            <a:r>
              <a:rPr dirty="0" lang="en-US"/>
              <a:t>Uses :</a:t>
            </a:r>
          </a:p>
          <a:p>
            <a:pPr indent="0" marL="0">
              <a:buNone/>
            </a:pPr>
            <a:r>
              <a:rPr dirty="0" lang="en-US"/>
              <a:t>Monitoring temperature</a:t>
            </a:r>
          </a:p>
          <a:p>
            <a:pPr indent="0" marL="0">
              <a:buNone/>
            </a:pPr>
            <a:r>
              <a:rPr dirty="0" lang="en-US"/>
              <a:t>Monitoring humidity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4" name="Title 1"/>
          <p:cNvSpPr>
            <a:spLocks noGrp="1"/>
          </p:cNvSpPr>
          <p:nvPr>
            <p:ph type="title"/>
          </p:nvPr>
        </p:nvSpPr>
        <p:spPr>
          <a:xfrm>
            <a:off x="3289905" y="618308"/>
            <a:ext cx="8596668" cy="1320800"/>
          </a:xfrm>
        </p:spPr>
        <p:txBody>
          <a:bodyPr>
            <a:normAutofit/>
          </a:bodyPr>
          <a:p>
            <a:r>
              <a:rPr dirty="0" sz="2800" lang="en-US">
                <a:solidFill>
                  <a:srgbClr val="C00000"/>
                </a:solidFill>
              </a:rPr>
              <a:t>AIM AND OBJECTIVES</a:t>
            </a:r>
            <a:r>
              <a:rPr dirty="0" lang="en-US">
                <a:solidFill>
                  <a:srgbClr val="C00000"/>
                </a:solidFill>
              </a:rPr>
              <a:t>:-</a:t>
            </a:r>
            <a:endParaRPr dirty="0" sz="4800" lang="en-IN">
              <a:solidFill>
                <a:srgbClr val="C00000"/>
              </a:solidFill>
            </a:endParaRPr>
          </a:p>
        </p:txBody>
      </p:sp>
      <p:sp>
        <p:nvSpPr>
          <p:cNvPr id="1048605" name="Text Placeholder 3"/>
          <p:cNvSpPr>
            <a:spLocks noGrp="1"/>
          </p:cNvSpPr>
          <p:nvPr>
            <p:ph sz="half" idx="2"/>
          </p:nvPr>
        </p:nvSpPr>
        <p:spPr>
          <a:xfrm>
            <a:off x="1526920" y="1695942"/>
            <a:ext cx="6424167" cy="3913982"/>
          </a:xfrm>
        </p:spPr>
        <p:txBody>
          <a:bodyPr>
            <a:normAutofit/>
          </a:bodyPr>
          <a:p>
            <a:r>
              <a:rPr dirty="0" sz="1600" lang="en-US"/>
              <a:t>TO MEASURE THE TEMPERATURE OF AMBIANCE.</a:t>
            </a:r>
          </a:p>
          <a:p>
            <a:r>
              <a:rPr dirty="0" sz="1600" lang="en-US"/>
              <a:t>TO MEASURE THE HUMIDITY OF AMBIANCE.</a:t>
            </a:r>
          </a:p>
          <a:p>
            <a:r>
              <a:rPr dirty="0" sz="1600" lang="en-US"/>
              <a:t>TO MEASURE THE TEMPERATURE AND HUMIDITY IN THE HOME  USING A MOBILE  PHONE FROM ANYWHERE.</a:t>
            </a:r>
          </a:p>
          <a:p>
            <a:endParaRPr dirty="0" sz="1600" lang="en-US"/>
          </a:p>
          <a:p>
            <a:endParaRPr dirty="0" sz="1600" lang="en-US"/>
          </a:p>
          <a:p>
            <a:endParaRPr dirty="0" sz="1600" lang="en-US"/>
          </a:p>
          <a:p>
            <a:endParaRPr dirty="0" sz="16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6" name="Title 4"/>
          <p:cNvSpPr>
            <a:spLocks noGrp="1"/>
          </p:cNvSpPr>
          <p:nvPr>
            <p:ph type="title"/>
          </p:nvPr>
        </p:nvSpPr>
        <p:spPr/>
        <p:txBody>
          <a:bodyPr/>
          <a:p>
            <a:r>
              <a:rPr b="1" dirty="0" lang="en-IN">
                <a:solidFill>
                  <a:srgbClr val="FF0000"/>
                </a:solidFill>
              </a:rPr>
              <a:t>Components used:-</a:t>
            </a:r>
          </a:p>
        </p:txBody>
      </p:sp>
      <p:sp>
        <p:nvSpPr>
          <p:cNvPr id="1048607" name="Content Placeholder 5"/>
          <p:cNvSpPr>
            <a:spLocks noGrp="1"/>
          </p:cNvSpPr>
          <p:nvPr>
            <p:ph idx="1"/>
          </p:nvPr>
        </p:nvSpPr>
        <p:spPr/>
        <p:txBody>
          <a:bodyPr/>
          <a:p>
            <a:r>
              <a:rPr dirty="0" lang="en-IN"/>
              <a:t>NODEMCU ESP8266 WIFI Development board.</a:t>
            </a:r>
          </a:p>
          <a:p>
            <a:r>
              <a:rPr dirty="0" lang="en-IN"/>
              <a:t>Connecting wires.</a:t>
            </a:r>
          </a:p>
          <a:p>
            <a:r>
              <a:rPr dirty="0" lang="en-IN"/>
              <a:t>DHT11 sensor.</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1" name="TextBox 2"/>
          <p:cNvSpPr txBox="1"/>
          <p:nvPr/>
        </p:nvSpPr>
        <p:spPr>
          <a:xfrm>
            <a:off x="445942" y="621866"/>
            <a:ext cx="8571881" cy="675640"/>
          </a:xfrm>
          <a:prstGeom prst="rect"/>
          <a:noFill/>
        </p:spPr>
        <p:txBody>
          <a:bodyPr wrap="square">
            <a:spAutoFit/>
          </a:bodyPr>
          <a:p>
            <a:r>
              <a:rPr b="1" sz="3200" i="0" lang="en-GB">
                <a:solidFill>
                  <a:schemeClr val="accent6">
                    <a:lumMod val="75000"/>
                  </a:schemeClr>
                </a:solidFill>
                <a:effectLst/>
                <a:latin typeface="Roboto" panose="02000000000000000000" pitchFamily="2" charset="0"/>
              </a:rPr>
              <a:t>What is temperature and humidity sensor?</a:t>
            </a:r>
            <a:endParaRPr b="1" sz="3200" lang="en-US">
              <a:solidFill>
                <a:schemeClr val="accent6">
                  <a:lumMod val="75000"/>
                </a:schemeClr>
              </a:solidFill>
            </a:endParaRPr>
          </a:p>
        </p:txBody>
      </p:sp>
      <p:sp>
        <p:nvSpPr>
          <p:cNvPr id="1048612" name="TextBox 4"/>
          <p:cNvSpPr txBox="1"/>
          <p:nvPr/>
        </p:nvSpPr>
        <p:spPr>
          <a:xfrm>
            <a:off x="617493" y="1398627"/>
            <a:ext cx="4687660" cy="2631440"/>
          </a:xfrm>
          <a:prstGeom prst="rect"/>
          <a:noFill/>
        </p:spPr>
        <p:txBody>
          <a:bodyPr wrap="square">
            <a:spAutoFit/>
          </a:bodyPr>
          <a:p>
            <a:r>
              <a:rPr b="1" i="0" lang="en-GB">
                <a:effectLst/>
                <a:latin typeface="Roboto" panose="02000000000000000000" pitchFamily="2" charset="0"/>
              </a:rPr>
              <a:t>Thermo-hygrometer is a device that gives you a measurement of the temperature and humidity of a place with one device. They prove to be very important in fields where temperature and humidity play an important role such as breweries and fermentation units, pharmaceutical incubators, plant growth chambers, etc.</a:t>
            </a:r>
            <a:endParaRPr b="1" lang="en-US"/>
          </a:p>
        </p:txBody>
      </p:sp>
      <p:sp>
        <p:nvSpPr>
          <p:cNvPr id="1048613" name="TextBox 6"/>
          <p:cNvSpPr txBox="1"/>
          <p:nvPr/>
        </p:nvSpPr>
        <p:spPr>
          <a:xfrm>
            <a:off x="617493" y="4204809"/>
            <a:ext cx="4687660" cy="2313940"/>
          </a:xfrm>
          <a:prstGeom prst="rect"/>
          <a:noFill/>
        </p:spPr>
        <p:txBody>
          <a:bodyPr wrap="square">
            <a:spAutoFit/>
          </a:bodyPr>
          <a:p>
            <a:r>
              <a:rPr b="1" i="0" lang="en-GB">
                <a:effectLst/>
                <a:latin typeface="Roboto" panose="02000000000000000000" pitchFamily="2" charset="0"/>
              </a:rPr>
              <a:t>Thermometers can provide accurate temperature information. A standard thermometer that measures the entire range of foreseeable conditions in a building is satisfactory. Humidity indicator strips or color cards are an inexpensive humidity-monitoring device.</a:t>
            </a:r>
            <a:endParaRPr b="1" lang="en-US"/>
          </a:p>
        </p:txBody>
      </p:sp>
      <p:pic>
        <p:nvPicPr>
          <p:cNvPr id="2097153" name="Picture 9"/>
          <p:cNvPicPr>
            <a:picLocks noChangeAspect="1"/>
          </p:cNvPicPr>
          <p:nvPr/>
        </p:nvPicPr>
        <p:blipFill>
          <a:blip xmlns:r="http://schemas.openxmlformats.org/officeDocument/2006/relationships" r:embed="rId1"/>
          <a:stretch>
            <a:fillRect/>
          </a:stretch>
        </p:blipFill>
        <p:spPr>
          <a:xfrm>
            <a:off x="6096000" y="1664528"/>
            <a:ext cx="5478507" cy="410359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0" name="Title 3"/>
          <p:cNvSpPr>
            <a:spLocks noGrp="1"/>
          </p:cNvSpPr>
          <p:nvPr>
            <p:ph type="title"/>
          </p:nvPr>
        </p:nvSpPr>
        <p:spPr>
          <a:xfrm>
            <a:off x="3602678" y="283758"/>
            <a:ext cx="3854528" cy="1278466"/>
          </a:xfrm>
        </p:spPr>
        <p:txBody>
          <a:bodyPr>
            <a:normAutofit fontScale="90000"/>
          </a:bodyPr>
          <a:p>
            <a:r>
              <a:rPr dirty="0" sz="2400" lang="en-IN">
                <a:solidFill>
                  <a:srgbClr val="FF0000"/>
                </a:solidFill>
              </a:rPr>
              <a:t>COMPONENTS DESCRIPTION</a:t>
            </a:r>
            <a:br>
              <a:rPr dirty="0" lang="en-IN"/>
            </a:br>
            <a:br>
              <a:rPr dirty="0" lang="en-IN"/>
            </a:br>
            <a:endParaRPr dirty="0" lang="en-IN"/>
          </a:p>
        </p:txBody>
      </p:sp>
      <p:pic>
        <p:nvPicPr>
          <p:cNvPr id="2097154" name="Content Placeholder 7"/>
          <p:cNvPicPr>
            <a:picLocks noChangeAspect="1" noGrp="1"/>
          </p:cNvPicPr>
          <p:nvPr>
            <p:ph idx="1"/>
          </p:nvPr>
        </p:nvPicPr>
        <p:blipFill>
          <a:blip xmlns:r="http://schemas.openxmlformats.org/officeDocument/2006/relationships" r:embed="rId1"/>
          <a:stretch>
            <a:fillRect/>
          </a:stretch>
        </p:blipFill>
        <p:spPr>
          <a:xfrm>
            <a:off x="6252754" y="1732040"/>
            <a:ext cx="3421063" cy="3443310"/>
          </a:xfrm>
        </p:spPr>
      </p:pic>
      <p:sp>
        <p:nvSpPr>
          <p:cNvPr id="1048621" name="Text Placeholder 5"/>
          <p:cNvSpPr>
            <a:spLocks noGrp="1"/>
          </p:cNvSpPr>
          <p:nvPr>
            <p:ph type="body" sz="half" idx="2"/>
          </p:nvPr>
        </p:nvSpPr>
        <p:spPr>
          <a:xfrm>
            <a:off x="677333" y="1732040"/>
            <a:ext cx="4852609" cy="4043609"/>
          </a:xfrm>
        </p:spPr>
        <p:txBody>
          <a:bodyPr>
            <a:normAutofit/>
          </a:bodyPr>
          <a:p>
            <a:r>
              <a:rPr dirty="0" sz="2800" lang="en-IN">
                <a:solidFill>
                  <a:schemeClr val="accent2">
                    <a:lumMod val="50000"/>
                  </a:schemeClr>
                </a:solidFill>
              </a:rPr>
              <a:t>NODEMCU ESP8266 CH340 WIFI Development board</a:t>
            </a:r>
            <a:r>
              <a:rPr dirty="0" sz="1800" lang="en-IN"/>
              <a:t>   </a:t>
            </a:r>
          </a:p>
          <a:p>
            <a:endParaRPr dirty="0" sz="1800" lang="en-IN"/>
          </a:p>
          <a:p>
            <a:r>
              <a:rPr dirty="0" sz="1800" lang="en-IN"/>
              <a:t>    It is a highly integrated chip that is used to connect with Wi-Fi networking solutions. </a:t>
            </a:r>
          </a:p>
          <a:p>
            <a:r>
              <a:rPr dirty="0" sz="1800" lang="en-IN"/>
              <a:t>      It is a powerful onboard processing and storage capabilities chip. It is capable of integrated sensors and other application-based devices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2" name="Title 1"/>
          <p:cNvSpPr>
            <a:spLocks noGrp="1"/>
          </p:cNvSpPr>
          <p:nvPr>
            <p:ph type="title"/>
          </p:nvPr>
        </p:nvSpPr>
        <p:spPr>
          <a:xfrm>
            <a:off x="677334" y="584203"/>
            <a:ext cx="3854528" cy="1278466"/>
          </a:xfrm>
        </p:spPr>
        <p:txBody>
          <a:bodyPr/>
          <a:p>
            <a:r>
              <a:rPr dirty="0" lang="en-US">
                <a:solidFill>
                  <a:schemeClr val="tx2">
                    <a:lumMod val="50000"/>
                  </a:schemeClr>
                </a:solidFill>
              </a:rPr>
              <a:t>Temperature and humidity sensor </a:t>
            </a:r>
            <a:endParaRPr dirty="0" lang="en-IN">
              <a:solidFill>
                <a:schemeClr val="tx2">
                  <a:lumMod val="50000"/>
                </a:schemeClr>
              </a:solidFill>
            </a:endParaRPr>
          </a:p>
        </p:txBody>
      </p:sp>
      <p:sp>
        <p:nvSpPr>
          <p:cNvPr id="1048623" name="Text Placeholder 3"/>
          <p:cNvSpPr>
            <a:spLocks noGrp="1"/>
          </p:cNvSpPr>
          <p:nvPr>
            <p:ph type="body" sz="half" idx="2"/>
          </p:nvPr>
        </p:nvSpPr>
        <p:spPr>
          <a:xfrm>
            <a:off x="576145" y="2410883"/>
            <a:ext cx="3854528" cy="2584449"/>
          </a:xfrm>
        </p:spPr>
        <p:txBody>
          <a:bodyPr/>
          <a:p>
            <a:pPr indent="-342900" marL="342900">
              <a:buFont typeface="+mj-lt"/>
              <a:buAutoNum type="arabicPeriod"/>
            </a:pPr>
            <a:r>
              <a:rPr dirty="0" sz="1800" lang="en-US">
                <a:solidFill>
                  <a:schemeClr val="tx1"/>
                </a:solidFill>
              </a:rPr>
              <a:t>A sensor that senses the temperature in the atmosphere is called a temperature sensor.</a:t>
            </a:r>
          </a:p>
          <a:p>
            <a:pPr indent="-342900" marL="342900">
              <a:buFont typeface="+mj-lt"/>
              <a:buAutoNum type="arabicPeriod"/>
            </a:pPr>
            <a:r>
              <a:rPr dirty="0" sz="1800" lang="en-US">
                <a:solidFill>
                  <a:schemeClr val="tx1"/>
                </a:solidFill>
              </a:rPr>
              <a:t>A sensor that senses the humidity in the atmosphere is called a humidity sensor</a:t>
            </a:r>
            <a:r>
              <a:rPr dirty="0" lang="en-US">
                <a:solidFill>
                  <a:schemeClr val="tx1"/>
                </a:solidFill>
              </a:rPr>
              <a:t>.</a:t>
            </a:r>
          </a:p>
        </p:txBody>
      </p:sp>
      <p:pic>
        <p:nvPicPr>
          <p:cNvPr id="2097155" name="Content Placeholder 6"/>
          <p:cNvPicPr>
            <a:picLocks noChangeAspect="1" noGrp="1"/>
          </p:cNvPicPr>
          <p:nvPr>
            <p:ph idx="1"/>
          </p:nvPr>
        </p:nvPicPr>
        <p:blipFill>
          <a:blip xmlns:r="http://schemas.openxmlformats.org/officeDocument/2006/relationships" r:embed="rId1"/>
          <a:stretch>
            <a:fillRect/>
          </a:stretch>
        </p:blipFill>
        <p:spPr>
          <a:xfrm>
            <a:off x="5544205" y="1862669"/>
            <a:ext cx="3623569" cy="362356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4" name="TextBox 5"/>
          <p:cNvSpPr txBox="1"/>
          <p:nvPr/>
        </p:nvSpPr>
        <p:spPr>
          <a:xfrm>
            <a:off x="3793781" y="743821"/>
            <a:ext cx="6102626" cy="523220"/>
          </a:xfrm>
          <a:prstGeom prst="rect"/>
          <a:noFill/>
        </p:spPr>
        <p:txBody>
          <a:bodyPr wrap="square">
            <a:spAutoFit/>
          </a:bodyPr>
          <a:p>
            <a:r>
              <a:rPr dirty="0" sz="2800" lang="en-US">
                <a:solidFill>
                  <a:srgbClr val="FF0000"/>
                </a:solidFill>
              </a:rPr>
              <a:t>Why particularly this component</a:t>
            </a:r>
            <a:endParaRPr dirty="0" sz="2800" lang="en-IN"/>
          </a:p>
        </p:txBody>
      </p:sp>
      <p:sp>
        <p:nvSpPr>
          <p:cNvPr id="1048625" name="Arrow: Right 10"/>
          <p:cNvSpPr/>
          <p:nvPr/>
        </p:nvSpPr>
        <p:spPr>
          <a:xfrm rot="10800000" flipH="1">
            <a:off x="1874818" y="1913728"/>
            <a:ext cx="248272" cy="28239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IN"/>
          </a:p>
        </p:txBody>
      </p:sp>
      <p:sp>
        <p:nvSpPr>
          <p:cNvPr id="1048626" name="TextBox 12"/>
          <p:cNvSpPr txBox="1"/>
          <p:nvPr/>
        </p:nvSpPr>
        <p:spPr>
          <a:xfrm>
            <a:off x="2123090" y="1861446"/>
            <a:ext cx="8250620" cy="1691641"/>
          </a:xfrm>
          <a:prstGeom prst="rect"/>
          <a:noFill/>
        </p:spPr>
        <p:txBody>
          <a:bodyPr rtlCol="0" wrap="square">
            <a:spAutoFit/>
          </a:bodyPr>
          <a:p>
            <a:r>
              <a:rPr dirty="0" lang="en-IN"/>
              <a:t>ESP8266 wifi module was particularly used in this project because it is easy to connect with wifi and with the blink app.</a:t>
            </a:r>
          </a:p>
          <a:p>
            <a:endParaRPr dirty="0" lang="en-IN"/>
          </a:p>
          <a:p>
            <a:endParaRPr dirty="0" lang="en-IN"/>
          </a:p>
          <a:p>
            <a:r>
              <a:rPr dirty="0" lang="en-IN"/>
              <a:t>Particularly the dht11 sensor is used in this project because it consists of both </a:t>
            </a:r>
          </a:p>
          <a:p>
            <a:r>
              <a:rPr dirty="0" lang="en-IN"/>
              <a:t>Sensors are temperature sensors and humidity sensors at and low cost.</a:t>
            </a:r>
          </a:p>
        </p:txBody>
      </p:sp>
      <p:sp>
        <p:nvSpPr>
          <p:cNvPr id="1048627" name="Arrow: Right 17"/>
          <p:cNvSpPr/>
          <p:nvPr/>
        </p:nvSpPr>
        <p:spPr>
          <a:xfrm flipV="1">
            <a:off x="1874817" y="2920577"/>
            <a:ext cx="248273" cy="28239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8" name="TextBox 2"/>
          <p:cNvSpPr txBox="1"/>
          <p:nvPr/>
        </p:nvSpPr>
        <p:spPr>
          <a:xfrm>
            <a:off x="1324947" y="505799"/>
            <a:ext cx="9125339" cy="369332"/>
          </a:xfrm>
          <a:prstGeom prst="rect"/>
          <a:noFill/>
        </p:spPr>
        <p:txBody>
          <a:bodyPr rtlCol="0" wrap="square">
            <a:spAutoFit/>
          </a:bodyPr>
          <a:p>
            <a:r>
              <a:rPr dirty="0" lang="en-IN"/>
              <a:t>                                                         </a:t>
            </a:r>
          </a:p>
        </p:txBody>
      </p:sp>
      <p:sp>
        <p:nvSpPr>
          <p:cNvPr id="1048629" name="TextBox 4"/>
          <p:cNvSpPr txBox="1"/>
          <p:nvPr/>
        </p:nvSpPr>
        <p:spPr>
          <a:xfrm>
            <a:off x="4764833" y="695550"/>
            <a:ext cx="6102220" cy="523220"/>
          </a:xfrm>
          <a:prstGeom prst="rect"/>
          <a:noFill/>
        </p:spPr>
        <p:txBody>
          <a:bodyPr wrap="square">
            <a:spAutoFit/>
          </a:bodyPr>
          <a:p>
            <a:r>
              <a:rPr dirty="0" sz="2800" lang="en-US">
                <a:solidFill>
                  <a:srgbClr val="FF0000"/>
                </a:solidFill>
              </a:rPr>
              <a:t>Alternatives : </a:t>
            </a:r>
            <a:endParaRPr dirty="0" sz="2800" lang="en-IN"/>
          </a:p>
        </p:txBody>
      </p:sp>
      <p:sp>
        <p:nvSpPr>
          <p:cNvPr id="1048630" name="TextBox 5"/>
          <p:cNvSpPr txBox="1"/>
          <p:nvPr/>
        </p:nvSpPr>
        <p:spPr>
          <a:xfrm>
            <a:off x="1109409" y="1562409"/>
            <a:ext cx="10179698" cy="2491740"/>
          </a:xfrm>
          <a:prstGeom prst="rect"/>
          <a:noFill/>
        </p:spPr>
        <p:txBody>
          <a:bodyPr rtlCol="0" wrap="square">
            <a:spAutoFit/>
          </a:bodyPr>
          <a:p>
            <a:r>
              <a:rPr dirty="0" lang="en-IN"/>
              <a:t>Compared with Arduino UNO and ESP8266 wifi module was particularly used in this project because it is easy to connect with wifi and with the blink app and also less cost when compare to Arduino UNO</a:t>
            </a:r>
          </a:p>
          <a:p>
            <a:endParaRPr dirty="0" lang="en-IN"/>
          </a:p>
          <a:p>
            <a:endParaRPr dirty="0" lang="en-IN"/>
          </a:p>
          <a:p>
            <a:r>
              <a:rPr dirty="0" lang="en-IN"/>
              <a:t>Particularly the dht11sensor is used in this project because it consists of both </a:t>
            </a:r>
          </a:p>
          <a:p>
            <a:r>
              <a:rPr dirty="0" lang="en-IN"/>
              <a:t>Sensors are temperature sensor and humidity sensor and saving the power double sensors are attached at one dht11 sensor </a:t>
            </a:r>
          </a:p>
          <a:p>
            <a:endParaRPr dirty="0" lang="en-IN"/>
          </a:p>
        </p:txBody>
      </p:sp>
      <p:sp>
        <p:nvSpPr>
          <p:cNvPr id="1048631" name="Arrow: Right 6"/>
          <p:cNvSpPr/>
          <p:nvPr/>
        </p:nvSpPr>
        <p:spPr>
          <a:xfrm>
            <a:off x="948612" y="1614197"/>
            <a:ext cx="160797" cy="15768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32" name="Arrow: Right 7"/>
          <p:cNvSpPr/>
          <p:nvPr/>
        </p:nvSpPr>
        <p:spPr>
          <a:xfrm>
            <a:off x="948612" y="3060441"/>
            <a:ext cx="160797" cy="157686"/>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BATCH-3 PLANT MONITORING UNSING IOT</dc:title>
  <dc:creator>rakesh</dc:creator>
  <cp:lastModifiedBy>rupa sridevi</cp:lastModifiedBy>
  <dcterms:created xsi:type="dcterms:W3CDTF">2022-06-02T07:39:48Z</dcterms:created>
  <dcterms:modified xsi:type="dcterms:W3CDTF">2022-07-06T05:06:04Z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98f0fbdeb30a43baaed8938384c0f1c1</vt:lpwstr>
  </property>
</Properties>
</file>