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301" r:id="rId9"/>
    <p:sldId id="287" r:id="rId10"/>
    <p:sldId id="272" r:id="rId11"/>
    <p:sldId id="273" r:id="rId12"/>
    <p:sldId id="286" r:id="rId13"/>
    <p:sldId id="295" r:id="rId14"/>
    <p:sldId id="296" r:id="rId15"/>
    <p:sldId id="303" r:id="rId16"/>
    <p:sldId id="292" r:id="rId17"/>
    <p:sldId id="293" r:id="rId18"/>
    <p:sldId id="294" r:id="rId19"/>
    <p:sldId id="297" r:id="rId20"/>
    <p:sldId id="298" r:id="rId21"/>
    <p:sldId id="300" r:id="rId22"/>
    <p:sldId id="299" r:id="rId23"/>
    <p:sldId id="266" r:id="rId24"/>
    <p:sldId id="289" r:id="rId25"/>
    <p:sldId id="267" r:id="rId26"/>
    <p:sldId id="268" r:id="rId27"/>
    <p:sldId id="270" r:id="rId28"/>
    <p:sldId id="291" r:id="rId29"/>
    <p:sldId id="302" r:id="rId30"/>
    <p:sldId id="258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767" autoAdjust="0"/>
  </p:normalViewPr>
  <p:slideViewPr>
    <p:cSldViewPr>
      <p:cViewPr varScale="1">
        <p:scale>
          <a:sx n="61" d="100"/>
          <a:sy n="6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4484-2423-495E-ABD8-4E3F15590FEF}" type="datetimeFigureOut">
              <a:rPr lang="en-US" smtClean="0"/>
              <a:pPr/>
              <a:t>9/12/2013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8833-79EE-4A2A-BC66-4CD52EAB6B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includes rules that computers on a network use to establish and break connections; IP includes rules for routing of individual data packets. The Transmission Control Protocol/Internet Protocol (TCP/IP) organizes the data into packages, put them into the right order on arrival at their destination, and checked them for errors.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Telnet protocol was a relatively simple procedure. It was a minimal mechanism that permitted basic communication between two host machines.21 Telnet applications allow users to log on and to operate remote computers.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833-79EE-4A2A-BC66-4CD52EAB6B4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37CCB-77DF-42BB-A5B0-DF3D81C1ACCF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8654C-9FCC-48A5-8F4B-11782A8A21C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1A-AB0D-44A0-8AFB-D53F5627E7E0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9666-2C19-4860-8A88-7AE26E95BFE8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0648-B034-44AD-A1F7-2A0B92D03EB3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488E-4720-4172-84B4-54DA5CBBD5A0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7C57-3B77-4E00-A9CD-ABAD65A03026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5FE-F549-4A0F-A68A-9C1C73FA92BF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6D11-C494-4388-A290-AA44D8D963BD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063-5416-4D64-8FF2-965366D04DD1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6AE5-B146-410C-AD58-D73C2CB30285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7F15-A80D-460F-8EE9-9073DCB4CE4E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2278-1468-4845-AA66-C52C60A68BF0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02BD80-DF72-40F1-B179-FD55CE599F14}" type="datetime2">
              <a:rPr lang="en-US" smtClean="0"/>
              <a:pPr/>
              <a:t>Thursday, September 12, 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Fundamentals Of Internet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52923A-2836-46D2-A4CF-A4DE2575CCC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inaronly.com/computer-science/Internet" TargetMode="External"/><Relationship Id="rId2" Type="http://schemas.openxmlformats.org/officeDocument/2006/relationships/hyperlink" Target="http://www.wikipiedia.org/History_of_intern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ptel.com/downloads/networking/basic.pdf" TargetMode="External"/><Relationship Id="rId5" Type="http://schemas.openxmlformats.org/officeDocument/2006/relationships/hyperlink" Target="http://www.wikipiedia.org/Packet-Switching" TargetMode="External"/><Relationship Id="rId4" Type="http://schemas.openxmlformats.org/officeDocument/2006/relationships/hyperlink" Target="http://www.slideshare.net/IPv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500174"/>
            <a:ext cx="9144001" cy="4643446"/>
            <a:chOff x="-1" y="1071546"/>
            <a:chExt cx="9144001" cy="4826160"/>
          </a:xfrm>
        </p:grpSpPr>
        <p:sp>
          <p:nvSpPr>
            <p:cNvPr id="2" name="TextBox 1"/>
            <p:cNvSpPr txBox="1"/>
            <p:nvPr/>
          </p:nvSpPr>
          <p:spPr>
            <a:xfrm>
              <a:off x="0" y="1071546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 Presentation Seminar on</a:t>
              </a:r>
              <a:endParaRPr lang="en-IN" sz="4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" y="4143380"/>
              <a:ext cx="9144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2060"/>
                  </a:solidFill>
                </a:rPr>
                <a:t>BY</a:t>
              </a:r>
            </a:p>
            <a:p>
              <a:pPr algn="ctr"/>
              <a:r>
                <a:rPr lang="en-US" sz="3600" b="1" dirty="0" err="1" smtClean="0">
                  <a:solidFill>
                    <a:srgbClr val="FF0000"/>
                  </a:solidFill>
                </a:rPr>
                <a:t>Yogendra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 Singh </a:t>
              </a:r>
              <a:r>
                <a:rPr lang="en-US" sz="3600" b="1" dirty="0" err="1" smtClean="0">
                  <a:solidFill>
                    <a:srgbClr val="FF0000"/>
                  </a:solidFill>
                </a:rPr>
                <a:t>Chahar</a:t>
              </a:r>
              <a:endParaRPr lang="en-US" sz="3600" b="1" dirty="0" smtClean="0">
                <a:solidFill>
                  <a:srgbClr val="FF0000"/>
                </a:solidFill>
              </a:endParaRPr>
            </a:p>
            <a:p>
              <a:r>
                <a:rPr lang="en-US" sz="3600" b="1" dirty="0" smtClean="0">
                  <a:solidFill>
                    <a:srgbClr val="FF0000"/>
                  </a:solidFill>
                </a:rPr>
                <a:t>	</a:t>
              </a:r>
              <a:r>
                <a:rPr lang="en-US" sz="3600" b="1" dirty="0" smtClean="0"/>
                <a:t>	</a:t>
              </a:r>
              <a:endParaRPr lang="en-IN" sz="36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071678"/>
              <a:ext cx="9144000" cy="1661993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1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FUNDAMENTALS OF INTERNET</a:t>
              </a:r>
              <a:endParaRPr lang="en-US" sz="51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SARDAR PATEL UNIVERSITY OF POLICE SECURITY &amp; CRIMINAL JUSTICE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Basics Of Networking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676400"/>
            <a:ext cx="9144000" cy="4572000"/>
          </a:xfrm>
          <a:prstGeom prst="rect">
            <a:avLst/>
          </a:prstGeom>
        </p:spPr>
        <p:txBody>
          <a:bodyPr/>
          <a:lstStyle/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omputer network :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200" dirty="0" smtClean="0"/>
              <a:t>	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collection of computing devices that are connected in various ways in order to communicate and share resources. Usually, the connections between computers in a network are made using physical wires or cables. However, some connections are wireless, using radio waves or infrared signals.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en-US" sz="2400" b="1" dirty="0" smtClean="0"/>
              <a:t>Types of N/W: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LAN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WAN</a:t>
            </a:r>
          </a:p>
          <a:p>
            <a:pPr marL="914400" lvl="1" indent="-457200" algn="just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PAN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000496" y="4000504"/>
            <a:ext cx="4000528" cy="148590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Difference B/W Internet, Intranet &amp; Extranet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928670"/>
            <a:ext cx="9144000" cy="5572164"/>
            <a:chOff x="0" y="928670"/>
            <a:chExt cx="9144000" cy="5572164"/>
          </a:xfrm>
        </p:grpSpPr>
        <p:sp>
          <p:nvSpPr>
            <p:cNvPr id="5" name="TextBox 4"/>
            <p:cNvSpPr txBox="1"/>
            <p:nvPr/>
          </p:nvSpPr>
          <p:spPr>
            <a:xfrm>
              <a:off x="0" y="1285860"/>
              <a:ext cx="9144000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Types Of Network Topologies :</a:t>
              </a:r>
              <a:endParaRPr lang="en-US" sz="20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Bus Topology</a:t>
              </a: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Ring Topology</a:t>
              </a: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Mesh Topology</a:t>
              </a: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Tree Topology</a:t>
              </a: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Star Topology</a:t>
              </a:r>
            </a:p>
            <a:p>
              <a:pPr marL="1371600" lvl="2" indent="-457200">
                <a:buFont typeface="+mj-lt"/>
                <a:buAutoNum type="arabicPeriod"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Hybrid Topology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	 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28600" y="928670"/>
              <a:ext cx="8686800" cy="5572164"/>
              <a:chOff x="228600" y="928670"/>
              <a:chExt cx="8686800" cy="5572164"/>
            </a:xfrm>
          </p:grpSpPr>
          <p:pic>
            <p:nvPicPr>
              <p:cNvPr id="6" name="Picture 4" descr="c15f02"/>
              <p:cNvPicPr preferRelativeResize="0"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28600" y="3643314"/>
                <a:ext cx="8686800" cy="2857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6000760" y="928670"/>
                <a:ext cx="2714625" cy="2665231"/>
                <a:chOff x="6000760" y="928670"/>
                <a:chExt cx="2714625" cy="2665231"/>
              </a:xfrm>
            </p:grpSpPr>
            <p:pic>
              <p:nvPicPr>
                <p:cNvPr id="1026" name="Picture 2" descr="C:\Users\YOGENDRA\Desktop\Untitled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00760" y="928670"/>
                  <a:ext cx="2714625" cy="2609850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6858016" y="3286124"/>
                  <a:ext cx="13334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Mesh topology</a:t>
                  </a:r>
                  <a:endParaRPr lang="en-IN" sz="1400" dirty="0"/>
                </a:p>
              </p:txBody>
            </p:sp>
          </p:grpSp>
        </p:grpSp>
      </p:grpSp>
      <p:pic>
        <p:nvPicPr>
          <p:cNvPr id="13314" name="Picture 2" descr="http://techighost.com/wp-content/uploads/2012/11/tree-topology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928670"/>
            <a:ext cx="2091424" cy="264320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00562" y="2928934"/>
            <a:ext cx="84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Tree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Toplogy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LAN Implementation</a:t>
            </a:r>
            <a:br>
              <a:rPr lang="en-US"/>
            </a:br>
            <a:r>
              <a:rPr lang="en-US" sz="2300"/>
              <a:t>Home Configuration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917575" y="1870075"/>
          <a:ext cx="2968625" cy="3997325"/>
        </p:xfrm>
        <a:graphic>
          <a:graphicData uri="http://schemas.openxmlformats.org/presentationml/2006/ole">
            <p:oleObj spid="_x0000_s3074" name="Photo Editor Photo" r:id="rId4" imgW="1704762" imgH="2295238" progId="">
              <p:embed/>
            </p:oleObj>
          </a:graphicData>
        </a:graphic>
      </p:graphicFrame>
      <p:sp>
        <p:nvSpPr>
          <p:cNvPr id="5837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19263"/>
            <a:ext cx="4038600" cy="4411662"/>
          </a:xfrm>
        </p:spPr>
        <p:txBody>
          <a:bodyPr/>
          <a:lstStyle/>
          <a:p>
            <a:pPr lvl="2"/>
            <a:endParaRPr lang="en-US" sz="2100"/>
          </a:p>
          <a:p>
            <a:pPr lvl="2"/>
            <a:endParaRPr lang="en-US" sz="2100"/>
          </a:p>
          <a:p>
            <a:endParaRPr lang="en-US" sz="2600"/>
          </a:p>
        </p:txBody>
      </p:sp>
      <p:pic>
        <p:nvPicPr>
          <p:cNvPr id="58373" name="Picture 5" descr="home_diagram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953000" y="2286000"/>
            <a:ext cx="3209925" cy="2409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IP Addresses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4305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   The identifier used to identify each computer connected to internet.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IP address is unique. Generally of two types, 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Classfull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Classless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our day to day life generally IPv4 is used.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a 32 bit long binary combination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Addressing rule says that no. of terminals in a network with different IP can be  2^n    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address space of IPv4 is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4,294,967,296.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Basically there are 5 classes of IP Address, namely A, B, C, D, E</a:t>
            </a:r>
          </a:p>
        </p:txBody>
      </p:sp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357694"/>
            <a:ext cx="657229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331522"/>
            <a:ext cx="1643074" cy="195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15082"/>
            <a:ext cx="807753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429000"/>
            <a:ext cx="8556625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857232"/>
          <a:ext cx="9144000" cy="2225040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1071538"/>
                <a:gridCol w="2786082"/>
                <a:gridCol w="300038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</a:t>
                      </a:r>
                      <a:r>
                        <a:rPr lang="en-US" baseline="0" dirty="0" smtClean="0"/>
                        <a:t>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127.255.255.255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</a:t>
                      </a:r>
                      <a:r>
                        <a:rPr lang="en-US" sz="1800" baseline="0" dirty="0" smtClean="0"/>
                        <a:t> huge network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128.0.0.0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191.255.255.255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network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192.0.0.0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223.255.255.255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network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224.0.0.0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239.255.255.255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240.0.0.0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255.255.255.255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r>
                        <a:rPr lang="en-US" baseline="0" dirty="0" smtClean="0"/>
                        <a:t> for future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8547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496"/>
            <a:ext cx="4332288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857496"/>
            <a:ext cx="42592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1071538" y="5410200"/>
            <a:ext cx="7032625" cy="1447800"/>
            <a:chOff x="815975" y="2895600"/>
            <a:chExt cx="7032625" cy="1447800"/>
          </a:xfrm>
        </p:grpSpPr>
        <p:pic>
          <p:nvPicPr>
            <p:cNvPr id="9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15975" y="2940050"/>
              <a:ext cx="2744788" cy="1385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78175" y="2903538"/>
              <a:ext cx="1601788" cy="143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14838" y="2895600"/>
              <a:ext cx="1582737" cy="143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16575" y="2897188"/>
              <a:ext cx="2232025" cy="143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28596" y="1928802"/>
            <a:ext cx="8059738" cy="4198938"/>
            <a:chOff x="52" y="1156"/>
            <a:chExt cx="5084" cy="2650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2" y="2624"/>
              <a:ext cx="1298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542" tIns="45774" rIns="91542" bIns="45774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ts val="1000"/>
                </a:spcAft>
              </a:pPr>
              <a:r>
                <a:rPr lang="en-US" sz="1800" dirty="0"/>
                <a:t>circuit-switched</a:t>
              </a:r>
              <a:br>
                <a:rPr lang="en-US" sz="1800" dirty="0"/>
              </a:br>
              <a:r>
                <a:rPr lang="en-US" sz="1800" dirty="0"/>
                <a:t>network</a:t>
              </a:r>
              <a:endParaRPr lang="en-US" sz="2800" i="1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484" y="1156"/>
              <a:ext cx="4652" cy="2650"/>
              <a:chOff x="484" y="1392"/>
              <a:chExt cx="4652" cy="2650"/>
            </a:xfrm>
          </p:grpSpPr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211" y="1392"/>
                <a:ext cx="1298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 dirty="0"/>
                  <a:t>communication network</a:t>
                </a:r>
                <a:endParaRPr lang="en-US" sz="28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672" y="2020"/>
                <a:ext cx="1297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/>
                  <a:t>switched</a:t>
                </a:r>
                <a:br>
                  <a:rPr lang="en-US" sz="1800"/>
                </a:br>
                <a:r>
                  <a:rPr lang="en-US" sz="1800"/>
                  <a:t>network</a:t>
                </a:r>
                <a:endParaRPr lang="en-US" sz="28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3838" y="2064"/>
                <a:ext cx="1298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 dirty="0"/>
                  <a:t>broadcast</a:t>
                </a:r>
                <a:br>
                  <a:rPr lang="en-US" sz="1800" dirty="0"/>
                </a:br>
                <a:r>
                  <a:rPr lang="en-US" sz="1800" dirty="0"/>
                  <a:t>communication</a:t>
                </a:r>
                <a:endParaRPr lang="en-US" sz="28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1154" y="1680"/>
                <a:ext cx="1294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17" y="1679"/>
                <a:ext cx="1153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1730" y="2832"/>
                <a:ext cx="1298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 dirty="0"/>
                  <a:t>packet-switched</a:t>
                </a:r>
                <a:br>
                  <a:rPr lang="en-US" sz="1800" dirty="0"/>
                </a:br>
                <a:r>
                  <a:rPr lang="en-US" sz="1800" dirty="0"/>
                  <a:t> network</a:t>
                </a:r>
                <a:endParaRPr lang="en-US" sz="28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484" y="2496"/>
                <a:ext cx="764" cy="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392" y="2500"/>
                <a:ext cx="916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676" y="3634"/>
                <a:ext cx="1298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/>
                  <a:t>datagram</a:t>
                </a:r>
                <a:br>
                  <a:rPr lang="en-US" sz="1800"/>
                </a:br>
                <a:r>
                  <a:rPr lang="en-US" sz="1800"/>
                  <a:t> network</a:t>
                </a:r>
                <a:endParaRPr lang="en-US" sz="28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H="1">
                <a:off x="1396" y="3322"/>
                <a:ext cx="867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882" y="3604"/>
                <a:ext cx="1298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1542" tIns="45774" rIns="91542" bIns="45774">
                <a:spAutoFit/>
              </a:bodyPr>
              <a:lstStyle/>
              <a:p>
                <a:pPr algn="ctr">
                  <a:spcBef>
                    <a:spcPct val="50000"/>
                  </a:spcBef>
                  <a:spcAft>
                    <a:spcPts val="1000"/>
                  </a:spcAft>
                </a:pPr>
                <a:r>
                  <a:rPr lang="en-US" sz="1800" dirty="0"/>
                  <a:t>virtual circuit network</a:t>
                </a:r>
                <a:endParaRPr lang="en-US" sz="28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452" y="3316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1433" tIns="45717" rIns="91433" bIns="45717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0" y="8572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Different Types of Networks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1071546"/>
          <a:ext cx="8375651" cy="4770454"/>
        </p:xfrm>
        <a:graphic>
          <a:graphicData uri="http://schemas.openxmlformats.org/drawingml/2006/table">
            <a:tbl>
              <a:tblPr/>
              <a:tblGrid>
                <a:gridCol w="2404907"/>
                <a:gridCol w="2697302"/>
                <a:gridCol w="3273442"/>
              </a:tblGrid>
              <a:tr h="913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circuit switching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packet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switching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10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resource usage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use a single partition bandwidth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use whole link bandwidth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710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reservation/setup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need reservation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(setup delay)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no reservation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0"/>
                      </a:endParaRP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10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resource contention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busy signal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(session loss)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congestion (long delay and packet losses)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74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charging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packet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06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header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no header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per packet header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844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fast path processing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fast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0"/>
                        </a:rPr>
                        <a:t>per packet processing</a:t>
                      </a:r>
                    </a:p>
                  </a:txBody>
                  <a:tcPr marL="91313" marR="91313" marT="45637" marB="456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b="34804"/>
          <a:stretch>
            <a:fillRect/>
          </a:stretch>
        </p:blipFill>
        <p:spPr bwMode="auto">
          <a:xfrm>
            <a:off x="1" y="1214422"/>
            <a:ext cx="914400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14488"/>
            <a:ext cx="91440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internet is a combination of networks connected by routers. When a datagram goes from a source to a destination, it will probably pass through many routers until it reaches the router attached to the destination network.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71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Internet Routing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66548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7154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en-IN" sz="4000" b="1" i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7364"/>
            <a:ext cx="9144000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History of Internet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How Internet is Managed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Architecture of Internet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Basics of Networking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IP Addresses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Packet Switching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Internet Routing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DNS server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Internet Security Essentials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DNS Server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428736"/>
            <a:ext cx="9144000" cy="4114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“Domain Name System” Created in 1983 by Paul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Mockapetris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(RFCs 1034 and 1035)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mechanism by which Internet software translates names to addresses and vice versa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dirty="0" smtClean="0"/>
              <a:t>IP assigns 32-bit addresses to hosts (interfaces).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/>
              <a:t> Binary addresses are easy for computers to manage .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/>
              <a:t>All applications use IP addresses through the TCP/IP protocol software. 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/>
              <a:t>Difficult for humans to remember.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/>
              <a:t>Domain names comprise a hierarchy so that names are unique, easy to remember.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010400" cy="40084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12144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Few TLD’s that are commonly used </a:t>
            </a:r>
            <a:endParaRPr lang="en-IN" sz="2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905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Root Name Server Operators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Group 69"/>
          <p:cNvGraphicFramePr>
            <a:graphicFrameLocks/>
          </p:cNvGraphicFramePr>
          <p:nvPr/>
        </p:nvGraphicFramePr>
        <p:xfrm>
          <a:off x="555625" y="1411288"/>
          <a:ext cx="8010525" cy="4693920"/>
        </p:xfrm>
        <a:graphic>
          <a:graphicData uri="http://schemas.openxmlformats.org/drawingml/2006/table">
            <a:tbl>
              <a:tblPr/>
              <a:tblGrid>
                <a:gridCol w="1339850"/>
                <a:gridCol w="66706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Operated by: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Verisign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University of S. California –Information Sciences Institute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PSI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University of Maryland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NASA (Ames)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Internet Software Consortium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U. S. Dept. of Defense (ARL)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U. S. Dept. of Defense (DISA)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KTH (SE)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Verisign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RIPE-NCC (UK)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ICANN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WIDE (JP)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 anchor="ctr"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Internet Security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Attacks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Malware (viruses, worms, Trojan horses, spyware, phishing software)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Denial of service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Spam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Protection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Firewalls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Spam filters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Proxy Servers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Antivirus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2"/>
          <a:srcRect l="4633" t="10739" r="4633" b="21477"/>
          <a:stretch>
            <a:fillRect/>
          </a:stretch>
        </p:blipFill>
        <p:spPr bwMode="auto">
          <a:xfrm>
            <a:off x="1828800" y="1371600"/>
            <a:ext cx="5286375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857232"/>
            <a:ext cx="91440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itchFamily="34" charset="0"/>
                <a:ea typeface="ＭＳ Ｐゴシック" pitchFamily="-107" charset="-128"/>
                <a:cs typeface="Arial" pitchFamily="34" charset="0"/>
              </a:rPr>
              <a:t>Key Security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Attacks</a:t>
            </a:r>
            <a:endParaRPr lang="en-IE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1" dirty="0" smtClean="0"/>
              <a:t>Virus</a:t>
            </a:r>
            <a:r>
              <a:rPr lang="en-US" sz="2000" dirty="0" smtClean="0"/>
              <a:t> – s/w that infects a computer by inserting itself into programs that already reside in the machine. When the host program is executed, the virus is also executed. </a:t>
            </a:r>
          </a:p>
          <a:p>
            <a:r>
              <a:rPr lang="en-US" sz="2000" b="1" dirty="0" smtClean="0"/>
              <a:t>Worm</a:t>
            </a:r>
            <a:r>
              <a:rPr lang="en-US" sz="2000" dirty="0" smtClean="0"/>
              <a:t> – autonomous program that transfers itself through a network, taking up residence in computers and forwarding copies of itself to other computers. </a:t>
            </a:r>
          </a:p>
          <a:p>
            <a:r>
              <a:rPr lang="en-US" sz="2000" b="1" dirty="0" smtClean="0"/>
              <a:t>Trojan horse </a:t>
            </a:r>
            <a:r>
              <a:rPr lang="en-US" sz="2000" dirty="0" smtClean="0"/>
              <a:t>– program that enters a computer system disguised as a desirable program (such a game or utility package) that is willingly imported by a victim. Once in the computer, the </a:t>
            </a:r>
            <a:r>
              <a:rPr lang="en-US" sz="2000" dirty="0" err="1" smtClean="0"/>
              <a:t>trojan</a:t>
            </a:r>
            <a:r>
              <a:rPr lang="en-US" sz="2000" dirty="0" smtClean="0"/>
              <a:t> horse performs additional activities (most likely with harmful effects). </a:t>
            </a:r>
          </a:p>
          <a:p>
            <a:r>
              <a:rPr lang="en-US" sz="2000" b="1" dirty="0" smtClean="0"/>
              <a:t>Spyware</a:t>
            </a:r>
            <a:r>
              <a:rPr lang="en-US" sz="2000" dirty="0" smtClean="0"/>
              <a:t> (sniffing) – software that collects information about the activities of computer that it resides and sends that information back to the instigator of the attack. </a:t>
            </a:r>
          </a:p>
          <a:p>
            <a:r>
              <a:rPr lang="en-US" sz="2000" b="1" dirty="0" smtClean="0"/>
              <a:t>Phishing</a:t>
            </a:r>
            <a:r>
              <a:rPr lang="en-US" sz="2000" dirty="0" smtClean="0"/>
              <a:t> – rather than obtaining the information in secret, this techniques asks explicitly for it. </a:t>
            </a:r>
          </a:p>
          <a:p>
            <a:r>
              <a:rPr lang="en-US" sz="2000" b="1" dirty="0" err="1" smtClean="0"/>
              <a:t>DoS</a:t>
            </a:r>
            <a:r>
              <a:rPr lang="en-US" sz="2000" b="1" dirty="0" smtClean="0"/>
              <a:t> (Denial Of Service) </a:t>
            </a:r>
            <a:r>
              <a:rPr lang="en-US" sz="2000" dirty="0" smtClean="0"/>
              <a:t>– attack from other machines in the network, by overloading the victim computer with messages. </a:t>
            </a:r>
          </a:p>
          <a:p>
            <a:r>
              <a:rPr lang="en-US" sz="2000" b="1" dirty="0" smtClean="0"/>
              <a:t>Spam </a:t>
            </a:r>
            <a:r>
              <a:rPr lang="en-US" sz="2000" dirty="0" smtClean="0"/>
              <a:t>– abundance of unwanted messages (e-mail)</a:t>
            </a:r>
            <a:endParaRPr lang="en-IE" sz="2000" dirty="0" smtClean="0"/>
          </a:p>
          <a:p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Protection</a:t>
            </a:r>
            <a:endParaRPr lang="en-IE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Firewall</a:t>
            </a:r>
            <a:r>
              <a:rPr lang="en-US" sz="2400" dirty="0" smtClean="0"/>
              <a:t> – primary prevention technique to filter traffic passing through a point in the network (e.g. installed on the router/gateway into an organization). Used also to protect individual computers too (rather then entire network)</a:t>
            </a:r>
          </a:p>
          <a:p>
            <a:r>
              <a:rPr lang="en-US" sz="2400" b="1" dirty="0" smtClean="0"/>
              <a:t>Spam filters </a:t>
            </a:r>
            <a:r>
              <a:rPr lang="en-US" sz="2400" dirty="0" smtClean="0"/>
              <a:t>– specific purpose firewalls, designed to block unwanted e-mail</a:t>
            </a:r>
          </a:p>
          <a:p>
            <a:r>
              <a:rPr lang="en-US" sz="2400" b="1" dirty="0" smtClean="0"/>
              <a:t>Proxy server </a:t>
            </a:r>
            <a:r>
              <a:rPr lang="en-US" sz="2400" dirty="0" smtClean="0"/>
              <a:t>– software unit that acts as intermediary between a client and a server with the goal of shielding the client from adverse actions of the server. This prevents the server to find out certain unwanted details about the client. </a:t>
            </a:r>
          </a:p>
          <a:p>
            <a:r>
              <a:rPr lang="en-US" sz="2400" b="1" dirty="0" smtClean="0"/>
              <a:t>Antivirus software </a:t>
            </a:r>
            <a:r>
              <a:rPr lang="en-US" sz="2400" dirty="0" smtClean="0"/>
              <a:t>– software used to detect and remove presence of known viruses and other infections, specialized in virus control and spyware protection. </a:t>
            </a:r>
            <a:endParaRPr lang="en-I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</a:t>
            </a:r>
            <a:endParaRPr lang="en-IE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Many traditional Internet applications have been altered to incorporate encryption techniques, producing what are called </a:t>
            </a:r>
            <a:r>
              <a:rPr lang="en-US" sz="2800" b="1" i="1" smtClean="0"/>
              <a:t>secure versions</a:t>
            </a:r>
            <a:r>
              <a:rPr lang="en-US" sz="2800" smtClean="0"/>
              <a:t>. </a:t>
            </a:r>
          </a:p>
          <a:p>
            <a:pPr lvl="1"/>
            <a:r>
              <a:rPr lang="en-US" sz="2400" smtClean="0"/>
              <a:t>FTPS – secure version of FTP</a:t>
            </a:r>
          </a:p>
          <a:p>
            <a:pPr lvl="1"/>
            <a:r>
              <a:rPr lang="en-US" sz="2400" smtClean="0"/>
              <a:t>HTTPS – secure version of HTTP using SSL (Secure Sockets Layer)</a:t>
            </a:r>
          </a:p>
          <a:p>
            <a:r>
              <a:rPr lang="en-US" sz="2800" smtClean="0"/>
              <a:t>They involve public key encryption</a:t>
            </a:r>
          </a:p>
          <a:p>
            <a:pPr lvl="1"/>
            <a:r>
              <a:rPr lang="en-US" sz="2400" smtClean="0"/>
              <a:t>One public key is used to encrypt messages</a:t>
            </a:r>
          </a:p>
          <a:p>
            <a:pPr lvl="1"/>
            <a:r>
              <a:rPr lang="en-US" sz="2400" smtClean="0"/>
              <a:t>One private key is used to decrypt messages</a:t>
            </a:r>
          </a:p>
          <a:p>
            <a:pPr lvl="1"/>
            <a:r>
              <a:rPr lang="en-US" sz="2400" smtClean="0"/>
              <a:t>Public key is first distributed to those that need to send messages in confidence to a particular destination. </a:t>
            </a:r>
          </a:p>
          <a:p>
            <a:pPr lvl="1"/>
            <a:endParaRPr lang="en-IE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0001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Network Security Model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435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References</a:t>
            </a:r>
            <a:endParaRPr lang="en-IN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2880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http://www.wikipiedia.org/History_of_internet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http://www.seminaronly.com/computer-science/Internet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http://www.slideshare.net/IPv4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http://www.wikipiedia.org/Packet-Switching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www.nptel.com/downloads/networking/basic.pdf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History Of Internet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0024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history of the Internet started in the United States in the early 1960s.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October 4, 1957, the Soviet Union launched the first space satellite, Sputnik. The Sputnik success necessitated American reaction. It was a question of pride and leadership. The US Department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Defence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responded by establishing the Advanced Research Projects Agency 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ARPA).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main purpose of ARPA was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allow its researchers to share each others’ specialized resources (hardware, software, services and applications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via a Network called ARPANET.</a:t>
            </a:r>
          </a:p>
          <a:p>
            <a:pPr lvl="1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ARPANET was launched by Bolt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Beranek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Newman (BBN) at the end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1969.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8728" y="2428868"/>
            <a:ext cx="6577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QUERIES ???</a:t>
            </a:r>
            <a:endParaRPr lang="en-IN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0166" y="1071546"/>
            <a:ext cx="6019813" cy="378565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  <a:scene3d>
            <a:camera prst="perspectiveRelaxedModerately"/>
            <a:lightRig rig="soft" dir="tl">
              <a:rot lat="0" lon="0" rev="0"/>
            </a:lightRig>
          </a:scene3d>
          <a:sp3d>
            <a:bevelT prst="slop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1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7232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July 1970, the first packet radio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ALOHANET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based on the concept of random packet transmission, was developed at the University of Hawaii by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Norman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Abramson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this model,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ARPA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built its own packet radio network which was called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PRNET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 ARPA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also developed a satellite network, called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SATNET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1972, ALOHANET connected to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a commercial version of ARPANET, called TELNET, became the first Public Packet Data Service.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1974,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Vint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Cerf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Robert Kahn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developed a set of protocols that implemented the open architecture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philosophy. These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new protocols were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Transmission Control Protocol (TCP) and the Internet Protocol (IP)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buFont typeface="Arial" pitchFamily="34" charset="0"/>
              <a:buChar char="•"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By 1983, all networks connected to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made use of TCP/IP and the old Network Control Protocol was replaced entirely. From then on, the collection of interconnected and publicly accessible networks using the TCP/ IP protocols came to be called the “Internet”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010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1984, the Department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Defence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split the ARPANET into two specialized networks: ARPANET would continue its advanced research activities, and MILNET (for Military Network) would be reserved for military uses that required greater security.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1987, when the number of hosts reached 10,000, congestion on the ARPANET caused by the limited-capacity leased telephone lines was becoming complicated.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trim down the traffic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load,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network run by the National Science Foundation, called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NSFnet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merged with another NSF network, called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CSNet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with BITNET to compose one network that could carry much of the network traffic.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2000’s Connectivity was no longer the issue; rather, navigating and finding the information you needed in the growing maze was difficult. </a:t>
            </a:r>
          </a:p>
          <a:p>
            <a:pPr lvl="1"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Addressing this challenge, two Stanford graduate students, Larry Page and Sergey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Brin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started to work on a search engine which they called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BackRub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as it was designed to analyze a ‘back link’ on the Web.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291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How Internet is Managed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57298"/>
            <a:ext cx="91440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few companies which manages the backbone of internet, namely  AT&amp;T, GTE, IBM, etc. And many more things are done by them like…….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Access to the Internet or a VPN.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dedicated port into the AT&amp;T OC48/192 Common Backbone, which has no single core backbone point of failure.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Service level agreements with 100 percent service reliability and 99.95 percent data delivery.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24x7x365 monitoring and technical support.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AT&amp;T or customer provided equipment.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Synchronous high-bandwidth data transfer speeds.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1406" y="2071678"/>
            <a:ext cx="8929718" cy="4000504"/>
            <a:chOff x="1447800" y="381000"/>
            <a:chExt cx="6324600" cy="5780088"/>
          </a:xfrm>
        </p:grpSpPr>
        <p:pic>
          <p:nvPicPr>
            <p:cNvPr id="5122" name="Picture 2" descr="19-1"/>
            <p:cNvPicPr>
              <a:picLocks noChangeAspect="1" noChangeArrowheads="1"/>
            </p:cNvPicPr>
            <p:nvPr/>
          </p:nvPicPr>
          <p:blipFill>
            <a:blip r:embed="rId2"/>
            <a:srcRect t="6738" b="37207"/>
            <a:stretch>
              <a:fillRect/>
            </a:stretch>
          </p:blipFill>
          <p:spPr bwMode="auto">
            <a:xfrm>
              <a:off x="1447800" y="912813"/>
              <a:ext cx="63246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 descr="19-1"/>
            <p:cNvPicPr>
              <a:picLocks noChangeAspect="1" noChangeArrowheads="1"/>
            </p:cNvPicPr>
            <p:nvPr/>
          </p:nvPicPr>
          <p:blipFill>
            <a:blip r:embed="rId2"/>
            <a:srcRect b="93245"/>
            <a:stretch>
              <a:fillRect/>
            </a:stretch>
          </p:blipFill>
          <p:spPr bwMode="auto">
            <a:xfrm>
              <a:off x="1447800" y="381000"/>
              <a:ext cx="6324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 descr="19-1"/>
            <p:cNvPicPr>
              <a:picLocks noChangeAspect="1" noChangeArrowheads="1"/>
            </p:cNvPicPr>
            <p:nvPr/>
          </p:nvPicPr>
          <p:blipFill>
            <a:blip r:embed="rId2"/>
            <a:srcRect t="62721" b="26805"/>
            <a:stretch>
              <a:fillRect/>
            </a:stretch>
          </p:blipFill>
          <p:spPr bwMode="auto">
            <a:xfrm>
              <a:off x="1447800" y="5334000"/>
              <a:ext cx="6324600" cy="82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extBox 5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Architecture of INTERNET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www.escotal.com/Images/Network%20parts/os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63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_04_14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" y="571480"/>
            <a:ext cx="9144000" cy="59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TCP/IP protocol Stack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</TotalTime>
  <Words>1629</Words>
  <Application>Microsoft Office PowerPoint</Application>
  <PresentationFormat>On-screen Show (4:3)</PresentationFormat>
  <Paragraphs>225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Flow</vt:lpstr>
      <vt:lpstr>Photo Editor Photo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Sample LAN Implementation Home Configuration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Internet Security</vt:lpstr>
      <vt:lpstr>Slide 24</vt:lpstr>
      <vt:lpstr>Attacks</vt:lpstr>
      <vt:lpstr>Protection</vt:lpstr>
      <vt:lpstr>Encryption</vt:lpstr>
      <vt:lpstr>Slide 28</vt:lpstr>
      <vt:lpstr>Slide 29</vt:lpstr>
      <vt:lpstr>Slide 30</vt:lpstr>
      <vt:lpstr>Slide 31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YOGENDRA</dc:creator>
  <cp:lastModifiedBy>YOGENDRA</cp:lastModifiedBy>
  <cp:revision>54</cp:revision>
  <dcterms:created xsi:type="dcterms:W3CDTF">2013-08-17T14:52:05Z</dcterms:created>
  <dcterms:modified xsi:type="dcterms:W3CDTF">2013-09-12T04:32:54Z</dcterms:modified>
</cp:coreProperties>
</file>