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258" r:id="rId3"/>
    <p:sldId id="266" r:id="rId4"/>
    <p:sldId id="274" r:id="rId5"/>
    <p:sldId id="269" r:id="rId6"/>
    <p:sldId id="270" r:id="rId7"/>
    <p:sldId id="271" r:id="rId8"/>
    <p:sldId id="272" r:id="rId9"/>
    <p:sldId id="27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2370" autoAdjust="0"/>
  </p:normalViewPr>
  <p:slideViewPr>
    <p:cSldViewPr snapToGrid="0">
      <p:cViewPr>
        <p:scale>
          <a:sx n="75" d="100"/>
          <a:sy n="75" d="100"/>
        </p:scale>
        <p:origin x="46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CFE15-F0BA-6A42-8EB3-32236875E94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F81B-49CD-1B4C-8EE5-9635D578A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618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5324-CE45-4064-B14A-6FD0BEFB5007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091F-4942-4F95-83FA-727B98AE4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6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9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7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0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reg_acc.png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4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/>
        </p:nvSpPr>
        <p:spPr>
          <a:xfrm>
            <a:off x="1" y="2593979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6" name="Round Diagonal Corner Rectangle 22"/>
          <p:cNvSpPr/>
          <p:nvPr/>
        </p:nvSpPr>
        <p:spPr>
          <a:xfrm>
            <a:off x="2825751" y="2593979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25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/>
        </p:nvSpPr>
        <p:spPr>
          <a:xfrm>
            <a:off x="100013" y="3003550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2" y="2825328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225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11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66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172202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1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6281738" y="5024438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2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7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204913" y="2087567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206500" y="3198817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sz="2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208090" y="4311654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01739" y="979492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206500" y="5459417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1581152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/>
        </p:nvSpPr>
        <p:spPr>
          <a:xfrm>
            <a:off x="1466852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2" name="Oval 33"/>
          <p:cNvSpPr>
            <a:spLocks noChangeAspect="1"/>
          </p:cNvSpPr>
          <p:nvPr/>
        </p:nvSpPr>
        <p:spPr>
          <a:xfrm>
            <a:off x="1127127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3" name="Oval 34"/>
          <p:cNvSpPr>
            <a:spLocks noChangeAspect="1"/>
          </p:cNvSpPr>
          <p:nvPr/>
        </p:nvSpPr>
        <p:spPr>
          <a:xfrm>
            <a:off x="1690690" y="739779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4" name="Oval 35"/>
          <p:cNvSpPr>
            <a:spLocks noChangeAspect="1"/>
          </p:cNvSpPr>
          <p:nvPr/>
        </p:nvSpPr>
        <p:spPr>
          <a:xfrm>
            <a:off x="2027240" y="736604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5" name="Oval 37"/>
          <p:cNvSpPr>
            <a:spLocks noChangeAspect="1"/>
          </p:cNvSpPr>
          <p:nvPr/>
        </p:nvSpPr>
        <p:spPr>
          <a:xfrm>
            <a:off x="1854202" y="739779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6" name="Oval 38"/>
          <p:cNvSpPr>
            <a:spLocks noChangeAspect="1"/>
          </p:cNvSpPr>
          <p:nvPr/>
        </p:nvSpPr>
        <p:spPr>
          <a:xfrm>
            <a:off x="1293815" y="739779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27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90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F9B953EC-271F-40AF-B5F7-49458905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5790" y="1121437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4" name="文本占位符 32">
            <a:extLst>
              <a:ext uri="{FF2B5EF4-FFF2-40B4-BE49-F238E27FC236}">
                <a16:creationId xmlns:a16="http://schemas.microsoft.com/office/drawing/2014/main" id="{E7D9D9AD-55DE-44E5-B9B2-C074D0874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790" y="2255342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id="{9F1AD52F-2863-4351-A7B2-C7EAB73E8C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90" y="4432665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id="{47198667-4A8F-417B-B688-05EE5B4D2F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5790" y="55665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id="{6D311707-83BC-4838-9931-34B12B47E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5789" y="33059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8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82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/>
        </p:nvSpPr>
        <p:spPr bwMode="auto">
          <a:xfrm>
            <a:off x="-4761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sz="1350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-4761" y="2705104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grpSp>
        <p:nvGrpSpPr>
          <p:cNvPr id="5" name="组合 3"/>
          <p:cNvGrpSpPr>
            <a:grpSpLocks noChangeAspect="1"/>
          </p:cNvGrpSpPr>
          <p:nvPr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sp>
          <p:nvSpPr>
            <p:cNvPr id="7" name="椭圆 14"/>
            <p:cNvSpPr/>
            <p:nvPr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  <p:pic>
        <p:nvPicPr>
          <p:cNvPr id="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" y="2884492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85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5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2273302" y="1125538"/>
            <a:ext cx="4792663" cy="4783137"/>
          </a:xfrm>
          <a:prstGeom prst="rect">
            <a:avLst/>
          </a:prstGeom>
          <a:blipFill dpi="0" rotWithShape="1">
            <a:blip r:embed="rId14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4739" y="1844182"/>
            <a:ext cx="7698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Homework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Sentiment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(Feature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engineering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&amp;&amp;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Word2Vec</a:t>
            </a:r>
            <a:r>
              <a:rPr kumimoji="1" lang="zh-CN" altLang="en-US" sz="40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based)</a:t>
            </a:r>
            <a:endParaRPr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0" y="128588"/>
            <a:ext cx="364331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Natural</a:t>
            </a:r>
            <a:r>
              <a:rPr kumimoji="1" lang="zh-CN" altLang="en-US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Language</a:t>
            </a:r>
            <a:r>
              <a:rPr kumimoji="1" lang="zh-CN" altLang="en-US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Processing</a:t>
            </a:r>
            <a:endParaRPr kumimoji="1" lang="zh-CN" altLang="en-US" sz="18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0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AC8BB-B92F-4EC6-83BC-D8578FF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81DE-1E42-4F20-81A0-288CA0F719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9825" y="605091"/>
            <a:ext cx="8573694" cy="4552950"/>
          </a:xfrm>
        </p:spPr>
        <p:txBody>
          <a:bodyPr anchor="t"/>
          <a:lstStyle/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Generate a zip file and name it as “</a:t>
            </a:r>
            <a:r>
              <a:rPr lang="en-US" altLang="zh-CN" dirty="0">
                <a:solidFill>
                  <a:srgbClr val="FF0000"/>
                </a:solidFill>
              </a:rPr>
              <a:t>sid_homework-2.zip</a:t>
            </a:r>
            <a:r>
              <a:rPr lang="en-US" altLang="zh-CN" dirty="0"/>
              <a:t>”.</a:t>
            </a:r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just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It should include all python files mentioned above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files: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dirty="0"/>
              <a:t> </a:t>
            </a:r>
            <a:r>
              <a:rPr lang="en-US" altLang="zh-CN" sz="2400" dirty="0"/>
              <a:t>a figure of the visualization of your word vectors named “</a:t>
            </a:r>
            <a:r>
              <a:rPr lang="en-US" altLang="zh-CN" sz="2400" dirty="0" err="1">
                <a:solidFill>
                  <a:srgbClr val="FF0000"/>
                </a:solidFill>
              </a:rPr>
              <a:t>word_vectors.png</a:t>
            </a:r>
            <a:r>
              <a:rPr lang="en-US" altLang="zh-CN" sz="2400" dirty="0"/>
              <a:t>”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sz="2400" dirty="0"/>
              <a:t>a figure of the accuracy of your</a:t>
            </a:r>
            <a:r>
              <a:rPr lang="zh-CN" altLang="en-US" sz="2400" dirty="0"/>
              <a:t> </a:t>
            </a:r>
            <a:r>
              <a:rPr lang="en-US" altLang="zh-CN" sz="2400" dirty="0"/>
              <a:t>word2vec</a:t>
            </a:r>
            <a:r>
              <a:rPr lang="zh-CN" altLang="en-US" sz="2400" dirty="0"/>
              <a:t> </a:t>
            </a:r>
            <a:r>
              <a:rPr lang="en-US" altLang="zh-CN" sz="2400" dirty="0"/>
              <a:t>based sentiment analysis named “</a:t>
            </a:r>
            <a:r>
              <a:rPr lang="en-US" altLang="zh-CN" sz="2400" dirty="0">
                <a:solidFill>
                  <a:srgbClr val="FF0000"/>
                </a:solidFill>
              </a:rPr>
              <a:t>word2vec_acc.png</a:t>
            </a:r>
            <a:r>
              <a:rPr lang="en-US" altLang="zh-CN" sz="2400" dirty="0"/>
              <a:t>”</a:t>
            </a:r>
            <a:r>
              <a:rPr lang="zh-CN" altLang="en-US" sz="2400" dirty="0"/>
              <a:t> </a:t>
            </a:r>
            <a:r>
              <a:rPr lang="en-US" altLang="zh-CN" sz="2400" dirty="0"/>
              <a:t>on the train and dev set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sz="2400" dirty="0"/>
              <a:t>a written report named “</a:t>
            </a:r>
            <a:r>
              <a:rPr lang="en-US" altLang="zh-CN" sz="2400" dirty="0">
                <a:solidFill>
                  <a:srgbClr val="FF0000"/>
                </a:solidFill>
              </a:rPr>
              <a:t>sentiment analysis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based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feature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engineering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and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word2vec.pdf</a:t>
            </a:r>
            <a:r>
              <a:rPr lang="en-US" altLang="zh-CN" sz="2400" dirty="0"/>
              <a:t>”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describes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methods,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results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analyses. </a:t>
            </a:r>
          </a:p>
          <a:p>
            <a:pPr marL="0" indent="0" algn="just">
              <a:lnSpc>
                <a:spcPts val="2700"/>
              </a:lnSpc>
              <a:buSzPct val="100000"/>
              <a:buNone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</a:pPr>
            <a:r>
              <a:rPr lang="en-US" altLang="zh-CN" dirty="0"/>
              <a:t>Program: codes should be </a:t>
            </a:r>
            <a:r>
              <a:rPr lang="en-US" altLang="zh-CN" dirty="0">
                <a:solidFill>
                  <a:srgbClr val="FF0000"/>
                </a:solidFill>
              </a:rPr>
              <a:t>written in python</a:t>
            </a:r>
            <a:r>
              <a:rPr lang="en-US" altLang="zh-CN" dirty="0"/>
              <a:t>. </a:t>
            </a:r>
          </a:p>
          <a:p>
            <a:pPr>
              <a:lnSpc>
                <a:spcPts val="2700"/>
              </a:lnSpc>
              <a:buSzPct val="100000"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Report: </a:t>
            </a:r>
            <a:r>
              <a:rPr lang="en-US" altLang="zh-CN" dirty="0">
                <a:solidFill>
                  <a:srgbClr val="FF0000"/>
                </a:solidFill>
              </a:rPr>
              <a:t>in English with no more than 3 pages.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7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FF34-EE5B-4750-8CBD-B9E12C6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A7CDD-B582-44B2-8061-48CD728ED2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We will mark your homework based on the </a:t>
            </a:r>
            <a:r>
              <a:rPr lang="en-US" altLang="zh-CN" dirty="0" err="1"/>
              <a:t>criterias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Accuracy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(10%)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Program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(60%):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Feature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engineering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based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sentiment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analysis: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20%;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word2vec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sentiment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analysis: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40%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marL="342900" lvl="2" indent="0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Report (30%)</a:t>
            </a:r>
          </a:p>
        </p:txBody>
      </p:sp>
    </p:spTree>
    <p:extLst>
      <p:ext uri="{BB962C8B-B14F-4D97-AF65-F5344CB8AC3E}">
        <p14:creationId xmlns:p14="http://schemas.microsoft.com/office/powerpoint/2010/main" val="168599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C8F7-1C5A-4D00-951A-9685457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08487-0062-472A-B49D-4121450D08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Submit your homework via E-learning system. </a:t>
            </a:r>
          </a:p>
          <a:p>
            <a:r>
              <a:rPr lang="en-US" altLang="zh-CN" dirty="0"/>
              <a:t>Deadline: Mid-night at </a:t>
            </a:r>
            <a:r>
              <a:rPr lang="en-US" altLang="zh-CN" b="1" dirty="0">
                <a:solidFill>
                  <a:srgbClr val="C00000"/>
                </a:solidFill>
              </a:rPr>
              <a:t>November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20</a:t>
            </a:r>
            <a:r>
              <a:rPr lang="en-US" altLang="zh-CN" b="1" baseline="30000" dirty="0">
                <a:solidFill>
                  <a:srgbClr val="C00000"/>
                </a:solidFill>
              </a:rPr>
              <a:t>th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2019</a:t>
            </a:r>
          </a:p>
          <a:p>
            <a:endParaRPr lang="zh-CN" altLang="en-US" dirty="0"/>
          </a:p>
          <a:p>
            <a:r>
              <a:rPr lang="en-US" altLang="zh-CN" dirty="0"/>
              <a:t>If you have any questions about this homework, send email to TA or me.</a:t>
            </a:r>
          </a:p>
          <a:p>
            <a:endParaRPr lang="en-US" altLang="zh-CN" dirty="0"/>
          </a:p>
          <a:p>
            <a:pPr marL="0" lvl="1" indent="0">
              <a:buNone/>
            </a:pPr>
            <a:endParaRPr lang="en-US" altLang="zh-CN" sz="22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en-US" altLang="zh-CN" sz="2200" dirty="0">
                <a:ea typeface="ＭＳ Ｐゴシック" pitchFamily="34" charset="-128"/>
              </a:rPr>
              <a:t>TA</a:t>
            </a:r>
            <a:r>
              <a:rPr lang="zh-CN" altLang="en-US" sz="2200" dirty="0">
                <a:ea typeface="ＭＳ Ｐゴシック" pitchFamily="34" charset="-128"/>
              </a:rPr>
              <a:t>：</a:t>
            </a:r>
            <a:endParaRPr lang="en-US" altLang="zh-CN" sz="22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陈  伟：</a:t>
            </a:r>
            <a:r>
              <a:rPr lang="hr-HR" altLang="zh-CN" sz="2000" dirty="0"/>
              <a:t> 18110980003@fudan.edu.cn</a:t>
            </a:r>
            <a:endParaRPr lang="en-US" altLang="zh-CN" sz="22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王红瑞：</a:t>
            </a:r>
            <a:r>
              <a:rPr lang="hr-HR" altLang="zh-CN" sz="2000" dirty="0"/>
              <a:t> 18210180087@fudan.edu.cn</a:t>
            </a:r>
            <a:endParaRPr lang="en-US" altLang="zh-CN" sz="2200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7183" y="817715"/>
            <a:ext cx="8220363" cy="5561580"/>
          </a:xfrm>
        </p:spPr>
        <p:txBody>
          <a:bodyPr/>
          <a:lstStyle/>
          <a:p>
            <a:pPr algn="just"/>
            <a:r>
              <a:rPr lang="en-US" altLang="zh-CN" dirty="0"/>
              <a:t>In this homework, you 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word2vec based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sentiment analysis. 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Each sentence in our data has a sentiment label to represent its sentiment level.</a:t>
            </a:r>
          </a:p>
          <a:p>
            <a:pPr marL="0" indent="0" algn="just">
              <a:buNone/>
            </a:pPr>
            <a:endParaRPr lang="en-US" altLang="zh-CN" dirty="0"/>
          </a:p>
          <a:p>
            <a:pPr algn="just"/>
            <a:r>
              <a:rPr lang="en-US" altLang="zh-CN" dirty="0"/>
              <a:t>The sentiment level of the sentences are defined as five classes:</a:t>
            </a:r>
          </a:p>
          <a:p>
            <a:pPr lvl="1" algn="just"/>
            <a:r>
              <a:rPr lang="en-US" altLang="zh-CN" dirty="0"/>
              <a:t>“very negative”, ”negative”, ”neutral”, ”positive”, ”very positive” which are represented by 0 to 4 in our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966" y="691960"/>
            <a:ext cx="8502732" cy="5696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this task with two methods: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b="1" dirty="0"/>
              <a:t>Feature</a:t>
            </a:r>
            <a:r>
              <a:rPr lang="zh-CN" altLang="en-US" b="1" dirty="0"/>
              <a:t> </a:t>
            </a:r>
            <a:r>
              <a:rPr lang="en-US" altLang="zh-CN" b="1" dirty="0"/>
              <a:t>engineering</a:t>
            </a:r>
            <a:r>
              <a:rPr lang="zh-CN" altLang="en-US" b="1" dirty="0"/>
              <a:t> </a:t>
            </a:r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analysis: </a:t>
            </a:r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endParaRPr lang="en-US" altLang="zh-CN" dirty="0"/>
          </a:p>
          <a:p>
            <a:pPr algn="just"/>
            <a:r>
              <a:rPr lang="en-US" altLang="zh-CN" dirty="0"/>
              <a:t>Sentiment analysis: use</a:t>
            </a:r>
            <a:r>
              <a:rPr lang="zh-CN" altLang="en-US" dirty="0"/>
              <a:t> </a:t>
            </a:r>
            <a:r>
              <a:rPr lang="en-US" altLang="zh-CN" dirty="0"/>
              <a:t>the naïve </a:t>
            </a:r>
            <a:r>
              <a:rPr lang="en-US" altLang="zh-CN" dirty="0" err="1"/>
              <a:t>bayes</a:t>
            </a:r>
            <a:r>
              <a:rPr lang="en-US" altLang="zh-CN" dirty="0"/>
              <a:t> classifier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7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54855C9-A8B5-4540-B5A0-F585F19E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2058381"/>
            <a:ext cx="3368625" cy="26533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966" y="691960"/>
            <a:ext cx="8502732" cy="5696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 </a:t>
            </a:r>
            <a:r>
              <a:rPr lang="en-US" altLang="zh-CN" b="1" dirty="0"/>
              <a:t>Word2vec</a:t>
            </a:r>
            <a:r>
              <a:rPr lang="zh-CN" altLang="en-US" b="1" dirty="0"/>
              <a:t> </a:t>
            </a:r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sentiment</a:t>
            </a:r>
            <a:r>
              <a:rPr lang="zh-CN" altLang="en-US" b="1" dirty="0"/>
              <a:t> </a:t>
            </a:r>
            <a:r>
              <a:rPr lang="en-US" altLang="zh-CN" b="1" dirty="0"/>
              <a:t>analysis: </a:t>
            </a:r>
          </a:p>
          <a:p>
            <a:r>
              <a:rPr lang="en-US" altLang="zh-CN" dirty="0"/>
              <a:t>Word2vec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  <a:r>
              <a:rPr lang="zh-CN" altLang="en-US" dirty="0"/>
              <a:t> </a:t>
            </a:r>
            <a:r>
              <a:rPr lang="en-US" altLang="zh-CN" dirty="0"/>
              <a:t>use word2vec model</a:t>
            </a:r>
            <a:r>
              <a:rPr lang="zh-CN" altLang="en-US" dirty="0"/>
              <a:t> </a:t>
            </a:r>
            <a:r>
              <a:rPr lang="en-US" altLang="zh-CN" dirty="0"/>
              <a:t>(Skip-gram in this task) to </a:t>
            </a:r>
            <a:r>
              <a:rPr lang="en-US" altLang="zh-CN" b="1" dirty="0"/>
              <a:t>train</a:t>
            </a:r>
            <a:r>
              <a:rPr lang="en-US" altLang="zh-CN" dirty="0"/>
              <a:t> your own word vectors, and </a:t>
            </a:r>
            <a:r>
              <a:rPr lang="en-US" altLang="zh-CN" b="1" dirty="0"/>
              <a:t>visualize</a:t>
            </a:r>
            <a:r>
              <a:rPr lang="en-US" altLang="zh-CN" dirty="0"/>
              <a:t> your word vectors.</a:t>
            </a:r>
          </a:p>
          <a:p>
            <a:pPr lvl="1"/>
            <a:r>
              <a:rPr lang="en-US" altLang="zh-CN" dirty="0"/>
              <a:t>The framework of word2vec model:</a:t>
            </a:r>
          </a:p>
          <a:p>
            <a:pPr lvl="2"/>
            <a:r>
              <a:rPr lang="en-US" altLang="zh-CN" sz="2400" b="1" dirty="0"/>
              <a:t>Calculate</a:t>
            </a:r>
            <a:r>
              <a:rPr lang="en-US" altLang="zh-CN" dirty="0"/>
              <a:t> the loss function and gradients</a:t>
            </a:r>
          </a:p>
          <a:p>
            <a:pPr lvl="2"/>
            <a:r>
              <a:rPr lang="en-US" altLang="zh-CN" sz="2400" b="1" dirty="0"/>
              <a:t>Train</a:t>
            </a:r>
            <a:r>
              <a:rPr lang="en-US" altLang="zh-CN" dirty="0"/>
              <a:t> your word vectors with gradient descent.</a:t>
            </a:r>
          </a:p>
          <a:p>
            <a:pPr marL="685800" lvl="2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(SGD and BGD are also recommended)</a:t>
            </a:r>
          </a:p>
          <a:p>
            <a:pPr lvl="2"/>
            <a:r>
              <a:rPr lang="en-US" altLang="zh-CN" sz="2400" b="1" dirty="0"/>
              <a:t>Visualize</a:t>
            </a:r>
            <a:r>
              <a:rPr lang="en-US" altLang="zh-CN" dirty="0"/>
              <a:t> your word vectors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en-US" altLang="zh-CN" dirty="0"/>
              <a:t>Sentiment analysis: use the </a:t>
            </a:r>
            <a:r>
              <a:rPr lang="en-US" altLang="zh-CN" b="1" dirty="0"/>
              <a:t>average</a:t>
            </a:r>
            <a:r>
              <a:rPr lang="en-US" altLang="zh-CN" dirty="0"/>
              <a:t> of all the word vectors in each sentence as its feature, train a </a:t>
            </a:r>
            <a:r>
              <a:rPr lang="en-US" altLang="zh-CN" b="1" dirty="0"/>
              <a:t>classifier</a:t>
            </a:r>
            <a:r>
              <a:rPr lang="zh-CN" altLang="en-US" b="1" dirty="0"/>
              <a:t> </a:t>
            </a:r>
            <a:r>
              <a:rPr lang="en-US" altLang="zh-CN" dirty="0"/>
              <a:t>(e.g. </a:t>
            </a:r>
            <a:r>
              <a:rPr lang="en-US" altLang="zh-CN" dirty="0" err="1"/>
              <a:t>softmax</a:t>
            </a:r>
            <a:r>
              <a:rPr lang="en-US" altLang="zh-CN" dirty="0"/>
              <a:t> regression) with gradient descent method.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9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66B80-CAE4-4324-BE68-A43A961B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Provided Files (Dataset)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75C42-0CD9-4649-A4FD-0B461EB78E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894" y="756226"/>
            <a:ext cx="8220363" cy="4846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Dataset:</a:t>
            </a:r>
            <a:r>
              <a:rPr lang="en-US" altLang="zh-CN" dirty="0"/>
              <a:t> Stanford Sentiment Treebank</a:t>
            </a:r>
            <a:r>
              <a:rPr lang="zh-CN" altLang="en-US" dirty="0"/>
              <a:t> </a:t>
            </a:r>
            <a:r>
              <a:rPr lang="en-US" altLang="zh-CN" dirty="0"/>
              <a:t>(SST) dataset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1FCC1A-4F47-4EFB-93B6-C024122CF33D}"/>
              </a:ext>
            </a:extLst>
          </p:cNvPr>
          <p:cNvSpPr txBox="1"/>
          <p:nvPr/>
        </p:nvSpPr>
        <p:spPr>
          <a:xfrm>
            <a:off x="117894" y="1359658"/>
            <a:ext cx="8809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1.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original_rt_snippets.txt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10,605 processed snippets from the original pool of Rotten Tomatoes HTML files. Please note that some snippet may contain multiple sentences.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+mn-lt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2.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dictionary.txt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all phrases and their IDs, separated by a vertical line |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+mn-lt"/>
              <a:ea typeface="SimSun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3.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sentiment_labels.txt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all phrase ids and the corresponding sentiment labels, separated by a vertical line.</a:t>
            </a:r>
          </a:p>
          <a:p>
            <a:pPr marL="114300" indent="-1714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Note that you can recover the 5 classes by mapping the positivity probability using the following cut-offs</a:t>
            </a:r>
            <a:r>
              <a:rPr lang="zh-CN" altLang="en-US" sz="2400" dirty="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for very negative, negative, neutral, positive, very positive respectively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:</a:t>
            </a:r>
            <a:r>
              <a:rPr lang="zh-CN" altLang="en-US" sz="2400" dirty="0">
                <a:latin typeface="+mn-lt"/>
                <a:ea typeface="SimSun" panose="02010600030101010101" pitchFamily="2" charset="-122"/>
              </a:rPr>
              <a:t> </a:t>
            </a:r>
            <a:endParaRPr lang="en-US" altLang="zh-CN" sz="2400" dirty="0">
              <a:latin typeface="+mn-lt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+mn-lt"/>
                <a:ea typeface="SimSun" panose="02010600030101010101" pitchFamily="2" charset="-122"/>
              </a:rPr>
              <a:t>                  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[0, 0.2], (0.2, 0.4], (0.4, 0.6], (0.6, 0.8], (0.8, 1.0]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+mn-lt"/>
              <a:ea typeface="SimSun" panose="02010600030101010101" pitchFamily="2" charset="-122"/>
            </a:endParaRPr>
          </a:p>
          <a:p>
            <a:pPr marL="114300" indent="-1714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Please note that phrase ids and sentence ids are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88281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698F-A24E-477F-97C2-88DDD519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Provided Files (Dataset)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9E072-84DF-4F03-ADA3-51FA15E1CF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319" y="1014763"/>
            <a:ext cx="8220363" cy="4552950"/>
          </a:xfrm>
        </p:spPr>
        <p:txBody>
          <a:bodyPr/>
          <a:lstStyle/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4. </a:t>
            </a:r>
            <a:r>
              <a:rPr lang="en-US" altLang="zh-CN" sz="2400" b="1" dirty="0" err="1"/>
              <a:t>datasetSentences.txt</a:t>
            </a:r>
            <a:r>
              <a:rPr lang="en-US" altLang="zh-CN" sz="2400" dirty="0"/>
              <a:t> contains the sentence index, followed by the sentence string separated by a tab. These are the sentences of the train/dev/test sets.</a:t>
            </a:r>
          </a:p>
          <a:p>
            <a:pPr marL="114300">
              <a:spcBef>
                <a:spcPct val="0"/>
              </a:spcBef>
            </a:pPr>
            <a:endParaRPr lang="zh-CN" altLang="en-US" sz="2400" dirty="0"/>
          </a:p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5. </a:t>
            </a:r>
            <a:r>
              <a:rPr lang="en-US" altLang="zh-CN" sz="2400" b="1" dirty="0"/>
              <a:t>datasetSplit.txt</a:t>
            </a:r>
            <a:r>
              <a:rPr lang="en-US" altLang="zh-CN" sz="2400" dirty="0"/>
              <a:t> contains the sentence index (corresponding to the index in datasetSentences.txt file) followed by the set label separated by a comma: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1 = train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2 = test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3 = dev	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is-IS" altLang="zh-CN" sz="2400" i="1" dirty="0"/>
              <a:t>8,544 , 2,210 and 1,101</a:t>
            </a:r>
            <a:r>
              <a:rPr lang="en-US" altLang="zh-CN" sz="2400" dirty="0"/>
              <a:t> instances for training ,</a:t>
            </a:r>
            <a:r>
              <a:rPr lang="zh-CN" altLang="en-US" sz="2400" dirty="0"/>
              <a:t> </a:t>
            </a:r>
            <a:r>
              <a:rPr lang="en-US" altLang="zh-CN" sz="2400" dirty="0"/>
              <a:t>development and testing respectively.</a:t>
            </a:r>
          </a:p>
          <a:p>
            <a:pPr marL="114300">
              <a:spcBef>
                <a:spcPct val="0"/>
              </a:spcBef>
            </a:pPr>
            <a:endParaRPr lang="zh-CN" altLang="en-US" sz="2400" dirty="0"/>
          </a:p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Please note that the datasetSentences.txt file has more sentences/lines than the original_rt_snippet.txt.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" y="6751"/>
            <a:ext cx="8564286" cy="483302"/>
          </a:xfrm>
        </p:spPr>
        <p:txBody>
          <a:bodyPr/>
          <a:lstStyle/>
          <a:p>
            <a:r>
              <a:rPr lang="en-US" altLang="zh-CN" dirty="0"/>
              <a:t>Provided Files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word2vec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data_utils.py</a:t>
            </a:r>
          </a:p>
          <a:p>
            <a:pPr lvl="1"/>
            <a:r>
              <a:rPr lang="en-US" altLang="zh-CN" dirty="0"/>
              <a:t>This file is used to read data from our dataset.</a:t>
            </a:r>
          </a:p>
          <a:p>
            <a:r>
              <a:rPr lang="en-US" altLang="zh-CN" b="1" dirty="0"/>
              <a:t>gradcheck.py</a:t>
            </a:r>
          </a:p>
          <a:p>
            <a:pPr lvl="1"/>
            <a:r>
              <a:rPr lang="en-US" altLang="zh-CN" dirty="0"/>
              <a:t>This file is used to check whether your grad is right or not.</a:t>
            </a:r>
          </a:p>
          <a:p>
            <a:r>
              <a:rPr lang="en-US" altLang="zh-CN" b="1" dirty="0"/>
              <a:t>sgd.py</a:t>
            </a:r>
          </a:p>
          <a:p>
            <a:pPr lvl="1"/>
            <a:r>
              <a:rPr lang="en-US" altLang="zh-CN" dirty="0"/>
              <a:t>This file is used to run stochastic gradient descent.</a:t>
            </a:r>
          </a:p>
          <a:p>
            <a:r>
              <a:rPr lang="en-US" altLang="zh-CN" b="1" dirty="0"/>
              <a:t>run.py</a:t>
            </a:r>
          </a:p>
          <a:p>
            <a:pPr lvl="1"/>
            <a:r>
              <a:rPr lang="en-US" altLang="zh-CN" dirty="0"/>
              <a:t>Train your own word vectors and visualize it.</a:t>
            </a:r>
          </a:p>
          <a:p>
            <a:pPr lvl="1" algn="just"/>
            <a:r>
              <a:rPr lang="en-US" altLang="zh-CN" dirty="0"/>
              <a:t>This file can be edited if you want to change the</a:t>
            </a:r>
            <a:r>
              <a:rPr lang="zh-CN" altLang="en-US" dirty="0"/>
              <a:t> </a:t>
            </a:r>
            <a:r>
              <a:rPr lang="en-US" altLang="zh-CN" dirty="0" err="1"/>
              <a:t>hyperparameter</a:t>
            </a:r>
            <a:r>
              <a:rPr lang="en-US" altLang="zh-CN" dirty="0"/>
              <a:t>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0933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" y="6751"/>
            <a:ext cx="8927631" cy="483302"/>
          </a:xfrm>
        </p:spPr>
        <p:txBody>
          <a:bodyPr/>
          <a:lstStyle/>
          <a:p>
            <a:r>
              <a:rPr lang="en-US" altLang="zh-CN" sz="2800" dirty="0"/>
              <a:t> </a:t>
            </a:r>
            <a:r>
              <a:rPr lang="en-US" altLang="zh-CN" sz="2400" dirty="0"/>
              <a:t>Files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updated</a:t>
            </a:r>
            <a:r>
              <a:rPr lang="zh-CN" altLang="en-US" sz="2400" dirty="0"/>
              <a:t> </a:t>
            </a:r>
            <a:r>
              <a:rPr lang="en-US" altLang="zh-CN" sz="2400" dirty="0"/>
              <a:t>(for</a:t>
            </a:r>
            <a:r>
              <a:rPr lang="zh-CN" altLang="en-US" sz="2400" dirty="0"/>
              <a:t> </a:t>
            </a:r>
            <a:r>
              <a:rPr lang="en-US" altLang="zh-CN" sz="2400" dirty="0"/>
              <a:t>word2vec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method):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527" y="1070854"/>
            <a:ext cx="8220363" cy="4552950"/>
          </a:xfrm>
        </p:spPr>
        <p:txBody>
          <a:bodyPr/>
          <a:lstStyle/>
          <a:p>
            <a:r>
              <a:rPr lang="en-US" altLang="zh-CN" b="1" dirty="0"/>
              <a:t>word2vec.py</a:t>
            </a:r>
          </a:p>
          <a:p>
            <a:pPr lvl="1"/>
            <a:r>
              <a:rPr lang="en-US" altLang="zh-CN" dirty="0"/>
              <a:t>This file is used to build your word2vec model , including calculation of your cost and gradient.</a:t>
            </a:r>
          </a:p>
          <a:p>
            <a:r>
              <a:rPr lang="en-US" altLang="zh-CN" b="1" dirty="0"/>
              <a:t>softmaxreg.py</a:t>
            </a:r>
          </a:p>
          <a:p>
            <a:pPr lvl="1"/>
            <a:r>
              <a:rPr lang="en-US" altLang="zh-CN" dirty="0"/>
              <a:t>This file is used to train a </a:t>
            </a:r>
            <a:r>
              <a:rPr lang="en-US" altLang="zh-CN" dirty="0" err="1"/>
              <a:t>softmax</a:t>
            </a:r>
            <a:r>
              <a:rPr lang="en-US" altLang="zh-CN" dirty="0"/>
              <a:t> regression model, and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part is given. Your work is to implement the feature  extraction part.</a:t>
            </a:r>
          </a:p>
          <a:p>
            <a:r>
              <a:rPr lang="en-US" altLang="zh-CN" b="1" dirty="0"/>
              <a:t>sentiment_word2vec.py</a:t>
            </a:r>
          </a:p>
          <a:p>
            <a:pPr lvl="1" algn="just"/>
            <a:r>
              <a:rPr lang="en-US" altLang="zh-CN" dirty="0"/>
              <a:t>This file is used to complete the sentiment analysis mission. Your work is to find the best hyper parameter and regularization parameter. (This file can run without any implement)</a:t>
            </a:r>
          </a:p>
        </p:txBody>
      </p:sp>
    </p:spTree>
    <p:extLst>
      <p:ext uri="{BB962C8B-B14F-4D97-AF65-F5344CB8AC3E}">
        <p14:creationId xmlns:p14="http://schemas.microsoft.com/office/powerpoint/2010/main" val="198796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9663" cy="483302"/>
          </a:xfrm>
        </p:spPr>
        <p:txBody>
          <a:bodyPr/>
          <a:lstStyle/>
          <a:p>
            <a:r>
              <a:rPr lang="en-US" altLang="zh-CN" sz="2400" dirty="0"/>
              <a:t>Files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(for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engineering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method):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/>
              <a:t>Sentiment_bagofwords.py</a:t>
            </a:r>
            <a:endParaRPr lang="en-US" altLang="zh-CN" b="1" dirty="0"/>
          </a:p>
          <a:p>
            <a:pPr lvl="1" algn="just"/>
            <a:r>
              <a:rPr lang="en-US" altLang="zh-CN" dirty="0"/>
              <a:t>This file is used to complete the sentiment analysis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 err="1"/>
              <a:t>bayes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958808"/>
      </p:ext>
    </p:extLst>
  </p:cSld>
  <p:clrMapOvr>
    <a:masterClrMapping/>
  </p:clrMapOvr>
</p:sld>
</file>

<file path=ppt/theme/theme1.xml><?xml version="1.0" encoding="utf-8"?>
<a:theme xmlns:a="http://schemas.openxmlformats.org/drawingml/2006/main" name="大数据讲义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数据讲义" id="{A00AD678-A446-4D72-9250-DCFCD8AFF462}" vid="{12FDEC42-4A8A-4146-BEDC-2F1367D674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大数据讲义</Template>
  <TotalTime>3338</TotalTime>
  <Words>959</Words>
  <Application>Microsoft Office PowerPoint</Application>
  <PresentationFormat>全屏显示(4:3)</PresentationFormat>
  <Paragraphs>107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等线</vt:lpstr>
      <vt:lpstr>等线</vt:lpstr>
      <vt:lpstr>Arial</vt:lpstr>
      <vt:lpstr>Calibri</vt:lpstr>
      <vt:lpstr>Calibri Light</vt:lpstr>
      <vt:lpstr>Times New Roman</vt:lpstr>
      <vt:lpstr>Wingdings</vt:lpstr>
      <vt:lpstr>大数据讲义</vt:lpstr>
      <vt:lpstr>PowerPoint 演示文稿</vt:lpstr>
      <vt:lpstr>Description</vt:lpstr>
      <vt:lpstr>Description</vt:lpstr>
      <vt:lpstr>Description</vt:lpstr>
      <vt:lpstr>Provided Files (Dataset)</vt:lpstr>
      <vt:lpstr>Provided Files (Dataset)</vt:lpstr>
      <vt:lpstr>Provided Files (for word2vec based method )</vt:lpstr>
      <vt:lpstr> Files to be updated (for word2vec based method): your work</vt:lpstr>
      <vt:lpstr>Files to be added (for feature engineering based method): your work</vt:lpstr>
      <vt:lpstr>Submission</vt:lpstr>
      <vt:lpstr>Evaluation</vt:lpstr>
      <vt:lpstr>Due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陈婷</dc:creator>
  <cp:lastModifiedBy>yanjian zhang</cp:lastModifiedBy>
  <cp:revision>188</cp:revision>
  <dcterms:created xsi:type="dcterms:W3CDTF">2017-09-25T05:45:36Z</dcterms:created>
  <dcterms:modified xsi:type="dcterms:W3CDTF">2019-11-15T03:54:41Z</dcterms:modified>
</cp:coreProperties>
</file>