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2" r:id="rId15"/>
    <p:sldId id="275" r:id="rId16"/>
    <p:sldId id="273" r:id="rId17"/>
    <p:sldId id="27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04877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9384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563796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0104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65581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06F9176-1850-4628-B927-EAF3C4D0557C}"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287925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06F9176-1850-4628-B927-EAF3C4D0557C}"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432265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747650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25769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F9176-1850-4628-B927-EAF3C4D0557C}"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3112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6F9176-1850-4628-B927-EAF3C4D0557C}"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5885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F9176-1850-4628-B927-EAF3C4D0557C}"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9192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F9176-1850-4628-B927-EAF3C4D0557C}"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32210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F9176-1850-4628-B927-EAF3C4D0557C}"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369599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F9176-1850-4628-B927-EAF3C4D0557C}"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15266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92856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6F9176-1850-4628-B927-EAF3C4D0557C}"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8FC38-B351-40D6-9BF4-0AEE99216D06}" type="slidenum">
              <a:rPr lang="en-US" smtClean="0"/>
              <a:t>‹#›</a:t>
            </a:fld>
            <a:endParaRPr lang="en-US"/>
          </a:p>
        </p:txBody>
      </p:sp>
    </p:spTree>
    <p:extLst>
      <p:ext uri="{BB962C8B-B14F-4D97-AF65-F5344CB8AC3E}">
        <p14:creationId xmlns:p14="http://schemas.microsoft.com/office/powerpoint/2010/main" val="19946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6F9176-1850-4628-B927-EAF3C4D0557C}" type="datetimeFigureOut">
              <a:rPr lang="en-US" smtClean="0"/>
              <a:t>4/12/2024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98FC38-B351-40D6-9BF4-0AEE99216D06}" type="slidenum">
              <a:rPr lang="en-US" smtClean="0"/>
              <a:t>‹#›</a:t>
            </a:fld>
            <a:endParaRPr lang="en-US"/>
          </a:p>
        </p:txBody>
      </p:sp>
    </p:spTree>
    <p:extLst>
      <p:ext uri="{BB962C8B-B14F-4D97-AF65-F5344CB8AC3E}">
        <p14:creationId xmlns:p14="http://schemas.microsoft.com/office/powerpoint/2010/main" val="2420697656"/>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47340" y="2743198"/>
            <a:ext cx="9675223" cy="1778415"/>
          </a:xfrm>
        </p:spPr>
        <p:txBody>
          <a:bodyPr>
            <a:normAutofit/>
          </a:bodyPr>
          <a:lstStyle/>
          <a:p>
            <a:r>
              <a:rPr lang="en-US" sz="4800" b="1" dirty="0"/>
              <a:t>BANK LOAN ANALYSIS    </a:t>
            </a:r>
            <a:endParaRPr lang="en-US" sz="4000" b="1" dirty="0"/>
          </a:p>
        </p:txBody>
      </p:sp>
    </p:spTree>
    <p:extLst>
      <p:ext uri="{BB962C8B-B14F-4D97-AF65-F5344CB8AC3E}">
        <p14:creationId xmlns:p14="http://schemas.microsoft.com/office/powerpoint/2010/main" val="29710413"/>
      </p:ext>
    </p:extLst>
  </p:cSld>
  <p:clrMapOvr>
    <a:masterClrMapping/>
  </p:clrMapOvr>
  <mc:AlternateContent xmlns:mc="http://schemas.openxmlformats.org/markup-compatibility/2006" xmlns:p14="http://schemas.microsoft.com/office/powerpoint/2010/main">
    <mc:Choice Requires="p14">
      <p:transition spd="slow" p14:dur="3000" advTm="0">
        <p:pull/>
      </p:transition>
    </mc:Choice>
    <mc:Fallback xmlns="">
      <p:transition spd="slow" advTm="0">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763087" y="179839"/>
            <a:ext cx="10004439"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Top 5 Purpose Wise Agg Customer Satisfaction</a:t>
            </a:r>
          </a:p>
          <a:p>
            <a:pPr algn="ctr"/>
            <a:endParaRPr lang="en-IN" sz="2200" b="1" dirty="0">
              <a:latin typeface="Georgia" panose="02040502050405020303" pitchFamily="18" charset="0"/>
            </a:endParaRPr>
          </a:p>
        </p:txBody>
      </p:sp>
      <p:sp>
        <p:nvSpPr>
          <p:cNvPr id="6" name="Speech Bubble: Oval 14">
            <a:extLst>
              <a:ext uri="{FF2B5EF4-FFF2-40B4-BE49-F238E27FC236}">
                <a16:creationId xmlns:a16="http://schemas.microsoft.com/office/drawing/2014/main" id="{D7A428CB-091A-4684-857C-2F09F5472E19}"/>
              </a:ext>
            </a:extLst>
          </p:cNvPr>
          <p:cNvSpPr/>
          <p:nvPr/>
        </p:nvSpPr>
        <p:spPr>
          <a:xfrm>
            <a:off x="373008" y="3783452"/>
            <a:ext cx="3778803" cy="2003394"/>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latin typeface="Maiandra GD" panose="020E0502030308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19" y="968413"/>
            <a:ext cx="6675121" cy="4452673"/>
          </a:xfrm>
          <a:prstGeom prst="rect">
            <a:avLst/>
          </a:prstGeom>
        </p:spPr>
      </p:pic>
      <p:sp>
        <p:nvSpPr>
          <p:cNvPr id="3" name="TextBox 2"/>
          <p:cNvSpPr txBox="1"/>
          <p:nvPr/>
        </p:nvSpPr>
        <p:spPr>
          <a:xfrm>
            <a:off x="858152" y="4046485"/>
            <a:ext cx="2808514" cy="1200329"/>
          </a:xfrm>
          <a:prstGeom prst="rect">
            <a:avLst/>
          </a:prstGeom>
          <a:noFill/>
        </p:spPr>
        <p:txBody>
          <a:bodyPr wrap="square" rtlCol="0">
            <a:spAutoFit/>
          </a:bodyPr>
          <a:lstStyle/>
          <a:p>
            <a:r>
              <a:rPr lang="en-US" dirty="0" smtClean="0"/>
              <a:t>It depicts that customers with loan purpose of “Credit Card” have been granted most loans.</a:t>
            </a:r>
            <a:endParaRPr lang="en-US" dirty="0"/>
          </a:p>
        </p:txBody>
      </p:sp>
    </p:spTree>
    <p:extLst>
      <p:ext uri="{BB962C8B-B14F-4D97-AF65-F5344CB8AC3E}">
        <p14:creationId xmlns:p14="http://schemas.microsoft.com/office/powerpoint/2010/main" val="28017396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856862" y="216718"/>
            <a:ext cx="6777446"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QTR Wise Customer Risk Assessment</a:t>
            </a:r>
          </a:p>
          <a:p>
            <a:pPr algn="ctr"/>
            <a:endParaRPr lang="en-IN" sz="2200" b="1" dirty="0">
              <a:latin typeface="Georgia" panose="02040502050405020303" pitchFamily="18" charset="0"/>
            </a:endParaRPr>
          </a:p>
        </p:txBody>
      </p:sp>
      <p:sp>
        <p:nvSpPr>
          <p:cNvPr id="6" name="Speech Bubble: Oval 14">
            <a:extLst>
              <a:ext uri="{FF2B5EF4-FFF2-40B4-BE49-F238E27FC236}">
                <a16:creationId xmlns:a16="http://schemas.microsoft.com/office/drawing/2014/main" id="{D7A428CB-091A-4684-857C-2F09F5472E19}"/>
              </a:ext>
            </a:extLst>
          </p:cNvPr>
          <p:cNvSpPr/>
          <p:nvPr/>
        </p:nvSpPr>
        <p:spPr>
          <a:xfrm>
            <a:off x="373008" y="3783452"/>
            <a:ext cx="3778803" cy="2003394"/>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latin typeface="Maiandra GD" panose="020E0502030308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199" y="1136468"/>
            <a:ext cx="6714309" cy="4650377"/>
          </a:xfrm>
          <a:prstGeom prst="rect">
            <a:avLst/>
          </a:prstGeom>
        </p:spPr>
      </p:pic>
      <p:sp>
        <p:nvSpPr>
          <p:cNvPr id="3" name="TextBox 2"/>
          <p:cNvSpPr txBox="1"/>
          <p:nvPr/>
        </p:nvSpPr>
        <p:spPr>
          <a:xfrm>
            <a:off x="856862" y="4232366"/>
            <a:ext cx="2826864" cy="1200329"/>
          </a:xfrm>
          <a:prstGeom prst="rect">
            <a:avLst/>
          </a:prstGeom>
          <a:noFill/>
        </p:spPr>
        <p:txBody>
          <a:bodyPr wrap="square" rtlCol="0">
            <a:spAutoFit/>
          </a:bodyPr>
          <a:lstStyle/>
          <a:p>
            <a:r>
              <a:rPr lang="en-US" dirty="0" smtClean="0"/>
              <a:t>Highest loan delinquency rate has been in Q4 throughout, which is 1279</a:t>
            </a:r>
            <a:endParaRPr lang="en-US" dirty="0"/>
          </a:p>
        </p:txBody>
      </p:sp>
    </p:spTree>
    <p:extLst>
      <p:ext uri="{BB962C8B-B14F-4D97-AF65-F5344CB8AC3E}">
        <p14:creationId xmlns:p14="http://schemas.microsoft.com/office/powerpoint/2010/main" val="143434181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6777446"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Loan Wise Max Loan Origination Cost</a:t>
            </a:r>
          </a:p>
          <a:p>
            <a:pPr algn="ctr"/>
            <a:endParaRPr lang="en-IN" sz="2200" b="1" dirty="0">
              <a:latin typeface="Georgia" panose="02040502050405020303" pitchFamily="18" charset="0"/>
            </a:endParaRPr>
          </a:p>
        </p:txBody>
      </p:sp>
      <p:sp>
        <p:nvSpPr>
          <p:cNvPr id="4" name="Speech Bubble: Oval 14">
            <a:extLst>
              <a:ext uri="{FF2B5EF4-FFF2-40B4-BE49-F238E27FC236}">
                <a16:creationId xmlns:a16="http://schemas.microsoft.com/office/drawing/2014/main" id="{D7A428CB-091A-4684-857C-2F09F5472E19}"/>
              </a:ext>
            </a:extLst>
          </p:cNvPr>
          <p:cNvSpPr/>
          <p:nvPr/>
        </p:nvSpPr>
        <p:spPr>
          <a:xfrm>
            <a:off x="436984" y="3861830"/>
            <a:ext cx="3778803" cy="2003394"/>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latin typeface="Maiandra GD" panose="020E0502030308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766" y="977340"/>
            <a:ext cx="6897188" cy="4887884"/>
          </a:xfrm>
          <a:prstGeom prst="rect">
            <a:avLst/>
          </a:prstGeom>
        </p:spPr>
      </p:pic>
      <p:sp>
        <p:nvSpPr>
          <p:cNvPr id="3" name="TextBox 2"/>
          <p:cNvSpPr txBox="1"/>
          <p:nvPr/>
        </p:nvSpPr>
        <p:spPr>
          <a:xfrm>
            <a:off x="968829" y="4389120"/>
            <a:ext cx="2884714" cy="923330"/>
          </a:xfrm>
          <a:prstGeom prst="rect">
            <a:avLst/>
          </a:prstGeom>
          <a:noFill/>
        </p:spPr>
        <p:txBody>
          <a:bodyPr wrap="square" rtlCol="0">
            <a:spAutoFit/>
          </a:bodyPr>
          <a:lstStyle/>
          <a:p>
            <a:r>
              <a:rPr lang="en-US" dirty="0" smtClean="0"/>
              <a:t>Maximum Loan Origination cost has been in the year 2016.</a:t>
            </a:r>
            <a:endParaRPr lang="en-US" dirty="0"/>
          </a:p>
        </p:txBody>
      </p:sp>
    </p:spTree>
    <p:extLst>
      <p:ext uri="{BB962C8B-B14F-4D97-AF65-F5344CB8AC3E}">
        <p14:creationId xmlns:p14="http://schemas.microsoft.com/office/powerpoint/2010/main" val="2908501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6790611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2411"/>
            <a:ext cx="10515600" cy="4844552"/>
          </a:xfrm>
        </p:spPr>
        <p:txBody>
          <a:bodyPr/>
          <a:lstStyle/>
          <a:p>
            <a:pPr>
              <a:buFont typeface="Wingdings" panose="05000000000000000000" pitchFamily="2" charset="2"/>
              <a:buChar char="Ø"/>
            </a:pPr>
            <a:r>
              <a:rPr lang="en-US" dirty="0"/>
              <a:t> </a:t>
            </a:r>
            <a:r>
              <a:rPr lang="en-US" sz="1800" dirty="0">
                <a:latin typeface="Maiandra GD" panose="020E0502030308020204" pitchFamily="34" charset="0"/>
              </a:rPr>
              <a:t>By visualizing </a:t>
            </a:r>
            <a:r>
              <a:rPr lang="en-US" sz="1800" dirty="0" smtClean="0">
                <a:latin typeface="Maiandra GD" panose="020E0502030308020204" pitchFamily="34" charset="0"/>
              </a:rPr>
              <a:t>the Bank Loan datasets </a:t>
            </a:r>
            <a:r>
              <a:rPr lang="en-US" sz="1800" dirty="0">
                <a:latin typeface="Maiandra GD" panose="020E0502030308020204" pitchFamily="34" charset="0"/>
              </a:rPr>
              <a:t>we have observed different insights:</a:t>
            </a:r>
          </a:p>
          <a:p>
            <a:pPr marL="0" indent="0">
              <a:buNone/>
            </a:pPr>
            <a:endParaRPr lang="en-US" sz="1800" dirty="0">
              <a:latin typeface="Maiandra GD" panose="020E0502030308020204" pitchFamily="34" charset="0"/>
            </a:endParaRPr>
          </a:p>
          <a:p>
            <a:pPr marL="0" indent="0">
              <a:buNone/>
            </a:pPr>
            <a:endParaRPr lang="en-US" dirty="0"/>
          </a:p>
        </p:txBody>
      </p:sp>
      <p:sp>
        <p:nvSpPr>
          <p:cNvPr id="5" name="Rectangle: Rounded Corners 2">
            <a:extLst>
              <a:ext uri="{FF2B5EF4-FFF2-40B4-BE49-F238E27FC236}">
                <a16:creationId xmlns:a16="http://schemas.microsoft.com/office/drawing/2014/main" id="{EA444915-557D-4EA7-8896-08619B7754E6}"/>
              </a:ext>
            </a:extLst>
          </p:cNvPr>
          <p:cNvSpPr/>
          <p:nvPr/>
        </p:nvSpPr>
        <p:spPr>
          <a:xfrm>
            <a:off x="4775269" y="303895"/>
            <a:ext cx="2641461" cy="79789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anose="02040502050405020303" pitchFamily="18" charset="0"/>
              </a:rPr>
              <a:t>Insights</a:t>
            </a:r>
            <a:endParaRPr lang="en-IN" sz="2400" b="1" dirty="0">
              <a:latin typeface="Georgia" panose="02040502050405020303" pitchFamily="18" charset="0"/>
            </a:endParaRPr>
          </a:p>
        </p:txBody>
      </p:sp>
      <p:sp>
        <p:nvSpPr>
          <p:cNvPr id="6" name="TextBox 5">
            <a:extLst>
              <a:ext uri="{FF2B5EF4-FFF2-40B4-BE49-F238E27FC236}">
                <a16:creationId xmlns:a16="http://schemas.microsoft.com/office/drawing/2014/main" id="{1C904934-EB91-4BEA-8CDE-44DD16A21602}"/>
              </a:ext>
            </a:extLst>
          </p:cNvPr>
          <p:cNvSpPr txBox="1"/>
          <p:nvPr/>
        </p:nvSpPr>
        <p:spPr>
          <a:xfrm>
            <a:off x="1043638" y="2206645"/>
            <a:ext cx="10804373" cy="3970318"/>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Maiandra GD" panose="020E0502030308020204" pitchFamily="34" charset="0"/>
              </a:rPr>
              <a:t>Impact of Delinquency History on Loan Terms:</a:t>
            </a:r>
            <a:endParaRPr lang="en-US" u="sng" dirty="0">
              <a:latin typeface="Maiandra GD" panose="020E0502030308020204" pitchFamily="34" charset="0"/>
            </a:endParaRPr>
          </a:p>
          <a:p>
            <a:endParaRPr lang="en-US" dirty="0"/>
          </a:p>
          <a:p>
            <a:r>
              <a:rPr lang="en-US" dirty="0" smtClean="0"/>
              <a:t>Borrowers </a:t>
            </a:r>
            <a:r>
              <a:rPr lang="en-US" dirty="0"/>
              <a:t>with a delinquency history of </a:t>
            </a:r>
            <a:r>
              <a:rPr lang="en-US" dirty="0">
                <a:solidFill>
                  <a:srgbClr val="92D050"/>
                </a:solidFill>
              </a:rPr>
              <a:t>more than 2 years </a:t>
            </a:r>
            <a:r>
              <a:rPr lang="en-US" dirty="0"/>
              <a:t>receive loans with higher interest rates, </a:t>
            </a:r>
            <a:r>
              <a:rPr lang="en-US" dirty="0" smtClean="0"/>
              <a:t>   reflecting </a:t>
            </a:r>
            <a:r>
              <a:rPr lang="en-US" dirty="0"/>
              <a:t>risk assessment practices.</a:t>
            </a:r>
            <a:r>
              <a:rPr lang="en-IN" dirty="0" smtClean="0"/>
              <a:t>             </a:t>
            </a:r>
            <a:endParaRPr lang="en-IN" dirty="0"/>
          </a:p>
          <a:p>
            <a:pPr marL="285750" indent="-285750">
              <a:buFont typeface="Arial" panose="020B0604020202020204" pitchFamily="34" charset="0"/>
              <a:buChar char="•"/>
            </a:pPr>
            <a:endParaRPr lang="en-IN" b="1" u="sng" dirty="0" smtClean="0">
              <a:latin typeface="Maiandra GD" panose="020E0502030308020204" pitchFamily="34" charset="0"/>
            </a:endParaRPr>
          </a:p>
          <a:p>
            <a:pPr marL="285750" indent="-285750">
              <a:buFont typeface="Arial" panose="020B0604020202020204" pitchFamily="34" charset="0"/>
              <a:buChar char="•"/>
            </a:pPr>
            <a:r>
              <a:rPr lang="en-US" b="1" u="sng" dirty="0"/>
              <a:t>Impact of Revolving Credit on Loan Approvals:</a:t>
            </a:r>
            <a:r>
              <a:rPr lang="en-IN" u="sng" dirty="0" smtClean="0"/>
              <a:t>     </a:t>
            </a:r>
            <a:endParaRPr lang="en-IN" u="sng" dirty="0"/>
          </a:p>
          <a:p>
            <a:r>
              <a:rPr lang="en-IN" dirty="0">
                <a:solidFill>
                  <a:srgbClr val="92D050"/>
                </a:solidFill>
              </a:rPr>
              <a:t>      </a:t>
            </a:r>
            <a:endParaRPr lang="en-IN" dirty="0" smtClean="0">
              <a:solidFill>
                <a:srgbClr val="92D050"/>
              </a:solidFill>
            </a:endParaRPr>
          </a:p>
          <a:p>
            <a:r>
              <a:rPr lang="en-IN" b="1" dirty="0">
                <a:solidFill>
                  <a:srgbClr val="92D050"/>
                </a:solidFill>
              </a:rPr>
              <a:t> </a:t>
            </a:r>
            <a:r>
              <a:rPr lang="en-US" dirty="0"/>
              <a:t>Borrowers with high revolving credit balances are </a:t>
            </a:r>
            <a:r>
              <a:rPr lang="en-US" dirty="0">
                <a:solidFill>
                  <a:srgbClr val="92D050"/>
                </a:solidFill>
              </a:rPr>
              <a:t>30% less likely </a:t>
            </a:r>
            <a:r>
              <a:rPr lang="en-US" dirty="0"/>
              <a:t>to be approved for loans, indicating creditworthiness considerations.</a:t>
            </a:r>
            <a:endParaRPr lang="en-US" b="1" dirty="0"/>
          </a:p>
          <a:p>
            <a:pPr marL="285750" indent="-285750">
              <a:buFont typeface="Arial" panose="020B0604020202020204" pitchFamily="34" charset="0"/>
              <a:buChar char="•"/>
            </a:pPr>
            <a:endParaRPr lang="en-US" u="sng" dirty="0" smtClean="0"/>
          </a:p>
          <a:p>
            <a:pPr marL="285750" indent="-285750">
              <a:buFont typeface="Arial" panose="020B0604020202020204" pitchFamily="34" charset="0"/>
              <a:buChar char="•"/>
            </a:pPr>
            <a:r>
              <a:rPr lang="en-US" b="1" u="sng" dirty="0"/>
              <a:t>Loan Approval Rates by Grade:</a:t>
            </a:r>
            <a:r>
              <a:rPr lang="en-IN" u="sng" dirty="0" smtClean="0"/>
              <a:t>     </a:t>
            </a:r>
            <a:endParaRPr lang="en-IN" u="sng" dirty="0"/>
          </a:p>
          <a:p>
            <a:r>
              <a:rPr lang="en-IN" dirty="0"/>
              <a:t>     </a:t>
            </a:r>
            <a:endParaRPr lang="en-IN" dirty="0" smtClean="0"/>
          </a:p>
          <a:p>
            <a:r>
              <a:rPr lang="en-US" dirty="0">
                <a:solidFill>
                  <a:srgbClr val="92D050"/>
                </a:solidFill>
              </a:rPr>
              <a:t>Grade A</a:t>
            </a:r>
            <a:r>
              <a:rPr lang="en-US" dirty="0"/>
              <a:t> loans have </a:t>
            </a:r>
            <a:r>
              <a:rPr lang="en-US" dirty="0" smtClean="0">
                <a:solidFill>
                  <a:srgbClr val="92D050"/>
                </a:solidFill>
              </a:rPr>
              <a:t>highest</a:t>
            </a:r>
            <a:r>
              <a:rPr lang="en-US" dirty="0" smtClean="0"/>
              <a:t> approval </a:t>
            </a:r>
            <a:r>
              <a:rPr lang="en-US" dirty="0"/>
              <a:t>rate, while </a:t>
            </a:r>
            <a:r>
              <a:rPr lang="en-US" dirty="0">
                <a:solidFill>
                  <a:srgbClr val="92D050"/>
                </a:solidFill>
              </a:rPr>
              <a:t>Grade D</a:t>
            </a:r>
            <a:r>
              <a:rPr lang="en-US" dirty="0"/>
              <a:t> loans have </a:t>
            </a:r>
            <a:r>
              <a:rPr lang="en-US" dirty="0" smtClean="0">
                <a:solidFill>
                  <a:srgbClr val="92D050"/>
                </a:solidFill>
              </a:rPr>
              <a:t>lowest</a:t>
            </a:r>
            <a:r>
              <a:rPr lang="en-US" dirty="0" smtClean="0"/>
              <a:t> approval </a:t>
            </a:r>
            <a:r>
              <a:rPr lang="en-US" dirty="0"/>
              <a:t>rate, indicating varying risk assessments.</a:t>
            </a:r>
            <a:endParaRPr lang="en-IN" dirty="0"/>
          </a:p>
        </p:txBody>
      </p:sp>
    </p:spTree>
    <p:extLst>
      <p:ext uri="{BB962C8B-B14F-4D97-AF65-F5344CB8AC3E}">
        <p14:creationId xmlns:p14="http://schemas.microsoft.com/office/powerpoint/2010/main" val="1925104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7679" y="1504906"/>
            <a:ext cx="7454537" cy="1200329"/>
          </a:xfrm>
          <a:prstGeom prst="rect">
            <a:avLst/>
          </a:prstGeom>
        </p:spPr>
        <p:txBody>
          <a:bodyPr wrap="square">
            <a:spAutoFit/>
          </a:bodyPr>
          <a:lstStyle/>
          <a:p>
            <a:pPr marL="285750" indent="-285750">
              <a:buFont typeface="Arial" panose="020B0604020202020204" pitchFamily="34" charset="0"/>
              <a:buChar char="•"/>
            </a:pPr>
            <a:r>
              <a:rPr lang="en-US" b="1" u="sng" dirty="0">
                <a:latin typeface="Maiandra GD" panose="020E0502030308020204" pitchFamily="34" charset="0"/>
              </a:rPr>
              <a:t>Seasonal Variation in Loan Demand:</a:t>
            </a:r>
            <a:r>
              <a:rPr lang="en-IN" u="sng" dirty="0" smtClean="0">
                <a:latin typeface="Maiandra GD" panose="020E0502030308020204" pitchFamily="34" charset="0"/>
              </a:rPr>
              <a:t>    </a:t>
            </a:r>
            <a:endParaRPr lang="en-IN" u="sng" dirty="0">
              <a:latin typeface="Maiandra GD" panose="020E0502030308020204" pitchFamily="34" charset="0"/>
            </a:endParaRPr>
          </a:p>
          <a:p>
            <a:r>
              <a:rPr lang="en-IN" dirty="0"/>
              <a:t>     </a:t>
            </a:r>
            <a:endParaRPr lang="en-IN" dirty="0" smtClean="0"/>
          </a:p>
          <a:p>
            <a:r>
              <a:rPr lang="en-US" dirty="0"/>
              <a:t>Loan applications peak during the </a:t>
            </a:r>
            <a:r>
              <a:rPr lang="en-US" dirty="0">
                <a:solidFill>
                  <a:srgbClr val="92D050"/>
                </a:solidFill>
              </a:rPr>
              <a:t>summer months</a:t>
            </a:r>
            <a:r>
              <a:rPr lang="en-US" dirty="0"/>
              <a:t>, suggesting increased demand for vacation expenses and home renovations.</a:t>
            </a:r>
            <a:endParaRPr lang="en-IN" dirty="0">
              <a:solidFill>
                <a:srgbClr val="92D050"/>
              </a:solidFill>
            </a:endParaRPr>
          </a:p>
        </p:txBody>
      </p:sp>
      <p:sp>
        <p:nvSpPr>
          <p:cNvPr id="6" name="Rectangle: Rounded Corners 2">
            <a:extLst>
              <a:ext uri="{FF2B5EF4-FFF2-40B4-BE49-F238E27FC236}">
                <a16:creationId xmlns:a16="http://schemas.microsoft.com/office/drawing/2014/main" id="{EA444915-557D-4EA7-8896-08619B7754E6}"/>
              </a:ext>
            </a:extLst>
          </p:cNvPr>
          <p:cNvSpPr/>
          <p:nvPr/>
        </p:nvSpPr>
        <p:spPr>
          <a:xfrm>
            <a:off x="4775269" y="303895"/>
            <a:ext cx="2641461" cy="79789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anose="02040502050405020303" pitchFamily="18" charset="0"/>
              </a:rPr>
              <a:t>Insights</a:t>
            </a:r>
            <a:endParaRPr lang="en-IN" sz="2400" b="1" dirty="0">
              <a:latin typeface="Georgia" panose="02040502050405020303" pitchFamily="18" charset="0"/>
            </a:endParaRPr>
          </a:p>
        </p:txBody>
      </p:sp>
      <p:sp>
        <p:nvSpPr>
          <p:cNvPr id="2" name="TextBox 1"/>
          <p:cNvSpPr txBox="1"/>
          <p:nvPr/>
        </p:nvSpPr>
        <p:spPr>
          <a:xfrm>
            <a:off x="487679" y="3357155"/>
            <a:ext cx="7977052" cy="1200329"/>
          </a:xfrm>
          <a:prstGeom prst="rect">
            <a:avLst/>
          </a:prstGeom>
          <a:noFill/>
        </p:spPr>
        <p:txBody>
          <a:bodyPr wrap="square" rtlCol="0">
            <a:spAutoFit/>
          </a:bodyPr>
          <a:lstStyle/>
          <a:p>
            <a:pPr marL="285750" indent="-285750">
              <a:buFont typeface="Arial" panose="020B0604020202020204" pitchFamily="34" charset="0"/>
              <a:buChar char="•"/>
            </a:pPr>
            <a:r>
              <a:rPr lang="en-US" b="1" u="sng" dirty="0">
                <a:latin typeface="Maiandra GD" panose="020E0502030308020204" pitchFamily="34" charset="0"/>
              </a:rPr>
              <a:t>Effectiveness of Debt Recovery Efforts:</a:t>
            </a:r>
            <a:endParaRPr lang="en-US" u="sng" dirty="0">
              <a:latin typeface="Maiandra GD" panose="020E0502030308020204" pitchFamily="34" charset="0"/>
            </a:endParaRPr>
          </a:p>
          <a:p>
            <a:endParaRPr lang="en-US" dirty="0"/>
          </a:p>
          <a:p>
            <a:r>
              <a:rPr lang="en-US" dirty="0"/>
              <a:t>Debt recovery efforts have led to a </a:t>
            </a:r>
            <a:r>
              <a:rPr lang="en-US" dirty="0">
                <a:solidFill>
                  <a:srgbClr val="92D050"/>
                </a:solidFill>
              </a:rPr>
              <a:t>30% increase</a:t>
            </a:r>
            <a:r>
              <a:rPr lang="en-US" dirty="0"/>
              <a:t> in recovered funds in the </a:t>
            </a:r>
            <a:r>
              <a:rPr lang="en-US" dirty="0">
                <a:solidFill>
                  <a:srgbClr val="92D050"/>
                </a:solidFill>
              </a:rPr>
              <a:t>last quarter</a:t>
            </a:r>
            <a:r>
              <a:rPr lang="en-US" dirty="0"/>
              <a:t>, showcasing improved collection strategies.</a:t>
            </a:r>
          </a:p>
        </p:txBody>
      </p:sp>
    </p:spTree>
    <p:extLst>
      <p:ext uri="{BB962C8B-B14F-4D97-AF65-F5344CB8AC3E}">
        <p14:creationId xmlns:p14="http://schemas.microsoft.com/office/powerpoint/2010/main" val="6372026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a:extLst>
              <a:ext uri="{FF2B5EF4-FFF2-40B4-BE49-F238E27FC236}">
                <a16:creationId xmlns:a16="http://schemas.microsoft.com/office/drawing/2014/main" id="{CD66519E-30AA-4BFC-A58D-08E93BB90D87}"/>
              </a:ext>
            </a:extLst>
          </p:cNvPr>
          <p:cNvSpPr/>
          <p:nvPr/>
        </p:nvSpPr>
        <p:spPr>
          <a:xfrm>
            <a:off x="4435288" y="146377"/>
            <a:ext cx="3321424" cy="89647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anose="02040502050405020303" pitchFamily="18" charset="0"/>
              </a:rPr>
              <a:t>Recommendations</a:t>
            </a:r>
            <a:endParaRPr lang="en-IN" sz="2400" b="1" dirty="0">
              <a:latin typeface="Georgia" panose="02040502050405020303" pitchFamily="18" charset="0"/>
            </a:endParaRPr>
          </a:p>
        </p:txBody>
      </p:sp>
      <p:sp>
        <p:nvSpPr>
          <p:cNvPr id="5" name="TextBox 4">
            <a:extLst>
              <a:ext uri="{FF2B5EF4-FFF2-40B4-BE49-F238E27FC236}">
                <a16:creationId xmlns:a16="http://schemas.microsoft.com/office/drawing/2014/main" id="{43978386-39C3-4866-AAF9-A626504776FE}"/>
              </a:ext>
            </a:extLst>
          </p:cNvPr>
          <p:cNvSpPr txBox="1"/>
          <p:nvPr/>
        </p:nvSpPr>
        <p:spPr>
          <a:xfrm>
            <a:off x="636494" y="1101139"/>
            <a:ext cx="2931459" cy="400110"/>
          </a:xfrm>
          <a:prstGeom prst="rect">
            <a:avLst/>
          </a:prstGeom>
          <a:noFill/>
        </p:spPr>
        <p:txBody>
          <a:bodyPr wrap="square" rtlCol="0">
            <a:spAutoFit/>
          </a:bodyPr>
          <a:lstStyle/>
          <a:p>
            <a:r>
              <a:rPr lang="en-IN" sz="2000" b="1" u="sng" dirty="0">
                <a:latin typeface="Maiandra GD" panose="020E0502030308020204" pitchFamily="34" charset="0"/>
              </a:rPr>
              <a:t>Actionable strategies :</a:t>
            </a:r>
          </a:p>
        </p:txBody>
      </p:sp>
      <p:sp>
        <p:nvSpPr>
          <p:cNvPr id="6" name="TextBox 5">
            <a:extLst>
              <a:ext uri="{FF2B5EF4-FFF2-40B4-BE49-F238E27FC236}">
                <a16:creationId xmlns:a16="http://schemas.microsoft.com/office/drawing/2014/main" id="{78FC054B-5A6F-4668-B2E4-44CD46F37AF8}"/>
              </a:ext>
            </a:extLst>
          </p:cNvPr>
          <p:cNvSpPr txBox="1"/>
          <p:nvPr/>
        </p:nvSpPr>
        <p:spPr>
          <a:xfrm>
            <a:off x="636494" y="1672268"/>
            <a:ext cx="10894967" cy="5078313"/>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Maiandra GD" panose="020E0502030308020204" pitchFamily="34" charset="0"/>
              </a:rPr>
              <a:t>Implementation of </a:t>
            </a:r>
            <a:r>
              <a:rPr lang="en-US" dirty="0">
                <a:latin typeface="Maiandra GD" panose="020E0502030308020204" pitchFamily="34" charset="0"/>
              </a:rPr>
              <a:t>advanced risk assessment models leveraging borrower demographics and repayment history to identify high-risk applicants.</a:t>
            </a:r>
          </a:p>
          <a:p>
            <a:pPr marL="342900" indent="-342900">
              <a:buFont typeface="Arial" panose="020B0604020202020204" pitchFamily="34" charset="0"/>
              <a:buChar char="•"/>
            </a:pPr>
            <a:endParaRPr lang="en-US" dirty="0" smtClean="0">
              <a:latin typeface="Maiandra GD" panose="020E0502030308020204" pitchFamily="34" charset="0"/>
            </a:endParaRPr>
          </a:p>
          <a:p>
            <a:pPr marL="342900" indent="-342900">
              <a:buFont typeface="Arial" panose="020B0604020202020204" pitchFamily="34" charset="0"/>
              <a:buChar char="•"/>
            </a:pPr>
            <a:r>
              <a:rPr lang="en-US" dirty="0" smtClean="0">
                <a:latin typeface="Maiandra GD" panose="020E0502030308020204" pitchFamily="34" charset="0"/>
              </a:rPr>
              <a:t>Launching of </a:t>
            </a:r>
            <a:r>
              <a:rPr lang="en-US" dirty="0">
                <a:latin typeface="Maiandra GD" panose="020E0502030308020204" pitchFamily="34" charset="0"/>
              </a:rPr>
              <a:t>targeted financial literacy programs to educate borrowers on responsible borrowing practices and debt management </a:t>
            </a:r>
            <a:r>
              <a:rPr lang="en-US" dirty="0" smtClean="0">
                <a:latin typeface="Maiandra GD" panose="020E0502030308020204" pitchFamily="34" charset="0"/>
              </a:rPr>
              <a:t>techniques.</a:t>
            </a:r>
          </a:p>
          <a:p>
            <a:pPr marL="342900" indent="-342900">
              <a:buFont typeface="Arial" panose="020B0604020202020204" pitchFamily="34" charset="0"/>
              <a:buChar char="•"/>
            </a:pPr>
            <a:endParaRPr lang="en-US" dirty="0" smtClean="0">
              <a:latin typeface="Maiandra GD" panose="020E0502030308020204" pitchFamily="34" charset="0"/>
            </a:endParaRPr>
          </a:p>
          <a:p>
            <a:pPr marL="342900" indent="-342900">
              <a:buFont typeface="Arial" panose="020B0604020202020204" pitchFamily="34" charset="0"/>
              <a:buChar char="•"/>
            </a:pPr>
            <a:r>
              <a:rPr lang="en-US" dirty="0" smtClean="0">
                <a:latin typeface="Maiandra GD" panose="020E0502030308020204" pitchFamily="34" charset="0"/>
              </a:rPr>
              <a:t>Optimization of </a:t>
            </a:r>
            <a:r>
              <a:rPr lang="en-US" dirty="0">
                <a:latin typeface="Maiandra GD" panose="020E0502030308020204" pitchFamily="34" charset="0"/>
              </a:rPr>
              <a:t>loan approval processes by leveraging automation and digital technologies to reduce processing times and enhance efficiency.</a:t>
            </a:r>
          </a:p>
          <a:p>
            <a:pPr marL="342900" indent="-342900">
              <a:buFont typeface="Arial" panose="020B0604020202020204" pitchFamily="34" charset="0"/>
              <a:buChar char="•"/>
            </a:pPr>
            <a:endParaRPr lang="en-US" dirty="0" smtClean="0">
              <a:latin typeface="Maiandra GD" panose="020E0502030308020204" pitchFamily="34" charset="0"/>
            </a:endParaRPr>
          </a:p>
          <a:p>
            <a:pPr marL="342900" indent="-342900">
              <a:buFont typeface="Arial" panose="020B0604020202020204" pitchFamily="34" charset="0"/>
              <a:buChar char="•"/>
            </a:pPr>
            <a:r>
              <a:rPr lang="en-US" dirty="0">
                <a:latin typeface="Maiandra GD" panose="020E0502030308020204" pitchFamily="34" charset="0"/>
              </a:rPr>
              <a:t>Recommend diversifying the loan portfolio by expanding into sectors with lower default rates, such as education or healthcare, to mitigate concentration risk.</a:t>
            </a:r>
          </a:p>
          <a:p>
            <a:pPr marL="342900" indent="-342900">
              <a:buFont typeface="Arial" panose="020B0604020202020204" pitchFamily="34" charset="0"/>
              <a:buChar char="•"/>
            </a:pPr>
            <a:endParaRPr lang="en-US" dirty="0" smtClean="0">
              <a:latin typeface="Maiandra GD" panose="020E0502030308020204" pitchFamily="34" charset="0"/>
            </a:endParaRPr>
          </a:p>
          <a:p>
            <a:pPr marL="342900" indent="-342900">
              <a:buFont typeface="Arial" panose="020B0604020202020204" pitchFamily="34" charset="0"/>
              <a:buChar char="•"/>
            </a:pPr>
            <a:r>
              <a:rPr lang="en-US" dirty="0" smtClean="0">
                <a:latin typeface="Maiandra GD" panose="020E0502030308020204" pitchFamily="34" charset="0"/>
              </a:rPr>
              <a:t>Implementation of </a:t>
            </a:r>
            <a:r>
              <a:rPr lang="en-US" dirty="0">
                <a:latin typeface="Maiandra GD" panose="020E0502030308020204" pitchFamily="34" charset="0"/>
              </a:rPr>
              <a:t>proactive delinquency management strategies, including early intervention and personalized repayment plans, to reduce default rates</a:t>
            </a:r>
          </a:p>
          <a:p>
            <a:pPr marL="342900" indent="-342900">
              <a:buFont typeface="Arial" panose="020B0604020202020204" pitchFamily="34" charset="0"/>
              <a:buChar char="•"/>
            </a:pPr>
            <a:endParaRPr lang="en-US" dirty="0" smtClean="0">
              <a:latin typeface="Maiandra GD" panose="020E0502030308020204" pitchFamily="34" charset="0"/>
            </a:endParaRPr>
          </a:p>
          <a:p>
            <a:pPr marL="342900" indent="-342900">
              <a:buFont typeface="Arial" panose="020B0604020202020204" pitchFamily="34" charset="0"/>
              <a:buChar char="•"/>
            </a:pPr>
            <a:r>
              <a:rPr lang="en-US" dirty="0" smtClean="0">
                <a:latin typeface="Maiandra GD" panose="020E0502030308020204" pitchFamily="34" charset="0"/>
              </a:rPr>
              <a:t>Establishment of </a:t>
            </a:r>
            <a:r>
              <a:rPr lang="en-US" dirty="0">
                <a:latin typeface="Maiandra GD" panose="020E0502030308020204" pitchFamily="34" charset="0"/>
              </a:rPr>
              <a:t>a robust monitoring system to track loan performance metrics in real-time and conduct regular analysis to identify emerging trends and risks.</a:t>
            </a:r>
          </a:p>
          <a:p>
            <a:endParaRPr lang="en-IN" dirty="0">
              <a:latin typeface="Maiandra GD" panose="020E0502030308020204" pitchFamily="34" charset="0"/>
            </a:endParaRPr>
          </a:p>
        </p:txBody>
      </p:sp>
    </p:spTree>
    <p:extLst>
      <p:ext uri="{BB962C8B-B14F-4D97-AF65-F5344CB8AC3E}">
        <p14:creationId xmlns:p14="http://schemas.microsoft.com/office/powerpoint/2010/main" val="1725849394"/>
      </p:ext>
    </p:extLst>
  </p:cSld>
  <p:clrMapOvr>
    <a:masterClrMapping/>
  </p:clrMapOvr>
  <p:transition spd="slow">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15737"/>
            <a:ext cx="10515600" cy="4728753"/>
          </a:xfrm>
        </p:spPr>
        <p:txBody>
          <a:bodyPr>
            <a:normAutofit/>
          </a:bodyPr>
          <a:lstStyle/>
          <a:p>
            <a:pPr marL="0" indent="0">
              <a:buNone/>
            </a:pPr>
            <a:r>
              <a:rPr lang="en-US" sz="2400" dirty="0">
                <a:effectLst/>
              </a:rPr>
              <a:t>In closing, our analysis of </a:t>
            </a:r>
            <a:r>
              <a:rPr lang="en-US" sz="2400" dirty="0" smtClean="0">
                <a:effectLst/>
              </a:rPr>
              <a:t>Bank Loan datasets have </a:t>
            </a:r>
            <a:r>
              <a:rPr lang="en-US" sz="2400" dirty="0">
                <a:effectLst/>
              </a:rPr>
              <a:t>provided invaluable insights into our loan portfolio. By implementing actionable recommendations, we can enhance loan quality, mitigate risks, and drive sustainable growth. Together, let's embrace innovation and collaboration as we navigate the path to financial excellence. Thank you for your dedication and commitment to our shared success.</a:t>
            </a:r>
            <a:endParaRPr lang="en-US" sz="2400" dirty="0">
              <a:latin typeface="Maiandra GD" panose="020E0502030308020204" pitchFamily="34" charset="0"/>
            </a:endParaRPr>
          </a:p>
        </p:txBody>
      </p:sp>
      <p:sp>
        <p:nvSpPr>
          <p:cNvPr id="4" name="Flowchart: Process 3">
            <a:extLst>
              <a:ext uri="{FF2B5EF4-FFF2-40B4-BE49-F238E27FC236}">
                <a16:creationId xmlns:a16="http://schemas.microsoft.com/office/drawing/2014/main" id="{242D6FA2-DC4E-4CE4-9094-4B02FECA65EC}"/>
              </a:ext>
            </a:extLst>
          </p:cNvPr>
          <p:cNvSpPr/>
          <p:nvPr/>
        </p:nvSpPr>
        <p:spPr>
          <a:xfrm>
            <a:off x="838200" y="444138"/>
            <a:ext cx="2518954" cy="5355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a:p>
            <a:pPr algn="ctr"/>
            <a:endParaRPr lang="en-US" sz="1600" dirty="0"/>
          </a:p>
          <a:p>
            <a:pPr algn="ctr"/>
            <a:r>
              <a:rPr lang="en-US" sz="2400" dirty="0"/>
              <a:t>CONCLUSION</a:t>
            </a:r>
          </a:p>
          <a:p>
            <a:pPr algn="ctr"/>
            <a:endParaRPr lang="en-US" sz="1600" dirty="0"/>
          </a:p>
          <a:p>
            <a:r>
              <a:rPr lang="en-US" sz="2400" dirty="0"/>
              <a:t>                                  </a:t>
            </a:r>
            <a:endParaRPr lang="en-IN" sz="2200" b="1" dirty="0">
              <a:latin typeface="Georgia" panose="02040502050405020303" pitchFamily="18" charset="0"/>
            </a:endParaRPr>
          </a:p>
        </p:txBody>
      </p:sp>
    </p:spTree>
    <p:extLst>
      <p:ext uri="{BB962C8B-B14F-4D97-AF65-F5344CB8AC3E}">
        <p14:creationId xmlns:p14="http://schemas.microsoft.com/office/powerpoint/2010/main" val="2603629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oyalty Free Smiley Face Adhesive Note Thank You Note Pad Pictures ...">
            <a:extLst>
              <a:ext uri="{FF2B5EF4-FFF2-40B4-BE49-F238E27FC236}">
                <a16:creationId xmlns:a16="http://schemas.microsoft.com/office/drawing/2014/main" id="{9213CD33-B661-44D5-803A-A09BE404D2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59" t="11016" r="9131" b="7784"/>
          <a:stretch/>
        </p:blipFill>
        <p:spPr bwMode="auto">
          <a:xfrm>
            <a:off x="3419475" y="494775"/>
            <a:ext cx="5886449" cy="5686950"/>
          </a:xfrm>
          <a:prstGeom prst="rect">
            <a:avLst/>
          </a:prstGeom>
          <a:solidFill>
            <a:schemeClr val="accent1"/>
          </a:solidFill>
          <a:ln>
            <a:noFill/>
          </a:ln>
        </p:spPr>
      </p:pic>
    </p:spTree>
    <p:extLst>
      <p:ext uri="{BB962C8B-B14F-4D97-AF65-F5344CB8AC3E}">
        <p14:creationId xmlns:p14="http://schemas.microsoft.com/office/powerpoint/2010/main" val="2553315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54631"/>
          </a:xfrm>
        </p:spPr>
        <p:txBody>
          <a:bodyPr/>
          <a:lstStyle/>
          <a:p>
            <a:r>
              <a:rPr lang="en-US" dirty="0"/>
              <a:t>GROUP 2</a:t>
            </a:r>
          </a:p>
        </p:txBody>
      </p:sp>
      <p:sp>
        <p:nvSpPr>
          <p:cNvPr id="3" name="Subtitle 2"/>
          <p:cNvSpPr>
            <a:spLocks noGrp="1"/>
          </p:cNvSpPr>
          <p:nvPr>
            <p:ph type="subTitle" idx="1"/>
          </p:nvPr>
        </p:nvSpPr>
        <p:spPr>
          <a:xfrm>
            <a:off x="1524000" y="2076995"/>
            <a:ext cx="9144000" cy="4650376"/>
          </a:xfrm>
        </p:spPr>
        <p:txBody>
          <a:bodyPr>
            <a:normAutofit/>
          </a:bodyPr>
          <a:lstStyle/>
          <a:p>
            <a:pPr algn="l"/>
            <a:r>
              <a:rPr lang="en-US" sz="2000" dirty="0"/>
              <a:t>MEMBERS:</a:t>
            </a:r>
          </a:p>
          <a:p>
            <a:pPr marL="457200" indent="-457200" algn="l">
              <a:buAutoNum type="arabicParenR"/>
            </a:pPr>
            <a:endParaRPr lang="en-US" sz="2000" dirty="0"/>
          </a:p>
          <a:p>
            <a:pPr marL="457200" indent="-457200" algn="l">
              <a:buAutoNum type="arabicParenR"/>
            </a:pPr>
            <a:r>
              <a:rPr lang="en-US" sz="2000" dirty="0"/>
              <a:t>MS. BANDANA </a:t>
            </a:r>
            <a:r>
              <a:rPr lang="en-US" sz="2000" dirty="0" smtClean="0"/>
              <a:t>HAZARIKA</a:t>
            </a:r>
          </a:p>
          <a:p>
            <a:pPr marL="457200" indent="-457200" algn="l">
              <a:buFont typeface="Arial" panose="020B0604020202020204" pitchFamily="34" charset="0"/>
              <a:buAutoNum type="arabicParenR"/>
            </a:pPr>
            <a:r>
              <a:rPr lang="en-US" sz="2000" dirty="0" smtClean="0"/>
              <a:t>MS. DHANASHRI NAMDEV </a:t>
            </a:r>
            <a:r>
              <a:rPr lang="en-US" sz="2000" dirty="0" smtClean="0"/>
              <a:t>GURAV</a:t>
            </a:r>
            <a:endParaRPr lang="en-US" sz="2000" dirty="0" smtClean="0"/>
          </a:p>
          <a:p>
            <a:pPr marL="457200" indent="-457200" algn="l">
              <a:buAutoNum type="arabicParenR" startAt="3"/>
            </a:pPr>
            <a:r>
              <a:rPr lang="en-US" sz="2000" dirty="0" smtClean="0"/>
              <a:t>MR. ARIF ABDUL MULANI</a:t>
            </a:r>
          </a:p>
          <a:p>
            <a:pPr marL="457200" indent="-457200" algn="l">
              <a:buAutoNum type="arabicParenR" startAt="3"/>
            </a:pPr>
            <a:r>
              <a:rPr lang="en-US" sz="2000" dirty="0" smtClean="0"/>
              <a:t>MR</a:t>
            </a:r>
            <a:r>
              <a:rPr lang="en-US" sz="2000" dirty="0"/>
              <a:t>. RUPESH RAMESHWAR </a:t>
            </a:r>
            <a:r>
              <a:rPr lang="en-US" sz="2000" dirty="0" smtClean="0"/>
              <a:t>AGADE</a:t>
            </a:r>
          </a:p>
          <a:p>
            <a:pPr marL="457200" indent="-457200" algn="l">
              <a:buAutoNum type="arabicParenR" startAt="3"/>
            </a:pPr>
            <a:r>
              <a:rPr lang="en-US" sz="2000" dirty="0" smtClean="0"/>
              <a:t>MR</a:t>
            </a:r>
            <a:r>
              <a:rPr lang="en-US" sz="2000" dirty="0"/>
              <a:t>. ABHISEK </a:t>
            </a:r>
            <a:r>
              <a:rPr lang="en-US" sz="2000" dirty="0" smtClean="0"/>
              <a:t>BEHERA</a:t>
            </a:r>
          </a:p>
          <a:p>
            <a:pPr marL="457200" indent="-457200" algn="l">
              <a:buFont typeface="Arial" panose="020B0604020202020204" pitchFamily="34" charset="0"/>
              <a:buAutoNum type="arabicParenR" startAt="3"/>
            </a:pPr>
            <a:r>
              <a:rPr lang="en-US" sz="2000" dirty="0"/>
              <a:t>MR. SAYAN MUKHERJEE</a:t>
            </a:r>
          </a:p>
          <a:p>
            <a:pPr marL="457200" indent="-457200" algn="l">
              <a:buAutoNum type="arabicParenR" startAt="3"/>
            </a:pPr>
            <a:endParaRPr lang="en-US" sz="2000" dirty="0"/>
          </a:p>
          <a:p>
            <a:pPr marL="457200" indent="-457200">
              <a:buAutoNum type="arabicParenR"/>
            </a:pPr>
            <a:endParaRPr lang="en-US" sz="2000" dirty="0"/>
          </a:p>
        </p:txBody>
      </p:sp>
    </p:spTree>
    <p:extLst>
      <p:ext uri="{BB962C8B-B14F-4D97-AF65-F5344CB8AC3E}">
        <p14:creationId xmlns:p14="http://schemas.microsoft.com/office/powerpoint/2010/main" val="41086720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915" y="142649"/>
            <a:ext cx="9144000" cy="967694"/>
          </a:xfrm>
        </p:spPr>
        <p:txBody>
          <a:bodyPr>
            <a:normAutofit/>
          </a:bodyPr>
          <a:lstStyle/>
          <a:p>
            <a:r>
              <a:rPr lang="en-US" sz="4000" b="1" dirty="0"/>
              <a:t>      INTRODUCTION</a:t>
            </a:r>
          </a:p>
        </p:txBody>
      </p:sp>
      <p:sp>
        <p:nvSpPr>
          <p:cNvPr id="3" name="Subtitle 2"/>
          <p:cNvSpPr>
            <a:spLocks noGrp="1"/>
          </p:cNvSpPr>
          <p:nvPr>
            <p:ph type="subTitle" idx="1"/>
          </p:nvPr>
        </p:nvSpPr>
        <p:spPr>
          <a:xfrm>
            <a:off x="322216" y="1293222"/>
            <a:ext cx="11290663" cy="5408023"/>
          </a:xfrm>
        </p:spPr>
        <p:txBody>
          <a:bodyPr>
            <a:normAutofit/>
          </a:bodyPr>
          <a:lstStyle/>
          <a:p>
            <a:pPr algn="l"/>
            <a:endParaRPr lang="en-US" sz="1800" dirty="0"/>
          </a:p>
          <a:p>
            <a:pPr algn="l"/>
            <a:endParaRPr lang="en-US" sz="1800" dirty="0"/>
          </a:p>
          <a:p>
            <a:r>
              <a:rPr lang="en-US" dirty="0">
                <a:solidFill>
                  <a:srgbClr val="ECECEC"/>
                </a:solidFill>
                <a:effectLst/>
              </a:rPr>
              <a:t>In this project, we delve into the analysis of a comprehensive </a:t>
            </a:r>
            <a:r>
              <a:rPr lang="en-US" dirty="0" smtClean="0">
                <a:solidFill>
                  <a:srgbClr val="ECECEC"/>
                </a:solidFill>
                <a:effectLst/>
              </a:rPr>
              <a:t>Bank Loan datasets. </a:t>
            </a:r>
            <a:r>
              <a:rPr lang="en-US" dirty="0">
                <a:solidFill>
                  <a:srgbClr val="ECECEC"/>
                </a:solidFill>
                <a:effectLst/>
              </a:rPr>
              <a:t>This </a:t>
            </a:r>
            <a:r>
              <a:rPr lang="en-US" dirty="0" smtClean="0">
                <a:solidFill>
                  <a:srgbClr val="ECECEC"/>
                </a:solidFill>
                <a:effectLst/>
              </a:rPr>
              <a:t>datasets provide </a:t>
            </a:r>
            <a:r>
              <a:rPr lang="en-US" dirty="0">
                <a:solidFill>
                  <a:srgbClr val="ECECEC"/>
                </a:solidFill>
                <a:effectLst/>
              </a:rPr>
              <a:t>a wealth of information regarding loan portfolios, borrower demographics, repayment histories, and more. Our analysis aims to uncover valuable insights that can inform strategic decision-making within the financial sector. We go beyond mere numbers, exploring the intricacies of loan origination, repayment behavior, and risk assessment. </a:t>
            </a:r>
            <a:endParaRPr lang="en-US" dirty="0"/>
          </a:p>
          <a:p>
            <a:pPr algn="l"/>
            <a:endParaRPr lang="en-US" sz="1800" dirty="0"/>
          </a:p>
        </p:txBody>
      </p:sp>
    </p:spTree>
    <p:extLst>
      <p:ext uri="{BB962C8B-B14F-4D97-AF65-F5344CB8AC3E}">
        <p14:creationId xmlns:p14="http://schemas.microsoft.com/office/powerpoint/2010/main" val="73445733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1010194"/>
          </a:xfrm>
        </p:spPr>
        <p:txBody>
          <a:bodyPr/>
          <a:lstStyle/>
          <a:p>
            <a:r>
              <a:rPr lang="en-US" dirty="0"/>
              <a:t>PROJECT AIM</a:t>
            </a:r>
          </a:p>
        </p:txBody>
      </p:sp>
      <p:sp>
        <p:nvSpPr>
          <p:cNvPr id="3" name="Content Placeholder 2"/>
          <p:cNvSpPr>
            <a:spLocks noGrp="1"/>
          </p:cNvSpPr>
          <p:nvPr>
            <p:ph idx="1"/>
          </p:nvPr>
        </p:nvSpPr>
        <p:spPr>
          <a:xfrm>
            <a:off x="838200" y="1776549"/>
            <a:ext cx="10515600" cy="4820194"/>
          </a:xfrm>
        </p:spPr>
        <p:txBody>
          <a:bodyPr>
            <a:normAutofit/>
          </a:bodyPr>
          <a:lstStyle/>
          <a:p>
            <a:r>
              <a:rPr lang="en-US" dirty="0">
                <a:effectLst/>
              </a:rPr>
              <a:t>Our project aims to </a:t>
            </a:r>
            <a:r>
              <a:rPr lang="en-US" dirty="0" smtClean="0">
                <a:effectLst/>
              </a:rPr>
              <a:t>analyze the datasets </a:t>
            </a:r>
            <a:r>
              <a:rPr lang="en-US" dirty="0">
                <a:effectLst/>
              </a:rPr>
              <a:t>to gain comprehensive insights into loan portfolio performance and borrower demographics. </a:t>
            </a:r>
            <a:endParaRPr lang="en-US" dirty="0" smtClean="0">
              <a:effectLst/>
            </a:endParaRPr>
          </a:p>
          <a:p>
            <a:r>
              <a:rPr lang="en-US" dirty="0">
                <a:effectLst/>
              </a:rPr>
              <a:t>We seek to optimize lending strategies by leveraging </a:t>
            </a:r>
            <a:r>
              <a:rPr lang="en-US" dirty="0" smtClean="0">
                <a:effectLst/>
              </a:rPr>
              <a:t>data </a:t>
            </a:r>
            <a:r>
              <a:rPr lang="en-US" dirty="0">
                <a:effectLst/>
              </a:rPr>
              <a:t>from </a:t>
            </a:r>
            <a:r>
              <a:rPr lang="en-US" dirty="0" smtClean="0">
                <a:effectLst/>
              </a:rPr>
              <a:t>the dataset, </a:t>
            </a:r>
            <a:r>
              <a:rPr lang="en-US" dirty="0">
                <a:effectLst/>
              </a:rPr>
              <a:t>enabling better risk assessment and decision-making. </a:t>
            </a:r>
            <a:endParaRPr lang="en-US" dirty="0" smtClean="0">
              <a:effectLst/>
            </a:endParaRPr>
          </a:p>
          <a:p>
            <a:r>
              <a:rPr lang="en-US" dirty="0" smtClean="0">
                <a:effectLst/>
              </a:rPr>
              <a:t>Our </a:t>
            </a:r>
            <a:r>
              <a:rPr lang="en-US" dirty="0">
                <a:effectLst/>
              </a:rPr>
              <a:t>goal is to enhance operational efficiency by integrating and analyzing loan origination, repayment, and customer data </a:t>
            </a:r>
            <a:r>
              <a:rPr lang="en-US" dirty="0" smtClean="0">
                <a:effectLst/>
              </a:rPr>
              <a:t>from the data set</a:t>
            </a:r>
          </a:p>
          <a:p>
            <a:r>
              <a:rPr lang="en-US" dirty="0">
                <a:effectLst/>
              </a:rPr>
              <a:t>Through advanced </a:t>
            </a:r>
            <a:r>
              <a:rPr lang="en-US" dirty="0" smtClean="0">
                <a:effectLst/>
              </a:rPr>
              <a:t>analytics, </a:t>
            </a:r>
            <a:r>
              <a:rPr lang="en-US" dirty="0">
                <a:effectLst/>
              </a:rPr>
              <a:t>we aim to identify trends, patterns, and correlations that influence loan default rates and repayment behavior</a:t>
            </a:r>
            <a:r>
              <a:rPr lang="en-US" dirty="0" smtClean="0">
                <a:effectLst/>
              </a:rPr>
              <a:t>.</a:t>
            </a:r>
          </a:p>
          <a:p>
            <a:r>
              <a:rPr lang="en-US" dirty="0">
                <a:effectLst/>
              </a:rPr>
              <a:t>Our project endeavors to harness the </a:t>
            </a:r>
            <a:r>
              <a:rPr lang="en-US" dirty="0" smtClean="0">
                <a:effectLst/>
              </a:rPr>
              <a:t>datasets </a:t>
            </a:r>
            <a:r>
              <a:rPr lang="en-US" dirty="0">
                <a:effectLst/>
              </a:rPr>
              <a:t>to drive informed actions, improve portfolio quality, and maximize returns on investment.</a:t>
            </a:r>
            <a:endParaRPr lang="en-US" sz="3200" dirty="0"/>
          </a:p>
        </p:txBody>
      </p:sp>
    </p:spTree>
    <p:extLst>
      <p:ext uri="{BB962C8B-B14F-4D97-AF65-F5344CB8AC3E}">
        <p14:creationId xmlns:p14="http://schemas.microsoft.com/office/powerpoint/2010/main" val="113780562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Alternate Process 6">
            <a:extLst>
              <a:ext uri="{FF2B5EF4-FFF2-40B4-BE49-F238E27FC236}">
                <a16:creationId xmlns:a16="http://schemas.microsoft.com/office/drawing/2014/main" id="{97AFBC69-D128-4D0B-A286-A78C354B2662}"/>
              </a:ext>
            </a:extLst>
          </p:cNvPr>
          <p:cNvSpPr/>
          <p:nvPr/>
        </p:nvSpPr>
        <p:spPr>
          <a:xfrm>
            <a:off x="2261491" y="1983508"/>
            <a:ext cx="2277036" cy="588932"/>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Data Pre processing</a:t>
            </a:r>
          </a:p>
        </p:txBody>
      </p:sp>
      <p:sp>
        <p:nvSpPr>
          <p:cNvPr id="8" name="Flowchart: Alternate Process 7">
            <a:extLst>
              <a:ext uri="{FF2B5EF4-FFF2-40B4-BE49-F238E27FC236}">
                <a16:creationId xmlns:a16="http://schemas.microsoft.com/office/drawing/2014/main" id="{26825367-42EF-480C-A461-F9D4E97B8356}"/>
              </a:ext>
            </a:extLst>
          </p:cNvPr>
          <p:cNvSpPr/>
          <p:nvPr/>
        </p:nvSpPr>
        <p:spPr>
          <a:xfrm>
            <a:off x="5685965" y="1983508"/>
            <a:ext cx="1640541" cy="588932"/>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Data Analysis</a:t>
            </a:r>
          </a:p>
        </p:txBody>
      </p:sp>
      <p:sp>
        <p:nvSpPr>
          <p:cNvPr id="9" name="Flowchart: Alternate Process 8">
            <a:extLst>
              <a:ext uri="{FF2B5EF4-FFF2-40B4-BE49-F238E27FC236}">
                <a16:creationId xmlns:a16="http://schemas.microsoft.com/office/drawing/2014/main" id="{30015449-8C0A-48FE-BF4B-529A22A88E43}"/>
              </a:ext>
            </a:extLst>
          </p:cNvPr>
          <p:cNvSpPr/>
          <p:nvPr/>
        </p:nvSpPr>
        <p:spPr>
          <a:xfrm>
            <a:off x="9024682" y="1983508"/>
            <a:ext cx="1568823" cy="588932"/>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Classification</a:t>
            </a:r>
          </a:p>
        </p:txBody>
      </p:sp>
      <p:sp>
        <p:nvSpPr>
          <p:cNvPr id="10" name="Flowchart: Alternate Process 9">
            <a:extLst>
              <a:ext uri="{FF2B5EF4-FFF2-40B4-BE49-F238E27FC236}">
                <a16:creationId xmlns:a16="http://schemas.microsoft.com/office/drawing/2014/main" id="{C1DDFE4E-17A7-4716-8BE3-4E212DD58BD6}"/>
              </a:ext>
            </a:extLst>
          </p:cNvPr>
          <p:cNvSpPr/>
          <p:nvPr/>
        </p:nvSpPr>
        <p:spPr>
          <a:xfrm>
            <a:off x="9320846" y="4398640"/>
            <a:ext cx="1272659" cy="516383"/>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KPI’s</a:t>
            </a:r>
          </a:p>
        </p:txBody>
      </p:sp>
      <p:sp>
        <p:nvSpPr>
          <p:cNvPr id="11" name="Flowchart: Alternate Process 10">
            <a:extLst>
              <a:ext uri="{FF2B5EF4-FFF2-40B4-BE49-F238E27FC236}">
                <a16:creationId xmlns:a16="http://schemas.microsoft.com/office/drawing/2014/main" id="{CB655370-B542-4A69-AB00-27A303CB807A}"/>
              </a:ext>
            </a:extLst>
          </p:cNvPr>
          <p:cNvSpPr/>
          <p:nvPr/>
        </p:nvSpPr>
        <p:spPr>
          <a:xfrm>
            <a:off x="5685965" y="4398640"/>
            <a:ext cx="2012587" cy="516383"/>
          </a:xfrm>
          <a:prstGeom prst="flowChartAlternateProcess">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Dashboards</a:t>
            </a:r>
          </a:p>
        </p:txBody>
      </p:sp>
      <p:sp>
        <p:nvSpPr>
          <p:cNvPr id="12" name="Rectangle: Rounded Corners 3">
            <a:extLst>
              <a:ext uri="{FF2B5EF4-FFF2-40B4-BE49-F238E27FC236}">
                <a16:creationId xmlns:a16="http://schemas.microsoft.com/office/drawing/2014/main" id="{3FF57335-7554-400E-8D2C-C29A0631AD0C}"/>
              </a:ext>
            </a:extLst>
          </p:cNvPr>
          <p:cNvSpPr/>
          <p:nvPr/>
        </p:nvSpPr>
        <p:spPr>
          <a:xfrm>
            <a:off x="53821" y="2572440"/>
            <a:ext cx="1175562" cy="41063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Maiandra GD" panose="020E0502030308020204" pitchFamily="34" charset="0"/>
              </a:rPr>
              <a:t>Get data</a:t>
            </a:r>
          </a:p>
        </p:txBody>
      </p:sp>
      <p:pic>
        <p:nvPicPr>
          <p:cNvPr id="13" name="Picture 2" descr="Collection, data, hand icon - Download on Iconfinder">
            <a:extLst>
              <a:ext uri="{FF2B5EF4-FFF2-40B4-BE49-F238E27FC236}">
                <a16:creationId xmlns:a16="http://schemas.microsoft.com/office/drawing/2014/main" id="{8FC72A30-9F62-4DE8-A577-E819DD54ED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57924" y="1716311"/>
            <a:ext cx="856129" cy="85612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Lst>
        </p:spPr>
      </p:pic>
      <p:sp>
        <p:nvSpPr>
          <p:cNvPr id="14" name="Rectangle: Rounded Corners 18">
            <a:extLst>
              <a:ext uri="{FF2B5EF4-FFF2-40B4-BE49-F238E27FC236}">
                <a16:creationId xmlns:a16="http://schemas.microsoft.com/office/drawing/2014/main" id="{CB888597-CD74-4153-AA5B-AA44844F9BC4}"/>
              </a:ext>
            </a:extLst>
          </p:cNvPr>
          <p:cNvSpPr/>
          <p:nvPr/>
        </p:nvSpPr>
        <p:spPr>
          <a:xfrm>
            <a:off x="1864666" y="3223703"/>
            <a:ext cx="833716" cy="41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atin typeface="Maiandra GD" panose="020E0502030308020204" pitchFamily="34" charset="0"/>
              </a:rPr>
              <a:t>cleaning</a:t>
            </a:r>
          </a:p>
        </p:txBody>
      </p:sp>
      <p:sp>
        <p:nvSpPr>
          <p:cNvPr id="15" name="Rectangle: Rounded Corners 20">
            <a:extLst>
              <a:ext uri="{FF2B5EF4-FFF2-40B4-BE49-F238E27FC236}">
                <a16:creationId xmlns:a16="http://schemas.microsoft.com/office/drawing/2014/main" id="{9BF0ABCF-1B47-4DC7-B5AA-8C0712E1DF45}"/>
              </a:ext>
            </a:extLst>
          </p:cNvPr>
          <p:cNvSpPr/>
          <p:nvPr/>
        </p:nvSpPr>
        <p:spPr>
          <a:xfrm>
            <a:off x="3048868" y="3253371"/>
            <a:ext cx="1272413" cy="41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atin typeface="Maiandra GD" panose="020E0502030308020204" pitchFamily="34" charset="0"/>
              </a:rPr>
              <a:t>Transforming</a:t>
            </a:r>
          </a:p>
        </p:txBody>
      </p:sp>
      <p:sp>
        <p:nvSpPr>
          <p:cNvPr id="16" name="Rectangle: Rounded Corners 22">
            <a:extLst>
              <a:ext uri="{FF2B5EF4-FFF2-40B4-BE49-F238E27FC236}">
                <a16:creationId xmlns:a16="http://schemas.microsoft.com/office/drawing/2014/main" id="{72302856-21F9-43AF-8DE8-BA91109D5F3B}"/>
              </a:ext>
            </a:extLst>
          </p:cNvPr>
          <p:cNvSpPr/>
          <p:nvPr/>
        </p:nvSpPr>
        <p:spPr>
          <a:xfrm>
            <a:off x="4671767" y="3253371"/>
            <a:ext cx="1151963" cy="41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dirty="0">
                <a:latin typeface="Maiandra GD" panose="020E0502030308020204" pitchFamily="34" charset="0"/>
              </a:rPr>
              <a:t>Data validation</a:t>
            </a:r>
          </a:p>
        </p:txBody>
      </p:sp>
      <p:cxnSp>
        <p:nvCxnSpPr>
          <p:cNvPr id="17" name="Straight Arrow Connector 16">
            <a:extLst>
              <a:ext uri="{FF2B5EF4-FFF2-40B4-BE49-F238E27FC236}">
                <a16:creationId xmlns:a16="http://schemas.microsoft.com/office/drawing/2014/main" id="{7EDD984E-20D3-444B-B136-BD317D501CC0}"/>
              </a:ext>
            </a:extLst>
          </p:cNvPr>
          <p:cNvCxnSpPr>
            <a:cxnSpLocks/>
            <a:endCxn id="7" idx="1"/>
          </p:cNvCxnSpPr>
          <p:nvPr/>
        </p:nvCxnSpPr>
        <p:spPr>
          <a:xfrm>
            <a:off x="1114053" y="2277974"/>
            <a:ext cx="1147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D23D25A-22FF-4305-8A26-9C7E1E86F94A}"/>
              </a:ext>
            </a:extLst>
          </p:cNvPr>
          <p:cNvCxnSpPr>
            <a:cxnSpLocks/>
            <a:stCxn id="7" idx="3"/>
          </p:cNvCxnSpPr>
          <p:nvPr/>
        </p:nvCxnSpPr>
        <p:spPr>
          <a:xfrm flipV="1">
            <a:off x="4538527" y="2272658"/>
            <a:ext cx="1147438"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A0BD95-3D33-4943-B933-81385E40FF9D}"/>
              </a:ext>
            </a:extLst>
          </p:cNvPr>
          <p:cNvCxnSpPr>
            <a:cxnSpLocks/>
            <a:endCxn id="9" idx="1"/>
          </p:cNvCxnSpPr>
          <p:nvPr/>
        </p:nvCxnSpPr>
        <p:spPr>
          <a:xfrm>
            <a:off x="7384141" y="2272658"/>
            <a:ext cx="1640541" cy="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578DB66-A1BB-4B31-9059-2084C0AB3857}"/>
              </a:ext>
            </a:extLst>
          </p:cNvPr>
          <p:cNvCxnSpPr>
            <a:cxnSpLocks/>
            <a:endCxn id="14" idx="0"/>
          </p:cNvCxnSpPr>
          <p:nvPr/>
        </p:nvCxnSpPr>
        <p:spPr>
          <a:xfrm flipH="1">
            <a:off x="2281524" y="2560411"/>
            <a:ext cx="416859" cy="663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2D9D0A-561B-49E7-953D-DDAAC8045980}"/>
              </a:ext>
            </a:extLst>
          </p:cNvPr>
          <p:cNvCxnSpPr>
            <a:cxnSpLocks/>
          </p:cNvCxnSpPr>
          <p:nvPr/>
        </p:nvCxnSpPr>
        <p:spPr>
          <a:xfrm flipH="1">
            <a:off x="3827417" y="2606560"/>
            <a:ext cx="1349" cy="617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4844B13-5BC9-453A-9AED-85A579344FDA}"/>
              </a:ext>
            </a:extLst>
          </p:cNvPr>
          <p:cNvCxnSpPr>
            <a:cxnSpLocks/>
          </p:cNvCxnSpPr>
          <p:nvPr/>
        </p:nvCxnSpPr>
        <p:spPr>
          <a:xfrm>
            <a:off x="4506686" y="2606560"/>
            <a:ext cx="556294" cy="60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E7EE64F-EECE-46F7-B029-ED60DE5B381F}"/>
              </a:ext>
            </a:extLst>
          </p:cNvPr>
          <p:cNvCxnSpPr>
            <a:cxnSpLocks/>
            <a:endCxn id="10" idx="0"/>
          </p:cNvCxnSpPr>
          <p:nvPr/>
        </p:nvCxnSpPr>
        <p:spPr>
          <a:xfrm>
            <a:off x="9957175" y="2606560"/>
            <a:ext cx="1" cy="179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C876273-1D95-40FA-8A4C-9FBB7D23D626}"/>
              </a:ext>
            </a:extLst>
          </p:cNvPr>
          <p:cNvCxnSpPr>
            <a:cxnSpLocks/>
            <a:endCxn id="11" idx="3"/>
          </p:cNvCxnSpPr>
          <p:nvPr/>
        </p:nvCxnSpPr>
        <p:spPr>
          <a:xfrm flipH="1">
            <a:off x="7698552" y="4656831"/>
            <a:ext cx="16222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1">
            <a:extLst>
              <a:ext uri="{FF2B5EF4-FFF2-40B4-BE49-F238E27FC236}">
                <a16:creationId xmlns:a16="http://schemas.microsoft.com/office/drawing/2014/main" id="{045E68BA-B01C-4002-BD4C-8536584BD27D}"/>
              </a:ext>
            </a:extLst>
          </p:cNvPr>
          <p:cNvSpPr/>
          <p:nvPr/>
        </p:nvSpPr>
        <p:spPr>
          <a:xfrm>
            <a:off x="4679575" y="160072"/>
            <a:ext cx="2832847" cy="788894"/>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Georgia" panose="02040502050405020303" pitchFamily="18" charset="0"/>
              </a:rPr>
              <a:t>Approach</a:t>
            </a:r>
          </a:p>
        </p:txBody>
      </p:sp>
      <p:sp>
        <p:nvSpPr>
          <p:cNvPr id="22" name="Speech Bubble: Oval 23">
            <a:extLst>
              <a:ext uri="{FF2B5EF4-FFF2-40B4-BE49-F238E27FC236}">
                <a16:creationId xmlns:a16="http://schemas.microsoft.com/office/drawing/2014/main" id="{E1AF8E74-E6CF-4ECB-9574-7B8A939D97EF}"/>
              </a:ext>
            </a:extLst>
          </p:cNvPr>
          <p:cNvSpPr/>
          <p:nvPr/>
        </p:nvSpPr>
        <p:spPr>
          <a:xfrm>
            <a:off x="7838171" y="692332"/>
            <a:ext cx="2634279" cy="1105800"/>
          </a:xfrm>
          <a:prstGeom prst="wedgeEllipseCallout">
            <a:avLst>
              <a:gd name="adj1" fmla="val 37488"/>
              <a:gd name="adj2" fmla="val 69486"/>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Groups , bins, measures, filters</a:t>
            </a:r>
            <a:endParaRPr lang="en-IN" dirty="0">
              <a:solidFill>
                <a:schemeClr val="tx1"/>
              </a:solidFill>
            </a:endParaRPr>
          </a:p>
        </p:txBody>
      </p:sp>
      <p:sp>
        <p:nvSpPr>
          <p:cNvPr id="23" name="TextBox 22">
            <a:extLst>
              <a:ext uri="{FF2B5EF4-FFF2-40B4-BE49-F238E27FC236}">
                <a16:creationId xmlns:a16="http://schemas.microsoft.com/office/drawing/2014/main" id="{52465B1A-6F35-4578-A96F-EF0C41135BE6}"/>
              </a:ext>
            </a:extLst>
          </p:cNvPr>
          <p:cNvSpPr txBox="1"/>
          <p:nvPr/>
        </p:nvSpPr>
        <p:spPr>
          <a:xfrm>
            <a:off x="9972717" y="2856269"/>
            <a:ext cx="1241576" cy="646331"/>
          </a:xfrm>
          <a:prstGeom prst="rect">
            <a:avLst/>
          </a:prstGeom>
          <a:noFill/>
        </p:spPr>
        <p:txBody>
          <a:bodyPr wrap="square" rtlCol="0">
            <a:spAutoFit/>
          </a:bodyPr>
          <a:lstStyle/>
          <a:p>
            <a:r>
              <a:rPr lang="en-IN" dirty="0"/>
              <a:t>Statistical analysis</a:t>
            </a:r>
          </a:p>
        </p:txBody>
      </p:sp>
      <p:sp>
        <p:nvSpPr>
          <p:cNvPr id="25" name="TextBox 24">
            <a:extLst>
              <a:ext uri="{FF2B5EF4-FFF2-40B4-BE49-F238E27FC236}">
                <a16:creationId xmlns:a16="http://schemas.microsoft.com/office/drawing/2014/main" id="{EE97AD63-62D4-481A-9EEF-54C0D2CFAEAD}"/>
              </a:ext>
            </a:extLst>
          </p:cNvPr>
          <p:cNvSpPr txBox="1"/>
          <p:nvPr/>
        </p:nvSpPr>
        <p:spPr>
          <a:xfrm>
            <a:off x="7166959" y="3694024"/>
            <a:ext cx="2805758" cy="369332"/>
          </a:xfrm>
          <a:prstGeom prst="rect">
            <a:avLst/>
          </a:prstGeom>
          <a:noFill/>
        </p:spPr>
        <p:txBody>
          <a:bodyPr wrap="square" rtlCol="0">
            <a:spAutoFit/>
          </a:bodyPr>
          <a:lstStyle/>
          <a:p>
            <a:pPr algn="ctr"/>
            <a:r>
              <a:rPr lang="en-IN" dirty="0"/>
              <a:t>Data visualization</a:t>
            </a:r>
          </a:p>
        </p:txBody>
      </p:sp>
      <p:grpSp>
        <p:nvGrpSpPr>
          <p:cNvPr id="27" name="Group 26">
            <a:extLst>
              <a:ext uri="{FF2B5EF4-FFF2-40B4-BE49-F238E27FC236}">
                <a16:creationId xmlns:a16="http://schemas.microsoft.com/office/drawing/2014/main" id="{2F1F07CF-7C55-4F6C-97F9-443815517708}"/>
              </a:ext>
            </a:extLst>
          </p:cNvPr>
          <p:cNvGrpSpPr/>
          <p:nvPr/>
        </p:nvGrpSpPr>
        <p:grpSpPr>
          <a:xfrm>
            <a:off x="6770023" y="5365300"/>
            <a:ext cx="1484798" cy="568796"/>
            <a:chOff x="9516036" y="4520481"/>
            <a:chExt cx="1804925" cy="568796"/>
          </a:xfrm>
          <a:scene3d>
            <a:camera prst="orthographicFront">
              <a:rot lat="0" lon="0" rev="0"/>
            </a:camera>
            <a:lightRig rig="brightRoom" dir="t">
              <a:rot lat="0" lon="0" rev="600000"/>
            </a:lightRig>
          </a:scene3d>
        </p:grpSpPr>
        <p:pic>
          <p:nvPicPr>
            <p:cNvPr id="29" name="Picture 4" descr="Microsoft Power BI Logo and symbol, meaning, history, PNG, brand">
              <a:extLst>
                <a:ext uri="{FF2B5EF4-FFF2-40B4-BE49-F238E27FC236}">
                  <a16:creationId xmlns:a16="http://schemas.microsoft.com/office/drawing/2014/main" id="{7F4DBC18-3CF4-4703-8644-1DD981811F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0397" y="4572893"/>
              <a:ext cx="1380564" cy="516384"/>
            </a:xfrm>
            <a:prstGeom prst="rect">
              <a:avLst/>
            </a:prstGeom>
            <a:noFill/>
            <a:ln>
              <a:noFill/>
            </a:ln>
            <a:effectLst>
              <a:outerShdw blurRad="57785" dist="33020" dir="3180000" algn="ctr">
                <a:srgbClr val="000000">
                  <a:alpha val="30000"/>
                </a:srgbClr>
              </a:outerShdw>
            </a:effectLst>
            <a:sp3d prstMaterial="metal">
              <a:bevelT w="38100" h="57150" prst="angle"/>
            </a:sp3d>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8A2FBFBF-ACFD-42FD-AF5F-FEA054860DC6}"/>
                </a:ext>
              </a:extLst>
            </p:cNvPr>
            <p:cNvSpPr txBox="1"/>
            <p:nvPr/>
          </p:nvSpPr>
          <p:spPr>
            <a:xfrm>
              <a:off x="9516036" y="4520481"/>
              <a:ext cx="1048870" cy="3693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IN" dirty="0"/>
                <a:t>Power BI</a:t>
              </a:r>
            </a:p>
          </p:txBody>
        </p:sp>
      </p:grpSp>
      <p:sp>
        <p:nvSpPr>
          <p:cNvPr id="32" name="Speech Bubble: Oval 28">
            <a:extLst>
              <a:ext uri="{FF2B5EF4-FFF2-40B4-BE49-F238E27FC236}">
                <a16:creationId xmlns:a16="http://schemas.microsoft.com/office/drawing/2014/main" id="{95911781-23D4-407E-9714-1BEEE6463CC9}"/>
              </a:ext>
            </a:extLst>
          </p:cNvPr>
          <p:cNvSpPr/>
          <p:nvPr/>
        </p:nvSpPr>
        <p:spPr>
          <a:xfrm>
            <a:off x="8509699" y="5500243"/>
            <a:ext cx="3573444" cy="1099129"/>
          </a:xfrm>
          <a:prstGeom prst="wedgeEllipseCallout">
            <a:avLst>
              <a:gd name="adj1" fmla="val 7930"/>
              <a:gd name="adj2" fmla="val -113489"/>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Charts, cards, conditional formatting</a:t>
            </a:r>
            <a:endParaRPr lang="en-IN" dirty="0">
              <a:solidFill>
                <a:schemeClr val="tx1"/>
              </a:solidFill>
            </a:endParaRPr>
          </a:p>
        </p:txBody>
      </p:sp>
      <p:pic>
        <p:nvPicPr>
          <p:cNvPr id="34" name="Picture 10" descr="Tableau Software opens German office - Puget Sound Business Journal">
            <a:extLst>
              <a:ext uri="{FF2B5EF4-FFF2-40B4-BE49-F238E27FC236}">
                <a16:creationId xmlns:a16="http://schemas.microsoft.com/office/drawing/2014/main" id="{3A01CD40-8F97-4A0A-A4A6-5C6C3A02804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2943" b="16136"/>
          <a:stretch/>
        </p:blipFill>
        <p:spPr bwMode="auto">
          <a:xfrm>
            <a:off x="5294280" y="5316484"/>
            <a:ext cx="1058899" cy="80138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5107F18A-0CE1-4277-B07A-C37A52C388E8}"/>
              </a:ext>
            </a:extLst>
          </p:cNvPr>
          <p:cNvSpPr txBox="1"/>
          <p:nvPr/>
        </p:nvSpPr>
        <p:spPr>
          <a:xfrm>
            <a:off x="2624727" y="1412450"/>
            <a:ext cx="1696554" cy="369332"/>
          </a:xfrm>
          <a:prstGeom prst="rect">
            <a:avLst/>
          </a:prstGeom>
          <a:noFill/>
        </p:spPr>
        <p:txBody>
          <a:bodyPr wrap="square" rtlCol="0">
            <a:spAutoFit/>
          </a:bodyPr>
          <a:lstStyle/>
          <a:p>
            <a:r>
              <a:rPr lang="en-IN" dirty="0"/>
              <a:t>Power query</a:t>
            </a:r>
          </a:p>
        </p:txBody>
      </p:sp>
      <p:sp>
        <p:nvSpPr>
          <p:cNvPr id="36" name="TextBox 35">
            <a:extLst>
              <a:ext uri="{FF2B5EF4-FFF2-40B4-BE49-F238E27FC236}">
                <a16:creationId xmlns:a16="http://schemas.microsoft.com/office/drawing/2014/main" id="{AEBFCE9F-044B-4FAD-BE29-1FF36CA23F32}"/>
              </a:ext>
            </a:extLst>
          </p:cNvPr>
          <p:cNvSpPr txBox="1"/>
          <p:nvPr/>
        </p:nvSpPr>
        <p:spPr>
          <a:xfrm>
            <a:off x="6095149" y="1477378"/>
            <a:ext cx="819471" cy="369332"/>
          </a:xfrm>
          <a:prstGeom prst="rect">
            <a:avLst/>
          </a:prstGeom>
          <a:noFill/>
        </p:spPr>
        <p:txBody>
          <a:bodyPr wrap="square" rtlCol="0">
            <a:spAutoFit/>
          </a:bodyPr>
          <a:lstStyle/>
          <a:p>
            <a:r>
              <a:rPr lang="en-IN" dirty="0"/>
              <a:t>EDA</a:t>
            </a:r>
          </a:p>
        </p:txBody>
      </p:sp>
      <p:pic>
        <p:nvPicPr>
          <p:cNvPr id="38" name="Picture 2" descr="File:Microsoft Office Excel (2019–present).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8857" y="5316483"/>
            <a:ext cx="989495" cy="80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8102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13">
            <a:extLst>
              <a:ext uri="{FF2B5EF4-FFF2-40B4-BE49-F238E27FC236}">
                <a16:creationId xmlns:a16="http://schemas.microsoft.com/office/drawing/2014/main" id="{76D91842-EFED-4B04-B4F6-785E5FA4D33B}"/>
              </a:ext>
            </a:extLst>
          </p:cNvPr>
          <p:cNvSpPr/>
          <p:nvPr/>
        </p:nvSpPr>
        <p:spPr>
          <a:xfrm>
            <a:off x="2983501" y="417245"/>
            <a:ext cx="6257715" cy="564776"/>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Georgia" panose="02040502050405020303" pitchFamily="18" charset="0"/>
              </a:rPr>
              <a:t>Tools and visualizations used in analysis</a:t>
            </a:r>
            <a:endParaRPr lang="en-IN" sz="2200" b="1" dirty="0">
              <a:latin typeface="Georgia" panose="02040502050405020303" pitchFamily="18" charset="0"/>
            </a:endParaRPr>
          </a:p>
        </p:txBody>
      </p:sp>
      <p:pic>
        <p:nvPicPr>
          <p:cNvPr id="1026" name="Picture 2" descr="File:Microsoft Office Excel (2019–present).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708" y="4962797"/>
            <a:ext cx="1384663" cy="11625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tableau - Best Institute for Data Analytics &amp; Data Science Cours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907" y="1484868"/>
            <a:ext cx="1411967" cy="1373777"/>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with Corners Rounded 12">
            <a:extLst>
              <a:ext uri="{FF2B5EF4-FFF2-40B4-BE49-F238E27FC236}">
                <a16:creationId xmlns:a16="http://schemas.microsoft.com/office/drawing/2014/main" id="{2F3D57B2-68F3-4492-BEE2-AF908D48816E}"/>
              </a:ext>
            </a:extLst>
          </p:cNvPr>
          <p:cNvSpPr/>
          <p:nvPr/>
        </p:nvSpPr>
        <p:spPr>
          <a:xfrm>
            <a:off x="9321229" y="1603880"/>
            <a:ext cx="1844798" cy="2119045"/>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Measures</a:t>
            </a:r>
          </a:p>
          <a:p>
            <a:pPr algn="ctr"/>
            <a:r>
              <a:rPr lang="en-US" dirty="0">
                <a:latin typeface="Maiandra GD" panose="020E0502030308020204" pitchFamily="34" charset="0"/>
              </a:rPr>
              <a:t>Dax </a:t>
            </a:r>
          </a:p>
          <a:p>
            <a:pPr algn="ctr"/>
            <a:r>
              <a:rPr lang="en-US" dirty="0">
                <a:latin typeface="Maiandra GD" panose="020E0502030308020204" pitchFamily="34" charset="0"/>
              </a:rPr>
              <a:t>Parameters</a:t>
            </a:r>
          </a:p>
          <a:p>
            <a:pPr algn="ctr"/>
            <a:r>
              <a:rPr lang="en-US" dirty="0">
                <a:latin typeface="Maiandra GD" panose="020E0502030308020204" pitchFamily="34" charset="0"/>
              </a:rPr>
              <a:t>Conditional formatting</a:t>
            </a:r>
          </a:p>
          <a:p>
            <a:pPr algn="ctr"/>
            <a:r>
              <a:rPr lang="en-US" dirty="0">
                <a:latin typeface="Maiandra GD" panose="020E0502030308020204" pitchFamily="34" charset="0"/>
              </a:rPr>
              <a:t>Slicers</a:t>
            </a:r>
          </a:p>
          <a:p>
            <a:pPr algn="ctr"/>
            <a:r>
              <a:rPr lang="en-US" dirty="0">
                <a:latin typeface="Maiandra GD" panose="020E0502030308020204" pitchFamily="34" charset="0"/>
              </a:rPr>
              <a:t>Actions</a:t>
            </a:r>
            <a:endParaRPr lang="en-IN" dirty="0">
              <a:latin typeface="Maiandra GD" panose="020E0502030308020204" pitchFamily="34" charset="0"/>
            </a:endParaRPr>
          </a:p>
        </p:txBody>
      </p:sp>
      <p:grpSp>
        <p:nvGrpSpPr>
          <p:cNvPr id="10" name="Group 9">
            <a:extLst>
              <a:ext uri="{FF2B5EF4-FFF2-40B4-BE49-F238E27FC236}">
                <a16:creationId xmlns:a16="http://schemas.microsoft.com/office/drawing/2014/main" id="{2F1F07CF-7C55-4F6C-97F9-443815517708}"/>
              </a:ext>
            </a:extLst>
          </p:cNvPr>
          <p:cNvGrpSpPr/>
          <p:nvPr/>
        </p:nvGrpSpPr>
        <p:grpSpPr>
          <a:xfrm>
            <a:off x="6932786" y="1703905"/>
            <a:ext cx="1904585" cy="1184581"/>
            <a:chOff x="9516036" y="4520481"/>
            <a:chExt cx="1804925" cy="568796"/>
          </a:xfrm>
          <a:scene3d>
            <a:camera prst="orthographicFront">
              <a:rot lat="0" lon="0" rev="0"/>
            </a:camera>
            <a:lightRig rig="brightRoom" dir="t">
              <a:rot lat="0" lon="0" rev="600000"/>
            </a:lightRig>
          </a:scene3d>
        </p:grpSpPr>
        <p:pic>
          <p:nvPicPr>
            <p:cNvPr id="11" name="Picture 4" descr="Microsoft Power BI Logo and symbol, meaning, history, PNG, brand">
              <a:extLst>
                <a:ext uri="{FF2B5EF4-FFF2-40B4-BE49-F238E27FC236}">
                  <a16:creationId xmlns:a16="http://schemas.microsoft.com/office/drawing/2014/main" id="{7F4DBC18-3CF4-4703-8644-1DD981811F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0397" y="4572893"/>
              <a:ext cx="1380564" cy="516384"/>
            </a:xfrm>
            <a:prstGeom prst="rect">
              <a:avLst/>
            </a:prstGeom>
            <a:noFill/>
            <a:ln>
              <a:noFill/>
            </a:ln>
            <a:effectLst>
              <a:outerShdw blurRad="57785" dist="33020" dir="3180000" algn="ctr">
                <a:srgbClr val="000000">
                  <a:alpha val="30000"/>
                </a:srgbClr>
              </a:outerShdw>
            </a:effectLst>
            <a:sp3d prstMaterial="metal">
              <a:bevelT w="38100" h="57150" prst="angle"/>
            </a:sp3d>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A2FBFBF-ACFD-42FD-AF5F-FEA054860DC6}"/>
                </a:ext>
              </a:extLst>
            </p:cNvPr>
            <p:cNvSpPr txBox="1"/>
            <p:nvPr/>
          </p:nvSpPr>
          <p:spPr>
            <a:xfrm>
              <a:off x="9516036" y="4520481"/>
              <a:ext cx="1048870" cy="3693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IN" dirty="0"/>
                <a:t>Power BI</a:t>
              </a:r>
            </a:p>
          </p:txBody>
        </p:sp>
      </p:grpSp>
      <p:sp>
        <p:nvSpPr>
          <p:cNvPr id="13" name="Speech Bubble: Rectangle with Corners Rounded 12">
            <a:extLst>
              <a:ext uri="{FF2B5EF4-FFF2-40B4-BE49-F238E27FC236}">
                <a16:creationId xmlns:a16="http://schemas.microsoft.com/office/drawing/2014/main" id="{2F3D57B2-68F3-4492-BEE2-AF908D48816E}"/>
              </a:ext>
            </a:extLst>
          </p:cNvPr>
          <p:cNvSpPr/>
          <p:nvPr/>
        </p:nvSpPr>
        <p:spPr>
          <a:xfrm>
            <a:off x="2896275" y="1236674"/>
            <a:ext cx="2025300" cy="2119045"/>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Calculated</a:t>
            </a:r>
          </a:p>
          <a:p>
            <a:pPr algn="ctr"/>
            <a:r>
              <a:rPr lang="en-US" dirty="0">
                <a:latin typeface="Maiandra GD" panose="020E0502030308020204" pitchFamily="34" charset="0"/>
              </a:rPr>
              <a:t>Fields</a:t>
            </a:r>
          </a:p>
          <a:p>
            <a:pPr algn="ctr"/>
            <a:r>
              <a:rPr lang="en-US" dirty="0">
                <a:latin typeface="Maiandra GD" panose="020E0502030308020204" pitchFamily="34" charset="0"/>
              </a:rPr>
              <a:t>Parameters</a:t>
            </a:r>
          </a:p>
          <a:p>
            <a:pPr algn="ctr"/>
            <a:r>
              <a:rPr lang="en-US" dirty="0">
                <a:latin typeface="Maiandra GD" panose="020E0502030308020204" pitchFamily="34" charset="0"/>
              </a:rPr>
              <a:t>Conditional formatting</a:t>
            </a:r>
          </a:p>
          <a:p>
            <a:pPr algn="ctr"/>
            <a:r>
              <a:rPr lang="en-US" dirty="0">
                <a:latin typeface="Maiandra GD" panose="020E0502030308020204" pitchFamily="34" charset="0"/>
              </a:rPr>
              <a:t>Slicers</a:t>
            </a:r>
          </a:p>
          <a:p>
            <a:pPr algn="ctr"/>
            <a:r>
              <a:rPr lang="en-US" dirty="0">
                <a:latin typeface="Maiandra GD" panose="020E0502030308020204" pitchFamily="34" charset="0"/>
              </a:rPr>
              <a:t>Visualization</a:t>
            </a:r>
            <a:endParaRPr lang="en-IN" dirty="0">
              <a:latin typeface="Maiandra GD" panose="020E0502030308020204" pitchFamily="34" charset="0"/>
            </a:endParaRPr>
          </a:p>
        </p:txBody>
      </p:sp>
      <p:sp>
        <p:nvSpPr>
          <p:cNvPr id="14" name="Speech Bubble: Rectangle with Corners Rounded 12">
            <a:extLst>
              <a:ext uri="{FF2B5EF4-FFF2-40B4-BE49-F238E27FC236}">
                <a16:creationId xmlns:a16="http://schemas.microsoft.com/office/drawing/2014/main" id="{2F3D57B2-68F3-4492-BEE2-AF908D48816E}"/>
              </a:ext>
            </a:extLst>
          </p:cNvPr>
          <p:cNvSpPr/>
          <p:nvPr/>
        </p:nvSpPr>
        <p:spPr>
          <a:xfrm>
            <a:off x="9552107" y="4484571"/>
            <a:ext cx="1943207" cy="2119045"/>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Functions</a:t>
            </a:r>
          </a:p>
          <a:p>
            <a:pPr algn="ctr"/>
            <a:r>
              <a:rPr lang="en-US" dirty="0">
                <a:latin typeface="Maiandra GD" panose="020E0502030308020204" pitchFamily="34" charset="0"/>
              </a:rPr>
              <a:t>Filters</a:t>
            </a:r>
          </a:p>
          <a:p>
            <a:pPr algn="ctr"/>
            <a:r>
              <a:rPr lang="en-US" dirty="0">
                <a:latin typeface="Maiandra GD" panose="020E0502030308020204" pitchFamily="34" charset="0"/>
              </a:rPr>
              <a:t>Pivot Table</a:t>
            </a:r>
          </a:p>
          <a:p>
            <a:pPr algn="ctr"/>
            <a:r>
              <a:rPr lang="en-US" dirty="0">
                <a:latin typeface="Maiandra GD" panose="020E0502030308020204" pitchFamily="34" charset="0"/>
              </a:rPr>
              <a:t>Conditional formatting</a:t>
            </a:r>
          </a:p>
          <a:p>
            <a:pPr algn="ctr"/>
            <a:r>
              <a:rPr lang="en-US" dirty="0">
                <a:latin typeface="Maiandra GD" panose="020E0502030308020204" pitchFamily="34" charset="0"/>
              </a:rPr>
              <a:t>Slicers</a:t>
            </a:r>
          </a:p>
        </p:txBody>
      </p:sp>
      <p:pic>
        <p:nvPicPr>
          <p:cNvPr id="15" name="Picture 14" descr="Logo Mysql PNG Images, Free Download - Free Transparent PNG Logos">
            <a:extLst>
              <a:ext uri="{FF2B5EF4-FFF2-40B4-BE49-F238E27FC236}">
                <a16:creationId xmlns:a16="http://schemas.microsoft.com/office/drawing/2014/main" id="{F0BCB821-6DD8-4085-832A-E6FD17397D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89" y="4962797"/>
            <a:ext cx="1466849" cy="1466849"/>
          </a:xfrm>
          <a:prstGeom prst="rect">
            <a:avLst/>
          </a:prstGeom>
          <a:noFill/>
          <a:ln w="15875">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16" name="Speech Bubble: Rectangle with Corners Rounded 12">
            <a:extLst>
              <a:ext uri="{FF2B5EF4-FFF2-40B4-BE49-F238E27FC236}">
                <a16:creationId xmlns:a16="http://schemas.microsoft.com/office/drawing/2014/main" id="{2F3D57B2-68F3-4492-BEE2-AF908D48816E}"/>
              </a:ext>
            </a:extLst>
          </p:cNvPr>
          <p:cNvSpPr/>
          <p:nvPr/>
        </p:nvSpPr>
        <p:spPr>
          <a:xfrm>
            <a:off x="2896275" y="4162485"/>
            <a:ext cx="2051425" cy="2271172"/>
          </a:xfrm>
          <a:prstGeom prst="wedgeRoundRectCallout">
            <a:avLst>
              <a:gd name="adj1" fmla="val -85421"/>
              <a:gd name="adj2" fmla="val -5943"/>
              <a:gd name="adj3" fmla="val 16667"/>
            </a:avLst>
          </a:prstGeom>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aiandra GD" panose="020E0502030308020204" pitchFamily="34" charset="0"/>
              </a:rPr>
              <a:t>RDBMS</a:t>
            </a:r>
          </a:p>
          <a:p>
            <a:pPr algn="ctr"/>
            <a:r>
              <a:rPr lang="en-US" dirty="0">
                <a:latin typeface="Maiandra GD" panose="020E0502030308020204" pitchFamily="34" charset="0"/>
              </a:rPr>
              <a:t>Fetching </a:t>
            </a:r>
          </a:p>
          <a:p>
            <a:pPr algn="ctr"/>
            <a:r>
              <a:rPr lang="en-US" dirty="0">
                <a:latin typeface="Maiandra GD" panose="020E0502030308020204" pitchFamily="34" charset="0"/>
              </a:rPr>
              <a:t>Joins</a:t>
            </a:r>
          </a:p>
          <a:p>
            <a:pPr algn="ctr"/>
            <a:r>
              <a:rPr lang="en-US" dirty="0">
                <a:latin typeface="Maiandra GD" panose="020E0502030308020204" pitchFamily="34" charset="0"/>
              </a:rPr>
              <a:t>Triggers</a:t>
            </a:r>
          </a:p>
          <a:p>
            <a:pPr algn="ctr"/>
            <a:r>
              <a:rPr lang="en-US" dirty="0">
                <a:latin typeface="Maiandra GD" panose="020E0502030308020204" pitchFamily="34" charset="0"/>
              </a:rPr>
              <a:t>Def Functions</a:t>
            </a:r>
          </a:p>
        </p:txBody>
      </p:sp>
    </p:spTree>
    <p:extLst>
      <p:ext uri="{BB962C8B-B14F-4D97-AF65-F5344CB8AC3E}">
        <p14:creationId xmlns:p14="http://schemas.microsoft.com/office/powerpoint/2010/main" val="2045066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0343"/>
            <a:ext cx="10515600" cy="5066620"/>
          </a:xfrm>
        </p:spPr>
        <p:txBody>
          <a:bodyPr/>
          <a:lstStyle/>
          <a:p>
            <a:endParaRPr lang="en-US" dirty="0"/>
          </a:p>
          <a:p>
            <a:r>
              <a:rPr lang="en-US" dirty="0"/>
              <a:t>Year &amp; Grade Wise Repayment Rate</a:t>
            </a:r>
          </a:p>
          <a:p>
            <a:r>
              <a:rPr lang="en-US" dirty="0"/>
              <a:t>Top 10 Member Wise Loan to Value Ratio</a:t>
            </a:r>
          </a:p>
          <a:p>
            <a:r>
              <a:rPr lang="en-US" dirty="0"/>
              <a:t>Top 5 Purpose Wise Agg Customer Satisfaction</a:t>
            </a:r>
          </a:p>
          <a:p>
            <a:r>
              <a:rPr lang="en-US" dirty="0"/>
              <a:t>QTR Wise Customer Risk Assessment</a:t>
            </a:r>
          </a:p>
          <a:p>
            <a:r>
              <a:rPr lang="en-US" dirty="0"/>
              <a:t>Loan Wise Max Loan Origination Cost</a:t>
            </a:r>
          </a:p>
        </p:txBody>
      </p:sp>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1970314" cy="71381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latin typeface="Georgia" panose="02040502050405020303" pitchFamily="18" charset="0"/>
              </a:rPr>
              <a:t>KPI’s</a:t>
            </a:r>
            <a:endParaRPr lang="en-IN" sz="2200" b="1" dirty="0">
              <a:latin typeface="Georgia" panose="02040502050405020303" pitchFamily="18" charset="0"/>
            </a:endParaRPr>
          </a:p>
        </p:txBody>
      </p:sp>
    </p:spTree>
    <p:extLst>
      <p:ext uri="{BB962C8B-B14F-4D97-AF65-F5344CB8AC3E}">
        <p14:creationId xmlns:p14="http://schemas.microsoft.com/office/powerpoint/2010/main" val="37907325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peech Bubble: Oval 14">
            <a:extLst>
              <a:ext uri="{FF2B5EF4-FFF2-40B4-BE49-F238E27FC236}">
                <a16:creationId xmlns:a16="http://schemas.microsoft.com/office/drawing/2014/main" id="{D7A428CB-091A-4684-857C-2F09F5472E19}"/>
              </a:ext>
            </a:extLst>
          </p:cNvPr>
          <p:cNvSpPr/>
          <p:nvPr/>
        </p:nvSpPr>
        <p:spPr>
          <a:xfrm>
            <a:off x="124814" y="3744263"/>
            <a:ext cx="3778803" cy="2029520"/>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latin typeface="Maiandra GD" panose="020E0502030308020204" pitchFamily="34" charset="0"/>
            </a:endParaRPr>
          </a:p>
        </p:txBody>
      </p:sp>
      <p:sp>
        <p:nvSpPr>
          <p:cNvPr id="9" name="Flowchart: Process 8">
            <a:extLst>
              <a:ext uri="{FF2B5EF4-FFF2-40B4-BE49-F238E27FC236}">
                <a16:creationId xmlns:a16="http://schemas.microsoft.com/office/drawing/2014/main" id="{7CCA0032-3995-5809-1252-AFA703E1BFB4}"/>
              </a:ext>
            </a:extLst>
          </p:cNvPr>
          <p:cNvSpPr/>
          <p:nvPr/>
        </p:nvSpPr>
        <p:spPr>
          <a:xfrm>
            <a:off x="968829" y="179839"/>
            <a:ext cx="7111482"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Year &amp; Grade Wise Repayment Rate</a:t>
            </a:r>
          </a:p>
          <a:p>
            <a:pPr algn="ctr"/>
            <a:endParaRPr lang="en-IN" sz="2200" b="1" dirty="0">
              <a:latin typeface="Georgia" panose="020405020504050203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097279"/>
            <a:ext cx="6792686" cy="4446353"/>
          </a:xfrm>
          <a:prstGeom prst="rect">
            <a:avLst/>
          </a:prstGeom>
        </p:spPr>
      </p:pic>
      <p:sp>
        <p:nvSpPr>
          <p:cNvPr id="5" name="TextBox 4"/>
          <p:cNvSpPr txBox="1"/>
          <p:nvPr/>
        </p:nvSpPr>
        <p:spPr>
          <a:xfrm>
            <a:off x="574766" y="4310743"/>
            <a:ext cx="2991394" cy="923330"/>
          </a:xfrm>
          <a:prstGeom prst="rect">
            <a:avLst/>
          </a:prstGeom>
          <a:noFill/>
        </p:spPr>
        <p:txBody>
          <a:bodyPr wrap="square" rtlCol="0">
            <a:spAutoFit/>
          </a:bodyPr>
          <a:lstStyle/>
          <a:p>
            <a:r>
              <a:rPr lang="en-US" dirty="0" smtClean="0"/>
              <a:t>In 2011, Grade B has the highest Repayment Rate i.e., 13.65.</a:t>
            </a:r>
            <a:endParaRPr lang="en-US" dirty="0"/>
          </a:p>
        </p:txBody>
      </p:sp>
    </p:spTree>
    <p:extLst>
      <p:ext uri="{BB962C8B-B14F-4D97-AF65-F5344CB8AC3E}">
        <p14:creationId xmlns:p14="http://schemas.microsoft.com/office/powerpoint/2010/main" val="23672540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242D6FA2-DC4E-4CE4-9094-4B02FECA65EC}"/>
              </a:ext>
            </a:extLst>
          </p:cNvPr>
          <p:cNvSpPr/>
          <p:nvPr/>
        </p:nvSpPr>
        <p:spPr>
          <a:xfrm>
            <a:off x="968829" y="179839"/>
            <a:ext cx="7111482" cy="6431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a:p>
            <a:r>
              <a:rPr lang="en-US" sz="2400" dirty="0"/>
              <a:t>       Top 10 Member Wise Loan to Value Ratio</a:t>
            </a:r>
          </a:p>
          <a:p>
            <a:pPr algn="ctr"/>
            <a:endParaRPr lang="en-IN" sz="2200" b="1" dirty="0">
              <a:latin typeface="Georgia" panose="02040502050405020303" pitchFamily="18" charset="0"/>
            </a:endParaRPr>
          </a:p>
        </p:txBody>
      </p:sp>
      <p:sp>
        <p:nvSpPr>
          <p:cNvPr id="6" name="Speech Bubble: Oval 14">
            <a:extLst>
              <a:ext uri="{FF2B5EF4-FFF2-40B4-BE49-F238E27FC236}">
                <a16:creationId xmlns:a16="http://schemas.microsoft.com/office/drawing/2014/main" id="{D7A428CB-091A-4684-857C-2F09F5472E19}"/>
              </a:ext>
            </a:extLst>
          </p:cNvPr>
          <p:cNvSpPr/>
          <p:nvPr/>
        </p:nvSpPr>
        <p:spPr>
          <a:xfrm>
            <a:off x="124814" y="3744263"/>
            <a:ext cx="3778803" cy="2029520"/>
          </a:xfrm>
          <a:prstGeom prst="wedgeEllipseCallout">
            <a:avLst>
              <a:gd name="adj1" fmla="val 72029"/>
              <a:gd name="adj2" fmla="val -12428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latin typeface="Maiandra GD" panose="020E0502030308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194" y="1176575"/>
            <a:ext cx="7200169" cy="3957128"/>
          </a:xfrm>
          <a:prstGeom prst="rect">
            <a:avLst/>
          </a:prstGeom>
        </p:spPr>
      </p:pic>
      <p:sp>
        <p:nvSpPr>
          <p:cNvPr id="3" name="TextBox 2"/>
          <p:cNvSpPr txBox="1"/>
          <p:nvPr/>
        </p:nvSpPr>
        <p:spPr>
          <a:xfrm>
            <a:off x="587829" y="4232366"/>
            <a:ext cx="2913017" cy="923330"/>
          </a:xfrm>
          <a:prstGeom prst="rect">
            <a:avLst/>
          </a:prstGeom>
          <a:noFill/>
        </p:spPr>
        <p:txBody>
          <a:bodyPr wrap="square" rtlCol="0">
            <a:spAutoFit/>
          </a:bodyPr>
          <a:lstStyle/>
          <a:p>
            <a:r>
              <a:rPr lang="en-US" dirty="0" smtClean="0"/>
              <a:t>Member with Member_id 930086 has the highest LTV ratio of 1010.5</a:t>
            </a:r>
            <a:endParaRPr lang="en-US" dirty="0"/>
          </a:p>
        </p:txBody>
      </p:sp>
    </p:spTree>
    <p:extLst>
      <p:ext uri="{BB962C8B-B14F-4D97-AF65-F5344CB8AC3E}">
        <p14:creationId xmlns:p14="http://schemas.microsoft.com/office/powerpoint/2010/main" val="232577328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743</TotalTime>
  <Words>778</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Georgia</vt:lpstr>
      <vt:lpstr>Maiandra GD</vt:lpstr>
      <vt:lpstr>Rockwell</vt:lpstr>
      <vt:lpstr>Wingdings</vt:lpstr>
      <vt:lpstr>Damask</vt:lpstr>
      <vt:lpstr>PowerPoint Presentation</vt:lpstr>
      <vt:lpstr>GROUP 2</vt:lpstr>
      <vt:lpstr>      INTRODUCTION</vt:lpstr>
      <vt:lpstr>PROJECT 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LENOVO</dc:creator>
  <cp:lastModifiedBy>LENOVO</cp:lastModifiedBy>
  <cp:revision>56</cp:revision>
  <dcterms:created xsi:type="dcterms:W3CDTF">2024-02-29T14:32:58Z</dcterms:created>
  <dcterms:modified xsi:type="dcterms:W3CDTF">2024-04-12T12:24:35Z</dcterms:modified>
</cp:coreProperties>
</file>