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5" r:id="rId16"/>
    <p:sldId id="273" r:id="rId17"/>
    <p:sldId id="27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6F9176-1850-4628-B927-EAF3C4D0557C}"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104877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393844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3563796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0104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655819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06F9176-1850-4628-B927-EAF3C4D0557C}"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287925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06F9176-1850-4628-B927-EAF3C4D0557C}"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1432265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F9176-1850-4628-B927-EAF3C4D0557C}"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747650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F9176-1850-4628-B927-EAF3C4D0557C}"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25769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F9176-1850-4628-B927-EAF3C4D0557C}"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13112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6F9176-1850-4628-B927-EAF3C4D0557C}"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358855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F9176-1850-4628-B927-EAF3C4D0557C}"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91929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F9176-1850-4628-B927-EAF3C4D0557C}" type="datetimeFigureOut">
              <a:rPr lang="en-US" smtClean="0"/>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332210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F9176-1850-4628-B927-EAF3C4D0557C}"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369599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F9176-1850-4628-B927-EAF3C4D0557C}" type="datetimeFigureOut">
              <a:rPr lang="en-US" smtClean="0"/>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115266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92856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19946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6F9176-1850-4628-B927-EAF3C4D0557C}" type="datetimeFigureOut">
              <a:rPr lang="en-US" smtClean="0"/>
              <a:t>3/2/2024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298FC38-B351-40D6-9BF4-0AEE99216D06}" type="slidenum">
              <a:rPr lang="en-US" smtClean="0"/>
              <a:t>‹#›</a:t>
            </a:fld>
            <a:endParaRPr lang="en-US"/>
          </a:p>
        </p:txBody>
      </p:sp>
    </p:spTree>
    <p:extLst>
      <p:ext uri="{BB962C8B-B14F-4D97-AF65-F5344CB8AC3E}">
        <p14:creationId xmlns:p14="http://schemas.microsoft.com/office/powerpoint/2010/main" val="2420697656"/>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ZOMATO DATA ANALYSIS </a:t>
            </a:r>
          </a:p>
        </p:txBody>
      </p:sp>
      <p:sp>
        <p:nvSpPr>
          <p:cNvPr id="3" name="Subtitle 2"/>
          <p:cNvSpPr>
            <a:spLocks noGrp="1"/>
          </p:cNvSpPr>
          <p:nvPr>
            <p:ph type="subTitle" idx="1"/>
          </p:nvPr>
        </p:nvSpPr>
        <p:spPr>
          <a:xfrm>
            <a:off x="992777" y="470264"/>
            <a:ext cx="9675223" cy="4741816"/>
          </a:xfrm>
        </p:spPr>
        <p:txBody>
          <a:bodyPr/>
          <a:lstStyle/>
          <a:p>
            <a:r>
              <a:rPr lang="en-US" sz="4000" dirty="0"/>
              <a:t>    </a:t>
            </a:r>
            <a:endParaRPr lang="en-US" sz="3200" dirty="0"/>
          </a:p>
        </p:txBody>
      </p:sp>
    </p:spTree>
    <p:extLst>
      <p:ext uri="{BB962C8B-B14F-4D97-AF65-F5344CB8AC3E}">
        <p14:creationId xmlns:p14="http://schemas.microsoft.com/office/powerpoint/2010/main" val="29710413"/>
      </p:ext>
    </p:extLst>
  </p:cSld>
  <p:clrMapOvr>
    <a:masterClrMapping/>
  </p:clrMapOvr>
  <mc:AlternateContent xmlns:mc="http://schemas.openxmlformats.org/markup-compatibility/2006" xmlns:p14="http://schemas.microsoft.com/office/powerpoint/2010/main">
    <mc:Choice Requires="p14">
      <p:transition spd="slow" p14:dur="3000" advTm="0">
        <p:pull/>
      </p:transition>
    </mc:Choice>
    <mc:Fallback xmlns="">
      <p:transition spd="slow" advTm="0">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242D6FA2-DC4E-4CE4-9094-4B02FECA65EC}"/>
              </a:ext>
            </a:extLst>
          </p:cNvPr>
          <p:cNvSpPr/>
          <p:nvPr/>
        </p:nvSpPr>
        <p:spPr>
          <a:xfrm>
            <a:off x="968829" y="179839"/>
            <a:ext cx="6777446" cy="643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r>
              <a:rPr lang="en-US" sz="2400" dirty="0"/>
              <a:t>           Continent &amp; Cuisine-Wise Sales &amp; Votes</a:t>
            </a:r>
          </a:p>
          <a:p>
            <a:pPr algn="ctr"/>
            <a:endParaRPr lang="en-IN" sz="2200" b="1" dirty="0">
              <a:latin typeface="Georgia" panose="02040502050405020303" pitchFamily="18" charset="0"/>
            </a:endParaRPr>
          </a:p>
        </p:txBody>
      </p:sp>
      <p:sp>
        <p:nvSpPr>
          <p:cNvPr id="6" name="Speech Bubble: Oval 14">
            <a:extLst>
              <a:ext uri="{FF2B5EF4-FFF2-40B4-BE49-F238E27FC236}">
                <a16:creationId xmlns:a16="http://schemas.microsoft.com/office/drawing/2014/main" id="{D7A428CB-091A-4684-857C-2F09F5472E19}"/>
              </a:ext>
            </a:extLst>
          </p:cNvPr>
          <p:cNvSpPr/>
          <p:nvPr/>
        </p:nvSpPr>
        <p:spPr>
          <a:xfrm>
            <a:off x="373008" y="3783452"/>
            <a:ext cx="3778803" cy="2003394"/>
          </a:xfrm>
          <a:prstGeom prst="wedgeEllipseCallout">
            <a:avLst>
              <a:gd name="adj1" fmla="val 72029"/>
              <a:gd name="adj2" fmla="val -12428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aiandra GD" panose="020E0502030308020204" pitchFamily="34" charset="0"/>
              </a:rPr>
              <a:t>North Indian Cuisine in Asia has highest Sales and North Indian Mughlai Cuisine is preferred by most customers throughout.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702" y="1332411"/>
            <a:ext cx="6844938" cy="4454435"/>
          </a:xfrm>
          <a:prstGeom prst="rect">
            <a:avLst/>
          </a:prstGeom>
        </p:spPr>
      </p:pic>
    </p:spTree>
    <p:extLst>
      <p:ext uri="{BB962C8B-B14F-4D97-AF65-F5344CB8AC3E}">
        <p14:creationId xmlns:p14="http://schemas.microsoft.com/office/powerpoint/2010/main" val="28017396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242D6FA2-DC4E-4CE4-9094-4B02FECA65EC}"/>
              </a:ext>
            </a:extLst>
          </p:cNvPr>
          <p:cNvSpPr/>
          <p:nvPr/>
        </p:nvSpPr>
        <p:spPr>
          <a:xfrm>
            <a:off x="968829" y="179839"/>
            <a:ext cx="6777446" cy="643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r>
              <a:rPr lang="en-US" sz="2400" dirty="0"/>
              <a:t>           Financial Quarter &amp; Month-Wise Sales</a:t>
            </a:r>
          </a:p>
          <a:p>
            <a:pPr algn="ctr"/>
            <a:endParaRPr lang="en-IN" sz="2200" b="1" dirty="0">
              <a:latin typeface="Georgia" panose="02040502050405020303" pitchFamily="18" charset="0"/>
            </a:endParaRPr>
          </a:p>
        </p:txBody>
      </p:sp>
      <p:sp>
        <p:nvSpPr>
          <p:cNvPr id="6" name="Speech Bubble: Oval 14">
            <a:extLst>
              <a:ext uri="{FF2B5EF4-FFF2-40B4-BE49-F238E27FC236}">
                <a16:creationId xmlns:a16="http://schemas.microsoft.com/office/drawing/2014/main" id="{D7A428CB-091A-4684-857C-2F09F5472E19}"/>
              </a:ext>
            </a:extLst>
          </p:cNvPr>
          <p:cNvSpPr/>
          <p:nvPr/>
        </p:nvSpPr>
        <p:spPr>
          <a:xfrm>
            <a:off x="373008" y="3783452"/>
            <a:ext cx="3778803" cy="2003394"/>
          </a:xfrm>
          <a:prstGeom prst="wedgeEllipseCallout">
            <a:avLst>
              <a:gd name="adj1" fmla="val 72029"/>
              <a:gd name="adj2" fmla="val -12428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aiandra GD" panose="020E0502030308020204" pitchFamily="34" charset="0"/>
              </a:rPr>
              <a:t>Throughout 9 years, FQ3 has the highest revenue generated.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828" y="1345474"/>
            <a:ext cx="6727371" cy="4441372"/>
          </a:xfrm>
          <a:prstGeom prst="rect">
            <a:avLst/>
          </a:prstGeom>
        </p:spPr>
      </p:pic>
    </p:spTree>
    <p:extLst>
      <p:ext uri="{BB962C8B-B14F-4D97-AF65-F5344CB8AC3E}">
        <p14:creationId xmlns:p14="http://schemas.microsoft.com/office/powerpoint/2010/main" val="14343418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242D6FA2-DC4E-4CE4-9094-4B02FECA65EC}"/>
              </a:ext>
            </a:extLst>
          </p:cNvPr>
          <p:cNvSpPr/>
          <p:nvPr/>
        </p:nvSpPr>
        <p:spPr>
          <a:xfrm>
            <a:off x="968829" y="179839"/>
            <a:ext cx="6777446" cy="643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r>
              <a:rPr lang="en-US" sz="2400" dirty="0"/>
              <a:t>                 Rating-Wise Customer Satisfaction</a:t>
            </a:r>
          </a:p>
          <a:p>
            <a:pPr algn="ctr"/>
            <a:endParaRPr lang="en-IN" sz="2200" b="1" dirty="0">
              <a:latin typeface="Georgia" panose="02040502050405020303" pitchFamily="18" charset="0"/>
            </a:endParaRPr>
          </a:p>
        </p:txBody>
      </p:sp>
      <p:sp>
        <p:nvSpPr>
          <p:cNvPr id="4" name="Speech Bubble: Oval 14">
            <a:extLst>
              <a:ext uri="{FF2B5EF4-FFF2-40B4-BE49-F238E27FC236}">
                <a16:creationId xmlns:a16="http://schemas.microsoft.com/office/drawing/2014/main" id="{D7A428CB-091A-4684-857C-2F09F5472E19}"/>
              </a:ext>
            </a:extLst>
          </p:cNvPr>
          <p:cNvSpPr/>
          <p:nvPr/>
        </p:nvSpPr>
        <p:spPr>
          <a:xfrm>
            <a:off x="968829" y="3861830"/>
            <a:ext cx="3778803" cy="2003394"/>
          </a:xfrm>
          <a:prstGeom prst="wedgeEllipseCallout">
            <a:avLst>
              <a:gd name="adj1" fmla="val 72029"/>
              <a:gd name="adj2" fmla="val -12428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aiandra GD" panose="020E0502030308020204" pitchFamily="34" charset="0"/>
              </a:rPr>
              <a:t>15k customers have rated “Good” as satisfaction level.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092" y="1332411"/>
            <a:ext cx="6191794" cy="4532813"/>
          </a:xfrm>
          <a:prstGeom prst="rect">
            <a:avLst/>
          </a:prstGeom>
        </p:spPr>
      </p:pic>
    </p:spTree>
    <p:extLst>
      <p:ext uri="{BB962C8B-B14F-4D97-AF65-F5344CB8AC3E}">
        <p14:creationId xmlns:p14="http://schemas.microsoft.com/office/powerpoint/2010/main" val="29085013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6790611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2411"/>
            <a:ext cx="10515600" cy="4844552"/>
          </a:xfrm>
        </p:spPr>
        <p:txBody>
          <a:bodyPr/>
          <a:lstStyle/>
          <a:p>
            <a:pPr>
              <a:buFont typeface="Wingdings" panose="05000000000000000000" pitchFamily="2" charset="2"/>
              <a:buChar char="Ø"/>
            </a:pPr>
            <a:r>
              <a:rPr lang="en-US" dirty="0"/>
              <a:t> </a:t>
            </a:r>
            <a:r>
              <a:rPr lang="en-US" sz="1800" dirty="0">
                <a:latin typeface="Maiandra GD" panose="020E0502030308020204" pitchFamily="34" charset="0"/>
              </a:rPr>
              <a:t>By visualizing the Zomato's dataset we have observed different insights:</a:t>
            </a:r>
          </a:p>
          <a:p>
            <a:pPr marL="0" indent="0">
              <a:buNone/>
            </a:pPr>
            <a:endParaRPr lang="en-US" sz="1800" dirty="0">
              <a:latin typeface="Maiandra GD" panose="020E0502030308020204" pitchFamily="34" charset="0"/>
            </a:endParaRPr>
          </a:p>
          <a:p>
            <a:pPr marL="0" indent="0">
              <a:buNone/>
            </a:pPr>
            <a:endParaRPr lang="en-US" dirty="0"/>
          </a:p>
        </p:txBody>
      </p:sp>
      <p:sp>
        <p:nvSpPr>
          <p:cNvPr id="5" name="Rectangle: Rounded Corners 2">
            <a:extLst>
              <a:ext uri="{FF2B5EF4-FFF2-40B4-BE49-F238E27FC236}">
                <a16:creationId xmlns:a16="http://schemas.microsoft.com/office/drawing/2014/main" id="{EA444915-557D-4EA7-8896-08619B7754E6}"/>
              </a:ext>
            </a:extLst>
          </p:cNvPr>
          <p:cNvSpPr/>
          <p:nvPr/>
        </p:nvSpPr>
        <p:spPr>
          <a:xfrm>
            <a:off x="4775269" y="303895"/>
            <a:ext cx="2641461" cy="79789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anose="02040502050405020303" pitchFamily="18" charset="0"/>
              </a:rPr>
              <a:t>Insights</a:t>
            </a:r>
            <a:endParaRPr lang="en-IN" sz="2400" b="1" dirty="0">
              <a:latin typeface="Georgia" panose="02040502050405020303" pitchFamily="18" charset="0"/>
            </a:endParaRPr>
          </a:p>
        </p:txBody>
      </p:sp>
      <p:sp>
        <p:nvSpPr>
          <p:cNvPr id="6" name="TextBox 5">
            <a:extLst>
              <a:ext uri="{FF2B5EF4-FFF2-40B4-BE49-F238E27FC236}">
                <a16:creationId xmlns:a16="http://schemas.microsoft.com/office/drawing/2014/main" id="{1C904934-EB91-4BEA-8CDE-44DD16A21602}"/>
              </a:ext>
            </a:extLst>
          </p:cNvPr>
          <p:cNvSpPr txBox="1"/>
          <p:nvPr/>
        </p:nvSpPr>
        <p:spPr>
          <a:xfrm>
            <a:off x="1043638" y="2206645"/>
            <a:ext cx="10804373" cy="3970318"/>
          </a:xfrm>
          <a:prstGeom prst="rect">
            <a:avLst/>
          </a:prstGeom>
          <a:noFill/>
        </p:spPr>
        <p:txBody>
          <a:bodyPr wrap="square" rtlCol="0">
            <a:spAutoFit/>
          </a:bodyPr>
          <a:lstStyle/>
          <a:p>
            <a:pPr marL="285750" indent="-285750">
              <a:buFont typeface="Arial" panose="020B0604020202020204" pitchFamily="34" charset="0"/>
              <a:buChar char="•"/>
            </a:pPr>
            <a:r>
              <a:rPr lang="en-IN" b="1" u="sng" dirty="0">
                <a:latin typeface="Maiandra GD" panose="020E0502030308020204" pitchFamily="34" charset="0"/>
              </a:rPr>
              <a:t>Total sales for the last 2 years (2017-2018) </a:t>
            </a:r>
            <a:r>
              <a:rPr lang="en-IN" u="sng" dirty="0"/>
              <a:t>:  </a:t>
            </a:r>
          </a:p>
          <a:p>
            <a:pPr marL="285750" indent="-285750">
              <a:buFont typeface="Arial" panose="020B0604020202020204" pitchFamily="34" charset="0"/>
              <a:buChar char="•"/>
            </a:pPr>
            <a:endParaRPr lang="en-IN" u="sng" dirty="0"/>
          </a:p>
          <a:p>
            <a:r>
              <a:rPr lang="en-IN" dirty="0"/>
              <a:t>     Total sales in 2018 has been slightly higher than its previous year -  </a:t>
            </a:r>
            <a:r>
              <a:rPr lang="en-IN" dirty="0">
                <a:solidFill>
                  <a:srgbClr val="92D050"/>
                </a:solidFill>
              </a:rPr>
              <a:t>2%</a:t>
            </a:r>
          </a:p>
          <a:p>
            <a:r>
              <a:rPr lang="en-IN" dirty="0"/>
              <a:t>             </a:t>
            </a:r>
          </a:p>
          <a:p>
            <a:pPr marL="285750" indent="-285750">
              <a:buFont typeface="Arial" panose="020B0604020202020204" pitchFamily="34" charset="0"/>
              <a:buChar char="•"/>
            </a:pPr>
            <a:r>
              <a:rPr lang="en-IN" b="1" u="sng" dirty="0">
                <a:latin typeface="Maiandra GD" panose="020E0502030308020204" pitchFamily="34" charset="0"/>
              </a:rPr>
              <a:t>Day wise preference :</a:t>
            </a:r>
            <a:endParaRPr lang="en-IN" u="sng" dirty="0"/>
          </a:p>
          <a:p>
            <a:r>
              <a:rPr lang="en-IN" dirty="0"/>
              <a:t>     </a:t>
            </a:r>
          </a:p>
          <a:p>
            <a:r>
              <a:rPr lang="en-IN" dirty="0">
                <a:solidFill>
                  <a:srgbClr val="92D050"/>
                </a:solidFill>
              </a:rPr>
              <a:t>      Weekdays</a:t>
            </a:r>
            <a:r>
              <a:rPr lang="en-IN" dirty="0"/>
              <a:t> are preferred over </a:t>
            </a:r>
            <a:r>
              <a:rPr lang="en-IN" dirty="0">
                <a:solidFill>
                  <a:srgbClr val="92D050"/>
                </a:solidFill>
              </a:rPr>
              <a:t>Weekend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u="sng" dirty="0"/>
              <a:t>Financial Quarter &amp; Month-Wise Sales throughout </a:t>
            </a:r>
            <a:r>
              <a:rPr lang="en-US" u="sng" dirty="0">
                <a:latin typeface="Maiandra GD" panose="020E0502030308020204" pitchFamily="34" charset="0"/>
              </a:rPr>
              <a:t>:</a:t>
            </a:r>
          </a:p>
          <a:p>
            <a:r>
              <a:rPr lang="en-IN" dirty="0"/>
              <a:t>     </a:t>
            </a:r>
          </a:p>
          <a:p>
            <a:r>
              <a:rPr lang="en-IN" dirty="0"/>
              <a:t>     Highest sales in -  </a:t>
            </a:r>
            <a:r>
              <a:rPr lang="en-IN" dirty="0">
                <a:solidFill>
                  <a:srgbClr val="92D050"/>
                </a:solidFill>
              </a:rPr>
              <a:t>FQ3</a:t>
            </a:r>
            <a:r>
              <a:rPr lang="en-IN" dirty="0">
                <a:solidFill>
                  <a:srgbClr val="C00000"/>
                </a:solidFill>
              </a:rPr>
              <a:t> </a:t>
            </a:r>
          </a:p>
          <a:p>
            <a:r>
              <a:rPr lang="en-IN" dirty="0"/>
              <a:t>     Total sales in FQ3 –  </a:t>
            </a:r>
            <a:r>
              <a:rPr lang="en-IN" dirty="0">
                <a:solidFill>
                  <a:srgbClr val="92D050"/>
                </a:solidFill>
              </a:rPr>
              <a:t>$24,000</a:t>
            </a:r>
          </a:p>
          <a:p>
            <a:r>
              <a:rPr lang="en-IN" dirty="0"/>
              <a:t>     Highest Sales in Financial Month –  </a:t>
            </a:r>
            <a:r>
              <a:rPr lang="en-IN" dirty="0">
                <a:solidFill>
                  <a:srgbClr val="92D050"/>
                </a:solidFill>
              </a:rPr>
              <a:t>FM 8  </a:t>
            </a:r>
            <a:r>
              <a:rPr lang="en-IN" dirty="0"/>
              <a:t>-  </a:t>
            </a:r>
            <a:r>
              <a:rPr lang="en-IN" dirty="0">
                <a:solidFill>
                  <a:srgbClr val="92D050"/>
                </a:solidFill>
              </a:rPr>
              <a:t>$8,895</a:t>
            </a:r>
          </a:p>
          <a:p>
            <a:endParaRPr lang="en-IN" dirty="0"/>
          </a:p>
        </p:txBody>
      </p:sp>
    </p:spTree>
    <p:extLst>
      <p:ext uri="{BB962C8B-B14F-4D97-AF65-F5344CB8AC3E}">
        <p14:creationId xmlns:p14="http://schemas.microsoft.com/office/powerpoint/2010/main" val="1925104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F4E22-AC04-4266-92F3-5A643C7C66FF}"/>
              </a:ext>
            </a:extLst>
          </p:cNvPr>
          <p:cNvSpPr txBox="1"/>
          <p:nvPr/>
        </p:nvSpPr>
        <p:spPr>
          <a:xfrm>
            <a:off x="487680" y="3252048"/>
            <a:ext cx="6239691" cy="2031325"/>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Maiandra GD" panose="020E0502030308020204" pitchFamily="34" charset="0"/>
              </a:rPr>
              <a:t>PRICE BUCKET WISE RESTAURANT COUNT </a:t>
            </a:r>
            <a:r>
              <a:rPr lang="en-IN" u="sng" dirty="0">
                <a:latin typeface="Maiandra GD" panose="020E0502030308020204" pitchFamily="34" charset="0"/>
              </a:rPr>
              <a:t>:</a:t>
            </a:r>
          </a:p>
          <a:p>
            <a:r>
              <a:rPr lang="en-IN" dirty="0"/>
              <a:t>    </a:t>
            </a:r>
          </a:p>
          <a:p>
            <a:r>
              <a:rPr lang="en-IN" dirty="0"/>
              <a:t>      Most cuisines falls under  - </a:t>
            </a:r>
            <a:r>
              <a:rPr lang="en-IN" dirty="0">
                <a:solidFill>
                  <a:srgbClr val="92D050"/>
                </a:solidFill>
              </a:rPr>
              <a:t>$0-10</a:t>
            </a:r>
            <a:r>
              <a:rPr lang="en-IN" dirty="0">
                <a:solidFill>
                  <a:srgbClr val="C00000"/>
                </a:solidFill>
              </a:rPr>
              <a:t> </a:t>
            </a:r>
          </a:p>
          <a:p>
            <a:endParaRPr lang="en-IN" dirty="0"/>
          </a:p>
          <a:p>
            <a:pPr marL="285750" indent="-285750">
              <a:buFont typeface="Arial" panose="020B0604020202020204" pitchFamily="34" charset="0"/>
              <a:buChar char="•"/>
            </a:pPr>
            <a:r>
              <a:rPr lang="en-IN" b="1" u="sng" dirty="0">
                <a:latin typeface="Maiandra GD" panose="020E0502030308020204" pitchFamily="34" charset="0"/>
              </a:rPr>
              <a:t>Average Rating </a:t>
            </a:r>
            <a:r>
              <a:rPr lang="en-IN" u="sng" dirty="0"/>
              <a:t>: </a:t>
            </a:r>
            <a:r>
              <a:rPr lang="en-IN" dirty="0"/>
              <a:t>  </a:t>
            </a:r>
            <a:r>
              <a:rPr lang="en-IN" dirty="0">
                <a:solidFill>
                  <a:srgbClr val="92D050"/>
                </a:solidFill>
              </a:rPr>
              <a:t>2.7</a:t>
            </a:r>
          </a:p>
          <a:p>
            <a:pPr marL="285750" indent="-285750">
              <a:buFont typeface="Arial" panose="020B0604020202020204" pitchFamily="34" charset="0"/>
              <a:buChar char="•"/>
            </a:pPr>
            <a:endParaRPr lang="en-IN" b="1" dirty="0">
              <a:latin typeface="Maiandra GD" panose="020E0502030308020204" pitchFamily="34" charset="0"/>
            </a:endParaRPr>
          </a:p>
          <a:p>
            <a:pPr marL="285750" indent="-285750">
              <a:buFont typeface="Arial" panose="020B0604020202020204" pitchFamily="34" charset="0"/>
              <a:buChar char="•"/>
            </a:pPr>
            <a:r>
              <a:rPr lang="en-IN" b="1" u="sng" dirty="0">
                <a:latin typeface="Maiandra GD" panose="020E0502030308020204" pitchFamily="34" charset="0"/>
              </a:rPr>
              <a:t>Total Countries </a:t>
            </a:r>
            <a:r>
              <a:rPr lang="en-IN" b="1" u="sng" dirty="0"/>
              <a:t>:</a:t>
            </a:r>
            <a:r>
              <a:rPr lang="en-IN" dirty="0"/>
              <a:t>  </a:t>
            </a:r>
            <a:r>
              <a:rPr lang="en-IN" dirty="0">
                <a:solidFill>
                  <a:srgbClr val="92D050"/>
                </a:solidFill>
              </a:rPr>
              <a:t>15</a:t>
            </a:r>
          </a:p>
        </p:txBody>
      </p:sp>
      <p:sp>
        <p:nvSpPr>
          <p:cNvPr id="5" name="Rectangle 4"/>
          <p:cNvSpPr/>
          <p:nvPr/>
        </p:nvSpPr>
        <p:spPr>
          <a:xfrm>
            <a:off x="487680" y="1504906"/>
            <a:ext cx="6096000" cy="1477328"/>
          </a:xfrm>
          <a:prstGeom prst="rect">
            <a:avLst/>
          </a:prstGeom>
        </p:spPr>
        <p:txBody>
          <a:bodyPr>
            <a:spAutoFit/>
          </a:bodyPr>
          <a:lstStyle/>
          <a:p>
            <a:pPr marL="285750" indent="-285750">
              <a:buFont typeface="Arial" panose="020B0604020202020204" pitchFamily="34" charset="0"/>
              <a:buChar char="•"/>
            </a:pPr>
            <a:r>
              <a:rPr lang="en-IN" b="1" u="sng" dirty="0">
                <a:latin typeface="Maiandra GD" panose="020E0502030308020204" pitchFamily="34" charset="0"/>
              </a:rPr>
              <a:t>Rating wise Customer Satisfaction</a:t>
            </a:r>
            <a:r>
              <a:rPr lang="en-IN" u="sng" dirty="0"/>
              <a:t> :</a:t>
            </a:r>
          </a:p>
          <a:p>
            <a:r>
              <a:rPr lang="en-IN" dirty="0"/>
              <a:t>    </a:t>
            </a:r>
          </a:p>
          <a:p>
            <a:r>
              <a:rPr lang="en-IN" dirty="0"/>
              <a:t>     Least -  </a:t>
            </a:r>
            <a:r>
              <a:rPr lang="en-IN" dirty="0">
                <a:solidFill>
                  <a:srgbClr val="92D050"/>
                </a:solidFill>
              </a:rPr>
              <a:t>Poor</a:t>
            </a:r>
            <a:r>
              <a:rPr lang="en-IN" dirty="0"/>
              <a:t>-  </a:t>
            </a:r>
            <a:r>
              <a:rPr lang="en-IN" dirty="0">
                <a:solidFill>
                  <a:srgbClr val="92D050"/>
                </a:solidFill>
              </a:rPr>
              <a:t>2k</a:t>
            </a:r>
          </a:p>
          <a:p>
            <a:r>
              <a:rPr lang="en-IN" dirty="0"/>
              <a:t>     </a:t>
            </a:r>
          </a:p>
          <a:p>
            <a:r>
              <a:rPr lang="en-IN" dirty="0"/>
              <a:t>     Most – </a:t>
            </a:r>
            <a:r>
              <a:rPr lang="en-IN" dirty="0">
                <a:solidFill>
                  <a:srgbClr val="92D050"/>
                </a:solidFill>
              </a:rPr>
              <a:t>Good</a:t>
            </a:r>
            <a:r>
              <a:rPr lang="en-IN" dirty="0"/>
              <a:t> –  </a:t>
            </a:r>
            <a:r>
              <a:rPr lang="en-IN" dirty="0">
                <a:solidFill>
                  <a:srgbClr val="92D050"/>
                </a:solidFill>
              </a:rPr>
              <a:t>15k</a:t>
            </a:r>
          </a:p>
        </p:txBody>
      </p:sp>
      <p:sp>
        <p:nvSpPr>
          <p:cNvPr id="6" name="Rectangle: Rounded Corners 2">
            <a:extLst>
              <a:ext uri="{FF2B5EF4-FFF2-40B4-BE49-F238E27FC236}">
                <a16:creationId xmlns:a16="http://schemas.microsoft.com/office/drawing/2014/main" id="{EA444915-557D-4EA7-8896-08619B7754E6}"/>
              </a:ext>
            </a:extLst>
          </p:cNvPr>
          <p:cNvSpPr/>
          <p:nvPr/>
        </p:nvSpPr>
        <p:spPr>
          <a:xfrm>
            <a:off x="4775269" y="303895"/>
            <a:ext cx="2641461" cy="79789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anose="02040502050405020303" pitchFamily="18" charset="0"/>
              </a:rPr>
              <a:t>Insights</a:t>
            </a:r>
            <a:endParaRPr lang="en-IN" sz="2400" b="1" dirty="0">
              <a:latin typeface="Georgia" panose="02040502050405020303" pitchFamily="18" charset="0"/>
            </a:endParaRPr>
          </a:p>
        </p:txBody>
      </p:sp>
    </p:spTree>
    <p:extLst>
      <p:ext uri="{BB962C8B-B14F-4D97-AF65-F5344CB8AC3E}">
        <p14:creationId xmlns:p14="http://schemas.microsoft.com/office/powerpoint/2010/main" val="6372026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a:extLst>
              <a:ext uri="{FF2B5EF4-FFF2-40B4-BE49-F238E27FC236}">
                <a16:creationId xmlns:a16="http://schemas.microsoft.com/office/drawing/2014/main" id="{CD66519E-30AA-4BFC-A58D-08E93BB90D87}"/>
              </a:ext>
            </a:extLst>
          </p:cNvPr>
          <p:cNvSpPr/>
          <p:nvPr/>
        </p:nvSpPr>
        <p:spPr>
          <a:xfrm>
            <a:off x="4435288" y="146377"/>
            <a:ext cx="3321424" cy="89647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anose="02040502050405020303" pitchFamily="18" charset="0"/>
              </a:rPr>
              <a:t>Recommendations</a:t>
            </a:r>
            <a:endParaRPr lang="en-IN" sz="2400" b="1" dirty="0">
              <a:latin typeface="Georgia" panose="02040502050405020303" pitchFamily="18" charset="0"/>
            </a:endParaRPr>
          </a:p>
        </p:txBody>
      </p:sp>
      <p:sp>
        <p:nvSpPr>
          <p:cNvPr id="5" name="TextBox 4">
            <a:extLst>
              <a:ext uri="{FF2B5EF4-FFF2-40B4-BE49-F238E27FC236}">
                <a16:creationId xmlns:a16="http://schemas.microsoft.com/office/drawing/2014/main" id="{43978386-39C3-4866-AAF9-A626504776FE}"/>
              </a:ext>
            </a:extLst>
          </p:cNvPr>
          <p:cNvSpPr txBox="1"/>
          <p:nvPr/>
        </p:nvSpPr>
        <p:spPr>
          <a:xfrm>
            <a:off x="636494" y="1559541"/>
            <a:ext cx="2931459" cy="400110"/>
          </a:xfrm>
          <a:prstGeom prst="rect">
            <a:avLst/>
          </a:prstGeom>
          <a:noFill/>
        </p:spPr>
        <p:txBody>
          <a:bodyPr wrap="square" rtlCol="0">
            <a:spAutoFit/>
          </a:bodyPr>
          <a:lstStyle/>
          <a:p>
            <a:r>
              <a:rPr lang="en-IN" sz="2000" b="1" u="sng" dirty="0">
                <a:latin typeface="Maiandra GD" panose="020E0502030308020204" pitchFamily="34" charset="0"/>
              </a:rPr>
              <a:t>Actionable strategies :</a:t>
            </a:r>
          </a:p>
        </p:txBody>
      </p:sp>
      <p:sp>
        <p:nvSpPr>
          <p:cNvPr id="6" name="TextBox 5">
            <a:extLst>
              <a:ext uri="{FF2B5EF4-FFF2-40B4-BE49-F238E27FC236}">
                <a16:creationId xmlns:a16="http://schemas.microsoft.com/office/drawing/2014/main" id="{78FC054B-5A6F-4668-B2E4-44CD46F37AF8}"/>
              </a:ext>
            </a:extLst>
          </p:cNvPr>
          <p:cNvSpPr txBox="1"/>
          <p:nvPr/>
        </p:nvSpPr>
        <p:spPr>
          <a:xfrm>
            <a:off x="704850" y="2085975"/>
            <a:ext cx="6788523" cy="424731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Maiandra GD" panose="020E0502030308020204" pitchFamily="34" charset="0"/>
              </a:rPr>
              <a:t>Online delivery service should be prioritized</a:t>
            </a:r>
          </a:p>
          <a:p>
            <a:pPr marL="342900" indent="-342900">
              <a:buFont typeface="Arial" panose="020B0604020202020204" pitchFamily="34" charset="0"/>
              <a:buChar char="•"/>
            </a:pPr>
            <a:endParaRPr lang="en-US" dirty="0">
              <a:latin typeface="Maiandra GD" panose="020E0502030308020204" pitchFamily="34" charset="0"/>
            </a:endParaRPr>
          </a:p>
          <a:p>
            <a:pPr marL="342900" indent="-342900">
              <a:buFont typeface="Arial" panose="020B0604020202020204" pitchFamily="34" charset="0"/>
              <a:buChar char="•"/>
            </a:pPr>
            <a:r>
              <a:rPr lang="en-US" dirty="0">
                <a:latin typeface="Maiandra GD" panose="020E0502030308020204" pitchFamily="34" charset="0"/>
              </a:rPr>
              <a:t>More number of restaurants should be added in different regions.</a:t>
            </a:r>
          </a:p>
          <a:p>
            <a:pPr marL="342900" indent="-342900">
              <a:buFont typeface="Arial" panose="020B0604020202020204" pitchFamily="34" charset="0"/>
              <a:buChar char="•"/>
            </a:pPr>
            <a:endParaRPr lang="en-US" dirty="0">
              <a:latin typeface="Maiandra GD" panose="020E0502030308020204" pitchFamily="34" charset="0"/>
            </a:endParaRPr>
          </a:p>
          <a:p>
            <a:pPr marL="342900" indent="-342900">
              <a:buFont typeface="Arial" panose="020B0604020202020204" pitchFamily="34" charset="0"/>
              <a:buChar char="•"/>
            </a:pPr>
            <a:r>
              <a:rPr lang="en-US" dirty="0">
                <a:latin typeface="Maiandra GD" panose="020E0502030308020204" pitchFamily="34" charset="0"/>
              </a:rPr>
              <a:t>Should focus more on Tier-2 and Tier-3 cities.</a:t>
            </a:r>
          </a:p>
          <a:p>
            <a:pPr marL="342900" indent="-342900">
              <a:buFont typeface="Arial" panose="020B0604020202020204" pitchFamily="34" charset="0"/>
              <a:buChar char="•"/>
            </a:pPr>
            <a:endParaRPr lang="en-US" dirty="0">
              <a:latin typeface="Maiandra GD" panose="020E0502030308020204" pitchFamily="34" charset="0"/>
            </a:endParaRPr>
          </a:p>
          <a:p>
            <a:pPr marL="342900" indent="-342900">
              <a:buFont typeface="Arial" panose="020B0604020202020204" pitchFamily="34" charset="0"/>
              <a:buChar char="•"/>
            </a:pPr>
            <a:r>
              <a:rPr lang="en-US" dirty="0">
                <a:latin typeface="Maiandra GD" panose="020E0502030308020204" pitchFamily="34" charset="0"/>
              </a:rPr>
              <a:t>More focus on customer satisfaction is needed.</a:t>
            </a:r>
          </a:p>
          <a:p>
            <a:pPr marL="342900" indent="-342900">
              <a:buFont typeface="Arial" panose="020B0604020202020204" pitchFamily="34" charset="0"/>
              <a:buChar char="•"/>
            </a:pPr>
            <a:endParaRPr lang="en-US" dirty="0">
              <a:latin typeface="Maiandra GD" panose="020E0502030308020204" pitchFamily="34" charset="0"/>
            </a:endParaRPr>
          </a:p>
          <a:p>
            <a:pPr marL="342900" indent="-342900">
              <a:buFont typeface="Arial" panose="020B0604020202020204" pitchFamily="34" charset="0"/>
              <a:buChar char="•"/>
            </a:pPr>
            <a:r>
              <a:rPr lang="en-US" dirty="0">
                <a:latin typeface="Maiandra GD" panose="020E0502030308020204" pitchFamily="34" charset="0"/>
              </a:rPr>
              <a:t>Order menu switch of customers should be encouraged by the restaurants.</a:t>
            </a:r>
          </a:p>
          <a:p>
            <a:pPr marL="342900" indent="-342900">
              <a:buFont typeface="Arial" panose="020B0604020202020204" pitchFamily="34" charset="0"/>
              <a:buChar char="•"/>
            </a:pPr>
            <a:endParaRPr lang="en-US" dirty="0">
              <a:latin typeface="Maiandra GD" panose="020E0502030308020204" pitchFamily="34" charset="0"/>
            </a:endParaRPr>
          </a:p>
          <a:p>
            <a:pPr marL="342900" indent="-342900">
              <a:buFont typeface="Arial" panose="020B0604020202020204" pitchFamily="34" charset="0"/>
              <a:buChar char="•"/>
            </a:pPr>
            <a:r>
              <a:rPr lang="en-US" dirty="0">
                <a:latin typeface="Maiandra GD" panose="020E0502030308020204" pitchFamily="34" charset="0"/>
              </a:rPr>
              <a:t>Online Table booking mode should be available.</a:t>
            </a:r>
          </a:p>
          <a:p>
            <a:pPr marL="342900" indent="-342900">
              <a:buFont typeface="Arial" panose="020B0604020202020204" pitchFamily="34" charset="0"/>
              <a:buChar char="•"/>
            </a:pPr>
            <a:endParaRPr lang="en-US" dirty="0">
              <a:latin typeface="Maiandra GD" panose="020E0502030308020204" pitchFamily="34" charset="0"/>
            </a:endParaRPr>
          </a:p>
          <a:p>
            <a:endParaRPr lang="en-IN" dirty="0">
              <a:latin typeface="Maiandra GD" panose="020E0502030308020204" pitchFamily="34" charset="0"/>
            </a:endParaRPr>
          </a:p>
        </p:txBody>
      </p:sp>
    </p:spTree>
    <p:extLst>
      <p:ext uri="{BB962C8B-B14F-4D97-AF65-F5344CB8AC3E}">
        <p14:creationId xmlns:p14="http://schemas.microsoft.com/office/powerpoint/2010/main" val="1725849394"/>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9166"/>
            <a:ext cx="10515600" cy="4728753"/>
          </a:xfrm>
        </p:spPr>
        <p:txBody>
          <a:bodyPr>
            <a:normAutofit/>
          </a:bodyPr>
          <a:lstStyle/>
          <a:p>
            <a:pPr marL="0" indent="0">
              <a:buNone/>
            </a:pPr>
            <a:r>
              <a:rPr lang="en-US" sz="2400" dirty="0">
                <a:latin typeface="Maiandra GD" panose="020E0502030308020204" pitchFamily="34" charset="0"/>
              </a:rPr>
              <a:t>We have observed significant trends in user engagement, restaurant ratings, and market penetration. Zomato's expansion into new markets and innovative features such as Zomato Gold have contributed to its growth and market leadership. However, challenges such as intense competition and regulatory issues remain. Moving forward, leveraging data-driven strategies, continuous innovation, and maintaining customer satisfaction will be crucial for sustaining and enhancing Zomato's position in the dynamic food delivery industry."</a:t>
            </a:r>
          </a:p>
        </p:txBody>
      </p:sp>
      <p:sp>
        <p:nvSpPr>
          <p:cNvPr id="4" name="Flowchart: Process 3">
            <a:extLst>
              <a:ext uri="{FF2B5EF4-FFF2-40B4-BE49-F238E27FC236}">
                <a16:creationId xmlns:a16="http://schemas.microsoft.com/office/drawing/2014/main" id="{242D6FA2-DC4E-4CE4-9094-4B02FECA65EC}"/>
              </a:ext>
            </a:extLst>
          </p:cNvPr>
          <p:cNvSpPr/>
          <p:nvPr/>
        </p:nvSpPr>
        <p:spPr>
          <a:xfrm>
            <a:off x="838200" y="444138"/>
            <a:ext cx="2518954" cy="535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endParaRPr lang="en-US" sz="1600" dirty="0"/>
          </a:p>
          <a:p>
            <a:pPr algn="ctr"/>
            <a:r>
              <a:rPr lang="en-US" sz="2400" dirty="0"/>
              <a:t>CONCLUSION</a:t>
            </a:r>
          </a:p>
          <a:p>
            <a:pPr algn="ctr"/>
            <a:endParaRPr lang="en-US" sz="1600" dirty="0"/>
          </a:p>
          <a:p>
            <a:r>
              <a:rPr lang="en-US" sz="2400" dirty="0"/>
              <a:t>                                  </a:t>
            </a:r>
            <a:endParaRPr lang="en-IN" sz="2200" b="1" dirty="0">
              <a:latin typeface="Georgia" panose="02040502050405020303" pitchFamily="18" charset="0"/>
            </a:endParaRPr>
          </a:p>
        </p:txBody>
      </p:sp>
    </p:spTree>
    <p:extLst>
      <p:ext uri="{BB962C8B-B14F-4D97-AF65-F5344CB8AC3E}">
        <p14:creationId xmlns:p14="http://schemas.microsoft.com/office/powerpoint/2010/main" val="2603629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oyalty Free Smiley Face Adhesive Note Thank You Note Pad Pictures ...">
            <a:extLst>
              <a:ext uri="{FF2B5EF4-FFF2-40B4-BE49-F238E27FC236}">
                <a16:creationId xmlns:a16="http://schemas.microsoft.com/office/drawing/2014/main" id="{9213CD33-B661-44D5-803A-A09BE404D2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59" t="11016" r="9131" b="7784"/>
          <a:stretch/>
        </p:blipFill>
        <p:spPr bwMode="auto">
          <a:xfrm>
            <a:off x="3419475" y="494775"/>
            <a:ext cx="5886449" cy="5686950"/>
          </a:xfrm>
          <a:prstGeom prst="rect">
            <a:avLst/>
          </a:prstGeom>
          <a:solidFill>
            <a:schemeClr val="accent1"/>
          </a:solidFill>
          <a:ln>
            <a:noFill/>
          </a:ln>
        </p:spPr>
      </p:pic>
    </p:spTree>
    <p:extLst>
      <p:ext uri="{BB962C8B-B14F-4D97-AF65-F5344CB8AC3E}">
        <p14:creationId xmlns:p14="http://schemas.microsoft.com/office/powerpoint/2010/main" val="2553315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54631"/>
          </a:xfrm>
        </p:spPr>
        <p:txBody>
          <a:bodyPr/>
          <a:lstStyle/>
          <a:p>
            <a:r>
              <a:rPr lang="en-US" dirty="0"/>
              <a:t>GROUP 5</a:t>
            </a:r>
          </a:p>
        </p:txBody>
      </p:sp>
      <p:sp>
        <p:nvSpPr>
          <p:cNvPr id="3" name="Subtitle 2"/>
          <p:cNvSpPr>
            <a:spLocks noGrp="1"/>
          </p:cNvSpPr>
          <p:nvPr>
            <p:ph type="subTitle" idx="1"/>
          </p:nvPr>
        </p:nvSpPr>
        <p:spPr>
          <a:xfrm>
            <a:off x="1524000" y="2076995"/>
            <a:ext cx="9144000" cy="4650376"/>
          </a:xfrm>
        </p:spPr>
        <p:txBody>
          <a:bodyPr>
            <a:normAutofit/>
          </a:bodyPr>
          <a:lstStyle/>
          <a:p>
            <a:pPr algn="l"/>
            <a:r>
              <a:rPr lang="en-US" sz="2000" dirty="0"/>
              <a:t>MEMBERS:</a:t>
            </a:r>
          </a:p>
          <a:p>
            <a:pPr marL="457200" indent="-457200" algn="l">
              <a:buAutoNum type="arabicParenR"/>
            </a:pPr>
            <a:endParaRPr lang="en-US" sz="2000" dirty="0"/>
          </a:p>
          <a:p>
            <a:pPr marL="457200" indent="-457200" algn="l">
              <a:buAutoNum type="arabicParenR"/>
            </a:pPr>
            <a:r>
              <a:rPr lang="en-US" sz="2000" dirty="0"/>
              <a:t>MS. BANDANA HAZARIKA</a:t>
            </a:r>
          </a:p>
          <a:p>
            <a:pPr marL="457200" indent="-457200" algn="l">
              <a:buAutoNum type="arabicParenR"/>
            </a:pPr>
            <a:r>
              <a:rPr lang="en-US" sz="2000" dirty="0"/>
              <a:t>MR. ARIF ABDUL MULANI</a:t>
            </a:r>
          </a:p>
          <a:p>
            <a:pPr marL="457200" indent="-457200" algn="l">
              <a:buAutoNum type="arabicParenR"/>
            </a:pPr>
            <a:r>
              <a:rPr lang="en-US" sz="2000" dirty="0"/>
              <a:t>MR. SAYAN MUKHERJEE</a:t>
            </a:r>
          </a:p>
          <a:p>
            <a:pPr marL="457200" indent="-457200" algn="l">
              <a:buAutoNum type="arabicParenR"/>
            </a:pPr>
            <a:r>
              <a:rPr lang="en-US" sz="2000" dirty="0"/>
              <a:t>MR. RUPESH RAMESHWAR AGADE</a:t>
            </a:r>
          </a:p>
          <a:p>
            <a:pPr marL="457200" indent="-457200">
              <a:buAutoNum type="arabicParenR"/>
            </a:pPr>
            <a:endParaRPr lang="en-US" sz="2000" dirty="0"/>
          </a:p>
        </p:txBody>
      </p:sp>
    </p:spTree>
    <p:extLst>
      <p:ext uri="{BB962C8B-B14F-4D97-AF65-F5344CB8AC3E}">
        <p14:creationId xmlns:p14="http://schemas.microsoft.com/office/powerpoint/2010/main" val="41086720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915" y="142649"/>
            <a:ext cx="9144000" cy="967694"/>
          </a:xfrm>
        </p:spPr>
        <p:txBody>
          <a:bodyPr>
            <a:normAutofit/>
          </a:bodyPr>
          <a:lstStyle/>
          <a:p>
            <a:r>
              <a:rPr lang="en-US" sz="4000" b="1" dirty="0"/>
              <a:t>      INTRODUCTION</a:t>
            </a:r>
          </a:p>
        </p:txBody>
      </p:sp>
      <p:sp>
        <p:nvSpPr>
          <p:cNvPr id="3" name="Subtitle 2"/>
          <p:cNvSpPr>
            <a:spLocks noGrp="1"/>
          </p:cNvSpPr>
          <p:nvPr>
            <p:ph type="subTitle" idx="1"/>
          </p:nvPr>
        </p:nvSpPr>
        <p:spPr>
          <a:xfrm>
            <a:off x="322216" y="1293222"/>
            <a:ext cx="11290663" cy="5408023"/>
          </a:xfrm>
        </p:spPr>
        <p:txBody>
          <a:bodyPr/>
          <a:lstStyle/>
          <a:p>
            <a:pPr algn="l"/>
            <a:endParaRPr lang="en-US" sz="1800" dirty="0"/>
          </a:p>
          <a:p>
            <a:pPr algn="l"/>
            <a:endParaRPr lang="en-US" sz="1800" dirty="0"/>
          </a:p>
          <a:p>
            <a:r>
              <a:rPr lang="en-US" sz="1800" dirty="0"/>
              <a:t>In this project we have used Zomato's extensive dataset, comprising restaurant information, customer reviews, and ratings, offers a unique opportunity to decipher the complex tapestry of the global culinary landscape. This analysis goes not only </a:t>
            </a:r>
            <a:r>
              <a:rPr lang="en-US" sz="1800"/>
              <a:t>beyond numbers </a:t>
            </a:r>
            <a:r>
              <a:rPr lang="en-US" sz="1800" dirty="0"/>
              <a:t>but also understanding the stories behind each dish, the nuances of every review, and the trends shaping our dining choices.</a:t>
            </a:r>
          </a:p>
          <a:p>
            <a:pPr algn="l"/>
            <a:endParaRPr lang="en-US" dirty="0"/>
          </a:p>
          <a:p>
            <a:pPr algn="l"/>
            <a:endParaRPr lang="en-US" sz="1800" dirty="0"/>
          </a:p>
        </p:txBody>
      </p:sp>
    </p:spTree>
    <p:extLst>
      <p:ext uri="{BB962C8B-B14F-4D97-AF65-F5344CB8AC3E}">
        <p14:creationId xmlns:p14="http://schemas.microsoft.com/office/powerpoint/2010/main" val="73445733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1010194"/>
          </a:xfrm>
        </p:spPr>
        <p:txBody>
          <a:bodyPr/>
          <a:lstStyle/>
          <a:p>
            <a:r>
              <a:rPr lang="en-US" dirty="0"/>
              <a:t>PROJECT AIM</a:t>
            </a:r>
          </a:p>
        </p:txBody>
      </p:sp>
      <p:sp>
        <p:nvSpPr>
          <p:cNvPr id="3" name="Content Placeholder 2"/>
          <p:cNvSpPr>
            <a:spLocks noGrp="1"/>
          </p:cNvSpPr>
          <p:nvPr>
            <p:ph idx="1"/>
          </p:nvPr>
        </p:nvSpPr>
        <p:spPr>
          <a:xfrm>
            <a:off x="838200" y="2220685"/>
            <a:ext cx="10515600" cy="4376057"/>
          </a:xfrm>
        </p:spPr>
        <p:txBody>
          <a:bodyPr>
            <a:normAutofit fontScale="92500" lnSpcReduction="10000"/>
          </a:bodyPr>
          <a:lstStyle/>
          <a:p>
            <a:r>
              <a:rPr lang="en-US" sz="3200" dirty="0"/>
              <a:t>People prefer which kind of foods and cuisines throughout different regions around the world.</a:t>
            </a:r>
          </a:p>
          <a:p>
            <a:r>
              <a:rPr lang="en-US" sz="3200" dirty="0"/>
              <a:t>Kind of restaurants which are preferred by people.</a:t>
            </a:r>
          </a:p>
          <a:p>
            <a:r>
              <a:rPr lang="en-US" sz="3200" dirty="0"/>
              <a:t>Which type of restaurant is profitable to open in which  region.</a:t>
            </a:r>
          </a:p>
          <a:p>
            <a:r>
              <a:rPr lang="en-US" sz="3200" dirty="0"/>
              <a:t>Revenue generated by different restaurants.</a:t>
            </a:r>
          </a:p>
          <a:p>
            <a:r>
              <a:rPr lang="en-US" sz="3200" dirty="0"/>
              <a:t>Varying price range of different cuisines country wise.</a:t>
            </a:r>
          </a:p>
        </p:txBody>
      </p:sp>
    </p:spTree>
    <p:extLst>
      <p:ext uri="{BB962C8B-B14F-4D97-AF65-F5344CB8AC3E}">
        <p14:creationId xmlns:p14="http://schemas.microsoft.com/office/powerpoint/2010/main" val="11378056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Alternate Process 6">
            <a:extLst>
              <a:ext uri="{FF2B5EF4-FFF2-40B4-BE49-F238E27FC236}">
                <a16:creationId xmlns:a16="http://schemas.microsoft.com/office/drawing/2014/main" id="{97AFBC69-D128-4D0B-A286-A78C354B2662}"/>
              </a:ext>
            </a:extLst>
          </p:cNvPr>
          <p:cNvSpPr/>
          <p:nvPr/>
        </p:nvSpPr>
        <p:spPr>
          <a:xfrm>
            <a:off x="2261491" y="1983508"/>
            <a:ext cx="2277036" cy="588932"/>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Data Pre processing</a:t>
            </a:r>
          </a:p>
        </p:txBody>
      </p:sp>
      <p:sp>
        <p:nvSpPr>
          <p:cNvPr id="8" name="Flowchart: Alternate Process 7">
            <a:extLst>
              <a:ext uri="{FF2B5EF4-FFF2-40B4-BE49-F238E27FC236}">
                <a16:creationId xmlns:a16="http://schemas.microsoft.com/office/drawing/2014/main" id="{26825367-42EF-480C-A461-F9D4E97B8356}"/>
              </a:ext>
            </a:extLst>
          </p:cNvPr>
          <p:cNvSpPr/>
          <p:nvPr/>
        </p:nvSpPr>
        <p:spPr>
          <a:xfrm>
            <a:off x="5685965" y="1983508"/>
            <a:ext cx="1640541" cy="588932"/>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Data Analysis</a:t>
            </a:r>
          </a:p>
        </p:txBody>
      </p:sp>
      <p:sp>
        <p:nvSpPr>
          <p:cNvPr id="9" name="Flowchart: Alternate Process 8">
            <a:extLst>
              <a:ext uri="{FF2B5EF4-FFF2-40B4-BE49-F238E27FC236}">
                <a16:creationId xmlns:a16="http://schemas.microsoft.com/office/drawing/2014/main" id="{30015449-8C0A-48FE-BF4B-529A22A88E43}"/>
              </a:ext>
            </a:extLst>
          </p:cNvPr>
          <p:cNvSpPr/>
          <p:nvPr/>
        </p:nvSpPr>
        <p:spPr>
          <a:xfrm>
            <a:off x="9024682" y="1983508"/>
            <a:ext cx="1568823" cy="588932"/>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Classification</a:t>
            </a:r>
          </a:p>
        </p:txBody>
      </p:sp>
      <p:sp>
        <p:nvSpPr>
          <p:cNvPr id="10" name="Flowchart: Alternate Process 9">
            <a:extLst>
              <a:ext uri="{FF2B5EF4-FFF2-40B4-BE49-F238E27FC236}">
                <a16:creationId xmlns:a16="http://schemas.microsoft.com/office/drawing/2014/main" id="{C1DDFE4E-17A7-4716-8BE3-4E212DD58BD6}"/>
              </a:ext>
            </a:extLst>
          </p:cNvPr>
          <p:cNvSpPr/>
          <p:nvPr/>
        </p:nvSpPr>
        <p:spPr>
          <a:xfrm>
            <a:off x="9320846" y="4398640"/>
            <a:ext cx="1272659" cy="516383"/>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KPI’s</a:t>
            </a:r>
          </a:p>
        </p:txBody>
      </p:sp>
      <p:sp>
        <p:nvSpPr>
          <p:cNvPr id="11" name="Flowchart: Alternate Process 10">
            <a:extLst>
              <a:ext uri="{FF2B5EF4-FFF2-40B4-BE49-F238E27FC236}">
                <a16:creationId xmlns:a16="http://schemas.microsoft.com/office/drawing/2014/main" id="{CB655370-B542-4A69-AB00-27A303CB807A}"/>
              </a:ext>
            </a:extLst>
          </p:cNvPr>
          <p:cNvSpPr/>
          <p:nvPr/>
        </p:nvSpPr>
        <p:spPr>
          <a:xfrm>
            <a:off x="5685965" y="4398640"/>
            <a:ext cx="2012587" cy="516383"/>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Dashboards</a:t>
            </a:r>
          </a:p>
        </p:txBody>
      </p:sp>
      <p:sp>
        <p:nvSpPr>
          <p:cNvPr id="12" name="Rectangle: Rounded Corners 3">
            <a:extLst>
              <a:ext uri="{FF2B5EF4-FFF2-40B4-BE49-F238E27FC236}">
                <a16:creationId xmlns:a16="http://schemas.microsoft.com/office/drawing/2014/main" id="{3FF57335-7554-400E-8D2C-C29A0631AD0C}"/>
              </a:ext>
            </a:extLst>
          </p:cNvPr>
          <p:cNvSpPr/>
          <p:nvPr/>
        </p:nvSpPr>
        <p:spPr>
          <a:xfrm>
            <a:off x="53821" y="2572440"/>
            <a:ext cx="1175562" cy="41063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Get data</a:t>
            </a:r>
          </a:p>
        </p:txBody>
      </p:sp>
      <p:pic>
        <p:nvPicPr>
          <p:cNvPr id="13" name="Picture 2" descr="Collection, data, hand icon - Download on Iconfinder">
            <a:extLst>
              <a:ext uri="{FF2B5EF4-FFF2-40B4-BE49-F238E27FC236}">
                <a16:creationId xmlns:a16="http://schemas.microsoft.com/office/drawing/2014/main" id="{8FC72A30-9F62-4DE8-A577-E819DD54ED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57924" y="1716311"/>
            <a:ext cx="856129" cy="85612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Lst>
        </p:spPr>
      </p:pic>
      <p:sp>
        <p:nvSpPr>
          <p:cNvPr id="14" name="Rectangle: Rounded Corners 18">
            <a:extLst>
              <a:ext uri="{FF2B5EF4-FFF2-40B4-BE49-F238E27FC236}">
                <a16:creationId xmlns:a16="http://schemas.microsoft.com/office/drawing/2014/main" id="{CB888597-CD74-4153-AA5B-AA44844F9BC4}"/>
              </a:ext>
            </a:extLst>
          </p:cNvPr>
          <p:cNvSpPr/>
          <p:nvPr/>
        </p:nvSpPr>
        <p:spPr>
          <a:xfrm>
            <a:off x="1864666" y="3223703"/>
            <a:ext cx="833716" cy="41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latin typeface="Maiandra GD" panose="020E0502030308020204" pitchFamily="34" charset="0"/>
              </a:rPr>
              <a:t>cleaning</a:t>
            </a:r>
          </a:p>
        </p:txBody>
      </p:sp>
      <p:sp>
        <p:nvSpPr>
          <p:cNvPr id="15" name="Rectangle: Rounded Corners 20">
            <a:extLst>
              <a:ext uri="{FF2B5EF4-FFF2-40B4-BE49-F238E27FC236}">
                <a16:creationId xmlns:a16="http://schemas.microsoft.com/office/drawing/2014/main" id="{9BF0ABCF-1B47-4DC7-B5AA-8C0712E1DF45}"/>
              </a:ext>
            </a:extLst>
          </p:cNvPr>
          <p:cNvSpPr/>
          <p:nvPr/>
        </p:nvSpPr>
        <p:spPr>
          <a:xfrm>
            <a:off x="3048868" y="3253371"/>
            <a:ext cx="1272413" cy="41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latin typeface="Maiandra GD" panose="020E0502030308020204" pitchFamily="34" charset="0"/>
              </a:rPr>
              <a:t>Transforming</a:t>
            </a:r>
          </a:p>
        </p:txBody>
      </p:sp>
      <p:sp>
        <p:nvSpPr>
          <p:cNvPr id="16" name="Rectangle: Rounded Corners 22">
            <a:extLst>
              <a:ext uri="{FF2B5EF4-FFF2-40B4-BE49-F238E27FC236}">
                <a16:creationId xmlns:a16="http://schemas.microsoft.com/office/drawing/2014/main" id="{72302856-21F9-43AF-8DE8-BA91109D5F3B}"/>
              </a:ext>
            </a:extLst>
          </p:cNvPr>
          <p:cNvSpPr/>
          <p:nvPr/>
        </p:nvSpPr>
        <p:spPr>
          <a:xfrm>
            <a:off x="4671767" y="3253371"/>
            <a:ext cx="1151963" cy="41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latin typeface="Maiandra GD" panose="020E0502030308020204" pitchFamily="34" charset="0"/>
              </a:rPr>
              <a:t>Data validation</a:t>
            </a:r>
          </a:p>
        </p:txBody>
      </p:sp>
      <p:cxnSp>
        <p:nvCxnSpPr>
          <p:cNvPr id="17" name="Straight Arrow Connector 16">
            <a:extLst>
              <a:ext uri="{FF2B5EF4-FFF2-40B4-BE49-F238E27FC236}">
                <a16:creationId xmlns:a16="http://schemas.microsoft.com/office/drawing/2014/main" id="{7EDD984E-20D3-444B-B136-BD317D501CC0}"/>
              </a:ext>
            </a:extLst>
          </p:cNvPr>
          <p:cNvCxnSpPr>
            <a:cxnSpLocks/>
            <a:endCxn id="7" idx="1"/>
          </p:cNvCxnSpPr>
          <p:nvPr/>
        </p:nvCxnSpPr>
        <p:spPr>
          <a:xfrm>
            <a:off x="1114053" y="2277974"/>
            <a:ext cx="1147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23D25A-22FF-4305-8A26-9C7E1E86F94A}"/>
              </a:ext>
            </a:extLst>
          </p:cNvPr>
          <p:cNvCxnSpPr>
            <a:cxnSpLocks/>
            <a:stCxn id="7" idx="3"/>
          </p:cNvCxnSpPr>
          <p:nvPr/>
        </p:nvCxnSpPr>
        <p:spPr>
          <a:xfrm flipV="1">
            <a:off x="4538527" y="2272658"/>
            <a:ext cx="1147438" cy="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5A0BD95-3D33-4943-B933-81385E40FF9D}"/>
              </a:ext>
            </a:extLst>
          </p:cNvPr>
          <p:cNvCxnSpPr>
            <a:cxnSpLocks/>
            <a:endCxn id="9" idx="1"/>
          </p:cNvCxnSpPr>
          <p:nvPr/>
        </p:nvCxnSpPr>
        <p:spPr>
          <a:xfrm>
            <a:off x="7384141" y="2272658"/>
            <a:ext cx="1640541" cy="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78DB66-A1BB-4B31-9059-2084C0AB3857}"/>
              </a:ext>
            </a:extLst>
          </p:cNvPr>
          <p:cNvCxnSpPr>
            <a:cxnSpLocks/>
            <a:endCxn id="14" idx="0"/>
          </p:cNvCxnSpPr>
          <p:nvPr/>
        </p:nvCxnSpPr>
        <p:spPr>
          <a:xfrm flipH="1">
            <a:off x="2281524" y="2560411"/>
            <a:ext cx="416859" cy="663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2D9D0A-561B-49E7-953D-DDAAC8045980}"/>
              </a:ext>
            </a:extLst>
          </p:cNvPr>
          <p:cNvCxnSpPr>
            <a:cxnSpLocks/>
          </p:cNvCxnSpPr>
          <p:nvPr/>
        </p:nvCxnSpPr>
        <p:spPr>
          <a:xfrm flipH="1">
            <a:off x="3827417" y="2606560"/>
            <a:ext cx="1349" cy="617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4844B13-5BC9-453A-9AED-85A579344FDA}"/>
              </a:ext>
            </a:extLst>
          </p:cNvPr>
          <p:cNvCxnSpPr>
            <a:cxnSpLocks/>
          </p:cNvCxnSpPr>
          <p:nvPr/>
        </p:nvCxnSpPr>
        <p:spPr>
          <a:xfrm>
            <a:off x="4506686" y="2606560"/>
            <a:ext cx="556294" cy="605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E7EE64F-EECE-46F7-B029-ED60DE5B381F}"/>
              </a:ext>
            </a:extLst>
          </p:cNvPr>
          <p:cNvCxnSpPr>
            <a:cxnSpLocks/>
            <a:endCxn id="10" idx="0"/>
          </p:cNvCxnSpPr>
          <p:nvPr/>
        </p:nvCxnSpPr>
        <p:spPr>
          <a:xfrm>
            <a:off x="9957175" y="2606560"/>
            <a:ext cx="1" cy="179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C876273-1D95-40FA-8A4C-9FBB7D23D626}"/>
              </a:ext>
            </a:extLst>
          </p:cNvPr>
          <p:cNvCxnSpPr>
            <a:cxnSpLocks/>
            <a:endCxn id="11" idx="3"/>
          </p:cNvCxnSpPr>
          <p:nvPr/>
        </p:nvCxnSpPr>
        <p:spPr>
          <a:xfrm flipH="1">
            <a:off x="7698552" y="4656831"/>
            <a:ext cx="16222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1">
            <a:extLst>
              <a:ext uri="{FF2B5EF4-FFF2-40B4-BE49-F238E27FC236}">
                <a16:creationId xmlns:a16="http://schemas.microsoft.com/office/drawing/2014/main" id="{045E68BA-B01C-4002-BD4C-8536584BD27D}"/>
              </a:ext>
            </a:extLst>
          </p:cNvPr>
          <p:cNvSpPr/>
          <p:nvPr/>
        </p:nvSpPr>
        <p:spPr>
          <a:xfrm>
            <a:off x="4679575" y="160072"/>
            <a:ext cx="2832847" cy="788894"/>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Georgia" panose="02040502050405020303" pitchFamily="18" charset="0"/>
              </a:rPr>
              <a:t>Approach</a:t>
            </a:r>
          </a:p>
        </p:txBody>
      </p:sp>
      <p:sp>
        <p:nvSpPr>
          <p:cNvPr id="22" name="Speech Bubble: Oval 23">
            <a:extLst>
              <a:ext uri="{FF2B5EF4-FFF2-40B4-BE49-F238E27FC236}">
                <a16:creationId xmlns:a16="http://schemas.microsoft.com/office/drawing/2014/main" id="{E1AF8E74-E6CF-4ECB-9574-7B8A939D97EF}"/>
              </a:ext>
            </a:extLst>
          </p:cNvPr>
          <p:cNvSpPr/>
          <p:nvPr/>
        </p:nvSpPr>
        <p:spPr>
          <a:xfrm>
            <a:off x="7838171" y="692332"/>
            <a:ext cx="2634279" cy="1105800"/>
          </a:xfrm>
          <a:prstGeom prst="wedgeEllipseCallout">
            <a:avLst>
              <a:gd name="adj1" fmla="val 37488"/>
              <a:gd name="adj2" fmla="val 69486"/>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Groups , bins, measures, filters</a:t>
            </a:r>
            <a:endParaRPr lang="en-IN" dirty="0">
              <a:solidFill>
                <a:schemeClr val="tx1"/>
              </a:solidFill>
            </a:endParaRPr>
          </a:p>
        </p:txBody>
      </p:sp>
      <p:sp>
        <p:nvSpPr>
          <p:cNvPr id="23" name="TextBox 22">
            <a:extLst>
              <a:ext uri="{FF2B5EF4-FFF2-40B4-BE49-F238E27FC236}">
                <a16:creationId xmlns:a16="http://schemas.microsoft.com/office/drawing/2014/main" id="{52465B1A-6F35-4578-A96F-EF0C41135BE6}"/>
              </a:ext>
            </a:extLst>
          </p:cNvPr>
          <p:cNvSpPr txBox="1"/>
          <p:nvPr/>
        </p:nvSpPr>
        <p:spPr>
          <a:xfrm>
            <a:off x="9972717" y="2856269"/>
            <a:ext cx="1241576" cy="646331"/>
          </a:xfrm>
          <a:prstGeom prst="rect">
            <a:avLst/>
          </a:prstGeom>
          <a:noFill/>
        </p:spPr>
        <p:txBody>
          <a:bodyPr wrap="square" rtlCol="0">
            <a:spAutoFit/>
          </a:bodyPr>
          <a:lstStyle/>
          <a:p>
            <a:r>
              <a:rPr lang="en-IN" dirty="0"/>
              <a:t>Statistical analysis</a:t>
            </a:r>
          </a:p>
        </p:txBody>
      </p:sp>
      <p:sp>
        <p:nvSpPr>
          <p:cNvPr id="25" name="TextBox 24">
            <a:extLst>
              <a:ext uri="{FF2B5EF4-FFF2-40B4-BE49-F238E27FC236}">
                <a16:creationId xmlns:a16="http://schemas.microsoft.com/office/drawing/2014/main" id="{EE97AD63-62D4-481A-9EEF-54C0D2CFAEAD}"/>
              </a:ext>
            </a:extLst>
          </p:cNvPr>
          <p:cNvSpPr txBox="1"/>
          <p:nvPr/>
        </p:nvSpPr>
        <p:spPr>
          <a:xfrm>
            <a:off x="7166959" y="3694024"/>
            <a:ext cx="2805758" cy="369332"/>
          </a:xfrm>
          <a:prstGeom prst="rect">
            <a:avLst/>
          </a:prstGeom>
          <a:noFill/>
        </p:spPr>
        <p:txBody>
          <a:bodyPr wrap="square" rtlCol="0">
            <a:spAutoFit/>
          </a:bodyPr>
          <a:lstStyle/>
          <a:p>
            <a:pPr algn="ctr"/>
            <a:r>
              <a:rPr lang="en-IN" dirty="0"/>
              <a:t>Data visualization</a:t>
            </a:r>
          </a:p>
        </p:txBody>
      </p:sp>
      <p:grpSp>
        <p:nvGrpSpPr>
          <p:cNvPr id="27" name="Group 26">
            <a:extLst>
              <a:ext uri="{FF2B5EF4-FFF2-40B4-BE49-F238E27FC236}">
                <a16:creationId xmlns:a16="http://schemas.microsoft.com/office/drawing/2014/main" id="{2F1F07CF-7C55-4F6C-97F9-443815517708}"/>
              </a:ext>
            </a:extLst>
          </p:cNvPr>
          <p:cNvGrpSpPr/>
          <p:nvPr/>
        </p:nvGrpSpPr>
        <p:grpSpPr>
          <a:xfrm>
            <a:off x="6770023" y="5365300"/>
            <a:ext cx="1484798" cy="568796"/>
            <a:chOff x="9516036" y="4520481"/>
            <a:chExt cx="1804925" cy="568796"/>
          </a:xfrm>
          <a:scene3d>
            <a:camera prst="orthographicFront">
              <a:rot lat="0" lon="0" rev="0"/>
            </a:camera>
            <a:lightRig rig="brightRoom" dir="t">
              <a:rot lat="0" lon="0" rev="600000"/>
            </a:lightRig>
          </a:scene3d>
        </p:grpSpPr>
        <p:pic>
          <p:nvPicPr>
            <p:cNvPr id="29" name="Picture 4" descr="Microsoft Power BI Logo and symbol, meaning, history, PNG, brand">
              <a:extLst>
                <a:ext uri="{FF2B5EF4-FFF2-40B4-BE49-F238E27FC236}">
                  <a16:creationId xmlns:a16="http://schemas.microsoft.com/office/drawing/2014/main" id="{7F4DBC18-3CF4-4703-8644-1DD981811F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0397" y="4572893"/>
              <a:ext cx="1380564" cy="516384"/>
            </a:xfrm>
            <a:prstGeom prst="rect">
              <a:avLst/>
            </a:prstGeom>
            <a:noFill/>
            <a:ln>
              <a:noFill/>
            </a:ln>
            <a:effectLst>
              <a:outerShdw blurRad="57785" dist="33020" dir="3180000" algn="ctr">
                <a:srgbClr val="000000">
                  <a:alpha val="30000"/>
                </a:srgbClr>
              </a:outerShdw>
            </a:effectLst>
            <a:sp3d prstMaterial="metal">
              <a:bevelT w="38100" h="57150" prst="angle"/>
            </a:sp3d>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8A2FBFBF-ACFD-42FD-AF5F-FEA054860DC6}"/>
                </a:ext>
              </a:extLst>
            </p:cNvPr>
            <p:cNvSpPr txBox="1"/>
            <p:nvPr/>
          </p:nvSpPr>
          <p:spPr>
            <a:xfrm>
              <a:off x="9516036" y="4520481"/>
              <a:ext cx="1048870" cy="36933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r>
                <a:rPr lang="en-IN" dirty="0"/>
                <a:t>Power BI</a:t>
              </a:r>
            </a:p>
          </p:txBody>
        </p:sp>
      </p:grpSp>
      <p:sp>
        <p:nvSpPr>
          <p:cNvPr id="32" name="Speech Bubble: Oval 28">
            <a:extLst>
              <a:ext uri="{FF2B5EF4-FFF2-40B4-BE49-F238E27FC236}">
                <a16:creationId xmlns:a16="http://schemas.microsoft.com/office/drawing/2014/main" id="{95911781-23D4-407E-9714-1BEEE6463CC9}"/>
              </a:ext>
            </a:extLst>
          </p:cNvPr>
          <p:cNvSpPr/>
          <p:nvPr/>
        </p:nvSpPr>
        <p:spPr>
          <a:xfrm>
            <a:off x="8509699" y="5500243"/>
            <a:ext cx="3573444" cy="1099129"/>
          </a:xfrm>
          <a:prstGeom prst="wedgeEllipseCallout">
            <a:avLst>
              <a:gd name="adj1" fmla="val 7930"/>
              <a:gd name="adj2" fmla="val -113489"/>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Charts, cards, conditional formatting</a:t>
            </a:r>
            <a:endParaRPr lang="en-IN" dirty="0">
              <a:solidFill>
                <a:schemeClr val="tx1"/>
              </a:solidFill>
            </a:endParaRPr>
          </a:p>
        </p:txBody>
      </p:sp>
      <p:pic>
        <p:nvPicPr>
          <p:cNvPr id="34" name="Picture 10" descr="Tableau Software opens German office - Puget Sound Business Journal">
            <a:extLst>
              <a:ext uri="{FF2B5EF4-FFF2-40B4-BE49-F238E27FC236}">
                <a16:creationId xmlns:a16="http://schemas.microsoft.com/office/drawing/2014/main" id="{3A01CD40-8F97-4A0A-A4A6-5C6C3A02804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2943" b="16136"/>
          <a:stretch/>
        </p:blipFill>
        <p:spPr bwMode="auto">
          <a:xfrm>
            <a:off x="5294280" y="5316484"/>
            <a:ext cx="1058899" cy="80138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5107F18A-0CE1-4277-B07A-C37A52C388E8}"/>
              </a:ext>
            </a:extLst>
          </p:cNvPr>
          <p:cNvSpPr txBox="1"/>
          <p:nvPr/>
        </p:nvSpPr>
        <p:spPr>
          <a:xfrm>
            <a:off x="2624727" y="1412450"/>
            <a:ext cx="1696554" cy="369332"/>
          </a:xfrm>
          <a:prstGeom prst="rect">
            <a:avLst/>
          </a:prstGeom>
          <a:noFill/>
        </p:spPr>
        <p:txBody>
          <a:bodyPr wrap="square" rtlCol="0">
            <a:spAutoFit/>
          </a:bodyPr>
          <a:lstStyle/>
          <a:p>
            <a:r>
              <a:rPr lang="en-IN" dirty="0"/>
              <a:t>Power query</a:t>
            </a:r>
          </a:p>
        </p:txBody>
      </p:sp>
      <p:sp>
        <p:nvSpPr>
          <p:cNvPr id="36" name="TextBox 35">
            <a:extLst>
              <a:ext uri="{FF2B5EF4-FFF2-40B4-BE49-F238E27FC236}">
                <a16:creationId xmlns:a16="http://schemas.microsoft.com/office/drawing/2014/main" id="{AEBFCE9F-044B-4FAD-BE29-1FF36CA23F32}"/>
              </a:ext>
            </a:extLst>
          </p:cNvPr>
          <p:cNvSpPr txBox="1"/>
          <p:nvPr/>
        </p:nvSpPr>
        <p:spPr>
          <a:xfrm>
            <a:off x="6095149" y="1477378"/>
            <a:ext cx="819471" cy="369332"/>
          </a:xfrm>
          <a:prstGeom prst="rect">
            <a:avLst/>
          </a:prstGeom>
          <a:noFill/>
        </p:spPr>
        <p:txBody>
          <a:bodyPr wrap="square" rtlCol="0">
            <a:spAutoFit/>
          </a:bodyPr>
          <a:lstStyle/>
          <a:p>
            <a:r>
              <a:rPr lang="en-IN" dirty="0"/>
              <a:t>EDA</a:t>
            </a:r>
          </a:p>
        </p:txBody>
      </p:sp>
      <p:pic>
        <p:nvPicPr>
          <p:cNvPr id="38" name="Picture 2" descr="File:Microsoft Office Excel (2019–present).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8857" y="5316483"/>
            <a:ext cx="989495" cy="80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8102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13">
            <a:extLst>
              <a:ext uri="{FF2B5EF4-FFF2-40B4-BE49-F238E27FC236}">
                <a16:creationId xmlns:a16="http://schemas.microsoft.com/office/drawing/2014/main" id="{76D91842-EFED-4B04-B4F6-785E5FA4D33B}"/>
              </a:ext>
            </a:extLst>
          </p:cNvPr>
          <p:cNvSpPr/>
          <p:nvPr/>
        </p:nvSpPr>
        <p:spPr>
          <a:xfrm>
            <a:off x="2983501" y="417245"/>
            <a:ext cx="6257715" cy="564776"/>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Georgia" panose="02040502050405020303" pitchFamily="18" charset="0"/>
              </a:rPr>
              <a:t>Tools and visualizations used in analysis</a:t>
            </a:r>
            <a:endParaRPr lang="en-IN" sz="2200" b="1" dirty="0">
              <a:latin typeface="Georgia" panose="02040502050405020303" pitchFamily="18" charset="0"/>
            </a:endParaRPr>
          </a:p>
        </p:txBody>
      </p:sp>
      <p:pic>
        <p:nvPicPr>
          <p:cNvPr id="1026" name="Picture 2" descr="File:Microsoft Office Excel (2019–present).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708" y="4962797"/>
            <a:ext cx="1384663" cy="11625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tableau - Best Institute for Data Analytics &amp; Data Science Cours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907" y="1484868"/>
            <a:ext cx="1411967" cy="1373777"/>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with Corners Rounded 12">
            <a:extLst>
              <a:ext uri="{FF2B5EF4-FFF2-40B4-BE49-F238E27FC236}">
                <a16:creationId xmlns:a16="http://schemas.microsoft.com/office/drawing/2014/main" id="{2F3D57B2-68F3-4492-BEE2-AF908D48816E}"/>
              </a:ext>
            </a:extLst>
          </p:cNvPr>
          <p:cNvSpPr/>
          <p:nvPr/>
        </p:nvSpPr>
        <p:spPr>
          <a:xfrm>
            <a:off x="9321229" y="1603880"/>
            <a:ext cx="1844798" cy="2119045"/>
          </a:xfrm>
          <a:prstGeom prst="wedgeRoundRectCallout">
            <a:avLst>
              <a:gd name="adj1" fmla="val -85421"/>
              <a:gd name="adj2" fmla="val -5943"/>
              <a:gd name="adj3" fmla="val 16667"/>
            </a:avLst>
          </a:prstGeom>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Measures</a:t>
            </a:r>
          </a:p>
          <a:p>
            <a:pPr algn="ctr"/>
            <a:r>
              <a:rPr lang="en-US" dirty="0">
                <a:latin typeface="Maiandra GD" panose="020E0502030308020204" pitchFamily="34" charset="0"/>
              </a:rPr>
              <a:t>Dax </a:t>
            </a:r>
          </a:p>
          <a:p>
            <a:pPr algn="ctr"/>
            <a:r>
              <a:rPr lang="en-US" dirty="0">
                <a:latin typeface="Maiandra GD" panose="020E0502030308020204" pitchFamily="34" charset="0"/>
              </a:rPr>
              <a:t>Parameters</a:t>
            </a:r>
          </a:p>
          <a:p>
            <a:pPr algn="ctr"/>
            <a:r>
              <a:rPr lang="en-US" dirty="0">
                <a:latin typeface="Maiandra GD" panose="020E0502030308020204" pitchFamily="34" charset="0"/>
              </a:rPr>
              <a:t>Conditional formatting</a:t>
            </a:r>
          </a:p>
          <a:p>
            <a:pPr algn="ctr"/>
            <a:r>
              <a:rPr lang="en-US" dirty="0">
                <a:latin typeface="Maiandra GD" panose="020E0502030308020204" pitchFamily="34" charset="0"/>
              </a:rPr>
              <a:t>Slicers</a:t>
            </a:r>
          </a:p>
          <a:p>
            <a:pPr algn="ctr"/>
            <a:r>
              <a:rPr lang="en-US" dirty="0">
                <a:latin typeface="Maiandra GD" panose="020E0502030308020204" pitchFamily="34" charset="0"/>
              </a:rPr>
              <a:t>Actions</a:t>
            </a:r>
            <a:endParaRPr lang="en-IN" dirty="0">
              <a:latin typeface="Maiandra GD" panose="020E0502030308020204" pitchFamily="34" charset="0"/>
            </a:endParaRPr>
          </a:p>
        </p:txBody>
      </p:sp>
      <p:grpSp>
        <p:nvGrpSpPr>
          <p:cNvPr id="10" name="Group 9">
            <a:extLst>
              <a:ext uri="{FF2B5EF4-FFF2-40B4-BE49-F238E27FC236}">
                <a16:creationId xmlns:a16="http://schemas.microsoft.com/office/drawing/2014/main" id="{2F1F07CF-7C55-4F6C-97F9-443815517708}"/>
              </a:ext>
            </a:extLst>
          </p:cNvPr>
          <p:cNvGrpSpPr/>
          <p:nvPr/>
        </p:nvGrpSpPr>
        <p:grpSpPr>
          <a:xfrm>
            <a:off x="6932786" y="1703905"/>
            <a:ext cx="1904585" cy="1184581"/>
            <a:chOff x="9516036" y="4520481"/>
            <a:chExt cx="1804925" cy="568796"/>
          </a:xfrm>
          <a:scene3d>
            <a:camera prst="orthographicFront">
              <a:rot lat="0" lon="0" rev="0"/>
            </a:camera>
            <a:lightRig rig="brightRoom" dir="t">
              <a:rot lat="0" lon="0" rev="600000"/>
            </a:lightRig>
          </a:scene3d>
        </p:grpSpPr>
        <p:pic>
          <p:nvPicPr>
            <p:cNvPr id="11" name="Picture 4" descr="Microsoft Power BI Logo and symbol, meaning, history, PNG, brand">
              <a:extLst>
                <a:ext uri="{FF2B5EF4-FFF2-40B4-BE49-F238E27FC236}">
                  <a16:creationId xmlns:a16="http://schemas.microsoft.com/office/drawing/2014/main" id="{7F4DBC18-3CF4-4703-8644-1DD981811F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0397" y="4572893"/>
              <a:ext cx="1380564" cy="516384"/>
            </a:xfrm>
            <a:prstGeom prst="rect">
              <a:avLst/>
            </a:prstGeom>
            <a:noFill/>
            <a:ln>
              <a:noFill/>
            </a:ln>
            <a:effectLst>
              <a:outerShdw blurRad="57785" dist="33020" dir="3180000" algn="ctr">
                <a:srgbClr val="000000">
                  <a:alpha val="30000"/>
                </a:srgbClr>
              </a:outerShdw>
            </a:effectLst>
            <a:sp3d prstMaterial="metal">
              <a:bevelT w="38100" h="57150" prst="angle"/>
            </a:sp3d>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A2FBFBF-ACFD-42FD-AF5F-FEA054860DC6}"/>
                </a:ext>
              </a:extLst>
            </p:cNvPr>
            <p:cNvSpPr txBox="1"/>
            <p:nvPr/>
          </p:nvSpPr>
          <p:spPr>
            <a:xfrm>
              <a:off x="9516036" y="4520481"/>
              <a:ext cx="1048870" cy="36933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r>
                <a:rPr lang="en-IN" dirty="0"/>
                <a:t>Power BI</a:t>
              </a:r>
            </a:p>
          </p:txBody>
        </p:sp>
      </p:grpSp>
      <p:sp>
        <p:nvSpPr>
          <p:cNvPr id="13" name="Speech Bubble: Rectangle with Corners Rounded 12">
            <a:extLst>
              <a:ext uri="{FF2B5EF4-FFF2-40B4-BE49-F238E27FC236}">
                <a16:creationId xmlns:a16="http://schemas.microsoft.com/office/drawing/2014/main" id="{2F3D57B2-68F3-4492-BEE2-AF908D48816E}"/>
              </a:ext>
            </a:extLst>
          </p:cNvPr>
          <p:cNvSpPr/>
          <p:nvPr/>
        </p:nvSpPr>
        <p:spPr>
          <a:xfrm>
            <a:off x="2896275" y="1236674"/>
            <a:ext cx="2025300" cy="2119045"/>
          </a:xfrm>
          <a:prstGeom prst="wedgeRoundRectCallout">
            <a:avLst>
              <a:gd name="adj1" fmla="val -85421"/>
              <a:gd name="adj2" fmla="val -5943"/>
              <a:gd name="adj3" fmla="val 16667"/>
            </a:avLst>
          </a:prstGeom>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Calculated</a:t>
            </a:r>
          </a:p>
          <a:p>
            <a:pPr algn="ctr"/>
            <a:r>
              <a:rPr lang="en-US" dirty="0">
                <a:latin typeface="Maiandra GD" panose="020E0502030308020204" pitchFamily="34" charset="0"/>
              </a:rPr>
              <a:t>Fields</a:t>
            </a:r>
          </a:p>
          <a:p>
            <a:pPr algn="ctr"/>
            <a:r>
              <a:rPr lang="en-US" dirty="0">
                <a:latin typeface="Maiandra GD" panose="020E0502030308020204" pitchFamily="34" charset="0"/>
              </a:rPr>
              <a:t>Parameters</a:t>
            </a:r>
          </a:p>
          <a:p>
            <a:pPr algn="ctr"/>
            <a:r>
              <a:rPr lang="en-US" dirty="0">
                <a:latin typeface="Maiandra GD" panose="020E0502030308020204" pitchFamily="34" charset="0"/>
              </a:rPr>
              <a:t>Conditional formatting</a:t>
            </a:r>
          </a:p>
          <a:p>
            <a:pPr algn="ctr"/>
            <a:r>
              <a:rPr lang="en-US" dirty="0">
                <a:latin typeface="Maiandra GD" panose="020E0502030308020204" pitchFamily="34" charset="0"/>
              </a:rPr>
              <a:t>Slicers</a:t>
            </a:r>
          </a:p>
          <a:p>
            <a:pPr algn="ctr"/>
            <a:r>
              <a:rPr lang="en-US" dirty="0">
                <a:latin typeface="Maiandra GD" panose="020E0502030308020204" pitchFamily="34" charset="0"/>
              </a:rPr>
              <a:t>Visualization</a:t>
            </a:r>
            <a:endParaRPr lang="en-IN" dirty="0">
              <a:latin typeface="Maiandra GD" panose="020E0502030308020204" pitchFamily="34" charset="0"/>
            </a:endParaRPr>
          </a:p>
        </p:txBody>
      </p:sp>
      <p:sp>
        <p:nvSpPr>
          <p:cNvPr id="14" name="Speech Bubble: Rectangle with Corners Rounded 12">
            <a:extLst>
              <a:ext uri="{FF2B5EF4-FFF2-40B4-BE49-F238E27FC236}">
                <a16:creationId xmlns:a16="http://schemas.microsoft.com/office/drawing/2014/main" id="{2F3D57B2-68F3-4492-BEE2-AF908D48816E}"/>
              </a:ext>
            </a:extLst>
          </p:cNvPr>
          <p:cNvSpPr/>
          <p:nvPr/>
        </p:nvSpPr>
        <p:spPr>
          <a:xfrm>
            <a:off x="9552107" y="4484571"/>
            <a:ext cx="1943207" cy="2119045"/>
          </a:xfrm>
          <a:prstGeom prst="wedgeRoundRectCallout">
            <a:avLst>
              <a:gd name="adj1" fmla="val -85421"/>
              <a:gd name="adj2" fmla="val -5943"/>
              <a:gd name="adj3" fmla="val 16667"/>
            </a:avLst>
          </a:prstGeom>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Functions</a:t>
            </a:r>
          </a:p>
          <a:p>
            <a:pPr algn="ctr"/>
            <a:r>
              <a:rPr lang="en-US" dirty="0">
                <a:latin typeface="Maiandra GD" panose="020E0502030308020204" pitchFamily="34" charset="0"/>
              </a:rPr>
              <a:t>Filters</a:t>
            </a:r>
          </a:p>
          <a:p>
            <a:pPr algn="ctr"/>
            <a:r>
              <a:rPr lang="en-US" dirty="0">
                <a:latin typeface="Maiandra GD" panose="020E0502030308020204" pitchFamily="34" charset="0"/>
              </a:rPr>
              <a:t>Pivot Table</a:t>
            </a:r>
          </a:p>
          <a:p>
            <a:pPr algn="ctr"/>
            <a:r>
              <a:rPr lang="en-US" dirty="0">
                <a:latin typeface="Maiandra GD" panose="020E0502030308020204" pitchFamily="34" charset="0"/>
              </a:rPr>
              <a:t>Conditional formatting</a:t>
            </a:r>
          </a:p>
          <a:p>
            <a:pPr algn="ctr"/>
            <a:r>
              <a:rPr lang="en-US" dirty="0">
                <a:latin typeface="Maiandra GD" panose="020E0502030308020204" pitchFamily="34" charset="0"/>
              </a:rPr>
              <a:t>Slicers</a:t>
            </a:r>
          </a:p>
        </p:txBody>
      </p:sp>
      <p:pic>
        <p:nvPicPr>
          <p:cNvPr id="15" name="Picture 14" descr="Logo Mysql PNG Images, Free Download - Free Transparent PNG Logos">
            <a:extLst>
              <a:ext uri="{FF2B5EF4-FFF2-40B4-BE49-F238E27FC236}">
                <a16:creationId xmlns:a16="http://schemas.microsoft.com/office/drawing/2014/main" id="{F0BCB821-6DD8-4085-832A-E6FD17397D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689" y="4962797"/>
            <a:ext cx="1466849" cy="1466849"/>
          </a:xfrm>
          <a:prstGeom prst="rect">
            <a:avLst/>
          </a:prstGeom>
          <a:noFill/>
          <a:ln w="15875">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6" name="Speech Bubble: Rectangle with Corners Rounded 12">
            <a:extLst>
              <a:ext uri="{FF2B5EF4-FFF2-40B4-BE49-F238E27FC236}">
                <a16:creationId xmlns:a16="http://schemas.microsoft.com/office/drawing/2014/main" id="{2F3D57B2-68F3-4492-BEE2-AF908D48816E}"/>
              </a:ext>
            </a:extLst>
          </p:cNvPr>
          <p:cNvSpPr/>
          <p:nvPr/>
        </p:nvSpPr>
        <p:spPr>
          <a:xfrm>
            <a:off x="2896275" y="4162485"/>
            <a:ext cx="2051425" cy="2271172"/>
          </a:xfrm>
          <a:prstGeom prst="wedgeRoundRectCallout">
            <a:avLst>
              <a:gd name="adj1" fmla="val -85421"/>
              <a:gd name="adj2" fmla="val -5943"/>
              <a:gd name="adj3" fmla="val 16667"/>
            </a:avLst>
          </a:prstGeom>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RDBMS</a:t>
            </a:r>
          </a:p>
          <a:p>
            <a:pPr algn="ctr"/>
            <a:r>
              <a:rPr lang="en-US" dirty="0">
                <a:latin typeface="Maiandra GD" panose="020E0502030308020204" pitchFamily="34" charset="0"/>
              </a:rPr>
              <a:t>Fetching </a:t>
            </a:r>
          </a:p>
          <a:p>
            <a:pPr algn="ctr"/>
            <a:r>
              <a:rPr lang="en-US" dirty="0">
                <a:latin typeface="Maiandra GD" panose="020E0502030308020204" pitchFamily="34" charset="0"/>
              </a:rPr>
              <a:t>Joins</a:t>
            </a:r>
          </a:p>
          <a:p>
            <a:pPr algn="ctr"/>
            <a:r>
              <a:rPr lang="en-US" dirty="0">
                <a:latin typeface="Maiandra GD" panose="020E0502030308020204" pitchFamily="34" charset="0"/>
              </a:rPr>
              <a:t>Triggers</a:t>
            </a:r>
          </a:p>
          <a:p>
            <a:pPr algn="ctr"/>
            <a:r>
              <a:rPr lang="en-US" dirty="0">
                <a:latin typeface="Maiandra GD" panose="020E0502030308020204" pitchFamily="34" charset="0"/>
              </a:rPr>
              <a:t>Def Functions</a:t>
            </a:r>
          </a:p>
        </p:txBody>
      </p:sp>
    </p:spTree>
    <p:extLst>
      <p:ext uri="{BB962C8B-B14F-4D97-AF65-F5344CB8AC3E}">
        <p14:creationId xmlns:p14="http://schemas.microsoft.com/office/powerpoint/2010/main" val="2045066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0343"/>
            <a:ext cx="10515600" cy="5066620"/>
          </a:xfrm>
        </p:spPr>
        <p:txBody>
          <a:bodyPr/>
          <a:lstStyle/>
          <a:p>
            <a:r>
              <a:rPr lang="en-US" dirty="0"/>
              <a:t>Month-Wise YOY Sales</a:t>
            </a:r>
          </a:p>
          <a:p>
            <a:endParaRPr lang="en-US" dirty="0"/>
          </a:p>
          <a:p>
            <a:r>
              <a:rPr lang="en-US" dirty="0"/>
              <a:t>Weekday/Weekend Table booking &amp; Online delivery</a:t>
            </a:r>
          </a:p>
          <a:p>
            <a:endParaRPr lang="en-US" dirty="0"/>
          </a:p>
          <a:p>
            <a:r>
              <a:rPr lang="en-US" dirty="0"/>
              <a:t>Continent &amp; Cuisine-Wise Sales &amp; Votes</a:t>
            </a:r>
          </a:p>
          <a:p>
            <a:endParaRPr lang="en-US" dirty="0"/>
          </a:p>
          <a:p>
            <a:r>
              <a:rPr lang="en-US" dirty="0"/>
              <a:t>Financial Quarter &amp; Month-Wise Sales</a:t>
            </a:r>
          </a:p>
          <a:p>
            <a:endParaRPr lang="en-US" dirty="0"/>
          </a:p>
          <a:p>
            <a:r>
              <a:rPr lang="en-US" dirty="0"/>
              <a:t>Rating-Wise Customer Satisfaction</a:t>
            </a:r>
          </a:p>
        </p:txBody>
      </p:sp>
      <p:sp>
        <p:nvSpPr>
          <p:cNvPr id="5" name="Flowchart: Process 4">
            <a:extLst>
              <a:ext uri="{FF2B5EF4-FFF2-40B4-BE49-F238E27FC236}">
                <a16:creationId xmlns:a16="http://schemas.microsoft.com/office/drawing/2014/main" id="{242D6FA2-DC4E-4CE4-9094-4B02FECA65EC}"/>
              </a:ext>
            </a:extLst>
          </p:cNvPr>
          <p:cNvSpPr/>
          <p:nvPr/>
        </p:nvSpPr>
        <p:spPr>
          <a:xfrm>
            <a:off x="968829" y="179839"/>
            <a:ext cx="1970314" cy="7138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Georgia" panose="02040502050405020303" pitchFamily="18" charset="0"/>
              </a:rPr>
              <a:t>KPI’s</a:t>
            </a:r>
            <a:endParaRPr lang="en-IN" sz="2200" b="1" dirty="0">
              <a:latin typeface="Georgia" panose="02040502050405020303" pitchFamily="18" charset="0"/>
            </a:endParaRPr>
          </a:p>
        </p:txBody>
      </p:sp>
    </p:spTree>
    <p:extLst>
      <p:ext uri="{BB962C8B-B14F-4D97-AF65-F5344CB8AC3E}">
        <p14:creationId xmlns:p14="http://schemas.microsoft.com/office/powerpoint/2010/main" val="37907325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242D6FA2-DC4E-4CE4-9094-4B02FECA65EC}"/>
              </a:ext>
            </a:extLst>
          </p:cNvPr>
          <p:cNvSpPr/>
          <p:nvPr/>
        </p:nvSpPr>
        <p:spPr>
          <a:xfrm>
            <a:off x="968829" y="179839"/>
            <a:ext cx="3838302" cy="643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pPr algn="ctr"/>
            <a:r>
              <a:rPr lang="en-US" sz="2400" dirty="0"/>
              <a:t>Month-Wise YOY Sales</a:t>
            </a:r>
          </a:p>
          <a:p>
            <a:pPr algn="ctr"/>
            <a:endParaRPr lang="en-IN" sz="2200" b="1" dirty="0">
              <a:latin typeface="Georgia" panose="02040502050405020303" pitchFamily="18" charset="0"/>
            </a:endParaRPr>
          </a:p>
        </p:txBody>
      </p:sp>
      <p:sp>
        <p:nvSpPr>
          <p:cNvPr id="7" name="Speech Bubble: Oval 14">
            <a:extLst>
              <a:ext uri="{FF2B5EF4-FFF2-40B4-BE49-F238E27FC236}">
                <a16:creationId xmlns:a16="http://schemas.microsoft.com/office/drawing/2014/main" id="{D7A428CB-091A-4684-857C-2F09F5472E19}"/>
              </a:ext>
            </a:extLst>
          </p:cNvPr>
          <p:cNvSpPr/>
          <p:nvPr/>
        </p:nvSpPr>
        <p:spPr>
          <a:xfrm>
            <a:off x="124814" y="3744263"/>
            <a:ext cx="3778803" cy="2029520"/>
          </a:xfrm>
          <a:prstGeom prst="wedgeEllipseCallout">
            <a:avLst>
              <a:gd name="adj1" fmla="val 72029"/>
              <a:gd name="adj2" fmla="val -12428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aiandra GD" panose="020E0502030308020204" pitchFamily="34" charset="0"/>
              </a:rPr>
              <a:t>For the last 2 years, the revenue of 2018 crossed 2017 by 2 % on YoY basis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130" y="1306285"/>
            <a:ext cx="7197636" cy="4467498"/>
          </a:xfrm>
          <a:prstGeom prst="rect">
            <a:avLst/>
          </a:prstGeom>
        </p:spPr>
      </p:pic>
    </p:spTree>
    <p:extLst>
      <p:ext uri="{BB962C8B-B14F-4D97-AF65-F5344CB8AC3E}">
        <p14:creationId xmlns:p14="http://schemas.microsoft.com/office/powerpoint/2010/main" val="23672540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242D6FA2-DC4E-4CE4-9094-4B02FECA65EC}"/>
              </a:ext>
            </a:extLst>
          </p:cNvPr>
          <p:cNvSpPr/>
          <p:nvPr/>
        </p:nvSpPr>
        <p:spPr>
          <a:xfrm>
            <a:off x="968828" y="179839"/>
            <a:ext cx="8671561" cy="643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r>
              <a:rPr lang="en-US" sz="2400" dirty="0"/>
              <a:t>       Weekday/Weekend Table booking &amp; Online delivery</a:t>
            </a:r>
          </a:p>
          <a:p>
            <a:pPr algn="ctr"/>
            <a:endParaRPr lang="en-IN" sz="2200" b="1" dirty="0">
              <a:latin typeface="Georgia" panose="02040502050405020303" pitchFamily="18" charset="0"/>
            </a:endParaRPr>
          </a:p>
        </p:txBody>
      </p:sp>
      <p:sp>
        <p:nvSpPr>
          <p:cNvPr id="6" name="Speech Bubble: Oval 14">
            <a:extLst>
              <a:ext uri="{FF2B5EF4-FFF2-40B4-BE49-F238E27FC236}">
                <a16:creationId xmlns:a16="http://schemas.microsoft.com/office/drawing/2014/main" id="{D7A428CB-091A-4684-857C-2F09F5472E19}"/>
              </a:ext>
            </a:extLst>
          </p:cNvPr>
          <p:cNvSpPr/>
          <p:nvPr/>
        </p:nvSpPr>
        <p:spPr>
          <a:xfrm>
            <a:off x="124814" y="3744263"/>
            <a:ext cx="3778803" cy="2029520"/>
          </a:xfrm>
          <a:prstGeom prst="wedgeEllipseCallout">
            <a:avLst>
              <a:gd name="adj1" fmla="val 72029"/>
              <a:gd name="adj2" fmla="val -12428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aiandra GD" panose="020E0502030308020204" pitchFamily="34" charset="0"/>
              </a:rPr>
              <a:t>Customers prefer weekdays over weekends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068" y="1240970"/>
            <a:ext cx="7210698" cy="4532813"/>
          </a:xfrm>
          <a:prstGeom prst="rect">
            <a:avLst/>
          </a:prstGeom>
        </p:spPr>
      </p:pic>
    </p:spTree>
    <p:extLst>
      <p:ext uri="{BB962C8B-B14F-4D97-AF65-F5344CB8AC3E}">
        <p14:creationId xmlns:p14="http://schemas.microsoft.com/office/powerpoint/2010/main" val="232577328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441</TotalTime>
  <Words>605</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Georgia</vt:lpstr>
      <vt:lpstr>Maiandra GD</vt:lpstr>
      <vt:lpstr>Rockwell</vt:lpstr>
      <vt:lpstr>Wingdings</vt:lpstr>
      <vt:lpstr>Damask</vt:lpstr>
      <vt:lpstr>ZOMATO DATA ANALYSIS </vt:lpstr>
      <vt:lpstr>GROUP 5</vt:lpstr>
      <vt:lpstr>      INTRODUCTION</vt:lpstr>
      <vt:lpstr>PROJECT AIM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LENOVO</dc:creator>
  <cp:lastModifiedBy>VEXA Recruitment</cp:lastModifiedBy>
  <cp:revision>42</cp:revision>
  <dcterms:created xsi:type="dcterms:W3CDTF">2024-02-29T14:32:58Z</dcterms:created>
  <dcterms:modified xsi:type="dcterms:W3CDTF">2024-03-02T04:39:04Z</dcterms:modified>
</cp:coreProperties>
</file>