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51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Garamond" panose="02020404030301010803" pitchFamily="18" charset="0"/>
      <p:regular r:id="rId13"/>
      <p:bold r:id="rId14"/>
      <p:italic r:id="rId15"/>
    </p:embeddedFont>
    <p:embeddedFont>
      <p:font typeface="Open Sans" panose="020B0606030504020204" pitchFamily="34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6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F76AF-33C6-C9D4-1143-536CB2AA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8C436-DB72-5A09-34C2-966C9F6BC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B2610-05D6-B551-8CDD-E925511F6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80137-4EE7-8353-F640-07856442A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626590" cy="822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0096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921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359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813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8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72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238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568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227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995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0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836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2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471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698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655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232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436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9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215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71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5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5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417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6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34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646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161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626590" cy="82274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  <p:sldLayoutId id="2147483869" r:id="rId18"/>
    <p:sldLayoutId id="2147483870" r:id="rId19"/>
    <p:sldLayoutId id="2147483871" r:id="rId20"/>
    <p:sldLayoutId id="2147483872" r:id="rId21"/>
    <p:sldLayoutId id="2147483873" r:id="rId22"/>
    <p:sldLayoutId id="2147483874" r:id="rId23"/>
    <p:sldLayoutId id="2147483875" r:id="rId24"/>
    <p:sldLayoutId id="2147483876" r:id="rId25"/>
    <p:sldLayoutId id="2147483877" r:id="rId26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tekhdecoded.com/5-ways-to-make-money-by-selling-your-old-phon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DF45385D-1C47-41B2-4E84-792F0BB68F07}"/>
              </a:ext>
            </a:extLst>
          </p:cNvPr>
          <p:cNvSpPr/>
          <p:nvPr/>
        </p:nvSpPr>
        <p:spPr>
          <a:xfrm>
            <a:off x="1344170" y="936578"/>
            <a:ext cx="77849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Feature Extraction and Price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 Prediction for Mobile Phones</a:t>
            </a:r>
          </a:p>
        </p:txBody>
      </p:sp>
      <p:pic>
        <p:nvPicPr>
          <p:cNvPr id="13" name="Image 0">
            <a:extLst>
              <a:ext uri="{FF2B5EF4-FFF2-40B4-BE49-F238E27FC236}">
                <a16:creationId xmlns:a16="http://schemas.microsoft.com/office/drawing/2014/main" id="{31E9B7E2-C4EB-1076-F805-416D740DE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8390092" y="3100039"/>
            <a:ext cx="5486400" cy="3367793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1458411" y="58079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By: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Rupesh Dewangan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6575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Thank You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1BDA-4940-0549-3D34-047228730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A649AC7-167F-E2E7-7BFC-15C6664DE878}"/>
              </a:ext>
            </a:extLst>
          </p:cNvPr>
          <p:cNvSpPr/>
          <p:nvPr/>
        </p:nvSpPr>
        <p:spPr>
          <a:xfrm>
            <a:off x="793790" y="1761768"/>
            <a:ext cx="77849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Mobile Price Prediction Problem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6AD6B5C-0AF9-38EB-5A4C-30EF44D399DE}"/>
              </a:ext>
            </a:extLst>
          </p:cNvPr>
          <p:cNvSpPr/>
          <p:nvPr/>
        </p:nvSpPr>
        <p:spPr>
          <a:xfrm>
            <a:off x="793790" y="29241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Problem:</a:t>
            </a:r>
            <a:endParaRPr lang="en-US" sz="1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DB09713-2648-3595-0E06-3DCC398EA0D7}"/>
              </a:ext>
            </a:extLst>
          </p:cNvPr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 mobile prices from features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4CF42D1-0589-1B80-6B2D-DAF3B3E0CF69}"/>
              </a:ext>
            </a:extLst>
          </p:cNvPr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Helps manufacturers and customers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49FBD0C-697E-2F41-DA18-F4B8F6132340}"/>
              </a:ext>
            </a:extLst>
          </p:cNvPr>
          <p:cNvSpPr/>
          <p:nvPr/>
        </p:nvSpPr>
        <p:spPr>
          <a:xfrm>
            <a:off x="793790" y="46024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Challenges: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C8D2342-8228-822B-6C84-677CDFEAE168}"/>
              </a:ext>
            </a:extLst>
          </p:cNvPr>
          <p:cNvSpPr/>
          <p:nvPr/>
        </p:nvSpPr>
        <p:spPr>
          <a:xfrm>
            <a:off x="793790" y="5220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feature dimensionality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CCFAD72-8200-9B79-9D50-A604210EA284}"/>
              </a:ext>
            </a:extLst>
          </p:cNvPr>
          <p:cNvSpPr/>
          <p:nvPr/>
        </p:nvSpPr>
        <p:spPr>
          <a:xfrm>
            <a:off x="793790" y="56627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Missing and inconsistent data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C44C28D-0442-3EB6-03FB-B9E972DD7806}"/>
              </a:ext>
            </a:extLst>
          </p:cNvPr>
          <p:cNvSpPr/>
          <p:nvPr/>
        </p:nvSpPr>
        <p:spPr>
          <a:xfrm>
            <a:off x="793790" y="6104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key price factors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404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33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822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060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Main 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55056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accurate mobile price prediction model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3670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4449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Specific Goals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93537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 data effectively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 significant features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017306" y="593336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Evaluate multiple regression models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3292"/>
            <a:ext cx="4245054" cy="530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Methodology Overview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1" y="1493401"/>
            <a:ext cx="848916" cy="10188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95951" y="1663184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Exploration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895951" y="2030254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Load data, visualize, check missing values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61" y="2512219"/>
            <a:ext cx="848916" cy="10188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95951" y="2682002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Preprocessing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895951" y="3049072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 missing data, normalize, encode features</a:t>
            </a:r>
            <a:endParaRPr lang="en-US" sz="13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61" y="3531037"/>
            <a:ext cx="848916" cy="101881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95951" y="3700820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Feature Extraction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1895951" y="4067889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Correlation and feature importance analysis</a:t>
            </a:r>
            <a:endParaRPr lang="en-US" sz="13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61" y="4549854"/>
            <a:ext cx="848916" cy="101881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95951" y="4719638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 Development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895951" y="5086707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and evaluate regression models</a:t>
            </a:r>
            <a:endParaRPr lang="en-US" sz="13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61" y="5568672"/>
            <a:ext cx="848916" cy="101881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895951" y="5738455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Testing &amp; Validation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1895951" y="6105525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Validate on unseen data</a:t>
            </a:r>
            <a:endParaRPr lang="en-US" sz="13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61" y="6587490"/>
            <a:ext cx="848916" cy="101881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895951" y="6757273"/>
            <a:ext cx="2122527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1650" dirty="0"/>
          </a:p>
        </p:txBody>
      </p:sp>
      <p:sp>
        <p:nvSpPr>
          <p:cNvPr id="20" name="Text 12"/>
          <p:cNvSpPr/>
          <p:nvPr/>
        </p:nvSpPr>
        <p:spPr>
          <a:xfrm>
            <a:off x="1895951" y="7124343"/>
            <a:ext cx="11942088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results and insights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63697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Feature Extraction Process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Steps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Correlation analysis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 importance from models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 redundant features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Processor brand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RAM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Storage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Camera quality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Battery capacity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298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Correlation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9788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0567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54712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 feature-price relationship strength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9788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73008" y="5067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54712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Heatmap of correlation coefficients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49788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5111" y="50567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Findings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547122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RAM and camera highly correlated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415111" y="640901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Hieght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shows low or no correlation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099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58866"/>
            <a:ext cx="3664863" cy="3011686"/>
          </a:xfrm>
          <a:prstGeom prst="roundRect">
            <a:avLst>
              <a:gd name="adj" fmla="val 316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5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Models Trained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08371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352591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Random Forest Regressor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14624" y="396811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Gradient Boosting Regressor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514624" y="47732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Decision Tree Regressor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0171867" y="2358866"/>
            <a:ext cx="3664863" cy="3011686"/>
          </a:xfrm>
          <a:prstGeom prst="roundRect">
            <a:avLst>
              <a:gd name="adj" fmla="val 316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06301" y="25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Metrics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06301" y="308371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406301" y="352591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RMSE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406301" y="3968115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R-squared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280190" y="559736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514624" y="5831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Best Model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6514624" y="63222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Linear Regression: lowest RMSE, highest R-squared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Training and Testing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Training 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80% data used for training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Testing Set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20% data used for validation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Testing accuracy matches training, no overfitting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20879"/>
            <a:ext cx="6899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698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447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93810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 developed successfully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Random Forest most effective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530906" y="4661892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features identified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713803" y="23698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50919" y="2447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50919" y="2938105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brand reputation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450919" y="343709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 for real-time prediction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4784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5556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04670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Better pricing strategies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530906" y="654569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Informed customer decisions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257</Words>
  <Application>Microsoft Office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Open Sans</vt:lpstr>
      <vt:lpstr>Crimson Pro Bold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Rupesh Dewangan</cp:lastModifiedBy>
  <cp:revision>4</cp:revision>
  <dcterms:created xsi:type="dcterms:W3CDTF">2025-05-22T15:46:14Z</dcterms:created>
  <dcterms:modified xsi:type="dcterms:W3CDTF">2025-05-23T02:28:36Z</dcterms:modified>
</cp:coreProperties>
</file>