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arykate" charset="1" panose="00000000000000000000"/>
      <p:regular r:id="rId25"/>
    </p:embeddedFont>
    <p:embeddedFont>
      <p:font typeface="Canva Sans" charset="1" panose="020B05030305010401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png" Type="http://schemas.openxmlformats.org/officeDocument/2006/relationships/image"/><Relationship Id="rId12" Target="../media/image53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5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67.png" Type="http://schemas.openxmlformats.org/officeDocument/2006/relationships/image"/><Relationship Id="rId12" Target="../media/image68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62.png" Type="http://schemas.openxmlformats.org/officeDocument/2006/relationships/image"/><Relationship Id="rId7" Target="../media/image63.svg" Type="http://schemas.openxmlformats.org/officeDocument/2006/relationships/image"/><Relationship Id="rId8" Target="../media/image64.png" Type="http://schemas.openxmlformats.org/officeDocument/2006/relationships/image"/><Relationship Id="rId9" Target="../media/image6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69.png" Type="http://schemas.openxmlformats.org/officeDocument/2006/relationships/image"/><Relationship Id="rId7" Target="../media/image70.svg" Type="http://schemas.openxmlformats.org/officeDocument/2006/relationships/image"/><Relationship Id="rId8" Target="../media/image7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72.png" Type="http://schemas.openxmlformats.org/officeDocument/2006/relationships/image"/><Relationship Id="rId9" Target="../media/image7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1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81652">
            <a:off x="-1263481" y="-2408272"/>
            <a:ext cx="11169590" cy="13316947"/>
          </a:xfrm>
          <a:custGeom>
            <a:avLst/>
            <a:gdLst/>
            <a:ahLst/>
            <a:cxnLst/>
            <a:rect r="r" b="b" t="t" l="l"/>
            <a:pathLst>
              <a:path h="13316947" w="11169590">
                <a:moveTo>
                  <a:pt x="0" y="0"/>
                </a:moveTo>
                <a:lnTo>
                  <a:pt x="11169589" y="0"/>
                </a:lnTo>
                <a:lnTo>
                  <a:pt x="11169589" y="13316947"/>
                </a:lnTo>
                <a:lnTo>
                  <a:pt x="0" y="1331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41474">
            <a:off x="14606389" y="-7557909"/>
            <a:ext cx="10020529" cy="11946980"/>
          </a:xfrm>
          <a:custGeom>
            <a:avLst/>
            <a:gdLst/>
            <a:ahLst/>
            <a:cxnLst/>
            <a:rect r="r" b="b" t="t" l="l"/>
            <a:pathLst>
              <a:path h="11946980" w="10020529">
                <a:moveTo>
                  <a:pt x="0" y="0"/>
                </a:moveTo>
                <a:lnTo>
                  <a:pt x="10020529" y="0"/>
                </a:lnTo>
                <a:lnTo>
                  <a:pt x="10020529" y="11946979"/>
                </a:lnTo>
                <a:lnTo>
                  <a:pt x="0" y="11946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818185">
            <a:off x="13042435" y="8382366"/>
            <a:ext cx="10020529" cy="11946980"/>
          </a:xfrm>
          <a:custGeom>
            <a:avLst/>
            <a:gdLst/>
            <a:ahLst/>
            <a:cxnLst/>
            <a:rect r="r" b="b" t="t" l="l"/>
            <a:pathLst>
              <a:path h="11946980" w="10020529">
                <a:moveTo>
                  <a:pt x="0" y="0"/>
                </a:moveTo>
                <a:lnTo>
                  <a:pt x="10020530" y="0"/>
                </a:lnTo>
                <a:lnTo>
                  <a:pt x="10020530" y="11946980"/>
                </a:lnTo>
                <a:lnTo>
                  <a:pt x="0" y="11946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408072">
            <a:off x="12803628" y="1028700"/>
            <a:ext cx="2697385" cy="2797764"/>
            <a:chOff x="0" y="0"/>
            <a:chExt cx="3596513" cy="37303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38335"/>
              <a:ext cx="3596513" cy="3592017"/>
            </a:xfrm>
            <a:custGeom>
              <a:avLst/>
              <a:gdLst/>
              <a:ahLst/>
              <a:cxnLst/>
              <a:rect r="r" b="b" t="t" l="l"/>
              <a:pathLst>
                <a:path h="3592017" w="3596513">
                  <a:moveTo>
                    <a:pt x="0" y="0"/>
                  </a:moveTo>
                  <a:lnTo>
                    <a:pt x="3596513" y="0"/>
                  </a:lnTo>
                  <a:lnTo>
                    <a:pt x="3596513" y="3592017"/>
                  </a:lnTo>
                  <a:lnTo>
                    <a:pt x="0" y="359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1766" y="0"/>
              <a:ext cx="3374747" cy="3374747"/>
            </a:xfrm>
            <a:custGeom>
              <a:avLst/>
              <a:gdLst/>
              <a:ahLst/>
              <a:cxnLst/>
              <a:rect r="r" b="b" t="t" l="l"/>
              <a:pathLst>
                <a:path h="3374747" w="3374747">
                  <a:moveTo>
                    <a:pt x="0" y="0"/>
                  </a:moveTo>
                  <a:lnTo>
                    <a:pt x="3374747" y="0"/>
                  </a:lnTo>
                  <a:lnTo>
                    <a:pt x="3374747" y="3374747"/>
                  </a:lnTo>
                  <a:lnTo>
                    <a:pt x="0" y="3374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245261" y="4250917"/>
            <a:ext cx="3409347" cy="3515084"/>
            <a:chOff x="0" y="0"/>
            <a:chExt cx="4545796" cy="46867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46666"/>
              <a:ext cx="4545796" cy="4540113"/>
            </a:xfrm>
            <a:custGeom>
              <a:avLst/>
              <a:gdLst/>
              <a:ahLst/>
              <a:cxnLst/>
              <a:rect r="r" b="b" t="t" l="l"/>
              <a:pathLst>
                <a:path h="4540113" w="4545796">
                  <a:moveTo>
                    <a:pt x="0" y="0"/>
                  </a:moveTo>
                  <a:lnTo>
                    <a:pt x="4545796" y="0"/>
                  </a:lnTo>
                  <a:lnTo>
                    <a:pt x="4545796" y="4540113"/>
                  </a:lnTo>
                  <a:lnTo>
                    <a:pt x="0" y="4540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44679" y="0"/>
              <a:ext cx="3983753" cy="3983753"/>
            </a:xfrm>
            <a:custGeom>
              <a:avLst/>
              <a:gdLst/>
              <a:ahLst/>
              <a:cxnLst/>
              <a:rect r="r" b="b" t="t" l="l"/>
              <a:pathLst>
                <a:path h="3983753" w="3983753">
                  <a:moveTo>
                    <a:pt x="0" y="0"/>
                  </a:moveTo>
                  <a:lnTo>
                    <a:pt x="3983752" y="0"/>
                  </a:lnTo>
                  <a:lnTo>
                    <a:pt x="3983752" y="3983753"/>
                  </a:lnTo>
                  <a:lnTo>
                    <a:pt x="0" y="3983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780273" y="6028597"/>
            <a:ext cx="3169663" cy="3165701"/>
          </a:xfrm>
          <a:custGeom>
            <a:avLst/>
            <a:gdLst/>
            <a:ahLst/>
            <a:cxnLst/>
            <a:rect r="r" b="b" t="t" l="l"/>
            <a:pathLst>
              <a:path h="3165701" w="3169663">
                <a:moveTo>
                  <a:pt x="0" y="0"/>
                </a:moveTo>
                <a:lnTo>
                  <a:pt x="3169663" y="0"/>
                </a:lnTo>
                <a:lnTo>
                  <a:pt x="3169663" y="3165701"/>
                </a:lnTo>
                <a:lnTo>
                  <a:pt x="0" y="31657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98338">
            <a:off x="10297855" y="6138322"/>
            <a:ext cx="3506710" cy="3506710"/>
          </a:xfrm>
          <a:custGeom>
            <a:avLst/>
            <a:gdLst/>
            <a:ahLst/>
            <a:cxnLst/>
            <a:rect r="r" b="b" t="t" l="l"/>
            <a:pathLst>
              <a:path h="3506710" w="3506710">
                <a:moveTo>
                  <a:pt x="0" y="0"/>
                </a:moveTo>
                <a:lnTo>
                  <a:pt x="3506709" y="0"/>
                </a:lnTo>
                <a:lnTo>
                  <a:pt x="3506709" y="3506709"/>
                </a:lnTo>
                <a:lnTo>
                  <a:pt x="0" y="35067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26375" y="7599860"/>
            <a:ext cx="5711156" cy="838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96"/>
              </a:lnSpc>
              <a:spcBef>
                <a:spcPct val="0"/>
              </a:spcBef>
            </a:pPr>
            <a:r>
              <a:rPr lang="en-US" sz="4854">
                <a:solidFill>
                  <a:srgbClr val="32A354"/>
                </a:solidFill>
                <a:latin typeface="Marykate"/>
              </a:rPr>
              <a:t>Rupesh - S20210010173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5919" y="2837157"/>
            <a:ext cx="9470209" cy="355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28"/>
              </a:lnSpc>
              <a:spcBef>
                <a:spcPct val="0"/>
              </a:spcBef>
            </a:pPr>
            <a:r>
              <a:rPr lang="en-US" sz="11146" spc="-523">
                <a:solidFill>
                  <a:srgbClr val="175C7D"/>
                </a:solidFill>
                <a:latin typeface="Marykate"/>
              </a:rPr>
              <a:t>Emotion Recognition Using Multimodal Deep Learning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95594" y="8589014"/>
            <a:ext cx="5711156" cy="838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96"/>
              </a:lnSpc>
              <a:spcBef>
                <a:spcPct val="0"/>
              </a:spcBef>
            </a:pPr>
            <a:r>
              <a:rPr lang="en-US" sz="4854">
                <a:solidFill>
                  <a:srgbClr val="E64222"/>
                </a:solidFill>
                <a:latin typeface="Marykate"/>
              </a:rPr>
              <a:t>Varun - S20210010176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11023" y="6023845"/>
            <a:ext cx="3520059" cy="99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56"/>
              </a:lnSpc>
              <a:spcBef>
                <a:spcPct val="0"/>
              </a:spcBef>
            </a:pPr>
            <a:r>
              <a:rPr lang="en-US" sz="5754">
                <a:solidFill>
                  <a:srgbClr val="000000"/>
                </a:solidFill>
                <a:latin typeface="Marykate"/>
              </a:rPr>
              <a:t>-  GROUP 35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832795">
            <a:off x="-3278735" y="-6949752"/>
            <a:ext cx="10688096" cy="11539105"/>
          </a:xfrm>
          <a:custGeom>
            <a:avLst/>
            <a:gdLst/>
            <a:ahLst/>
            <a:cxnLst/>
            <a:rect r="r" b="b" t="t" l="l"/>
            <a:pathLst>
              <a:path h="11539105" w="10688096">
                <a:moveTo>
                  <a:pt x="0" y="0"/>
                </a:moveTo>
                <a:lnTo>
                  <a:pt x="10688096" y="0"/>
                </a:lnTo>
                <a:lnTo>
                  <a:pt x="10688096" y="11539105"/>
                </a:lnTo>
                <a:lnTo>
                  <a:pt x="0" y="11539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012503" y="7229514"/>
            <a:ext cx="6132411" cy="7311369"/>
          </a:xfrm>
          <a:custGeom>
            <a:avLst/>
            <a:gdLst/>
            <a:ahLst/>
            <a:cxnLst/>
            <a:rect r="r" b="b" t="t" l="l"/>
            <a:pathLst>
              <a:path h="7311369" w="6132411">
                <a:moveTo>
                  <a:pt x="0" y="0"/>
                </a:moveTo>
                <a:lnTo>
                  <a:pt x="6132411" y="0"/>
                </a:lnTo>
                <a:lnTo>
                  <a:pt x="6132411" y="7311369"/>
                </a:lnTo>
                <a:lnTo>
                  <a:pt x="0" y="7311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62838">
            <a:off x="15353633" y="-2057400"/>
            <a:ext cx="3811334" cy="4114800"/>
          </a:xfrm>
          <a:custGeom>
            <a:avLst/>
            <a:gdLst/>
            <a:ahLst/>
            <a:cxnLst/>
            <a:rect r="r" b="b" t="t" l="l"/>
            <a:pathLst>
              <a:path h="4114800" w="3811334">
                <a:moveTo>
                  <a:pt x="0" y="0"/>
                </a:moveTo>
                <a:lnTo>
                  <a:pt x="3811334" y="0"/>
                </a:lnTo>
                <a:lnTo>
                  <a:pt x="38113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62838">
            <a:off x="-997495" y="9586242"/>
            <a:ext cx="2931650" cy="3165074"/>
          </a:xfrm>
          <a:custGeom>
            <a:avLst/>
            <a:gdLst/>
            <a:ahLst/>
            <a:cxnLst/>
            <a:rect r="r" b="b" t="t" l="l"/>
            <a:pathLst>
              <a:path h="3165074" w="2931650">
                <a:moveTo>
                  <a:pt x="0" y="0"/>
                </a:moveTo>
                <a:lnTo>
                  <a:pt x="2931650" y="0"/>
                </a:lnTo>
                <a:lnTo>
                  <a:pt x="2931650" y="3165074"/>
                </a:lnTo>
                <a:lnTo>
                  <a:pt x="0" y="3165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425761">
            <a:off x="1775451" y="7682151"/>
            <a:ext cx="1479866" cy="1244937"/>
          </a:xfrm>
          <a:custGeom>
            <a:avLst/>
            <a:gdLst/>
            <a:ahLst/>
            <a:cxnLst/>
            <a:rect r="r" b="b" t="t" l="l"/>
            <a:pathLst>
              <a:path h="1244937" w="1479866">
                <a:moveTo>
                  <a:pt x="0" y="0"/>
                </a:moveTo>
                <a:lnTo>
                  <a:pt x="1479866" y="0"/>
                </a:lnTo>
                <a:lnTo>
                  <a:pt x="1479866" y="1244937"/>
                </a:lnTo>
                <a:lnTo>
                  <a:pt x="0" y="12449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05787" y="4877344"/>
            <a:ext cx="7882213" cy="5409656"/>
          </a:xfrm>
          <a:custGeom>
            <a:avLst/>
            <a:gdLst/>
            <a:ahLst/>
            <a:cxnLst/>
            <a:rect r="r" b="b" t="t" l="l"/>
            <a:pathLst>
              <a:path h="5409656" w="7882213">
                <a:moveTo>
                  <a:pt x="0" y="0"/>
                </a:moveTo>
                <a:lnTo>
                  <a:pt x="7882213" y="0"/>
                </a:lnTo>
                <a:lnTo>
                  <a:pt x="7882213" y="5409656"/>
                </a:lnTo>
                <a:lnTo>
                  <a:pt x="0" y="54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51645" y="-47625"/>
            <a:ext cx="16478297" cy="1717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sz="9999" spc="-639">
                <a:solidFill>
                  <a:srgbClr val="033D68"/>
                </a:solidFill>
                <a:latin typeface="Marykate"/>
              </a:rPr>
              <a:t>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35051" y="2195023"/>
            <a:ext cx="15952949" cy="179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When multimodal information is available, features of different modalities are linked directly and different emotions are recognized with the concatenated features by SVM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15384" y="4520819"/>
            <a:ext cx="8619045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 Here the first two bars denote single modality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82303" y="6654691"/>
            <a:ext cx="7245794" cy="179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 rest bars denote multimodal with different fusion strategies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832795">
            <a:off x="-3478358" y="-7441960"/>
            <a:ext cx="10688096" cy="11539105"/>
          </a:xfrm>
          <a:custGeom>
            <a:avLst/>
            <a:gdLst/>
            <a:ahLst/>
            <a:cxnLst/>
            <a:rect r="r" b="b" t="t" l="l"/>
            <a:pathLst>
              <a:path h="11539105" w="10688096">
                <a:moveTo>
                  <a:pt x="0" y="0"/>
                </a:moveTo>
                <a:lnTo>
                  <a:pt x="10688096" y="0"/>
                </a:lnTo>
                <a:lnTo>
                  <a:pt x="10688096" y="11539105"/>
                </a:lnTo>
                <a:lnTo>
                  <a:pt x="0" y="11539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012503" y="7229514"/>
            <a:ext cx="6132411" cy="7311369"/>
          </a:xfrm>
          <a:custGeom>
            <a:avLst/>
            <a:gdLst/>
            <a:ahLst/>
            <a:cxnLst/>
            <a:rect r="r" b="b" t="t" l="l"/>
            <a:pathLst>
              <a:path h="7311369" w="6132411">
                <a:moveTo>
                  <a:pt x="0" y="0"/>
                </a:moveTo>
                <a:lnTo>
                  <a:pt x="6132411" y="0"/>
                </a:lnTo>
                <a:lnTo>
                  <a:pt x="6132411" y="7311369"/>
                </a:lnTo>
                <a:lnTo>
                  <a:pt x="0" y="7311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62838">
            <a:off x="15353633" y="-2057400"/>
            <a:ext cx="3811334" cy="4114800"/>
          </a:xfrm>
          <a:custGeom>
            <a:avLst/>
            <a:gdLst/>
            <a:ahLst/>
            <a:cxnLst/>
            <a:rect r="r" b="b" t="t" l="l"/>
            <a:pathLst>
              <a:path h="4114800" w="3811334">
                <a:moveTo>
                  <a:pt x="0" y="0"/>
                </a:moveTo>
                <a:lnTo>
                  <a:pt x="3811334" y="0"/>
                </a:lnTo>
                <a:lnTo>
                  <a:pt x="38113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62838">
            <a:off x="-997495" y="9586242"/>
            <a:ext cx="2931650" cy="3165074"/>
          </a:xfrm>
          <a:custGeom>
            <a:avLst/>
            <a:gdLst/>
            <a:ahLst/>
            <a:cxnLst/>
            <a:rect r="r" b="b" t="t" l="l"/>
            <a:pathLst>
              <a:path h="3165074" w="2931650">
                <a:moveTo>
                  <a:pt x="0" y="0"/>
                </a:moveTo>
                <a:lnTo>
                  <a:pt x="2931650" y="0"/>
                </a:lnTo>
                <a:lnTo>
                  <a:pt x="2931650" y="3165074"/>
                </a:lnTo>
                <a:lnTo>
                  <a:pt x="0" y="3165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425761">
            <a:off x="1775451" y="7682151"/>
            <a:ext cx="1479866" cy="1244937"/>
          </a:xfrm>
          <a:custGeom>
            <a:avLst/>
            <a:gdLst/>
            <a:ahLst/>
            <a:cxnLst/>
            <a:rect r="r" b="b" t="t" l="l"/>
            <a:pathLst>
              <a:path h="1244937" w="1479866">
                <a:moveTo>
                  <a:pt x="0" y="0"/>
                </a:moveTo>
                <a:lnTo>
                  <a:pt x="1479866" y="0"/>
                </a:lnTo>
                <a:lnTo>
                  <a:pt x="1479866" y="1244937"/>
                </a:lnTo>
                <a:lnTo>
                  <a:pt x="0" y="12449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03108" y="5181275"/>
            <a:ext cx="9626834" cy="4339326"/>
          </a:xfrm>
          <a:custGeom>
            <a:avLst/>
            <a:gdLst/>
            <a:ahLst/>
            <a:cxnLst/>
            <a:rect r="r" b="b" t="t" l="l"/>
            <a:pathLst>
              <a:path h="4339326" w="9626834">
                <a:moveTo>
                  <a:pt x="0" y="0"/>
                </a:moveTo>
                <a:lnTo>
                  <a:pt x="9626834" y="0"/>
                </a:lnTo>
                <a:lnTo>
                  <a:pt x="9626834" y="4339327"/>
                </a:lnTo>
                <a:lnTo>
                  <a:pt x="0" y="43393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8466" y="1707448"/>
            <a:ext cx="11959114" cy="2354704"/>
          </a:xfrm>
          <a:custGeom>
            <a:avLst/>
            <a:gdLst/>
            <a:ahLst/>
            <a:cxnLst/>
            <a:rect r="r" b="b" t="t" l="l"/>
            <a:pathLst>
              <a:path h="2354704" w="11959114">
                <a:moveTo>
                  <a:pt x="0" y="0"/>
                </a:moveTo>
                <a:lnTo>
                  <a:pt x="11959114" y="0"/>
                </a:lnTo>
                <a:lnTo>
                  <a:pt x="11959114" y="2354704"/>
                </a:lnTo>
                <a:lnTo>
                  <a:pt x="0" y="235470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7329" y="4062152"/>
            <a:ext cx="5834229" cy="2829776"/>
          </a:xfrm>
          <a:custGeom>
            <a:avLst/>
            <a:gdLst/>
            <a:ahLst/>
            <a:cxnLst/>
            <a:rect r="r" b="b" t="t" l="l"/>
            <a:pathLst>
              <a:path h="2829776" w="5834229">
                <a:moveTo>
                  <a:pt x="0" y="0"/>
                </a:moveTo>
                <a:lnTo>
                  <a:pt x="5834229" y="0"/>
                </a:lnTo>
                <a:lnTo>
                  <a:pt x="5834229" y="2829776"/>
                </a:lnTo>
                <a:lnTo>
                  <a:pt x="0" y="28297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51645" y="-200025"/>
            <a:ext cx="16478297" cy="1717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sz="9999" spc="-639">
                <a:solidFill>
                  <a:srgbClr val="033D68"/>
                </a:solidFill>
                <a:latin typeface="Marykate"/>
              </a:rPr>
              <a:t>Contd.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63453">
            <a:off x="14186030" y="6295600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670994" y="8544013"/>
            <a:ext cx="2044323" cy="2190583"/>
          </a:xfrm>
          <a:custGeom>
            <a:avLst/>
            <a:gdLst/>
            <a:ahLst/>
            <a:cxnLst/>
            <a:rect r="r" b="b" t="t" l="l"/>
            <a:pathLst>
              <a:path h="2190583" w="2044323">
                <a:moveTo>
                  <a:pt x="0" y="0"/>
                </a:moveTo>
                <a:lnTo>
                  <a:pt x="2044323" y="0"/>
                </a:lnTo>
                <a:lnTo>
                  <a:pt x="2044323" y="2190583"/>
                </a:lnTo>
                <a:lnTo>
                  <a:pt x="0" y="219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24627">
            <a:off x="-1617533" y="-1332909"/>
            <a:ext cx="5044769" cy="5916041"/>
          </a:xfrm>
          <a:custGeom>
            <a:avLst/>
            <a:gdLst/>
            <a:ahLst/>
            <a:cxnLst/>
            <a:rect r="r" b="b" t="t" l="l"/>
            <a:pathLst>
              <a:path h="5916041" w="5044769">
                <a:moveTo>
                  <a:pt x="5044769" y="0"/>
                </a:moveTo>
                <a:lnTo>
                  <a:pt x="0" y="0"/>
                </a:lnTo>
                <a:lnTo>
                  <a:pt x="0" y="5916041"/>
                </a:lnTo>
                <a:lnTo>
                  <a:pt x="5044769" y="5916041"/>
                </a:lnTo>
                <a:lnTo>
                  <a:pt x="50447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176320" y="5867355"/>
            <a:ext cx="4057604" cy="4867241"/>
            <a:chOff x="0" y="0"/>
            <a:chExt cx="5410138" cy="64896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101" y="5626700"/>
              <a:ext cx="4369391" cy="862955"/>
            </a:xfrm>
            <a:custGeom>
              <a:avLst/>
              <a:gdLst/>
              <a:ahLst/>
              <a:cxnLst/>
              <a:rect r="r" b="b" t="t" l="l"/>
              <a:pathLst>
                <a:path h="862955" w="4369391">
                  <a:moveTo>
                    <a:pt x="0" y="0"/>
                  </a:moveTo>
                  <a:lnTo>
                    <a:pt x="4369392" y="0"/>
                  </a:lnTo>
                  <a:lnTo>
                    <a:pt x="4369392" y="862955"/>
                  </a:lnTo>
                  <a:lnTo>
                    <a:pt x="0" y="862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56000"/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2101" y="5626700"/>
              <a:ext cx="4369391" cy="862955"/>
            </a:xfrm>
            <a:custGeom>
              <a:avLst/>
              <a:gdLst/>
              <a:ahLst/>
              <a:cxnLst/>
              <a:rect r="r" b="b" t="t" l="l"/>
              <a:pathLst>
                <a:path h="862955" w="4369391">
                  <a:moveTo>
                    <a:pt x="0" y="0"/>
                  </a:moveTo>
                  <a:lnTo>
                    <a:pt x="4369392" y="0"/>
                  </a:lnTo>
                  <a:lnTo>
                    <a:pt x="4369392" y="862955"/>
                  </a:lnTo>
                  <a:lnTo>
                    <a:pt x="0" y="862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56000"/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10138" cy="5840905"/>
            </a:xfrm>
            <a:custGeom>
              <a:avLst/>
              <a:gdLst/>
              <a:ahLst/>
              <a:cxnLst/>
              <a:rect r="r" b="b" t="t" l="l"/>
              <a:pathLst>
                <a:path h="5840905" w="5410138">
                  <a:moveTo>
                    <a:pt x="0" y="0"/>
                  </a:moveTo>
                  <a:lnTo>
                    <a:pt x="5410138" y="0"/>
                  </a:lnTo>
                  <a:lnTo>
                    <a:pt x="5410138" y="5840905"/>
                  </a:lnTo>
                  <a:lnTo>
                    <a:pt x="0" y="5840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045515" y="1600364"/>
            <a:ext cx="11969625" cy="8686636"/>
          </a:xfrm>
          <a:custGeom>
            <a:avLst/>
            <a:gdLst/>
            <a:ahLst/>
            <a:cxnLst/>
            <a:rect r="r" b="b" t="t" l="l"/>
            <a:pathLst>
              <a:path h="8686636" w="11969625">
                <a:moveTo>
                  <a:pt x="0" y="0"/>
                </a:moveTo>
                <a:lnTo>
                  <a:pt x="11969625" y="0"/>
                </a:lnTo>
                <a:lnTo>
                  <a:pt x="11969625" y="8686636"/>
                </a:lnTo>
                <a:lnTo>
                  <a:pt x="0" y="86866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170" r="0" b="-317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36165" y="-190500"/>
            <a:ext cx="14797094" cy="1562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01"/>
              </a:lnSpc>
              <a:spcBef>
                <a:spcPct val="0"/>
              </a:spcBef>
            </a:pPr>
            <a:r>
              <a:rPr lang="en-US" sz="9000" spc="-576">
                <a:solidFill>
                  <a:srgbClr val="033D68"/>
                </a:solidFill>
                <a:latin typeface="Marykate"/>
              </a:rPr>
              <a:t>Overall Work Flow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48854">
            <a:off x="16058419" y="7657329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4557869">
            <a:off x="-4461710" y="-6718908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3" y="0"/>
                </a:lnTo>
                <a:lnTo>
                  <a:pt x="10456973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91398" y="6601523"/>
            <a:ext cx="3335315" cy="6414067"/>
          </a:xfrm>
          <a:custGeom>
            <a:avLst/>
            <a:gdLst/>
            <a:ahLst/>
            <a:cxnLst/>
            <a:rect r="r" b="b" t="t" l="l"/>
            <a:pathLst>
              <a:path h="6414067" w="3335315">
                <a:moveTo>
                  <a:pt x="0" y="0"/>
                </a:moveTo>
                <a:lnTo>
                  <a:pt x="3335315" y="0"/>
                </a:lnTo>
                <a:lnTo>
                  <a:pt x="3335315" y="6414067"/>
                </a:lnTo>
                <a:lnTo>
                  <a:pt x="0" y="64140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43917" y="2835004"/>
            <a:ext cx="13181495" cy="6590747"/>
          </a:xfrm>
          <a:custGeom>
            <a:avLst/>
            <a:gdLst/>
            <a:ahLst/>
            <a:cxnLst/>
            <a:rect r="r" b="b" t="t" l="l"/>
            <a:pathLst>
              <a:path h="6590747" w="13181495">
                <a:moveTo>
                  <a:pt x="0" y="0"/>
                </a:moveTo>
                <a:lnTo>
                  <a:pt x="13181495" y="0"/>
                </a:lnTo>
                <a:lnTo>
                  <a:pt x="13181495" y="6590747"/>
                </a:lnTo>
                <a:lnTo>
                  <a:pt x="0" y="65907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3332" y="-247650"/>
            <a:ext cx="1479709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2000" spc="-768">
                <a:solidFill>
                  <a:srgbClr val="033D68"/>
                </a:solidFill>
                <a:latin typeface="Marykate"/>
              </a:rPr>
              <a:t>Data Pre-processing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48854">
            <a:off x="16058419" y="7657329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4557869">
            <a:off x="-4461710" y="-6718908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3" y="0"/>
                </a:lnTo>
                <a:lnTo>
                  <a:pt x="10456973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316099" y="7471872"/>
            <a:ext cx="3238523" cy="4257387"/>
          </a:xfrm>
          <a:custGeom>
            <a:avLst/>
            <a:gdLst/>
            <a:ahLst/>
            <a:cxnLst/>
            <a:rect r="r" b="b" t="t" l="l"/>
            <a:pathLst>
              <a:path h="4257387" w="3238523">
                <a:moveTo>
                  <a:pt x="0" y="0"/>
                </a:moveTo>
                <a:lnTo>
                  <a:pt x="3238522" y="0"/>
                </a:lnTo>
                <a:lnTo>
                  <a:pt x="3238522" y="4257388"/>
                </a:lnTo>
                <a:lnTo>
                  <a:pt x="0" y="4257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84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76305" y="2278708"/>
            <a:ext cx="13959184" cy="6979592"/>
          </a:xfrm>
          <a:custGeom>
            <a:avLst/>
            <a:gdLst/>
            <a:ahLst/>
            <a:cxnLst/>
            <a:rect r="r" b="b" t="t" l="l"/>
            <a:pathLst>
              <a:path h="6979592" w="13959184">
                <a:moveTo>
                  <a:pt x="0" y="0"/>
                </a:moveTo>
                <a:lnTo>
                  <a:pt x="13959183" y="0"/>
                </a:lnTo>
                <a:lnTo>
                  <a:pt x="13959183" y="6979592"/>
                </a:lnTo>
                <a:lnTo>
                  <a:pt x="0" y="69795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43917" y="-247650"/>
            <a:ext cx="1479709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2000" spc="-768">
                <a:solidFill>
                  <a:srgbClr val="033D68"/>
                </a:solidFill>
                <a:latin typeface="Marykate"/>
              </a:rPr>
              <a:t>Contd.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48854">
            <a:off x="16582849" y="-1878976"/>
            <a:ext cx="3410301" cy="4065933"/>
          </a:xfrm>
          <a:custGeom>
            <a:avLst/>
            <a:gdLst/>
            <a:ahLst/>
            <a:cxnLst/>
            <a:rect r="r" b="b" t="t" l="l"/>
            <a:pathLst>
              <a:path h="4065933" w="3410301">
                <a:moveTo>
                  <a:pt x="0" y="0"/>
                </a:moveTo>
                <a:lnTo>
                  <a:pt x="3410302" y="0"/>
                </a:lnTo>
                <a:lnTo>
                  <a:pt x="3410302" y="4065933"/>
                </a:lnTo>
                <a:lnTo>
                  <a:pt x="0" y="406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-963850" y="-779277"/>
            <a:ext cx="2527988" cy="2729272"/>
          </a:xfrm>
          <a:custGeom>
            <a:avLst/>
            <a:gdLst/>
            <a:ahLst/>
            <a:cxnLst/>
            <a:rect r="r" b="b" t="t" l="l"/>
            <a:pathLst>
              <a:path h="2729272" w="2527988">
                <a:moveTo>
                  <a:pt x="0" y="0"/>
                </a:moveTo>
                <a:lnTo>
                  <a:pt x="2527988" y="0"/>
                </a:lnTo>
                <a:lnTo>
                  <a:pt x="2527988" y="2729271"/>
                </a:lnTo>
                <a:lnTo>
                  <a:pt x="0" y="2729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8872421"/>
            <a:ext cx="1704567" cy="2829157"/>
          </a:xfrm>
          <a:custGeom>
            <a:avLst/>
            <a:gdLst/>
            <a:ahLst/>
            <a:cxnLst/>
            <a:rect r="r" b="b" t="t" l="l"/>
            <a:pathLst>
              <a:path h="2829157" w="1704567">
                <a:moveTo>
                  <a:pt x="0" y="0"/>
                </a:moveTo>
                <a:lnTo>
                  <a:pt x="1704567" y="0"/>
                </a:lnTo>
                <a:lnTo>
                  <a:pt x="1704567" y="2829158"/>
                </a:lnTo>
                <a:lnTo>
                  <a:pt x="0" y="2829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4154" y="4080618"/>
            <a:ext cx="6282371" cy="2945612"/>
          </a:xfrm>
          <a:custGeom>
            <a:avLst/>
            <a:gdLst/>
            <a:ahLst/>
            <a:cxnLst/>
            <a:rect r="r" b="b" t="t" l="l"/>
            <a:pathLst>
              <a:path h="2945612" w="6282371">
                <a:moveTo>
                  <a:pt x="0" y="0"/>
                </a:moveTo>
                <a:lnTo>
                  <a:pt x="6282371" y="0"/>
                </a:lnTo>
                <a:lnTo>
                  <a:pt x="6282371" y="2945612"/>
                </a:lnTo>
                <a:lnTo>
                  <a:pt x="0" y="29456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319" r="0" b="-331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94575" y="7292606"/>
            <a:ext cx="6475625" cy="2994394"/>
          </a:xfrm>
          <a:custGeom>
            <a:avLst/>
            <a:gdLst/>
            <a:ahLst/>
            <a:cxnLst/>
            <a:rect r="r" b="b" t="t" l="l"/>
            <a:pathLst>
              <a:path h="2994394" w="6475625">
                <a:moveTo>
                  <a:pt x="0" y="0"/>
                </a:moveTo>
                <a:lnTo>
                  <a:pt x="6475625" y="0"/>
                </a:lnTo>
                <a:lnTo>
                  <a:pt x="6475625" y="2994394"/>
                </a:lnTo>
                <a:lnTo>
                  <a:pt x="0" y="29943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819" r="0" b="-530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04308" y="3936629"/>
            <a:ext cx="6654992" cy="3233590"/>
          </a:xfrm>
          <a:custGeom>
            <a:avLst/>
            <a:gdLst/>
            <a:ahLst/>
            <a:cxnLst/>
            <a:rect r="r" b="b" t="t" l="l"/>
            <a:pathLst>
              <a:path h="3233590" w="6654992">
                <a:moveTo>
                  <a:pt x="0" y="0"/>
                </a:moveTo>
                <a:lnTo>
                  <a:pt x="6654992" y="0"/>
                </a:lnTo>
                <a:lnTo>
                  <a:pt x="6654992" y="3233590"/>
                </a:lnTo>
                <a:lnTo>
                  <a:pt x="0" y="32335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51" t="-3215" r="-15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70200" y="585359"/>
            <a:ext cx="6123071" cy="3061536"/>
          </a:xfrm>
          <a:custGeom>
            <a:avLst/>
            <a:gdLst/>
            <a:ahLst/>
            <a:cxnLst/>
            <a:rect r="r" b="b" t="t" l="l"/>
            <a:pathLst>
              <a:path h="3061536" w="6123071">
                <a:moveTo>
                  <a:pt x="0" y="0"/>
                </a:moveTo>
                <a:lnTo>
                  <a:pt x="6123072" y="0"/>
                </a:lnTo>
                <a:lnTo>
                  <a:pt x="6123072" y="3061535"/>
                </a:lnTo>
                <a:lnTo>
                  <a:pt x="0" y="306153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88969"/>
            <a:ext cx="6623288" cy="3225507"/>
          </a:xfrm>
          <a:custGeom>
            <a:avLst/>
            <a:gdLst/>
            <a:ahLst/>
            <a:cxnLst/>
            <a:rect r="r" b="b" t="t" l="l"/>
            <a:pathLst>
              <a:path h="3225507" w="6623288">
                <a:moveTo>
                  <a:pt x="0" y="0"/>
                </a:moveTo>
                <a:lnTo>
                  <a:pt x="6623288" y="0"/>
                </a:lnTo>
                <a:lnTo>
                  <a:pt x="6623288" y="3225507"/>
                </a:lnTo>
                <a:lnTo>
                  <a:pt x="0" y="3225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335" r="0" b="-133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15352" y="-306080"/>
            <a:ext cx="10457296" cy="14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72"/>
              </a:lnSpc>
              <a:spcBef>
                <a:spcPct val="0"/>
              </a:spcBef>
            </a:pPr>
            <a:r>
              <a:rPr lang="en-US" sz="8480" spc="-542">
                <a:solidFill>
                  <a:srgbClr val="033D68"/>
                </a:solidFill>
                <a:latin typeface="Marykate"/>
              </a:rPr>
              <a:t>Contd.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48854">
            <a:off x="16058419" y="7657329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4557869">
            <a:off x="-4461710" y="-6718908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3" y="0"/>
                </a:lnTo>
                <a:lnTo>
                  <a:pt x="10456973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6871274"/>
            <a:ext cx="3066735" cy="5153011"/>
          </a:xfrm>
          <a:custGeom>
            <a:avLst/>
            <a:gdLst/>
            <a:ahLst/>
            <a:cxnLst/>
            <a:rect r="r" b="b" t="t" l="l"/>
            <a:pathLst>
              <a:path h="5153011" w="3066735">
                <a:moveTo>
                  <a:pt x="0" y="0"/>
                </a:moveTo>
                <a:lnTo>
                  <a:pt x="3066735" y="0"/>
                </a:lnTo>
                <a:lnTo>
                  <a:pt x="3066735" y="5153010"/>
                </a:lnTo>
                <a:lnTo>
                  <a:pt x="0" y="5153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021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48055" y="2355615"/>
            <a:ext cx="12319177" cy="6050061"/>
          </a:xfrm>
          <a:custGeom>
            <a:avLst/>
            <a:gdLst/>
            <a:ahLst/>
            <a:cxnLst/>
            <a:rect r="r" b="b" t="t" l="l"/>
            <a:pathLst>
              <a:path h="6050061" w="12319177">
                <a:moveTo>
                  <a:pt x="0" y="0"/>
                </a:moveTo>
                <a:lnTo>
                  <a:pt x="12319176" y="0"/>
                </a:lnTo>
                <a:lnTo>
                  <a:pt x="12319176" y="6050062"/>
                </a:lnTo>
                <a:lnTo>
                  <a:pt x="0" y="60500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43917" y="-247650"/>
            <a:ext cx="1479709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2000" spc="-768">
                <a:solidFill>
                  <a:srgbClr val="033D68"/>
                </a:solidFill>
                <a:latin typeface="Marykate"/>
              </a:rPr>
              <a:t>Contd.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63453">
            <a:off x="14186030" y="6295600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670994" y="8544013"/>
            <a:ext cx="2044323" cy="2190583"/>
          </a:xfrm>
          <a:custGeom>
            <a:avLst/>
            <a:gdLst/>
            <a:ahLst/>
            <a:cxnLst/>
            <a:rect r="r" b="b" t="t" l="l"/>
            <a:pathLst>
              <a:path h="2190583" w="2044323">
                <a:moveTo>
                  <a:pt x="0" y="0"/>
                </a:moveTo>
                <a:lnTo>
                  <a:pt x="2044323" y="0"/>
                </a:lnTo>
                <a:lnTo>
                  <a:pt x="2044323" y="2190583"/>
                </a:lnTo>
                <a:lnTo>
                  <a:pt x="0" y="219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24627">
            <a:off x="-1617533" y="-1332909"/>
            <a:ext cx="5044769" cy="5916041"/>
          </a:xfrm>
          <a:custGeom>
            <a:avLst/>
            <a:gdLst/>
            <a:ahLst/>
            <a:cxnLst/>
            <a:rect r="r" b="b" t="t" l="l"/>
            <a:pathLst>
              <a:path h="5916041" w="5044769">
                <a:moveTo>
                  <a:pt x="5044769" y="0"/>
                </a:moveTo>
                <a:lnTo>
                  <a:pt x="0" y="0"/>
                </a:lnTo>
                <a:lnTo>
                  <a:pt x="0" y="5916041"/>
                </a:lnTo>
                <a:lnTo>
                  <a:pt x="5044769" y="5916041"/>
                </a:lnTo>
                <a:lnTo>
                  <a:pt x="50447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230396" y="6597374"/>
            <a:ext cx="3526675" cy="4137222"/>
            <a:chOff x="0" y="0"/>
            <a:chExt cx="4702233" cy="55162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4653342"/>
              <a:ext cx="4369391" cy="862955"/>
            </a:xfrm>
            <a:custGeom>
              <a:avLst/>
              <a:gdLst/>
              <a:ahLst/>
              <a:cxnLst/>
              <a:rect r="r" b="b" t="t" l="l"/>
              <a:pathLst>
                <a:path h="862955" w="4369391">
                  <a:moveTo>
                    <a:pt x="0" y="0"/>
                  </a:moveTo>
                  <a:lnTo>
                    <a:pt x="4369391" y="0"/>
                  </a:lnTo>
                  <a:lnTo>
                    <a:pt x="4369391" y="862954"/>
                  </a:lnTo>
                  <a:lnTo>
                    <a:pt x="0" y="862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56000"/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false" rot="0">
              <a:off x="563702" y="0"/>
              <a:ext cx="4138531" cy="4919502"/>
            </a:xfrm>
            <a:custGeom>
              <a:avLst/>
              <a:gdLst/>
              <a:ahLst/>
              <a:cxnLst/>
              <a:rect r="r" b="b" t="t" l="l"/>
              <a:pathLst>
                <a:path h="4919502" w="4138531">
                  <a:moveTo>
                    <a:pt x="4138531" y="0"/>
                  </a:moveTo>
                  <a:lnTo>
                    <a:pt x="0" y="0"/>
                  </a:lnTo>
                  <a:lnTo>
                    <a:pt x="0" y="4919502"/>
                  </a:lnTo>
                  <a:lnTo>
                    <a:pt x="4138531" y="4919502"/>
                  </a:lnTo>
                  <a:lnTo>
                    <a:pt x="4138531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193586" y="-247650"/>
            <a:ext cx="1479709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2000" spc="-768">
                <a:solidFill>
                  <a:srgbClr val="033D68"/>
                </a:solidFill>
                <a:latin typeface="Marykate"/>
              </a:rPr>
              <a:t>Model 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5659" y="2086692"/>
            <a:ext cx="15952949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We have build a model by considering the DEAP dataset using the SVM classifier and Linear Regression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5659" y="3590406"/>
            <a:ext cx="15952949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We extracted features from the signals, including variance, mobility, and complexity.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5659" y="5021050"/>
            <a:ext cx="15952949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We normalized the extracted features using Min-Max scaling.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15659" y="6018762"/>
            <a:ext cx="15952949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Later we trained the SVM classifier, using these extracted features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15659" y="7016474"/>
            <a:ext cx="12335218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After we tested it on the test data using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SVM classifier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, which led to an test accuarcy of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53.90625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15659" y="8451092"/>
            <a:ext cx="11104697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 results are true and already mention in results section of this presentation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63453">
            <a:off x="14186030" y="6295600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670994" y="8544013"/>
            <a:ext cx="2044323" cy="2190583"/>
          </a:xfrm>
          <a:custGeom>
            <a:avLst/>
            <a:gdLst/>
            <a:ahLst/>
            <a:cxnLst/>
            <a:rect r="r" b="b" t="t" l="l"/>
            <a:pathLst>
              <a:path h="2190583" w="2044323">
                <a:moveTo>
                  <a:pt x="0" y="0"/>
                </a:moveTo>
                <a:lnTo>
                  <a:pt x="2044323" y="0"/>
                </a:lnTo>
                <a:lnTo>
                  <a:pt x="2044323" y="2190583"/>
                </a:lnTo>
                <a:lnTo>
                  <a:pt x="0" y="219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24627">
            <a:off x="-1617533" y="-1332909"/>
            <a:ext cx="5044769" cy="5916041"/>
          </a:xfrm>
          <a:custGeom>
            <a:avLst/>
            <a:gdLst/>
            <a:ahLst/>
            <a:cxnLst/>
            <a:rect r="r" b="b" t="t" l="l"/>
            <a:pathLst>
              <a:path h="5916041" w="5044769">
                <a:moveTo>
                  <a:pt x="5044769" y="0"/>
                </a:moveTo>
                <a:lnTo>
                  <a:pt x="0" y="0"/>
                </a:lnTo>
                <a:lnTo>
                  <a:pt x="0" y="5916041"/>
                </a:lnTo>
                <a:lnTo>
                  <a:pt x="5044769" y="5916041"/>
                </a:lnTo>
                <a:lnTo>
                  <a:pt x="50447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94461" y="5609620"/>
            <a:ext cx="11176533" cy="1997383"/>
          </a:xfrm>
          <a:custGeom>
            <a:avLst/>
            <a:gdLst/>
            <a:ahLst/>
            <a:cxnLst/>
            <a:rect r="r" b="b" t="t" l="l"/>
            <a:pathLst>
              <a:path h="1997383" w="11176533">
                <a:moveTo>
                  <a:pt x="0" y="0"/>
                </a:moveTo>
                <a:lnTo>
                  <a:pt x="11176533" y="0"/>
                </a:lnTo>
                <a:lnTo>
                  <a:pt x="11176533" y="1997384"/>
                </a:lnTo>
                <a:lnTo>
                  <a:pt x="0" y="19973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45862" y="2018343"/>
            <a:ext cx="11511856" cy="2132806"/>
          </a:xfrm>
          <a:custGeom>
            <a:avLst/>
            <a:gdLst/>
            <a:ahLst/>
            <a:cxnLst/>
            <a:rect r="r" b="b" t="t" l="l"/>
            <a:pathLst>
              <a:path h="2132806" w="11511856">
                <a:moveTo>
                  <a:pt x="0" y="0"/>
                </a:moveTo>
                <a:lnTo>
                  <a:pt x="11511855" y="0"/>
                </a:lnTo>
                <a:lnTo>
                  <a:pt x="11511855" y="2132806"/>
                </a:lnTo>
                <a:lnTo>
                  <a:pt x="0" y="21328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3586" y="-247650"/>
            <a:ext cx="1479709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2000" spc="-768">
                <a:solidFill>
                  <a:srgbClr val="033D68"/>
                </a:solidFill>
                <a:latin typeface="Marykate"/>
              </a:rPr>
              <a:t>Contd.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01789" y="7740354"/>
            <a:ext cx="4016898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8"/>
              </a:lnSpc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  Linear Regression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850" y="5765123"/>
            <a:ext cx="5133172" cy="362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Also, we used the test data to test using the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linear regression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, which led to an test accuarcy of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72.4609375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8115" y="4284499"/>
            <a:ext cx="3150133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8"/>
              </a:lnSpc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SVM Classifier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1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81652">
            <a:off x="1487401" y="-2907556"/>
            <a:ext cx="11188351" cy="13339316"/>
          </a:xfrm>
          <a:custGeom>
            <a:avLst/>
            <a:gdLst/>
            <a:ahLst/>
            <a:cxnLst/>
            <a:rect r="r" b="b" t="t" l="l"/>
            <a:pathLst>
              <a:path h="13339316" w="11188351">
                <a:moveTo>
                  <a:pt x="0" y="0"/>
                </a:moveTo>
                <a:lnTo>
                  <a:pt x="11188351" y="0"/>
                </a:lnTo>
                <a:lnTo>
                  <a:pt x="11188351" y="13339316"/>
                </a:lnTo>
                <a:lnTo>
                  <a:pt x="0" y="13339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41474">
            <a:off x="14606389" y="-7557909"/>
            <a:ext cx="10020529" cy="11946980"/>
          </a:xfrm>
          <a:custGeom>
            <a:avLst/>
            <a:gdLst/>
            <a:ahLst/>
            <a:cxnLst/>
            <a:rect r="r" b="b" t="t" l="l"/>
            <a:pathLst>
              <a:path h="11946980" w="10020529">
                <a:moveTo>
                  <a:pt x="0" y="0"/>
                </a:moveTo>
                <a:lnTo>
                  <a:pt x="10020529" y="0"/>
                </a:lnTo>
                <a:lnTo>
                  <a:pt x="10020529" y="11946979"/>
                </a:lnTo>
                <a:lnTo>
                  <a:pt x="0" y="11946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818185">
            <a:off x="13042435" y="8382366"/>
            <a:ext cx="10020529" cy="11946980"/>
          </a:xfrm>
          <a:custGeom>
            <a:avLst/>
            <a:gdLst/>
            <a:ahLst/>
            <a:cxnLst/>
            <a:rect r="r" b="b" t="t" l="l"/>
            <a:pathLst>
              <a:path h="11946980" w="10020529">
                <a:moveTo>
                  <a:pt x="0" y="0"/>
                </a:moveTo>
                <a:lnTo>
                  <a:pt x="10020530" y="0"/>
                </a:lnTo>
                <a:lnTo>
                  <a:pt x="10020530" y="11946980"/>
                </a:lnTo>
                <a:lnTo>
                  <a:pt x="0" y="11946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408072">
            <a:off x="12803628" y="1028700"/>
            <a:ext cx="2697385" cy="2797764"/>
            <a:chOff x="0" y="0"/>
            <a:chExt cx="3596513" cy="37303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38335"/>
              <a:ext cx="3596513" cy="3592017"/>
            </a:xfrm>
            <a:custGeom>
              <a:avLst/>
              <a:gdLst/>
              <a:ahLst/>
              <a:cxnLst/>
              <a:rect r="r" b="b" t="t" l="l"/>
              <a:pathLst>
                <a:path h="3592017" w="3596513">
                  <a:moveTo>
                    <a:pt x="0" y="0"/>
                  </a:moveTo>
                  <a:lnTo>
                    <a:pt x="3596513" y="0"/>
                  </a:lnTo>
                  <a:lnTo>
                    <a:pt x="3596513" y="3592017"/>
                  </a:lnTo>
                  <a:lnTo>
                    <a:pt x="0" y="359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1766" y="0"/>
              <a:ext cx="3374747" cy="3374747"/>
            </a:xfrm>
            <a:custGeom>
              <a:avLst/>
              <a:gdLst/>
              <a:ahLst/>
              <a:cxnLst/>
              <a:rect r="r" b="b" t="t" l="l"/>
              <a:pathLst>
                <a:path h="3374747" w="3374747">
                  <a:moveTo>
                    <a:pt x="0" y="0"/>
                  </a:moveTo>
                  <a:lnTo>
                    <a:pt x="3374747" y="0"/>
                  </a:lnTo>
                  <a:lnTo>
                    <a:pt x="3374747" y="3374747"/>
                  </a:lnTo>
                  <a:lnTo>
                    <a:pt x="0" y="3374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667720" y="6147670"/>
            <a:ext cx="3978928" cy="4102331"/>
            <a:chOff x="0" y="0"/>
            <a:chExt cx="5305238" cy="5469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71169"/>
              <a:ext cx="5305238" cy="5298606"/>
            </a:xfrm>
            <a:custGeom>
              <a:avLst/>
              <a:gdLst/>
              <a:ahLst/>
              <a:cxnLst/>
              <a:rect r="r" b="b" t="t" l="l"/>
              <a:pathLst>
                <a:path h="5298606" w="5305238">
                  <a:moveTo>
                    <a:pt x="0" y="0"/>
                  </a:moveTo>
                  <a:lnTo>
                    <a:pt x="5305238" y="0"/>
                  </a:lnTo>
                  <a:lnTo>
                    <a:pt x="5305238" y="5298606"/>
                  </a:lnTo>
                  <a:lnTo>
                    <a:pt x="0" y="52986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18969" y="0"/>
              <a:ext cx="4649297" cy="4649297"/>
            </a:xfrm>
            <a:custGeom>
              <a:avLst/>
              <a:gdLst/>
              <a:ahLst/>
              <a:cxnLst/>
              <a:rect r="r" b="b" t="t" l="l"/>
              <a:pathLst>
                <a:path h="4649297" w="4649297">
                  <a:moveTo>
                    <a:pt x="0" y="0"/>
                  </a:moveTo>
                  <a:lnTo>
                    <a:pt x="4649297" y="0"/>
                  </a:lnTo>
                  <a:lnTo>
                    <a:pt x="4649297" y="4649297"/>
                  </a:lnTo>
                  <a:lnTo>
                    <a:pt x="0" y="4649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44981" y="3044031"/>
            <a:ext cx="13073192" cy="269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961"/>
              </a:lnSpc>
              <a:spcBef>
                <a:spcPct val="0"/>
              </a:spcBef>
            </a:pPr>
            <a:r>
              <a:rPr lang="en-US" sz="23408" spc="-1100">
                <a:solidFill>
                  <a:srgbClr val="175C7D"/>
                </a:solidFill>
                <a:latin typeface="Marykate"/>
              </a:rPr>
              <a:t>Thank you!!!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42405" y="6023845"/>
            <a:ext cx="3520059" cy="99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56"/>
              </a:lnSpc>
              <a:spcBef>
                <a:spcPct val="0"/>
              </a:spcBef>
            </a:pPr>
            <a:r>
              <a:rPr lang="en-US" sz="5754">
                <a:solidFill>
                  <a:srgbClr val="000000"/>
                </a:solidFill>
                <a:latin typeface="Marykate"/>
              </a:rPr>
              <a:t>-  GROUP 35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832795">
            <a:off x="-3278735" y="-6949752"/>
            <a:ext cx="10688096" cy="11539105"/>
          </a:xfrm>
          <a:custGeom>
            <a:avLst/>
            <a:gdLst/>
            <a:ahLst/>
            <a:cxnLst/>
            <a:rect r="r" b="b" t="t" l="l"/>
            <a:pathLst>
              <a:path h="11539105" w="10688096">
                <a:moveTo>
                  <a:pt x="0" y="0"/>
                </a:moveTo>
                <a:lnTo>
                  <a:pt x="10688096" y="0"/>
                </a:lnTo>
                <a:lnTo>
                  <a:pt x="10688096" y="11539105"/>
                </a:lnTo>
                <a:lnTo>
                  <a:pt x="0" y="11539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15585373" y="6934980"/>
            <a:ext cx="6459409" cy="7701233"/>
          </a:xfrm>
          <a:custGeom>
            <a:avLst/>
            <a:gdLst/>
            <a:ahLst/>
            <a:cxnLst/>
            <a:rect r="r" b="b" t="t" l="l"/>
            <a:pathLst>
              <a:path h="7701233" w="6459409">
                <a:moveTo>
                  <a:pt x="0" y="0"/>
                </a:moveTo>
                <a:lnTo>
                  <a:pt x="6459409" y="0"/>
                </a:lnTo>
                <a:lnTo>
                  <a:pt x="6459409" y="7701233"/>
                </a:lnTo>
                <a:lnTo>
                  <a:pt x="0" y="7701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62838">
            <a:off x="15353633" y="-2057400"/>
            <a:ext cx="3811334" cy="4114800"/>
          </a:xfrm>
          <a:custGeom>
            <a:avLst/>
            <a:gdLst/>
            <a:ahLst/>
            <a:cxnLst/>
            <a:rect r="r" b="b" t="t" l="l"/>
            <a:pathLst>
              <a:path h="4114800" w="3811334">
                <a:moveTo>
                  <a:pt x="0" y="0"/>
                </a:moveTo>
                <a:lnTo>
                  <a:pt x="3811334" y="0"/>
                </a:lnTo>
                <a:lnTo>
                  <a:pt x="38113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62838">
            <a:off x="-997495" y="9586242"/>
            <a:ext cx="2931650" cy="3165074"/>
          </a:xfrm>
          <a:custGeom>
            <a:avLst/>
            <a:gdLst/>
            <a:ahLst/>
            <a:cxnLst/>
            <a:rect r="r" b="b" t="t" l="l"/>
            <a:pathLst>
              <a:path h="3165074" w="2931650">
                <a:moveTo>
                  <a:pt x="0" y="0"/>
                </a:moveTo>
                <a:lnTo>
                  <a:pt x="2931650" y="0"/>
                </a:lnTo>
                <a:lnTo>
                  <a:pt x="2931650" y="3165074"/>
                </a:lnTo>
                <a:lnTo>
                  <a:pt x="0" y="3165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8180" y="633413"/>
            <a:ext cx="14698782" cy="1152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99"/>
              </a:lnSpc>
              <a:spcBef>
                <a:spcPct val="0"/>
              </a:spcBef>
            </a:pPr>
            <a:r>
              <a:rPr lang="en-US" sz="9999" spc="-469">
                <a:solidFill>
                  <a:srgbClr val="175C7D"/>
                </a:solidFill>
                <a:latin typeface="Marykate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2396114">
            <a:off x="14959993" y="8712262"/>
            <a:ext cx="1479866" cy="1244937"/>
          </a:xfrm>
          <a:custGeom>
            <a:avLst/>
            <a:gdLst/>
            <a:ahLst/>
            <a:cxnLst/>
            <a:rect r="r" b="b" t="t" l="l"/>
            <a:pathLst>
              <a:path h="1244937" w="1479866">
                <a:moveTo>
                  <a:pt x="0" y="0"/>
                </a:moveTo>
                <a:lnTo>
                  <a:pt x="1479865" y="0"/>
                </a:lnTo>
                <a:lnTo>
                  <a:pt x="1479865" y="1244937"/>
                </a:lnTo>
                <a:lnTo>
                  <a:pt x="0" y="12449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303232">
            <a:off x="397942" y="7141474"/>
            <a:ext cx="2981370" cy="3020079"/>
            <a:chOff x="0" y="0"/>
            <a:chExt cx="3975159" cy="40267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73469"/>
              <a:ext cx="3958251" cy="3953303"/>
            </a:xfrm>
            <a:custGeom>
              <a:avLst/>
              <a:gdLst/>
              <a:ahLst/>
              <a:cxnLst/>
              <a:rect r="r" b="b" t="t" l="l"/>
              <a:pathLst>
                <a:path h="3953303" w="3958251">
                  <a:moveTo>
                    <a:pt x="0" y="0"/>
                  </a:moveTo>
                  <a:lnTo>
                    <a:pt x="3958251" y="0"/>
                  </a:lnTo>
                  <a:lnTo>
                    <a:pt x="3958251" y="3953303"/>
                  </a:lnTo>
                  <a:lnTo>
                    <a:pt x="0" y="3953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64000"/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83462" y="0"/>
              <a:ext cx="3691698" cy="3691698"/>
            </a:xfrm>
            <a:custGeom>
              <a:avLst/>
              <a:gdLst/>
              <a:ahLst/>
              <a:cxnLst/>
              <a:rect r="r" b="b" t="t" l="l"/>
              <a:pathLst>
                <a:path h="3691698" w="3691698">
                  <a:moveTo>
                    <a:pt x="0" y="0"/>
                  </a:moveTo>
                  <a:lnTo>
                    <a:pt x="3691697" y="0"/>
                  </a:lnTo>
                  <a:lnTo>
                    <a:pt x="3691697" y="3691698"/>
                  </a:lnTo>
                  <a:lnTo>
                    <a:pt x="0" y="3691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679636" y="4981746"/>
            <a:ext cx="14727327" cy="118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48251" indent="-374125" lvl="1">
              <a:lnSpc>
                <a:spcPts val="4852"/>
              </a:lnSpc>
              <a:buFont typeface="Arial"/>
              <a:buChar char="•"/>
            </a:pPr>
            <a:r>
              <a:rPr lang="en-US" sz="3465">
                <a:solidFill>
                  <a:srgbClr val="175C7D"/>
                </a:solidFill>
                <a:latin typeface="Canva Sans"/>
              </a:rPr>
              <a:t>Emotional functionality in HMI products holds significant importance in everyday interactions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9636" y="2718000"/>
            <a:ext cx="14727327" cy="179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48251" indent="-374125" lvl="1">
              <a:lnSpc>
                <a:spcPts val="4852"/>
              </a:lnSpc>
              <a:buFont typeface="Arial"/>
              <a:buChar char="•"/>
            </a:pPr>
            <a:r>
              <a:rPr lang="en-US" sz="3465">
                <a:solidFill>
                  <a:srgbClr val="175C7D"/>
                </a:solidFill>
                <a:latin typeface="Canva Sans"/>
              </a:rPr>
              <a:t>Nowadays, many human machine interface (HMI) products are used by ordinary people and more HMI equipments will be needed in the future.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79636" y="6958877"/>
            <a:ext cx="14727327" cy="118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48251" indent="-374125" lvl="1">
              <a:lnSpc>
                <a:spcPts val="4852"/>
              </a:lnSpc>
              <a:buFont typeface="Arial"/>
              <a:buChar char="•"/>
            </a:pPr>
            <a:r>
              <a:rPr lang="en-US" sz="3465">
                <a:solidFill>
                  <a:srgbClr val="175C7D"/>
                </a:solidFill>
                <a:latin typeface="Canva Sans"/>
              </a:rPr>
              <a:t>Many researches are going on  emotion recognition and many researchers studied this from EEG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52550">
            <a:off x="15840078" y="-11271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3291">
            <a:off x="-2538109" y="-1335180"/>
            <a:ext cx="6643443" cy="5779796"/>
          </a:xfrm>
          <a:custGeom>
            <a:avLst/>
            <a:gdLst/>
            <a:ahLst/>
            <a:cxnLst/>
            <a:rect r="r" b="b" t="t" l="l"/>
            <a:pathLst>
              <a:path h="5779796" w="6643443">
                <a:moveTo>
                  <a:pt x="0" y="0"/>
                </a:moveTo>
                <a:lnTo>
                  <a:pt x="6643444" y="0"/>
                </a:lnTo>
                <a:lnTo>
                  <a:pt x="6643444" y="5779795"/>
                </a:lnTo>
                <a:lnTo>
                  <a:pt x="0" y="5779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693643">
            <a:off x="16303459" y="5951594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820088">
            <a:off x="-2644919" y="6786146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8" y="0"/>
                </a:lnTo>
                <a:lnTo>
                  <a:pt x="4969928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428322" y="2033844"/>
            <a:ext cx="13431356" cy="2659935"/>
          </a:xfrm>
          <a:custGeom>
            <a:avLst/>
            <a:gdLst/>
            <a:ahLst/>
            <a:cxnLst/>
            <a:rect r="r" b="b" t="t" l="l"/>
            <a:pathLst>
              <a:path h="2659935" w="13431356">
                <a:moveTo>
                  <a:pt x="0" y="0"/>
                </a:moveTo>
                <a:lnTo>
                  <a:pt x="13431356" y="0"/>
                </a:lnTo>
                <a:lnTo>
                  <a:pt x="13431356" y="2659935"/>
                </a:lnTo>
                <a:lnTo>
                  <a:pt x="0" y="2659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9463" y="-153433"/>
            <a:ext cx="18048537" cy="172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188"/>
              </a:lnSpc>
              <a:spcBef>
                <a:spcPct val="0"/>
              </a:spcBef>
            </a:pPr>
            <a:r>
              <a:rPr lang="en-US" sz="10134" spc="-648">
                <a:solidFill>
                  <a:srgbClr val="033D68"/>
                </a:solidFill>
                <a:latin typeface="Marykate"/>
              </a:rPr>
              <a:t>Idealogy of the Paper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44998" y="5095348"/>
            <a:ext cx="14303403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These are the confusion matrices that are obtained when the emotion recognition is done using single modality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12030" y="6850888"/>
            <a:ext cx="14303403" cy="179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 Aim of this paper is to build a Bimodal Deep Auto Encoder which extracts high level features from both datasets and uses those features for classification of different emotions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63453">
            <a:off x="14186030" y="6295600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670994" y="8544013"/>
            <a:ext cx="2044323" cy="2190583"/>
          </a:xfrm>
          <a:custGeom>
            <a:avLst/>
            <a:gdLst/>
            <a:ahLst/>
            <a:cxnLst/>
            <a:rect r="r" b="b" t="t" l="l"/>
            <a:pathLst>
              <a:path h="2190583" w="2044323">
                <a:moveTo>
                  <a:pt x="0" y="0"/>
                </a:moveTo>
                <a:lnTo>
                  <a:pt x="2044323" y="0"/>
                </a:lnTo>
                <a:lnTo>
                  <a:pt x="2044323" y="2190583"/>
                </a:lnTo>
                <a:lnTo>
                  <a:pt x="0" y="219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24627">
            <a:off x="-1617533" y="-1332909"/>
            <a:ext cx="5044769" cy="5916041"/>
          </a:xfrm>
          <a:custGeom>
            <a:avLst/>
            <a:gdLst/>
            <a:ahLst/>
            <a:cxnLst/>
            <a:rect r="r" b="b" t="t" l="l"/>
            <a:pathLst>
              <a:path h="5916041" w="5044769">
                <a:moveTo>
                  <a:pt x="5044769" y="0"/>
                </a:moveTo>
                <a:lnTo>
                  <a:pt x="0" y="0"/>
                </a:lnTo>
                <a:lnTo>
                  <a:pt x="0" y="5916041"/>
                </a:lnTo>
                <a:lnTo>
                  <a:pt x="5044769" y="5916041"/>
                </a:lnTo>
                <a:lnTo>
                  <a:pt x="50447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761325" y="6475401"/>
            <a:ext cx="3526675" cy="4137222"/>
            <a:chOff x="0" y="0"/>
            <a:chExt cx="4702233" cy="55162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4653342"/>
              <a:ext cx="4369391" cy="862955"/>
            </a:xfrm>
            <a:custGeom>
              <a:avLst/>
              <a:gdLst/>
              <a:ahLst/>
              <a:cxnLst/>
              <a:rect r="r" b="b" t="t" l="l"/>
              <a:pathLst>
                <a:path h="862955" w="4369391">
                  <a:moveTo>
                    <a:pt x="0" y="0"/>
                  </a:moveTo>
                  <a:lnTo>
                    <a:pt x="4369391" y="0"/>
                  </a:lnTo>
                  <a:lnTo>
                    <a:pt x="4369391" y="862954"/>
                  </a:lnTo>
                  <a:lnTo>
                    <a:pt x="0" y="862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56000"/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false" rot="0">
              <a:off x="563702" y="0"/>
              <a:ext cx="4138531" cy="4919502"/>
            </a:xfrm>
            <a:custGeom>
              <a:avLst/>
              <a:gdLst/>
              <a:ahLst/>
              <a:cxnLst/>
              <a:rect r="r" b="b" t="t" l="l"/>
              <a:pathLst>
                <a:path h="4919502" w="4138531">
                  <a:moveTo>
                    <a:pt x="4138531" y="0"/>
                  </a:moveTo>
                  <a:lnTo>
                    <a:pt x="0" y="0"/>
                  </a:lnTo>
                  <a:lnTo>
                    <a:pt x="0" y="4919502"/>
                  </a:lnTo>
                  <a:lnTo>
                    <a:pt x="4138531" y="4919502"/>
                  </a:lnTo>
                  <a:lnTo>
                    <a:pt x="4138531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78774" y="-257175"/>
            <a:ext cx="16478297" cy="223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199"/>
              </a:lnSpc>
              <a:spcBef>
                <a:spcPct val="0"/>
              </a:spcBef>
            </a:pPr>
            <a:r>
              <a:rPr lang="en-US" sz="12999" spc="-831">
                <a:solidFill>
                  <a:srgbClr val="033D68"/>
                </a:solidFill>
                <a:latin typeface="Marykate"/>
              </a:rPr>
              <a:t>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67591" y="2408006"/>
            <a:ext cx="14303403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DEAP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dataset contains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32 channel EEG signals and 8 peripheral physiological signals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67591" y="5680831"/>
            <a:ext cx="12703726" cy="179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 subjects are asked to do self-assessment by assigning values from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1 to 9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to different status like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valence, arousal, dominance, liking.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67591" y="3951084"/>
            <a:ext cx="14303403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These signals are collected from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32 subjects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when they were watching 40 one-minute long small clips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67591" y="8070088"/>
            <a:ext cx="12999051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Among all of the data,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90 %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samples were used as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training data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and the rest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10 %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samples were used as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 test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63453">
            <a:off x="14186030" y="6295600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670994" y="8544013"/>
            <a:ext cx="2044323" cy="2190583"/>
          </a:xfrm>
          <a:custGeom>
            <a:avLst/>
            <a:gdLst/>
            <a:ahLst/>
            <a:cxnLst/>
            <a:rect r="r" b="b" t="t" l="l"/>
            <a:pathLst>
              <a:path h="2190583" w="2044323">
                <a:moveTo>
                  <a:pt x="0" y="0"/>
                </a:moveTo>
                <a:lnTo>
                  <a:pt x="2044323" y="0"/>
                </a:lnTo>
                <a:lnTo>
                  <a:pt x="2044323" y="2190583"/>
                </a:lnTo>
                <a:lnTo>
                  <a:pt x="0" y="219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24627">
            <a:off x="-1617533" y="-1332909"/>
            <a:ext cx="5044769" cy="5916041"/>
          </a:xfrm>
          <a:custGeom>
            <a:avLst/>
            <a:gdLst/>
            <a:ahLst/>
            <a:cxnLst/>
            <a:rect r="r" b="b" t="t" l="l"/>
            <a:pathLst>
              <a:path h="5916041" w="5044769">
                <a:moveTo>
                  <a:pt x="5044769" y="0"/>
                </a:moveTo>
                <a:lnTo>
                  <a:pt x="0" y="0"/>
                </a:lnTo>
                <a:lnTo>
                  <a:pt x="0" y="5916041"/>
                </a:lnTo>
                <a:lnTo>
                  <a:pt x="5044769" y="5916041"/>
                </a:lnTo>
                <a:lnTo>
                  <a:pt x="50447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761325" y="6475401"/>
            <a:ext cx="3526675" cy="4137222"/>
            <a:chOff x="0" y="0"/>
            <a:chExt cx="4702233" cy="55162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4653342"/>
              <a:ext cx="4369391" cy="862955"/>
            </a:xfrm>
            <a:custGeom>
              <a:avLst/>
              <a:gdLst/>
              <a:ahLst/>
              <a:cxnLst/>
              <a:rect r="r" b="b" t="t" l="l"/>
              <a:pathLst>
                <a:path h="862955" w="4369391">
                  <a:moveTo>
                    <a:pt x="0" y="0"/>
                  </a:moveTo>
                  <a:lnTo>
                    <a:pt x="4369391" y="0"/>
                  </a:lnTo>
                  <a:lnTo>
                    <a:pt x="4369391" y="862954"/>
                  </a:lnTo>
                  <a:lnTo>
                    <a:pt x="0" y="862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56000"/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false" rot="0">
              <a:off x="563702" y="0"/>
              <a:ext cx="4138531" cy="4919502"/>
            </a:xfrm>
            <a:custGeom>
              <a:avLst/>
              <a:gdLst/>
              <a:ahLst/>
              <a:cxnLst/>
              <a:rect r="r" b="b" t="t" l="l"/>
              <a:pathLst>
                <a:path h="4919502" w="4138531">
                  <a:moveTo>
                    <a:pt x="4138531" y="0"/>
                  </a:moveTo>
                  <a:lnTo>
                    <a:pt x="0" y="0"/>
                  </a:lnTo>
                  <a:lnTo>
                    <a:pt x="0" y="4919502"/>
                  </a:lnTo>
                  <a:lnTo>
                    <a:pt x="4138531" y="4919502"/>
                  </a:lnTo>
                  <a:lnTo>
                    <a:pt x="4138531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367591" y="2337984"/>
            <a:ext cx="14303403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Authors of this paper also worked with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SEED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dataset as well.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8774" y="-257175"/>
            <a:ext cx="16478297" cy="223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199"/>
              </a:lnSpc>
              <a:spcBef>
                <a:spcPct val="0"/>
              </a:spcBef>
            </a:pPr>
            <a:r>
              <a:rPr lang="en-US" sz="12999" spc="-831">
                <a:solidFill>
                  <a:srgbClr val="033D68"/>
                </a:solidFill>
                <a:latin typeface="Marykate"/>
              </a:rPr>
              <a:t>Contd....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66221" y="3663431"/>
            <a:ext cx="14303403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SEED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dataset contains EEG signals and eye movement signals of three different emotions (positive, negative, and neutral)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67591" y="5213593"/>
            <a:ext cx="14303403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These signals are collected from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15 subjects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during watching emotional movie clips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66221" y="6763755"/>
            <a:ext cx="12703726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There are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15 movie clips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and each clip lasts about </a:t>
            </a:r>
            <a:r>
              <a:rPr lang="en-US" sz="3470" spc="-58">
                <a:solidFill>
                  <a:srgbClr val="1E67A8"/>
                </a:solidFill>
                <a:latin typeface="Canva Sans Bold"/>
              </a:rPr>
              <a:t>4 min long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52550">
            <a:off x="15520142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3291">
            <a:off x="-2858044" y="-1236739"/>
            <a:ext cx="6643443" cy="5779796"/>
          </a:xfrm>
          <a:custGeom>
            <a:avLst/>
            <a:gdLst/>
            <a:ahLst/>
            <a:cxnLst/>
            <a:rect r="r" b="b" t="t" l="l"/>
            <a:pathLst>
              <a:path h="5779796" w="6643443">
                <a:moveTo>
                  <a:pt x="0" y="0"/>
                </a:moveTo>
                <a:lnTo>
                  <a:pt x="6643443" y="0"/>
                </a:lnTo>
                <a:lnTo>
                  <a:pt x="6643443" y="5779796"/>
                </a:lnTo>
                <a:lnTo>
                  <a:pt x="0" y="5779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693643">
            <a:off x="15983524" y="6050035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8" y="0"/>
                </a:lnTo>
                <a:lnTo>
                  <a:pt x="4969928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88440" y="-133350"/>
            <a:ext cx="1479709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2000" spc="-768">
                <a:solidFill>
                  <a:srgbClr val="033D68"/>
                </a:solidFill>
                <a:latin typeface="Marykate"/>
              </a:rPr>
              <a:t>Model Construction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6820088">
            <a:off x="-2964855" y="6884588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2519991" y="2560406"/>
            <a:ext cx="14303403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Here we use multimodal emotion recognition framework using deep learning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29120" y="4151485"/>
            <a:ext cx="14303403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There are three steps involved in total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13599" y="5349222"/>
            <a:ext cx="12431649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 Bold"/>
              </a:rPr>
              <a:t>Step - I : 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The first step is to train the Bimodal Deep Auto Encoder(BDAE) network.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13599" y="7051784"/>
            <a:ext cx="11133964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 Bold"/>
              </a:rPr>
              <a:t>Step - II :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 The second step is Supervised training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13599" y="8144746"/>
            <a:ext cx="11133964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 Bold"/>
              </a:rPr>
              <a:t>Step - III : </a:t>
            </a:r>
            <a:r>
              <a:rPr lang="en-US" sz="3470" spc="-58">
                <a:solidFill>
                  <a:srgbClr val="1E67A8"/>
                </a:solidFill>
                <a:latin typeface="Canva Sans"/>
              </a:rPr>
              <a:t>The Third step is testing.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48854">
            <a:off x="16058419" y="7657329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4557869">
            <a:off x="-4461710" y="-6718908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3" y="0"/>
                </a:lnTo>
                <a:lnTo>
                  <a:pt x="10456973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-109203"/>
            <a:ext cx="16478297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99"/>
              </a:lnSpc>
              <a:spcBef>
                <a:spcPct val="0"/>
              </a:spcBef>
            </a:pPr>
            <a:r>
              <a:rPr lang="en-US" sz="9000" spc="-576">
                <a:solidFill>
                  <a:srgbClr val="033D68"/>
                </a:solidFill>
                <a:latin typeface="Marykate"/>
              </a:rPr>
              <a:t>Step -I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10738" y="1597944"/>
            <a:ext cx="14796259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 BDAE training procedures, including encoding part and decoding part . This step is also called as Feature Selection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10738" y="3050338"/>
            <a:ext cx="14796259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In encoding part, we first train two RBMs (Restricted Boltzmann Machine) for EEG features and eye movement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10738" y="4505250"/>
            <a:ext cx="14796259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After training these two RBMs, hidden layers are concatenated together.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10738" y="5964487"/>
            <a:ext cx="13639570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In decoding part, we reconstruct the EEG and Eye features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0738" y="6924099"/>
            <a:ext cx="13639570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When unfolding the stacked RBMs to reconstruct input features, we keep the weight matrices tied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0738" y="8493311"/>
            <a:ext cx="13639570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Finally we use, back-propagation algorithm to fine-tune the weights and bias.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48854">
            <a:off x="16058419" y="7657329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4557869">
            <a:off x="-4461710" y="-6718908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3" y="0"/>
                </a:lnTo>
                <a:lnTo>
                  <a:pt x="10456973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714500"/>
            <a:ext cx="14847882" cy="8097270"/>
          </a:xfrm>
          <a:custGeom>
            <a:avLst/>
            <a:gdLst/>
            <a:ahLst/>
            <a:cxnLst/>
            <a:rect r="r" b="b" t="t" l="l"/>
            <a:pathLst>
              <a:path h="8097270" w="14847882">
                <a:moveTo>
                  <a:pt x="0" y="0"/>
                </a:moveTo>
                <a:lnTo>
                  <a:pt x="14847882" y="0"/>
                </a:lnTo>
                <a:lnTo>
                  <a:pt x="14847882" y="8097270"/>
                </a:lnTo>
                <a:lnTo>
                  <a:pt x="0" y="80972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87" r="-1527" b="-118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1925"/>
            <a:ext cx="16478297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99"/>
              </a:lnSpc>
              <a:spcBef>
                <a:spcPct val="0"/>
              </a:spcBef>
            </a:pPr>
            <a:r>
              <a:rPr lang="en-US" sz="9000" spc="-576">
                <a:solidFill>
                  <a:srgbClr val="033D68"/>
                </a:solidFill>
                <a:latin typeface="Marykate"/>
              </a:rPr>
              <a:t>Contd.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52550">
            <a:off x="15520142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3291">
            <a:off x="-2858044" y="-1236739"/>
            <a:ext cx="6643443" cy="5779796"/>
          </a:xfrm>
          <a:custGeom>
            <a:avLst/>
            <a:gdLst/>
            <a:ahLst/>
            <a:cxnLst/>
            <a:rect r="r" b="b" t="t" l="l"/>
            <a:pathLst>
              <a:path h="5779796" w="6643443">
                <a:moveTo>
                  <a:pt x="0" y="0"/>
                </a:moveTo>
                <a:lnTo>
                  <a:pt x="6643443" y="0"/>
                </a:lnTo>
                <a:lnTo>
                  <a:pt x="6643443" y="5779796"/>
                </a:lnTo>
                <a:lnTo>
                  <a:pt x="0" y="5779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693643">
            <a:off x="15983524" y="6050035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8" y="0"/>
                </a:lnTo>
                <a:lnTo>
                  <a:pt x="4969928" y="5925400"/>
                </a:lnTo>
                <a:lnTo>
                  <a:pt x="0" y="5925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820088">
            <a:off x="-2964855" y="6884588"/>
            <a:ext cx="4969929" cy="5925399"/>
          </a:xfrm>
          <a:custGeom>
            <a:avLst/>
            <a:gdLst/>
            <a:ahLst/>
            <a:cxnLst/>
            <a:rect r="r" b="b" t="t" l="l"/>
            <a:pathLst>
              <a:path h="5925399" w="4969929">
                <a:moveTo>
                  <a:pt x="0" y="0"/>
                </a:moveTo>
                <a:lnTo>
                  <a:pt x="4969929" y="0"/>
                </a:lnTo>
                <a:lnTo>
                  <a:pt x="4969929" y="5925399"/>
                </a:lnTo>
                <a:lnTo>
                  <a:pt x="0" y="5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99245" y="-180975"/>
            <a:ext cx="16478297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99"/>
              </a:lnSpc>
              <a:spcBef>
                <a:spcPct val="0"/>
              </a:spcBef>
            </a:pPr>
            <a:r>
              <a:rPr lang="en-US" sz="9000" spc="-576">
                <a:solidFill>
                  <a:srgbClr val="033D68"/>
                </a:solidFill>
                <a:latin typeface="Marykate"/>
              </a:rPr>
              <a:t>Step -II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63041" y="1596009"/>
            <a:ext cx="14796259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In the above step, BDAE network is used to generate high level features from low level features or original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3041" y="3012821"/>
            <a:ext cx="14796259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In this step, a SVM (Support Vector Machine) is trained with extracted high level 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746118"/>
            <a:ext cx="16478297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99"/>
              </a:lnSpc>
              <a:spcBef>
                <a:spcPct val="0"/>
              </a:spcBef>
            </a:pPr>
            <a:r>
              <a:rPr lang="en-US" sz="9000" spc="-576">
                <a:solidFill>
                  <a:srgbClr val="033D68"/>
                </a:solidFill>
                <a:latin typeface="Marykate"/>
              </a:rPr>
              <a:t>Step -III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63041" y="6527293"/>
            <a:ext cx="14796259" cy="118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In the above step, the model is trained and ready for testing purposes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63041" y="8070088"/>
            <a:ext cx="14796259" cy="5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74" indent="-374587" lvl="1">
              <a:lnSpc>
                <a:spcPts val="4858"/>
              </a:lnSpc>
              <a:buFont typeface="Arial"/>
              <a:buChar char="•"/>
            </a:pPr>
            <a:r>
              <a:rPr lang="en-US" sz="3470" spc="-58">
                <a:solidFill>
                  <a:srgbClr val="1E67A8"/>
                </a:solidFill>
                <a:latin typeface="Canva Sans"/>
              </a:rPr>
              <a:t>The trained model is tested on test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DAGCPasu49M</dc:identifier>
  <dcterms:modified xsi:type="dcterms:W3CDTF">2011-08-01T06:04:30Z</dcterms:modified>
  <cp:revision>1</cp:revision>
  <dc:title>BCI_G35</dc:title>
</cp:coreProperties>
</file>