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Poppins Medium Bold" charset="0"/>
      <p:regular r:id="rId7"/>
    </p:embeddedFont>
    <p:embeddedFont>
      <p:font typeface="Poppins Medium" charset="0"/>
      <p:regular r:id="rId8"/>
    </p:embeddedFont>
    <p:embeddedFont>
      <p:font typeface="Poppins Light" charset="0"/>
      <p:regular r:id="rId9"/>
    </p:embeddedFont>
    <p:embeddedFont>
      <p:font typeface="Calibri" pitchFamily="34"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505" autoAdjust="0"/>
  </p:normalViewPr>
  <p:slideViewPr>
    <p:cSldViewPr>
      <p:cViewPr>
        <p:scale>
          <a:sx n="36" d="100"/>
          <a:sy n="36" d="100"/>
        </p:scale>
        <p:origin x="-1762" y="-6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threecardpoker.vercel.app/" TargetMode="Externa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hyperlink" Target="https://github.com/Rupesh2728/BTA-Project.git"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5.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9.svg"/><Relationship Id="rId2" Type="http://schemas.openxmlformats.org/officeDocument/2006/relationships/hyperlink" Target="https://docs.google.com/spreadsheets/d/1DUF2isFWsqVSYhbaACYtbgcLi_YjDqpE3GLQIVgkKQg/edit" TargetMode="Externa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7.sv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sp>
        <p:nvSpPr>
          <p:cNvPr id="2" name="Freeform 2"/>
          <p:cNvSpPr/>
          <p:nvPr/>
        </p:nvSpPr>
        <p:spPr>
          <a:xfrm rot="4972545">
            <a:off x="-2856714" y="-5442448"/>
            <a:ext cx="10578966" cy="11421286"/>
          </a:xfrm>
          <a:custGeom>
            <a:avLst/>
            <a:gdLst/>
            <a:ahLst/>
            <a:cxnLst/>
            <a:rect l="l" t="t" r="r" b="b"/>
            <a:pathLst>
              <a:path w="10578966" h="11421286">
                <a:moveTo>
                  <a:pt x="0" y="0"/>
                </a:moveTo>
                <a:lnTo>
                  <a:pt x="10578967" y="0"/>
                </a:lnTo>
                <a:lnTo>
                  <a:pt x="10578967" y="11421286"/>
                </a:lnTo>
                <a:lnTo>
                  <a:pt x="0" y="11421286"/>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3" name="Freeform 3"/>
          <p:cNvSpPr/>
          <p:nvPr/>
        </p:nvSpPr>
        <p:spPr>
          <a:xfrm rot="5400000">
            <a:off x="12008875" y="-702589"/>
            <a:ext cx="17375562" cy="18435609"/>
          </a:xfrm>
          <a:custGeom>
            <a:avLst/>
            <a:gdLst/>
            <a:ahLst/>
            <a:cxnLst/>
            <a:rect l="l" t="t" r="r" b="b"/>
            <a:pathLst>
              <a:path w="17375562" h="18435609">
                <a:moveTo>
                  <a:pt x="0" y="0"/>
                </a:moveTo>
                <a:lnTo>
                  <a:pt x="17375562" y="0"/>
                </a:lnTo>
                <a:lnTo>
                  <a:pt x="17375562" y="18435609"/>
                </a:lnTo>
                <a:lnTo>
                  <a:pt x="0" y="18435609"/>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4" name="Freeform 4"/>
          <p:cNvSpPr/>
          <p:nvPr/>
        </p:nvSpPr>
        <p:spPr>
          <a:xfrm rot="-10316730">
            <a:off x="-1381685" y="6288728"/>
            <a:ext cx="7628908" cy="6637150"/>
          </a:xfrm>
          <a:custGeom>
            <a:avLst/>
            <a:gdLst/>
            <a:ahLst/>
            <a:cxnLst/>
            <a:rect l="l" t="t" r="r" b="b"/>
            <a:pathLst>
              <a:path w="7628908" h="6637150">
                <a:moveTo>
                  <a:pt x="0" y="0"/>
                </a:moveTo>
                <a:lnTo>
                  <a:pt x="7628909" y="0"/>
                </a:lnTo>
                <a:lnTo>
                  <a:pt x="7628909" y="6637150"/>
                </a:lnTo>
                <a:lnTo>
                  <a:pt x="0" y="6637150"/>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sp>
        <p:nvSpPr>
          <p:cNvPr id="5" name="TextBox 5"/>
          <p:cNvSpPr txBox="1"/>
          <p:nvPr/>
        </p:nvSpPr>
        <p:spPr>
          <a:xfrm>
            <a:off x="2859146" y="2685029"/>
            <a:ext cx="12569707" cy="3101975"/>
          </a:xfrm>
          <a:prstGeom prst="rect">
            <a:avLst/>
          </a:prstGeom>
        </p:spPr>
        <p:txBody>
          <a:bodyPr lIns="0" tIns="0" rIns="0" bIns="0" rtlCol="0" anchor="t">
            <a:spAutoFit/>
          </a:bodyPr>
          <a:lstStyle/>
          <a:p>
            <a:pPr algn="ctr">
              <a:lnSpc>
                <a:spcPts val="12099"/>
              </a:lnSpc>
            </a:pPr>
            <a:r>
              <a:rPr lang="en-US" sz="10999">
                <a:solidFill>
                  <a:srgbClr val="FF3131"/>
                </a:solidFill>
                <a:latin typeface="Poppins Medium Bold"/>
              </a:rPr>
              <a:t>THREE CARD POKER</a:t>
            </a:r>
          </a:p>
        </p:txBody>
      </p:sp>
      <p:sp>
        <p:nvSpPr>
          <p:cNvPr id="6" name="TextBox 6"/>
          <p:cNvSpPr txBox="1"/>
          <p:nvPr/>
        </p:nvSpPr>
        <p:spPr>
          <a:xfrm>
            <a:off x="2906187" y="5918061"/>
            <a:ext cx="12000278" cy="547370"/>
          </a:xfrm>
          <a:prstGeom prst="rect">
            <a:avLst/>
          </a:prstGeom>
        </p:spPr>
        <p:txBody>
          <a:bodyPr lIns="0" tIns="0" rIns="0" bIns="0" rtlCol="0" anchor="t">
            <a:spAutoFit/>
          </a:bodyPr>
          <a:lstStyle/>
          <a:p>
            <a:pPr marL="0" lvl="0" indent="0" algn="ctr">
              <a:lnSpc>
                <a:spcPts val="4479"/>
              </a:lnSpc>
              <a:spcBef>
                <a:spcPct val="0"/>
              </a:spcBef>
            </a:pPr>
            <a:r>
              <a:rPr lang="en-US" sz="3199">
                <a:solidFill>
                  <a:srgbClr val="000000"/>
                </a:solidFill>
                <a:latin typeface="Poppins Medium"/>
              </a:rPr>
              <a:t>A Smart Contract based game......</a:t>
            </a:r>
          </a:p>
        </p:txBody>
      </p:sp>
      <p:sp>
        <p:nvSpPr>
          <p:cNvPr id="7" name="TextBox 7"/>
          <p:cNvSpPr txBox="1"/>
          <p:nvPr/>
        </p:nvSpPr>
        <p:spPr>
          <a:xfrm>
            <a:off x="10537328" y="268195"/>
            <a:ext cx="6334767" cy="1295400"/>
          </a:xfrm>
          <a:prstGeom prst="rect">
            <a:avLst/>
          </a:prstGeom>
        </p:spPr>
        <p:txBody>
          <a:bodyPr lIns="0" tIns="0" rIns="0" bIns="0" rtlCol="0" anchor="t">
            <a:spAutoFit/>
          </a:bodyPr>
          <a:lstStyle/>
          <a:p>
            <a:pPr algn="r">
              <a:lnSpc>
                <a:spcPts val="5159"/>
              </a:lnSpc>
            </a:pPr>
            <a:r>
              <a:rPr lang="en-US" sz="4299">
                <a:solidFill>
                  <a:srgbClr val="000000"/>
                </a:solidFill>
                <a:latin typeface="Poppins Medium"/>
              </a:rPr>
              <a:t>Peddineni Rupesh chowdary</a:t>
            </a:r>
          </a:p>
        </p:txBody>
      </p:sp>
      <p:sp>
        <p:nvSpPr>
          <p:cNvPr id="8" name="TextBox 8"/>
          <p:cNvSpPr txBox="1"/>
          <p:nvPr/>
        </p:nvSpPr>
        <p:spPr>
          <a:xfrm>
            <a:off x="9858277" y="1852016"/>
            <a:ext cx="6663561" cy="466725"/>
          </a:xfrm>
          <a:prstGeom prst="rect">
            <a:avLst/>
          </a:prstGeom>
        </p:spPr>
        <p:txBody>
          <a:bodyPr lIns="0" tIns="0" rIns="0" bIns="0" rtlCol="0" anchor="t">
            <a:spAutoFit/>
          </a:bodyPr>
          <a:lstStyle/>
          <a:p>
            <a:pPr algn="r">
              <a:lnSpc>
                <a:spcPts val="3719"/>
              </a:lnSpc>
            </a:pPr>
            <a:r>
              <a:rPr lang="en-US" sz="3099">
                <a:solidFill>
                  <a:srgbClr val="000000"/>
                </a:solidFill>
                <a:latin typeface="Poppins Light"/>
              </a:rPr>
              <a:t>-S20210010173</a:t>
            </a:r>
          </a:p>
        </p:txBody>
      </p:sp>
      <p:sp>
        <p:nvSpPr>
          <p:cNvPr id="9" name="TextBox 9"/>
          <p:cNvSpPr txBox="1"/>
          <p:nvPr/>
        </p:nvSpPr>
        <p:spPr>
          <a:xfrm>
            <a:off x="3074433" y="7924665"/>
            <a:ext cx="3153822" cy="590550"/>
          </a:xfrm>
          <a:prstGeom prst="rect">
            <a:avLst/>
          </a:prstGeom>
        </p:spPr>
        <p:txBody>
          <a:bodyPr lIns="0" tIns="0" rIns="0" bIns="0" rtlCol="0" anchor="t">
            <a:spAutoFit/>
          </a:bodyPr>
          <a:lstStyle/>
          <a:p>
            <a:pPr algn="r">
              <a:lnSpc>
                <a:spcPts val="4680"/>
              </a:lnSpc>
            </a:pPr>
            <a:r>
              <a:rPr lang="en-US" sz="3900" dirty="0" err="1">
                <a:solidFill>
                  <a:srgbClr val="000000"/>
                </a:solidFill>
                <a:latin typeface="Poppins Medium"/>
              </a:rPr>
              <a:t>Github</a:t>
            </a:r>
            <a:r>
              <a:rPr lang="en-US" sz="3900" dirty="0">
                <a:solidFill>
                  <a:srgbClr val="000000"/>
                </a:solidFill>
                <a:latin typeface="Poppins Medium"/>
              </a:rPr>
              <a:t> Link </a:t>
            </a:r>
            <a:r>
              <a:rPr lang="en-US" sz="3900" dirty="0" smtClean="0">
                <a:solidFill>
                  <a:srgbClr val="000000"/>
                </a:solidFill>
                <a:latin typeface="Poppins Medium"/>
              </a:rPr>
              <a:t>:</a:t>
            </a:r>
            <a:endParaRPr lang="en-US" sz="3900" dirty="0">
              <a:solidFill>
                <a:srgbClr val="000000"/>
              </a:solidFill>
              <a:latin typeface="Poppins Medium"/>
            </a:endParaRPr>
          </a:p>
        </p:txBody>
      </p:sp>
      <p:sp>
        <p:nvSpPr>
          <p:cNvPr id="10" name="TextBox 10"/>
          <p:cNvSpPr txBox="1"/>
          <p:nvPr/>
        </p:nvSpPr>
        <p:spPr>
          <a:xfrm>
            <a:off x="3376544" y="8963025"/>
            <a:ext cx="4716103" cy="590550"/>
          </a:xfrm>
          <a:prstGeom prst="rect">
            <a:avLst/>
          </a:prstGeom>
        </p:spPr>
        <p:txBody>
          <a:bodyPr lIns="0" tIns="0" rIns="0" bIns="0" rtlCol="0" anchor="t">
            <a:spAutoFit/>
          </a:bodyPr>
          <a:lstStyle/>
          <a:p>
            <a:pPr algn="r">
              <a:lnSpc>
                <a:spcPts val="4680"/>
              </a:lnSpc>
            </a:pPr>
            <a:r>
              <a:rPr lang="en-US" sz="3900" dirty="0">
                <a:solidFill>
                  <a:srgbClr val="000000"/>
                </a:solidFill>
                <a:latin typeface="Poppins Medium"/>
              </a:rPr>
              <a:t>Deployment  Link :</a:t>
            </a:r>
          </a:p>
        </p:txBody>
      </p:sp>
      <p:sp>
        <p:nvSpPr>
          <p:cNvPr id="13" name="TextBox 9"/>
          <p:cNvSpPr txBox="1"/>
          <p:nvPr/>
        </p:nvSpPr>
        <p:spPr>
          <a:xfrm>
            <a:off x="8153400" y="8953500"/>
            <a:ext cx="6400800" cy="602729"/>
          </a:xfrm>
          <a:prstGeom prst="rect">
            <a:avLst/>
          </a:prstGeom>
        </p:spPr>
        <p:txBody>
          <a:bodyPr wrap="square" lIns="0" tIns="0" rIns="0" bIns="0" rtlCol="0" anchor="t">
            <a:spAutoFit/>
          </a:bodyPr>
          <a:lstStyle/>
          <a:p>
            <a:pPr algn="r">
              <a:lnSpc>
                <a:spcPts val="4680"/>
              </a:lnSpc>
            </a:pPr>
            <a:r>
              <a:rPr lang="en-US" sz="2800" dirty="0" smtClean="0">
                <a:solidFill>
                  <a:srgbClr val="000000"/>
                </a:solidFill>
                <a:latin typeface="Poppins Medium"/>
                <a:hlinkClick r:id="rId8"/>
              </a:rPr>
              <a:t>https://threecardpoker.vercel.app/</a:t>
            </a:r>
            <a:endParaRPr lang="en-US" sz="2800" dirty="0">
              <a:solidFill>
                <a:srgbClr val="000000"/>
              </a:solidFill>
              <a:latin typeface="Poppins Medium"/>
            </a:endParaRPr>
          </a:p>
        </p:txBody>
      </p:sp>
      <p:sp>
        <p:nvSpPr>
          <p:cNvPr id="14" name="TextBox 9"/>
          <p:cNvSpPr txBox="1"/>
          <p:nvPr/>
        </p:nvSpPr>
        <p:spPr>
          <a:xfrm>
            <a:off x="6324600" y="7886700"/>
            <a:ext cx="7543800" cy="602729"/>
          </a:xfrm>
          <a:prstGeom prst="rect">
            <a:avLst/>
          </a:prstGeom>
        </p:spPr>
        <p:txBody>
          <a:bodyPr wrap="square" lIns="0" tIns="0" rIns="0" bIns="0" rtlCol="0" anchor="t">
            <a:spAutoFit/>
          </a:bodyPr>
          <a:lstStyle/>
          <a:p>
            <a:pPr algn="r">
              <a:lnSpc>
                <a:spcPts val="4680"/>
              </a:lnSpc>
            </a:pPr>
            <a:endParaRPr lang="en-US" sz="3900" dirty="0">
              <a:solidFill>
                <a:srgbClr val="000000"/>
              </a:solidFill>
              <a:latin typeface="Poppins Medium"/>
            </a:endParaRPr>
          </a:p>
        </p:txBody>
      </p:sp>
      <p:sp>
        <p:nvSpPr>
          <p:cNvPr id="17" name="TextBox 9"/>
          <p:cNvSpPr txBox="1"/>
          <p:nvPr/>
        </p:nvSpPr>
        <p:spPr>
          <a:xfrm>
            <a:off x="6248400" y="7886700"/>
            <a:ext cx="8763000" cy="602729"/>
          </a:xfrm>
          <a:prstGeom prst="rect">
            <a:avLst/>
          </a:prstGeom>
        </p:spPr>
        <p:txBody>
          <a:bodyPr wrap="square" lIns="0" tIns="0" rIns="0" bIns="0" rtlCol="0" anchor="t">
            <a:spAutoFit/>
          </a:bodyPr>
          <a:lstStyle/>
          <a:p>
            <a:pPr algn="r">
              <a:lnSpc>
                <a:spcPts val="4680"/>
              </a:lnSpc>
            </a:pPr>
            <a:r>
              <a:rPr lang="en-US" sz="2800" dirty="0" smtClean="0">
                <a:solidFill>
                  <a:srgbClr val="000000"/>
                </a:solidFill>
                <a:latin typeface="Poppins Medium"/>
                <a:hlinkClick r:id="rId9"/>
              </a:rPr>
              <a:t>https://github.com/Rupesh2728/BTA-Project.git</a:t>
            </a:r>
            <a:endParaRPr lang="en-US" sz="2800" dirty="0">
              <a:solidFill>
                <a:srgbClr val="000000"/>
              </a:solidFill>
              <a:latin typeface="Poppins Medium"/>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sp>
        <p:nvSpPr>
          <p:cNvPr id="2" name="Freeform 2"/>
          <p:cNvSpPr/>
          <p:nvPr/>
        </p:nvSpPr>
        <p:spPr>
          <a:xfrm rot="-6693596" flipV="1">
            <a:off x="-13042626" y="-2444253"/>
            <a:ext cx="14744970" cy="17579696"/>
          </a:xfrm>
          <a:custGeom>
            <a:avLst/>
            <a:gdLst/>
            <a:ahLst/>
            <a:cxnLst/>
            <a:rect l="l" t="t" r="r" b="b"/>
            <a:pathLst>
              <a:path w="14744970" h="17579696">
                <a:moveTo>
                  <a:pt x="0" y="17579697"/>
                </a:moveTo>
                <a:lnTo>
                  <a:pt x="14744970" y="17579697"/>
                </a:lnTo>
                <a:lnTo>
                  <a:pt x="14744970" y="0"/>
                </a:lnTo>
                <a:lnTo>
                  <a:pt x="0" y="0"/>
                </a:lnTo>
                <a:lnTo>
                  <a:pt x="0" y="17579697"/>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4630400" y="-4209801"/>
            <a:ext cx="7798657" cy="8419602"/>
          </a:xfrm>
          <a:custGeom>
            <a:avLst/>
            <a:gdLst/>
            <a:ahLst/>
            <a:cxnLst/>
            <a:rect l="l" t="t" r="r" b="b"/>
            <a:pathLst>
              <a:path w="7798657" h="8419602">
                <a:moveTo>
                  <a:pt x="0" y="0"/>
                </a:moveTo>
                <a:lnTo>
                  <a:pt x="7798656" y="0"/>
                </a:lnTo>
                <a:lnTo>
                  <a:pt x="7798656" y="8419602"/>
                </a:lnTo>
                <a:lnTo>
                  <a:pt x="0" y="8419602"/>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4525833" y="4301908"/>
            <a:ext cx="655126" cy="692069"/>
          </a:xfrm>
          <a:custGeom>
            <a:avLst/>
            <a:gdLst/>
            <a:ahLst/>
            <a:cxnLst/>
            <a:rect l="l" t="t" r="r" b="b"/>
            <a:pathLst>
              <a:path w="655126" h="692069">
                <a:moveTo>
                  <a:pt x="0" y="0"/>
                </a:moveTo>
                <a:lnTo>
                  <a:pt x="655126" y="0"/>
                </a:lnTo>
                <a:lnTo>
                  <a:pt x="655126" y="692069"/>
                </a:lnTo>
                <a:lnTo>
                  <a:pt x="0" y="692069"/>
                </a:lnTo>
                <a:lnTo>
                  <a:pt x="0" y="0"/>
                </a:lnTo>
                <a:close/>
              </a:path>
            </a:pathLst>
          </a:custGeom>
          <a:blipFill>
            <a:blip r:embed="rId6" cstate="print">
              <a:extLst>
                <a:ext uri="{96DAC541-7B7A-43D3-8B79-37D633B846F1}">
                  <asvg:svgBlip xmlns="" xmlns:asvg="http://schemas.microsoft.com/office/drawing/2016/SVG/main" r:embed="rId7"/>
                </a:ext>
              </a:extLst>
            </a:blip>
            <a:stretch>
              <a:fillRect l="-21619" t="-11224" r="-3180" b="-17361"/>
            </a:stretch>
          </a:blipFill>
        </p:spPr>
      </p:sp>
      <p:sp>
        <p:nvSpPr>
          <p:cNvPr id="5" name="Freeform 5"/>
          <p:cNvSpPr/>
          <p:nvPr/>
        </p:nvSpPr>
        <p:spPr>
          <a:xfrm>
            <a:off x="14525833" y="5143500"/>
            <a:ext cx="655126" cy="692069"/>
          </a:xfrm>
          <a:custGeom>
            <a:avLst/>
            <a:gdLst/>
            <a:ahLst/>
            <a:cxnLst/>
            <a:rect l="l" t="t" r="r" b="b"/>
            <a:pathLst>
              <a:path w="655126" h="692069">
                <a:moveTo>
                  <a:pt x="0" y="0"/>
                </a:moveTo>
                <a:lnTo>
                  <a:pt x="655126" y="0"/>
                </a:lnTo>
                <a:lnTo>
                  <a:pt x="655126" y="692069"/>
                </a:lnTo>
                <a:lnTo>
                  <a:pt x="0" y="692069"/>
                </a:lnTo>
                <a:lnTo>
                  <a:pt x="0" y="0"/>
                </a:lnTo>
                <a:close/>
              </a:path>
            </a:pathLst>
          </a:custGeom>
          <a:blipFill>
            <a:blip r:embed="rId6" cstate="print">
              <a:extLst>
                <a:ext uri="{96DAC541-7B7A-43D3-8B79-37D633B846F1}">
                  <asvg:svgBlip xmlns="" xmlns:asvg="http://schemas.microsoft.com/office/drawing/2016/SVG/main" r:embed="rId7"/>
                </a:ext>
              </a:extLst>
            </a:blip>
            <a:stretch>
              <a:fillRect l="-21619" t="-11224" r="-3180" b="-17361"/>
            </a:stretch>
          </a:blipFill>
        </p:spPr>
      </p:sp>
      <p:sp>
        <p:nvSpPr>
          <p:cNvPr id="6" name="Freeform 6"/>
          <p:cNvSpPr/>
          <p:nvPr/>
        </p:nvSpPr>
        <p:spPr>
          <a:xfrm>
            <a:off x="14525833" y="5980423"/>
            <a:ext cx="655126" cy="692069"/>
          </a:xfrm>
          <a:custGeom>
            <a:avLst/>
            <a:gdLst/>
            <a:ahLst/>
            <a:cxnLst/>
            <a:rect l="l" t="t" r="r" b="b"/>
            <a:pathLst>
              <a:path w="655126" h="692069">
                <a:moveTo>
                  <a:pt x="0" y="0"/>
                </a:moveTo>
                <a:lnTo>
                  <a:pt x="655126" y="0"/>
                </a:lnTo>
                <a:lnTo>
                  <a:pt x="655126" y="692069"/>
                </a:lnTo>
                <a:lnTo>
                  <a:pt x="0" y="692069"/>
                </a:lnTo>
                <a:lnTo>
                  <a:pt x="0" y="0"/>
                </a:lnTo>
                <a:close/>
              </a:path>
            </a:pathLst>
          </a:custGeom>
          <a:blipFill>
            <a:blip r:embed="rId6" cstate="print">
              <a:extLst>
                <a:ext uri="{96DAC541-7B7A-43D3-8B79-37D633B846F1}">
                  <asvg:svgBlip xmlns="" xmlns:asvg="http://schemas.microsoft.com/office/drawing/2016/SVG/main" r:embed="rId7"/>
                </a:ext>
              </a:extLst>
            </a:blip>
            <a:stretch>
              <a:fillRect l="-21619" t="-11224" r="-3180" b="-17361"/>
            </a:stretch>
          </a:blipFill>
        </p:spPr>
      </p:sp>
      <p:sp>
        <p:nvSpPr>
          <p:cNvPr id="7" name="Freeform 7"/>
          <p:cNvSpPr/>
          <p:nvPr/>
        </p:nvSpPr>
        <p:spPr>
          <a:xfrm>
            <a:off x="14525833" y="6824892"/>
            <a:ext cx="655126" cy="692069"/>
          </a:xfrm>
          <a:custGeom>
            <a:avLst/>
            <a:gdLst/>
            <a:ahLst/>
            <a:cxnLst/>
            <a:rect l="l" t="t" r="r" b="b"/>
            <a:pathLst>
              <a:path w="655126" h="692069">
                <a:moveTo>
                  <a:pt x="0" y="0"/>
                </a:moveTo>
                <a:lnTo>
                  <a:pt x="655126" y="0"/>
                </a:lnTo>
                <a:lnTo>
                  <a:pt x="655126" y="692069"/>
                </a:lnTo>
                <a:lnTo>
                  <a:pt x="0" y="692069"/>
                </a:lnTo>
                <a:lnTo>
                  <a:pt x="0" y="0"/>
                </a:lnTo>
                <a:close/>
              </a:path>
            </a:pathLst>
          </a:custGeom>
          <a:blipFill>
            <a:blip r:embed="rId6" cstate="print">
              <a:extLst>
                <a:ext uri="{96DAC541-7B7A-43D3-8B79-37D633B846F1}">
                  <asvg:svgBlip xmlns="" xmlns:asvg="http://schemas.microsoft.com/office/drawing/2016/SVG/main" r:embed="rId7"/>
                </a:ext>
              </a:extLst>
            </a:blip>
            <a:stretch>
              <a:fillRect l="-21619" t="-11224" r="-3180" b="-17361"/>
            </a:stretch>
          </a:blipFill>
        </p:spPr>
      </p:sp>
      <p:sp>
        <p:nvSpPr>
          <p:cNvPr id="8" name="Freeform 8"/>
          <p:cNvSpPr/>
          <p:nvPr/>
        </p:nvSpPr>
        <p:spPr>
          <a:xfrm>
            <a:off x="14525833" y="7658939"/>
            <a:ext cx="655126" cy="692069"/>
          </a:xfrm>
          <a:custGeom>
            <a:avLst/>
            <a:gdLst/>
            <a:ahLst/>
            <a:cxnLst/>
            <a:rect l="l" t="t" r="r" b="b"/>
            <a:pathLst>
              <a:path w="655126" h="692069">
                <a:moveTo>
                  <a:pt x="0" y="0"/>
                </a:moveTo>
                <a:lnTo>
                  <a:pt x="655126" y="0"/>
                </a:lnTo>
                <a:lnTo>
                  <a:pt x="655126" y="692069"/>
                </a:lnTo>
                <a:lnTo>
                  <a:pt x="0" y="692069"/>
                </a:lnTo>
                <a:lnTo>
                  <a:pt x="0" y="0"/>
                </a:lnTo>
                <a:close/>
              </a:path>
            </a:pathLst>
          </a:custGeom>
          <a:blipFill>
            <a:blip r:embed="rId6" cstate="print">
              <a:extLst>
                <a:ext uri="{96DAC541-7B7A-43D3-8B79-37D633B846F1}">
                  <asvg:svgBlip xmlns="" xmlns:asvg="http://schemas.microsoft.com/office/drawing/2016/SVG/main" r:embed="rId7"/>
                </a:ext>
              </a:extLst>
            </a:blip>
            <a:stretch>
              <a:fillRect l="-21619" t="-11224" r="-3180" b="-17361"/>
            </a:stretch>
          </a:blipFill>
        </p:spPr>
      </p:sp>
      <p:sp>
        <p:nvSpPr>
          <p:cNvPr id="9" name="Freeform 9"/>
          <p:cNvSpPr/>
          <p:nvPr/>
        </p:nvSpPr>
        <p:spPr>
          <a:xfrm>
            <a:off x="14525833" y="8493883"/>
            <a:ext cx="655126" cy="692069"/>
          </a:xfrm>
          <a:custGeom>
            <a:avLst/>
            <a:gdLst/>
            <a:ahLst/>
            <a:cxnLst/>
            <a:rect l="l" t="t" r="r" b="b"/>
            <a:pathLst>
              <a:path w="655126" h="692069">
                <a:moveTo>
                  <a:pt x="0" y="0"/>
                </a:moveTo>
                <a:lnTo>
                  <a:pt x="655126" y="0"/>
                </a:lnTo>
                <a:lnTo>
                  <a:pt x="655126" y="692069"/>
                </a:lnTo>
                <a:lnTo>
                  <a:pt x="0" y="692069"/>
                </a:lnTo>
                <a:lnTo>
                  <a:pt x="0" y="0"/>
                </a:lnTo>
                <a:close/>
              </a:path>
            </a:pathLst>
          </a:custGeom>
          <a:blipFill>
            <a:blip r:embed="rId6" cstate="print">
              <a:extLst>
                <a:ext uri="{96DAC541-7B7A-43D3-8B79-37D633B846F1}">
                  <asvg:svgBlip xmlns="" xmlns:asvg="http://schemas.microsoft.com/office/drawing/2016/SVG/main" r:embed="rId7"/>
                </a:ext>
              </a:extLst>
            </a:blip>
            <a:stretch>
              <a:fillRect l="-21619" t="-11224" r="-3180" b="-17361"/>
            </a:stretch>
          </a:blipFill>
        </p:spPr>
      </p:sp>
      <p:sp>
        <p:nvSpPr>
          <p:cNvPr id="11" name="TextBox 11"/>
          <p:cNvSpPr txBox="1"/>
          <p:nvPr/>
        </p:nvSpPr>
        <p:spPr>
          <a:xfrm>
            <a:off x="1302096" y="260491"/>
            <a:ext cx="16985904" cy="1095375"/>
          </a:xfrm>
          <a:prstGeom prst="rect">
            <a:avLst/>
          </a:prstGeom>
        </p:spPr>
        <p:txBody>
          <a:bodyPr lIns="0" tIns="0" rIns="0" bIns="0" rtlCol="0" anchor="t">
            <a:spAutoFit/>
          </a:bodyPr>
          <a:lstStyle/>
          <a:p>
            <a:pPr>
              <a:lnSpc>
                <a:spcPts val="8640"/>
              </a:lnSpc>
            </a:pPr>
            <a:r>
              <a:rPr lang="en-US" sz="7200">
                <a:solidFill>
                  <a:srgbClr val="FF3131"/>
                </a:solidFill>
                <a:latin typeface="Poppins Medium"/>
              </a:rPr>
              <a:t>ARCHTECTURE AND TECH STACK</a:t>
            </a:r>
          </a:p>
        </p:txBody>
      </p:sp>
      <p:sp>
        <p:nvSpPr>
          <p:cNvPr id="13" name="TextBox 13"/>
          <p:cNvSpPr txBox="1"/>
          <p:nvPr/>
        </p:nvSpPr>
        <p:spPr>
          <a:xfrm>
            <a:off x="15459279" y="5176438"/>
            <a:ext cx="2828722" cy="636713"/>
          </a:xfrm>
          <a:prstGeom prst="rect">
            <a:avLst/>
          </a:prstGeom>
        </p:spPr>
        <p:txBody>
          <a:bodyPr wrap="square" lIns="0" tIns="0" rIns="0" bIns="0" rtlCol="0" anchor="t">
            <a:spAutoFit/>
          </a:bodyPr>
          <a:lstStyle/>
          <a:p>
            <a:pPr>
              <a:lnSpc>
                <a:spcPts val="5549"/>
              </a:lnSpc>
            </a:pPr>
            <a:r>
              <a:rPr lang="en-US" sz="2800" dirty="0" err="1" smtClean="0">
                <a:solidFill>
                  <a:srgbClr val="000000"/>
                </a:solidFill>
                <a:latin typeface="Poppins Light"/>
              </a:rPr>
              <a:t>Sepolia</a:t>
            </a:r>
            <a:r>
              <a:rPr lang="en-US" sz="2800" dirty="0" smtClean="0">
                <a:solidFill>
                  <a:srgbClr val="000000"/>
                </a:solidFill>
                <a:latin typeface="Poppins Light"/>
              </a:rPr>
              <a:t> </a:t>
            </a:r>
            <a:r>
              <a:rPr lang="en-US" sz="2800" dirty="0" err="1" smtClean="0">
                <a:solidFill>
                  <a:srgbClr val="000000"/>
                </a:solidFill>
                <a:latin typeface="Poppins Light"/>
              </a:rPr>
              <a:t>testnet</a:t>
            </a:r>
            <a:endParaRPr lang="en-US" sz="2800" dirty="0">
              <a:solidFill>
                <a:srgbClr val="000000"/>
              </a:solidFill>
              <a:latin typeface="Poppins Light"/>
            </a:endParaRPr>
          </a:p>
        </p:txBody>
      </p:sp>
      <p:sp>
        <p:nvSpPr>
          <p:cNvPr id="14" name="TextBox 14"/>
          <p:cNvSpPr txBox="1"/>
          <p:nvPr/>
        </p:nvSpPr>
        <p:spPr>
          <a:xfrm>
            <a:off x="15459278" y="5915582"/>
            <a:ext cx="2953707" cy="659131"/>
          </a:xfrm>
          <a:prstGeom prst="rect">
            <a:avLst/>
          </a:prstGeom>
        </p:spPr>
        <p:txBody>
          <a:bodyPr lIns="0" tIns="0" rIns="0" bIns="0" rtlCol="0" anchor="t">
            <a:spAutoFit/>
          </a:bodyPr>
          <a:lstStyle/>
          <a:p>
            <a:pPr>
              <a:lnSpc>
                <a:spcPts val="5549"/>
              </a:lnSpc>
            </a:pPr>
            <a:r>
              <a:rPr lang="en-US" sz="3699" dirty="0">
                <a:solidFill>
                  <a:srgbClr val="000000"/>
                </a:solidFill>
                <a:latin typeface="Poppins Light"/>
              </a:rPr>
              <a:t>Solidity </a:t>
            </a:r>
          </a:p>
        </p:txBody>
      </p:sp>
      <p:sp>
        <p:nvSpPr>
          <p:cNvPr id="15" name="TextBox 15"/>
          <p:cNvSpPr txBox="1"/>
          <p:nvPr/>
        </p:nvSpPr>
        <p:spPr>
          <a:xfrm>
            <a:off x="15459278" y="6792439"/>
            <a:ext cx="2953707" cy="659131"/>
          </a:xfrm>
          <a:prstGeom prst="rect">
            <a:avLst/>
          </a:prstGeom>
        </p:spPr>
        <p:txBody>
          <a:bodyPr lIns="0" tIns="0" rIns="0" bIns="0" rtlCol="0" anchor="t">
            <a:spAutoFit/>
          </a:bodyPr>
          <a:lstStyle/>
          <a:p>
            <a:pPr>
              <a:lnSpc>
                <a:spcPts val="5549"/>
              </a:lnSpc>
            </a:pPr>
            <a:r>
              <a:rPr lang="en-US" sz="3699">
                <a:solidFill>
                  <a:srgbClr val="000000"/>
                </a:solidFill>
                <a:latin typeface="Poppins Light"/>
              </a:rPr>
              <a:t>Metamask</a:t>
            </a:r>
          </a:p>
        </p:txBody>
      </p:sp>
      <p:sp>
        <p:nvSpPr>
          <p:cNvPr id="16" name="TextBox 16"/>
          <p:cNvSpPr txBox="1"/>
          <p:nvPr/>
        </p:nvSpPr>
        <p:spPr>
          <a:xfrm>
            <a:off x="15459278" y="7623020"/>
            <a:ext cx="2953707" cy="659131"/>
          </a:xfrm>
          <a:prstGeom prst="rect">
            <a:avLst/>
          </a:prstGeom>
        </p:spPr>
        <p:txBody>
          <a:bodyPr lIns="0" tIns="0" rIns="0" bIns="0" rtlCol="0" anchor="t">
            <a:spAutoFit/>
          </a:bodyPr>
          <a:lstStyle/>
          <a:p>
            <a:pPr>
              <a:lnSpc>
                <a:spcPts val="5549"/>
              </a:lnSpc>
            </a:pPr>
            <a:r>
              <a:rPr lang="en-US" sz="3699">
                <a:solidFill>
                  <a:srgbClr val="000000"/>
                </a:solidFill>
                <a:latin typeface="Poppins Light"/>
              </a:rPr>
              <a:t>ReactJs</a:t>
            </a:r>
          </a:p>
        </p:txBody>
      </p:sp>
      <p:sp>
        <p:nvSpPr>
          <p:cNvPr id="17" name="TextBox 17"/>
          <p:cNvSpPr txBox="1"/>
          <p:nvPr/>
        </p:nvSpPr>
        <p:spPr>
          <a:xfrm>
            <a:off x="15459278" y="8457964"/>
            <a:ext cx="2953707" cy="659131"/>
          </a:xfrm>
          <a:prstGeom prst="rect">
            <a:avLst/>
          </a:prstGeom>
        </p:spPr>
        <p:txBody>
          <a:bodyPr lIns="0" tIns="0" rIns="0" bIns="0" rtlCol="0" anchor="t">
            <a:spAutoFit/>
          </a:bodyPr>
          <a:lstStyle/>
          <a:p>
            <a:pPr>
              <a:lnSpc>
                <a:spcPts val="5549"/>
              </a:lnSpc>
            </a:pPr>
            <a:r>
              <a:rPr lang="en-US" sz="3699">
                <a:solidFill>
                  <a:srgbClr val="000000"/>
                </a:solidFill>
                <a:latin typeface="Poppins Light"/>
              </a:rPr>
              <a:t>TailwindCSS</a:t>
            </a:r>
          </a:p>
        </p:txBody>
      </p:sp>
      <p:sp>
        <p:nvSpPr>
          <p:cNvPr id="18" name="Freeform 4"/>
          <p:cNvSpPr/>
          <p:nvPr/>
        </p:nvSpPr>
        <p:spPr>
          <a:xfrm>
            <a:off x="14554200" y="3390900"/>
            <a:ext cx="655126" cy="692069"/>
          </a:xfrm>
          <a:custGeom>
            <a:avLst/>
            <a:gdLst/>
            <a:ahLst/>
            <a:cxnLst/>
            <a:rect l="l" t="t" r="r" b="b"/>
            <a:pathLst>
              <a:path w="655126" h="692069">
                <a:moveTo>
                  <a:pt x="0" y="0"/>
                </a:moveTo>
                <a:lnTo>
                  <a:pt x="655126" y="0"/>
                </a:lnTo>
                <a:lnTo>
                  <a:pt x="655126" y="692069"/>
                </a:lnTo>
                <a:lnTo>
                  <a:pt x="0" y="692069"/>
                </a:lnTo>
                <a:lnTo>
                  <a:pt x="0" y="0"/>
                </a:lnTo>
                <a:close/>
              </a:path>
            </a:pathLst>
          </a:custGeom>
          <a:blipFill>
            <a:blip r:embed="rId6" cstate="print">
              <a:extLst>
                <a:ext uri="{96DAC541-7B7A-43D3-8B79-37D633B846F1}">
                  <asvg:svgBlip xmlns="" xmlns:asvg="http://schemas.microsoft.com/office/drawing/2016/SVG/main" r:embed="rId7"/>
                </a:ext>
              </a:extLst>
            </a:blip>
            <a:stretch>
              <a:fillRect l="-21619" t="-11224" r="-3180" b="-17361"/>
            </a:stretch>
          </a:blipFill>
        </p:spPr>
      </p:sp>
      <p:sp>
        <p:nvSpPr>
          <p:cNvPr id="19" name="TextBox 12"/>
          <p:cNvSpPr txBox="1"/>
          <p:nvPr/>
        </p:nvSpPr>
        <p:spPr>
          <a:xfrm>
            <a:off x="15392400" y="3390900"/>
            <a:ext cx="2160549" cy="659131"/>
          </a:xfrm>
          <a:prstGeom prst="rect">
            <a:avLst/>
          </a:prstGeom>
        </p:spPr>
        <p:txBody>
          <a:bodyPr lIns="0" tIns="0" rIns="0" bIns="0" rtlCol="0" anchor="t">
            <a:spAutoFit/>
          </a:bodyPr>
          <a:lstStyle/>
          <a:p>
            <a:pPr>
              <a:lnSpc>
                <a:spcPts val="5549"/>
              </a:lnSpc>
            </a:pPr>
            <a:r>
              <a:rPr lang="en-US" sz="3699" dirty="0" err="1">
                <a:solidFill>
                  <a:srgbClr val="000000"/>
                </a:solidFill>
                <a:latin typeface="Poppins Light"/>
              </a:rPr>
              <a:t>EthersJs</a:t>
            </a:r>
            <a:endParaRPr lang="en-US" sz="3699" dirty="0">
              <a:solidFill>
                <a:srgbClr val="000000"/>
              </a:solidFill>
              <a:latin typeface="Poppins Light"/>
            </a:endParaRPr>
          </a:p>
        </p:txBody>
      </p:sp>
      <p:sp>
        <p:nvSpPr>
          <p:cNvPr id="20" name="TextBox 12"/>
          <p:cNvSpPr txBox="1"/>
          <p:nvPr/>
        </p:nvSpPr>
        <p:spPr>
          <a:xfrm>
            <a:off x="15392400" y="4305300"/>
            <a:ext cx="2160549" cy="705321"/>
          </a:xfrm>
          <a:prstGeom prst="rect">
            <a:avLst/>
          </a:prstGeom>
        </p:spPr>
        <p:txBody>
          <a:bodyPr lIns="0" tIns="0" rIns="0" bIns="0" rtlCol="0" anchor="t">
            <a:spAutoFit/>
          </a:bodyPr>
          <a:lstStyle/>
          <a:p>
            <a:pPr>
              <a:lnSpc>
                <a:spcPts val="5549"/>
              </a:lnSpc>
            </a:pPr>
            <a:r>
              <a:rPr lang="en-US" sz="3699" dirty="0" smtClean="0">
                <a:solidFill>
                  <a:srgbClr val="000000"/>
                </a:solidFill>
                <a:latin typeface="Poppins Light"/>
              </a:rPr>
              <a:t>Hardhat</a:t>
            </a:r>
            <a:endParaRPr lang="en-US" sz="3699" dirty="0">
              <a:solidFill>
                <a:srgbClr val="000000"/>
              </a:solidFill>
              <a:latin typeface="Poppins Light"/>
            </a:endParaRPr>
          </a:p>
        </p:txBody>
      </p:sp>
      <p:pic>
        <p:nvPicPr>
          <p:cNvPr id="10" name="Picture 2"/>
          <p:cNvPicPr>
            <a:picLocks noChangeAspect="1" noChangeArrowheads="1"/>
          </p:cNvPicPr>
          <p:nvPr/>
        </p:nvPicPr>
        <p:blipFill>
          <a:blip r:embed="rId8" cstate="print"/>
          <a:srcRect/>
          <a:stretch>
            <a:fillRect/>
          </a:stretch>
        </p:blipFill>
        <p:spPr bwMode="auto">
          <a:xfrm>
            <a:off x="457200" y="1485900"/>
            <a:ext cx="13944600" cy="7843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AB7DD"/>
        </a:solidFill>
        <a:effectLst/>
      </p:bgPr>
    </p:bg>
    <p:spTree>
      <p:nvGrpSpPr>
        <p:cNvPr id="1" name=""/>
        <p:cNvGrpSpPr/>
        <p:nvPr/>
      </p:nvGrpSpPr>
      <p:grpSpPr>
        <a:xfrm>
          <a:off x="0" y="0"/>
          <a:ext cx="0" cy="0"/>
          <a:chOff x="0" y="0"/>
          <a:chExt cx="0" cy="0"/>
        </a:xfrm>
      </p:grpSpPr>
      <p:sp>
        <p:nvSpPr>
          <p:cNvPr id="2" name="Freeform 2"/>
          <p:cNvSpPr/>
          <p:nvPr/>
        </p:nvSpPr>
        <p:spPr>
          <a:xfrm rot="10800000">
            <a:off x="0" y="0"/>
            <a:ext cx="5493438" cy="4763958"/>
          </a:xfrm>
          <a:custGeom>
            <a:avLst/>
            <a:gdLst/>
            <a:ahLst/>
            <a:cxnLst/>
            <a:rect l="l" t="t" r="r" b="b"/>
            <a:pathLst>
              <a:path w="8536132" h="7558357">
                <a:moveTo>
                  <a:pt x="0" y="0"/>
                </a:moveTo>
                <a:lnTo>
                  <a:pt x="8536132" y="0"/>
                </a:lnTo>
                <a:lnTo>
                  <a:pt x="8536132" y="7558357"/>
                </a:lnTo>
                <a:lnTo>
                  <a:pt x="0" y="7558357"/>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V="1">
            <a:off x="13483690" y="6488033"/>
            <a:ext cx="6711475" cy="5838983"/>
          </a:xfrm>
          <a:custGeom>
            <a:avLst/>
            <a:gdLst/>
            <a:ahLst/>
            <a:cxnLst/>
            <a:rect l="l" t="t" r="r" b="b"/>
            <a:pathLst>
              <a:path w="6711475" h="5838983">
                <a:moveTo>
                  <a:pt x="0" y="5838984"/>
                </a:moveTo>
                <a:lnTo>
                  <a:pt x="6711475" y="5838984"/>
                </a:lnTo>
                <a:lnTo>
                  <a:pt x="6711475" y="0"/>
                </a:lnTo>
                <a:lnTo>
                  <a:pt x="0" y="0"/>
                </a:lnTo>
                <a:lnTo>
                  <a:pt x="0" y="5838984"/>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graphicFrame>
        <p:nvGraphicFramePr>
          <p:cNvPr id="4" name="Table 4"/>
          <p:cNvGraphicFramePr>
            <a:graphicFrameLocks noGrp="1"/>
          </p:cNvGraphicFramePr>
          <p:nvPr/>
        </p:nvGraphicFramePr>
        <p:xfrm>
          <a:off x="4572000" y="1257300"/>
          <a:ext cx="8632002" cy="8734426"/>
        </p:xfrm>
        <a:graphic>
          <a:graphicData uri="http://schemas.openxmlformats.org/drawingml/2006/table">
            <a:tbl>
              <a:tblPr/>
              <a:tblGrid>
                <a:gridCol w="5346681"/>
                <a:gridCol w="3285321"/>
              </a:tblGrid>
              <a:tr h="1345961">
                <a:tc>
                  <a:txBody>
                    <a:bodyPr/>
                    <a:lstStyle/>
                    <a:p>
                      <a:pPr algn="ctr">
                        <a:lnSpc>
                          <a:spcPts val="4480"/>
                        </a:lnSpc>
                        <a:defRPr/>
                      </a:pPr>
                      <a:r>
                        <a:rPr lang="en-US" sz="3200" dirty="0">
                          <a:solidFill>
                            <a:srgbClr val="000000"/>
                          </a:solidFill>
                          <a:latin typeface="Poppins Medium"/>
                        </a:rPr>
                        <a:t>Features</a:t>
                      </a:r>
                      <a:endParaRPr lang="en-US" sz="1100" dirty="0"/>
                    </a:p>
                  </a:txBody>
                  <a:tcPr marL="171450" marR="171450" marT="171450" marB="1714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C5F"/>
                    </a:solidFill>
                  </a:tcPr>
                </a:tc>
                <a:tc>
                  <a:txBody>
                    <a:bodyPr/>
                    <a:lstStyle/>
                    <a:p>
                      <a:pPr algn="ctr">
                        <a:lnSpc>
                          <a:spcPts val="3360"/>
                        </a:lnSpc>
                        <a:defRPr/>
                      </a:pPr>
                      <a:r>
                        <a:rPr lang="en-US" sz="2400">
                          <a:solidFill>
                            <a:srgbClr val="000000"/>
                          </a:solidFill>
                          <a:latin typeface="Poppins Medium"/>
                        </a:rPr>
                        <a:t>Implemented</a:t>
                      </a:r>
                      <a:endParaRPr lang="en-US" sz="1100"/>
                    </a:p>
                    <a:p>
                      <a:pPr algn="ctr">
                        <a:lnSpc>
                          <a:spcPts val="3360"/>
                        </a:lnSpc>
                      </a:pPr>
                      <a:r>
                        <a:rPr lang="en-US" sz="2400">
                          <a:solidFill>
                            <a:srgbClr val="000000"/>
                          </a:solidFill>
                          <a:latin typeface="Poppins Medium"/>
                        </a:rPr>
                        <a:t>(Yes/No)</a:t>
                      </a:r>
                    </a:p>
                  </a:txBody>
                  <a:tcPr marL="171450" marR="171450" marT="171450" marB="1714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C5F"/>
                    </a:solidFill>
                  </a:tcPr>
                </a:tc>
              </a:tr>
              <a:tr h="1164590">
                <a:tc>
                  <a:txBody>
                    <a:bodyPr/>
                    <a:lstStyle/>
                    <a:p>
                      <a:pPr algn="ctr">
                        <a:lnSpc>
                          <a:spcPts val="3639"/>
                        </a:lnSpc>
                        <a:defRPr/>
                      </a:pPr>
                      <a:r>
                        <a:rPr lang="en-US" sz="2599">
                          <a:solidFill>
                            <a:srgbClr val="000000"/>
                          </a:solidFill>
                          <a:latin typeface="Open Sauce"/>
                        </a:rPr>
                        <a:t>Meta-mask Integration</a:t>
                      </a:r>
                      <a:endParaRPr lang="en-US" sz="1100"/>
                    </a:p>
                  </a:txBody>
                  <a:tcPr marL="171450" marR="171450" marT="171450" marB="1714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8E9"/>
                    </a:solidFill>
                  </a:tcPr>
                </a:tc>
                <a:tc>
                  <a:txBody>
                    <a:bodyPr/>
                    <a:lstStyle/>
                    <a:p>
                      <a:pPr algn="ctr">
                        <a:lnSpc>
                          <a:spcPts val="3639"/>
                        </a:lnSpc>
                        <a:defRPr/>
                      </a:pPr>
                      <a:r>
                        <a:rPr lang="en-US" sz="2599">
                          <a:solidFill>
                            <a:srgbClr val="000000"/>
                          </a:solidFill>
                          <a:latin typeface="Open Sauce"/>
                        </a:rPr>
                        <a:t>Yes</a:t>
                      </a:r>
                      <a:endParaRPr lang="en-US" sz="1100"/>
                    </a:p>
                  </a:txBody>
                  <a:tcPr marL="171450" marR="171450" marT="171450" marB="1714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8E9"/>
                    </a:solidFill>
                  </a:tcPr>
                </a:tc>
              </a:tr>
              <a:tr h="1555969">
                <a:tc>
                  <a:txBody>
                    <a:bodyPr/>
                    <a:lstStyle/>
                    <a:p>
                      <a:pPr algn="ctr">
                        <a:lnSpc>
                          <a:spcPts val="3640"/>
                        </a:lnSpc>
                        <a:defRPr/>
                      </a:pPr>
                      <a:r>
                        <a:rPr lang="en-US" sz="2600">
                          <a:solidFill>
                            <a:srgbClr val="000000"/>
                          </a:solidFill>
                          <a:latin typeface="Open Sauce"/>
                        </a:rPr>
                        <a:t>Platform Fee</a:t>
                      </a:r>
                      <a:endParaRPr lang="en-US" sz="1100"/>
                    </a:p>
                  </a:txBody>
                  <a:tcPr marL="171450" marR="171450" marT="171450" marB="1714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8E9"/>
                    </a:solidFill>
                  </a:tcPr>
                </a:tc>
                <a:tc>
                  <a:txBody>
                    <a:bodyPr/>
                    <a:lstStyle/>
                    <a:p>
                      <a:pPr algn="ctr">
                        <a:lnSpc>
                          <a:spcPts val="3639"/>
                        </a:lnSpc>
                        <a:defRPr/>
                      </a:pPr>
                      <a:r>
                        <a:rPr lang="en-US" sz="2599">
                          <a:solidFill>
                            <a:srgbClr val="000000"/>
                          </a:solidFill>
                          <a:latin typeface="Open Sauce"/>
                        </a:rPr>
                        <a:t>Yes</a:t>
                      </a:r>
                      <a:endParaRPr lang="en-US" sz="1100"/>
                    </a:p>
                  </a:txBody>
                  <a:tcPr marL="171450" marR="171450" marT="171450" marB="1714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8E9"/>
                    </a:solidFill>
                  </a:tcPr>
                </a:tc>
              </a:tr>
              <a:tr h="1492021">
                <a:tc>
                  <a:txBody>
                    <a:bodyPr/>
                    <a:lstStyle/>
                    <a:p>
                      <a:pPr algn="ctr">
                        <a:lnSpc>
                          <a:spcPts val="3640"/>
                        </a:lnSpc>
                        <a:defRPr/>
                      </a:pPr>
                      <a:r>
                        <a:rPr lang="en-US" sz="2600">
                          <a:solidFill>
                            <a:srgbClr val="000000"/>
                          </a:solidFill>
                          <a:latin typeface="Open Sauce"/>
                        </a:rPr>
                        <a:t>Player Fee</a:t>
                      </a:r>
                      <a:endParaRPr lang="en-US" sz="1100"/>
                    </a:p>
                  </a:txBody>
                  <a:tcPr marL="171450" marR="171450" marT="171450" marB="1714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8E9"/>
                    </a:solidFill>
                  </a:tcPr>
                </a:tc>
                <a:tc>
                  <a:txBody>
                    <a:bodyPr/>
                    <a:lstStyle/>
                    <a:p>
                      <a:pPr algn="ctr">
                        <a:lnSpc>
                          <a:spcPts val="3640"/>
                        </a:lnSpc>
                        <a:defRPr/>
                      </a:pPr>
                      <a:r>
                        <a:rPr lang="en-US" sz="2600">
                          <a:solidFill>
                            <a:srgbClr val="000000"/>
                          </a:solidFill>
                          <a:latin typeface="Open Sauce"/>
                        </a:rPr>
                        <a:t>Yes</a:t>
                      </a:r>
                      <a:endParaRPr lang="en-US" sz="1100"/>
                    </a:p>
                  </a:txBody>
                  <a:tcPr marL="171450" marR="171450" marT="171450" marB="1714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8E9"/>
                    </a:solidFill>
                  </a:tcPr>
                </a:tc>
              </a:tr>
              <a:tr h="1619916">
                <a:tc>
                  <a:txBody>
                    <a:bodyPr/>
                    <a:lstStyle/>
                    <a:p>
                      <a:pPr algn="ctr">
                        <a:lnSpc>
                          <a:spcPts val="3640"/>
                        </a:lnSpc>
                        <a:defRPr/>
                      </a:pPr>
                      <a:r>
                        <a:rPr lang="en-US" sz="2600">
                          <a:solidFill>
                            <a:srgbClr val="000000"/>
                          </a:solidFill>
                          <a:latin typeface="Open Sauce"/>
                        </a:rPr>
                        <a:t>Bonus</a:t>
                      </a:r>
                      <a:endParaRPr lang="en-US" sz="1100"/>
                    </a:p>
                  </a:txBody>
                  <a:tcPr marL="171450" marR="171450" marT="171450" marB="1714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8E9"/>
                    </a:solidFill>
                  </a:tcPr>
                </a:tc>
                <a:tc>
                  <a:txBody>
                    <a:bodyPr/>
                    <a:lstStyle/>
                    <a:p>
                      <a:pPr algn="ctr">
                        <a:lnSpc>
                          <a:spcPts val="3640"/>
                        </a:lnSpc>
                        <a:defRPr/>
                      </a:pPr>
                      <a:r>
                        <a:rPr lang="en-US" sz="2600">
                          <a:solidFill>
                            <a:srgbClr val="000000"/>
                          </a:solidFill>
                          <a:latin typeface="Open Sauce"/>
                        </a:rPr>
                        <a:t>Yes</a:t>
                      </a:r>
                      <a:endParaRPr lang="en-US" sz="1100"/>
                    </a:p>
                  </a:txBody>
                  <a:tcPr marL="171450" marR="171450" marT="171450" marB="1714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8E9"/>
                    </a:solidFill>
                  </a:tcPr>
                </a:tc>
              </a:tr>
              <a:tr h="1555969">
                <a:tc>
                  <a:txBody>
                    <a:bodyPr/>
                    <a:lstStyle/>
                    <a:p>
                      <a:pPr algn="ctr">
                        <a:lnSpc>
                          <a:spcPts val="3640"/>
                        </a:lnSpc>
                        <a:defRPr/>
                      </a:pPr>
                      <a:r>
                        <a:rPr lang="en-US" sz="2600">
                          <a:solidFill>
                            <a:srgbClr val="000000"/>
                          </a:solidFill>
                          <a:latin typeface="Open Sauce"/>
                        </a:rPr>
                        <a:t>Seperate Dashboard’s</a:t>
                      </a:r>
                      <a:endParaRPr lang="en-US" sz="1100"/>
                    </a:p>
                  </a:txBody>
                  <a:tcPr marL="171450" marR="171450" marT="171450" marB="1714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8E9"/>
                    </a:solidFill>
                  </a:tcPr>
                </a:tc>
                <a:tc>
                  <a:txBody>
                    <a:bodyPr/>
                    <a:lstStyle/>
                    <a:p>
                      <a:pPr algn="ctr">
                        <a:lnSpc>
                          <a:spcPts val="3639"/>
                        </a:lnSpc>
                        <a:defRPr/>
                      </a:pPr>
                      <a:r>
                        <a:rPr lang="en-US" sz="2599" dirty="0">
                          <a:solidFill>
                            <a:srgbClr val="000000"/>
                          </a:solidFill>
                          <a:latin typeface="Open Sauce"/>
                        </a:rPr>
                        <a:t>Yes</a:t>
                      </a:r>
                      <a:endParaRPr lang="en-US" sz="1100" dirty="0"/>
                    </a:p>
                  </a:txBody>
                  <a:tcPr marL="171450" marR="171450" marT="171450" marB="1714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8E9"/>
                    </a:solidFill>
                  </a:tcPr>
                </a:tc>
              </a:tr>
            </a:tbl>
          </a:graphicData>
        </a:graphic>
      </p:graphicFrame>
      <p:sp>
        <p:nvSpPr>
          <p:cNvPr id="5" name="TextBox 5"/>
          <p:cNvSpPr txBox="1"/>
          <p:nvPr/>
        </p:nvSpPr>
        <p:spPr>
          <a:xfrm>
            <a:off x="3242307" y="168556"/>
            <a:ext cx="13597121" cy="1095375"/>
          </a:xfrm>
          <a:prstGeom prst="rect">
            <a:avLst/>
          </a:prstGeom>
        </p:spPr>
        <p:txBody>
          <a:bodyPr lIns="0" tIns="0" rIns="0" bIns="0" rtlCol="0" anchor="t">
            <a:spAutoFit/>
          </a:bodyPr>
          <a:lstStyle/>
          <a:p>
            <a:pPr>
              <a:lnSpc>
                <a:spcPts val="8639"/>
              </a:lnSpc>
            </a:pPr>
            <a:r>
              <a:rPr lang="en-US" sz="7199">
                <a:solidFill>
                  <a:srgbClr val="000000"/>
                </a:solidFill>
                <a:latin typeface="Poppins Medium"/>
              </a:rPr>
              <a:t> </a:t>
            </a:r>
            <a:r>
              <a:rPr lang="en-US" sz="7199">
                <a:solidFill>
                  <a:srgbClr val="FF5757"/>
                </a:solidFill>
                <a:latin typeface="Poppins Medium"/>
              </a:rPr>
              <a:t>FEATURES IMPLEMENTED</a:t>
            </a:r>
          </a:p>
        </p:txBody>
      </p:sp>
      <p:sp>
        <p:nvSpPr>
          <p:cNvPr id="6" name="Freeform 6"/>
          <p:cNvSpPr/>
          <p:nvPr/>
        </p:nvSpPr>
        <p:spPr>
          <a:xfrm rot="-9421454">
            <a:off x="14079521" y="-720276"/>
            <a:ext cx="4173351" cy="2473659"/>
          </a:xfrm>
          <a:custGeom>
            <a:avLst/>
            <a:gdLst/>
            <a:ahLst/>
            <a:cxnLst/>
            <a:rect l="l" t="t" r="r" b="b"/>
            <a:pathLst>
              <a:path w="4173351" h="2473659">
                <a:moveTo>
                  <a:pt x="0" y="0"/>
                </a:moveTo>
                <a:lnTo>
                  <a:pt x="4173352" y="0"/>
                </a:lnTo>
                <a:lnTo>
                  <a:pt x="4173352" y="2473660"/>
                </a:lnTo>
                <a:lnTo>
                  <a:pt x="0" y="2473660"/>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sp>
        <p:nvSpPr>
          <p:cNvPr id="2" name="TextBox 2"/>
          <p:cNvSpPr txBox="1"/>
          <p:nvPr/>
        </p:nvSpPr>
        <p:spPr>
          <a:xfrm>
            <a:off x="1645630" y="300038"/>
            <a:ext cx="14140742" cy="1457325"/>
          </a:xfrm>
          <a:prstGeom prst="rect">
            <a:avLst/>
          </a:prstGeom>
        </p:spPr>
        <p:txBody>
          <a:bodyPr lIns="0" tIns="0" rIns="0" bIns="0" rtlCol="0" anchor="t">
            <a:spAutoFit/>
          </a:bodyPr>
          <a:lstStyle/>
          <a:p>
            <a:pPr algn="ctr">
              <a:lnSpc>
                <a:spcPts val="11519"/>
              </a:lnSpc>
            </a:pPr>
            <a:r>
              <a:rPr lang="en-US" sz="9600">
                <a:solidFill>
                  <a:srgbClr val="67C05F"/>
                </a:solidFill>
                <a:latin typeface="Poppins Medium"/>
              </a:rPr>
              <a:t>UNIQUENESS</a:t>
            </a:r>
          </a:p>
        </p:txBody>
      </p:sp>
      <p:sp>
        <p:nvSpPr>
          <p:cNvPr id="3" name="TextBox 3"/>
          <p:cNvSpPr txBox="1"/>
          <p:nvPr/>
        </p:nvSpPr>
        <p:spPr>
          <a:xfrm>
            <a:off x="1028700" y="2913206"/>
            <a:ext cx="3237402" cy="1784524"/>
          </a:xfrm>
          <a:prstGeom prst="rect">
            <a:avLst/>
          </a:prstGeom>
        </p:spPr>
        <p:txBody>
          <a:bodyPr lIns="0" tIns="0" rIns="0" bIns="0" rtlCol="0" anchor="t">
            <a:spAutoFit/>
          </a:bodyPr>
          <a:lstStyle/>
          <a:p>
            <a:pPr marL="0" lvl="0" indent="0" algn="ctr">
              <a:lnSpc>
                <a:spcPts val="3626"/>
              </a:lnSpc>
            </a:pPr>
            <a:r>
              <a:rPr lang="en-US" sz="2417" dirty="0">
                <a:solidFill>
                  <a:srgbClr val="000000"/>
                </a:solidFill>
                <a:latin typeface="Poppins Light"/>
              </a:rPr>
              <a:t>Winning Algorithm is quite simple and different from the existing one</a:t>
            </a:r>
          </a:p>
        </p:txBody>
      </p:sp>
      <p:sp>
        <p:nvSpPr>
          <p:cNvPr id="4" name="TextBox 4"/>
          <p:cNvSpPr txBox="1"/>
          <p:nvPr/>
        </p:nvSpPr>
        <p:spPr>
          <a:xfrm>
            <a:off x="2201518" y="5351178"/>
            <a:ext cx="7735640" cy="2522818"/>
          </a:xfrm>
          <a:prstGeom prst="rect">
            <a:avLst/>
          </a:prstGeom>
        </p:spPr>
        <p:txBody>
          <a:bodyPr lIns="0" tIns="0" rIns="0" bIns="0" rtlCol="0" anchor="t">
            <a:spAutoFit/>
          </a:bodyPr>
          <a:lstStyle/>
          <a:p>
            <a:pPr marL="0" lvl="0" indent="0" algn="ctr">
              <a:lnSpc>
                <a:spcPts val="3411"/>
              </a:lnSpc>
            </a:pPr>
            <a:r>
              <a:rPr lang="en-US" sz="2274">
                <a:solidFill>
                  <a:srgbClr val="000000"/>
                </a:solidFill>
                <a:latin typeface="Poppins Light"/>
              </a:rPr>
              <a:t>Each round accommodates four players, ensuring that gameplay proceeds without interruption from individuals not engaged in the game. However, it is worth noting that the current setup may not be highly scalable, but potential improvements can be implemented by adjusting the smart contract.</a:t>
            </a:r>
          </a:p>
        </p:txBody>
      </p:sp>
      <p:sp>
        <p:nvSpPr>
          <p:cNvPr id="5" name="TextBox 5"/>
          <p:cNvSpPr txBox="1"/>
          <p:nvPr/>
        </p:nvSpPr>
        <p:spPr>
          <a:xfrm>
            <a:off x="11176949" y="5580872"/>
            <a:ext cx="5650796" cy="461665"/>
          </a:xfrm>
          <a:prstGeom prst="rect">
            <a:avLst/>
          </a:prstGeom>
        </p:spPr>
        <p:txBody>
          <a:bodyPr lIns="0" tIns="0" rIns="0" bIns="0" rtlCol="0" anchor="t">
            <a:spAutoFit/>
          </a:bodyPr>
          <a:lstStyle/>
          <a:p>
            <a:pPr marL="0" lvl="0" indent="0" algn="ctr">
              <a:lnSpc>
                <a:spcPts val="3599"/>
              </a:lnSpc>
            </a:pPr>
            <a:endParaRPr lang="en-US" sz="2399" dirty="0">
              <a:solidFill>
                <a:srgbClr val="000000"/>
              </a:solidFill>
              <a:latin typeface="Poppins Light"/>
              <a:hlinkClick r:id="rId2" tooltip="https://docs.google.com/spreadsheets/d/1DUF2isFWsqVSYhbaACYtbgcLi_YjDqpE3GLQIVgkKQg/edit#gid=69851113"/>
            </a:endParaRPr>
          </a:p>
        </p:txBody>
      </p:sp>
      <p:sp>
        <p:nvSpPr>
          <p:cNvPr id="7" name="TextBox 7"/>
          <p:cNvSpPr txBox="1"/>
          <p:nvPr/>
        </p:nvSpPr>
        <p:spPr>
          <a:xfrm>
            <a:off x="8925714" y="2871801"/>
            <a:ext cx="6142556" cy="1897955"/>
          </a:xfrm>
          <a:prstGeom prst="rect">
            <a:avLst/>
          </a:prstGeom>
        </p:spPr>
        <p:txBody>
          <a:bodyPr lIns="0" tIns="0" rIns="0" bIns="0" rtlCol="0" anchor="t">
            <a:spAutoFit/>
          </a:bodyPr>
          <a:lstStyle/>
          <a:p>
            <a:pPr marL="0" lvl="0" indent="0" algn="ctr">
              <a:lnSpc>
                <a:spcPts val="3706"/>
              </a:lnSpc>
            </a:pPr>
            <a:r>
              <a:rPr lang="en-US" sz="2470" dirty="0">
                <a:solidFill>
                  <a:srgbClr val="000000"/>
                </a:solidFill>
                <a:latin typeface="Poppins Light"/>
              </a:rPr>
              <a:t>A bonus awarded to the player for </a:t>
            </a:r>
            <a:r>
              <a:rPr lang="en-US" sz="2470">
                <a:solidFill>
                  <a:srgbClr val="000000"/>
                </a:solidFill>
                <a:latin typeface="Poppins Light"/>
              </a:rPr>
              <a:t>every </a:t>
            </a:r>
            <a:r>
              <a:rPr lang="en-US" sz="2470" smtClean="0">
                <a:solidFill>
                  <a:srgbClr val="000000"/>
                </a:solidFill>
                <a:latin typeface="Poppins Light"/>
              </a:rPr>
              <a:t>5 </a:t>
            </a:r>
            <a:r>
              <a:rPr lang="en-US" sz="2470" dirty="0">
                <a:solidFill>
                  <a:srgbClr val="000000"/>
                </a:solidFill>
                <a:latin typeface="Poppins Light"/>
              </a:rPr>
              <a:t>games played serves as a source of satisfaction, enhancing their gaming experience with my game.</a:t>
            </a:r>
          </a:p>
        </p:txBody>
      </p:sp>
      <p:sp>
        <p:nvSpPr>
          <p:cNvPr id="8" name="Freeform 8"/>
          <p:cNvSpPr/>
          <p:nvPr/>
        </p:nvSpPr>
        <p:spPr>
          <a:xfrm rot="-4750201" flipH="1">
            <a:off x="14391540" y="-30417"/>
            <a:ext cx="4239313" cy="3794634"/>
          </a:xfrm>
          <a:custGeom>
            <a:avLst/>
            <a:gdLst/>
            <a:ahLst/>
            <a:cxnLst/>
            <a:rect l="l" t="t" r="r" b="b"/>
            <a:pathLst>
              <a:path w="5996386" h="7200900">
                <a:moveTo>
                  <a:pt x="5996385" y="0"/>
                </a:moveTo>
                <a:lnTo>
                  <a:pt x="0" y="0"/>
                </a:lnTo>
                <a:lnTo>
                  <a:pt x="0" y="7200900"/>
                </a:lnTo>
                <a:lnTo>
                  <a:pt x="5996385" y="7200900"/>
                </a:lnTo>
                <a:lnTo>
                  <a:pt x="5996385" y="0"/>
                </a:lnTo>
                <a:close/>
              </a:path>
            </a:pathLst>
          </a:custGeom>
          <a:blipFill>
            <a:blip r:embed="rId3" cstate="print">
              <a:extLst>
                <a:ext uri="{96DAC541-7B7A-43D3-8B79-37D633B846F1}">
                  <asvg:svgBlip xmlns="" xmlns:asvg="http://schemas.microsoft.com/office/drawing/2016/SVG/main" r:embed="rId5"/>
                </a:ext>
              </a:extLst>
            </a:blip>
            <a:stretch>
              <a:fillRect/>
            </a:stretch>
          </a:blipFill>
        </p:spPr>
      </p:sp>
      <p:sp>
        <p:nvSpPr>
          <p:cNvPr id="9" name="Freeform 9"/>
          <p:cNvSpPr/>
          <p:nvPr/>
        </p:nvSpPr>
        <p:spPr>
          <a:xfrm rot="11039855">
            <a:off x="2910816" y="7884216"/>
            <a:ext cx="5951307" cy="2595767"/>
          </a:xfrm>
          <a:custGeom>
            <a:avLst/>
            <a:gdLst/>
            <a:ahLst/>
            <a:cxnLst/>
            <a:rect l="l" t="t" r="r" b="b"/>
            <a:pathLst>
              <a:path w="7315200" h="3604399">
                <a:moveTo>
                  <a:pt x="0" y="0"/>
                </a:moveTo>
                <a:lnTo>
                  <a:pt x="7315200" y="0"/>
                </a:lnTo>
                <a:lnTo>
                  <a:pt x="7315200" y="3604399"/>
                </a:lnTo>
                <a:lnTo>
                  <a:pt x="0" y="3604399"/>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sp>
        <p:nvSpPr>
          <p:cNvPr id="10" name="Freeform 10"/>
          <p:cNvSpPr/>
          <p:nvPr/>
        </p:nvSpPr>
        <p:spPr>
          <a:xfrm>
            <a:off x="-533400" y="-571500"/>
            <a:ext cx="3124200" cy="3124200"/>
          </a:xfrm>
          <a:custGeom>
            <a:avLst/>
            <a:gdLst/>
            <a:ahLst/>
            <a:cxnLst/>
            <a:rect l="l" t="t" r="r" b="b"/>
            <a:pathLst>
              <a:path w="5171284" h="5628608">
                <a:moveTo>
                  <a:pt x="0" y="0"/>
                </a:moveTo>
                <a:lnTo>
                  <a:pt x="5171284" y="0"/>
                </a:lnTo>
                <a:lnTo>
                  <a:pt x="5171284" y="5628609"/>
                </a:lnTo>
                <a:lnTo>
                  <a:pt x="0" y="5628609"/>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14" name="Title 13"/>
          <p:cNvSpPr>
            <a:spLocks noGrp="1"/>
          </p:cNvSpPr>
          <p:nvPr>
            <p:ph type="title"/>
          </p:nvPr>
        </p:nvSpPr>
        <p:spPr>
          <a:xfrm>
            <a:off x="10744200" y="5524500"/>
            <a:ext cx="5181600" cy="2057400"/>
          </a:xfrm>
        </p:spPr>
        <p:txBody>
          <a:bodyPr>
            <a:normAutofit/>
          </a:bodyPr>
          <a:lstStyle/>
          <a:p>
            <a:r>
              <a:rPr lang="en-US" sz="2420" dirty="0" smtClean="0">
                <a:latin typeface="Poppins Light" charset="0"/>
                <a:cs typeface="Poppins Light" charset="0"/>
              </a:rPr>
              <a:t>The pleasure of engaging with an aesthetically pleasing user interface enhances the overall gaming experience.</a:t>
            </a:r>
            <a:endParaRPr lang="en-US" sz="2420" dirty="0">
              <a:latin typeface="Poppins Light" charset="0"/>
              <a:cs typeface="Poppins Light" charset="0"/>
            </a:endParaRPr>
          </a:p>
        </p:txBody>
      </p:sp>
      <p:sp>
        <p:nvSpPr>
          <p:cNvPr id="12" name="Subtitle 11"/>
          <p:cNvSpPr>
            <a:spLocks noGrp="1"/>
          </p:cNvSpPr>
          <p:nvPr>
            <p:ph type="subTitle" idx="4294967295"/>
          </p:nvPr>
        </p:nvSpPr>
        <p:spPr>
          <a:xfrm>
            <a:off x="4572000" y="3086100"/>
            <a:ext cx="4267200" cy="1828800"/>
          </a:xfrm>
        </p:spPr>
        <p:txBody>
          <a:bodyPr>
            <a:normAutofit/>
          </a:bodyPr>
          <a:lstStyle/>
          <a:p>
            <a:pPr>
              <a:buNone/>
            </a:pPr>
            <a:r>
              <a:rPr lang="en-US" sz="2420" dirty="0" smtClean="0">
                <a:solidFill>
                  <a:schemeClr val="tx1"/>
                </a:solidFill>
                <a:latin typeface="Poppins Light" charset="0"/>
                <a:cs typeface="Poppins Light" charset="0"/>
              </a:rPr>
              <a:t>    Created separate dashboards for both players and Owner</a:t>
            </a:r>
            <a:endParaRPr lang="en-US" sz="2420" dirty="0">
              <a:solidFill>
                <a:schemeClr val="tx1"/>
              </a:solidFill>
              <a:latin typeface="Poppins Light" charset="0"/>
              <a:cs typeface="Poppins Light"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2CC"/>
        </a:solidFill>
        <a:effectLst/>
      </p:bgPr>
    </p:bg>
    <p:spTree>
      <p:nvGrpSpPr>
        <p:cNvPr id="1" name=""/>
        <p:cNvGrpSpPr/>
        <p:nvPr/>
      </p:nvGrpSpPr>
      <p:grpSpPr>
        <a:xfrm>
          <a:off x="0" y="0"/>
          <a:ext cx="0" cy="0"/>
          <a:chOff x="0" y="0"/>
          <a:chExt cx="0" cy="0"/>
        </a:xfrm>
      </p:grpSpPr>
      <p:sp>
        <p:nvSpPr>
          <p:cNvPr id="2" name="Freeform 2"/>
          <p:cNvSpPr/>
          <p:nvPr/>
        </p:nvSpPr>
        <p:spPr>
          <a:xfrm flipH="1">
            <a:off x="10389436" y="-7275302"/>
            <a:ext cx="13395093" cy="14333270"/>
          </a:xfrm>
          <a:custGeom>
            <a:avLst/>
            <a:gdLst/>
            <a:ahLst/>
            <a:cxnLst/>
            <a:rect l="l" t="t" r="r" b="b"/>
            <a:pathLst>
              <a:path w="13395093" h="14333270">
                <a:moveTo>
                  <a:pt x="13395093" y="0"/>
                </a:moveTo>
                <a:lnTo>
                  <a:pt x="0" y="0"/>
                </a:lnTo>
                <a:lnTo>
                  <a:pt x="0" y="14333271"/>
                </a:lnTo>
                <a:lnTo>
                  <a:pt x="13395093" y="14333271"/>
                </a:lnTo>
                <a:lnTo>
                  <a:pt x="13395093"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786391" y="4295775"/>
            <a:ext cx="10562361" cy="1685925"/>
          </a:xfrm>
          <a:prstGeom prst="rect">
            <a:avLst/>
          </a:prstGeom>
        </p:spPr>
        <p:txBody>
          <a:bodyPr lIns="0" tIns="0" rIns="0" bIns="0" rtlCol="0" anchor="t">
            <a:spAutoFit/>
          </a:bodyPr>
          <a:lstStyle/>
          <a:p>
            <a:pPr>
              <a:lnSpc>
                <a:spcPts val="13200"/>
              </a:lnSpc>
            </a:pPr>
            <a:r>
              <a:rPr lang="en-US" sz="11000">
                <a:solidFill>
                  <a:srgbClr val="000000"/>
                </a:solidFill>
                <a:latin typeface="Poppins Medium"/>
              </a:rPr>
              <a:t>THANK YOU !</a:t>
            </a:r>
          </a:p>
        </p:txBody>
      </p:sp>
      <p:sp>
        <p:nvSpPr>
          <p:cNvPr id="4" name="TextBox 4"/>
          <p:cNvSpPr txBox="1"/>
          <p:nvPr/>
        </p:nvSpPr>
        <p:spPr>
          <a:xfrm>
            <a:off x="12373998" y="8112183"/>
            <a:ext cx="4885302" cy="1624860"/>
          </a:xfrm>
          <a:prstGeom prst="rect">
            <a:avLst/>
          </a:prstGeom>
        </p:spPr>
        <p:txBody>
          <a:bodyPr lIns="0" tIns="0" rIns="0" bIns="0" rtlCol="0" anchor="t">
            <a:spAutoFit/>
          </a:bodyPr>
          <a:lstStyle/>
          <a:p>
            <a:pPr algn="r">
              <a:lnSpc>
                <a:spcPts val="4300"/>
              </a:lnSpc>
            </a:pPr>
            <a:r>
              <a:rPr lang="en-US" sz="3308">
                <a:solidFill>
                  <a:srgbClr val="FF3131"/>
                </a:solidFill>
                <a:latin typeface="Poppins Medium"/>
              </a:rPr>
              <a:t>Regards- </a:t>
            </a:r>
          </a:p>
          <a:p>
            <a:pPr algn="r">
              <a:lnSpc>
                <a:spcPts val="4300"/>
              </a:lnSpc>
            </a:pPr>
            <a:r>
              <a:rPr lang="en-US" sz="3308">
                <a:solidFill>
                  <a:srgbClr val="737373"/>
                </a:solidFill>
                <a:latin typeface="Poppins Medium"/>
              </a:rPr>
              <a:t>P. Rupesh chowdary</a:t>
            </a:r>
          </a:p>
          <a:p>
            <a:pPr algn="r">
              <a:lnSpc>
                <a:spcPts val="4300"/>
              </a:lnSpc>
            </a:pPr>
            <a:r>
              <a:rPr lang="en-US" sz="3308">
                <a:solidFill>
                  <a:srgbClr val="737373"/>
                </a:solidFill>
                <a:latin typeface="Poppins Medium"/>
              </a:rPr>
              <a:t>S20210010173</a:t>
            </a:r>
          </a:p>
        </p:txBody>
      </p:sp>
      <p:sp>
        <p:nvSpPr>
          <p:cNvPr id="5" name="Freeform 5"/>
          <p:cNvSpPr/>
          <p:nvPr/>
        </p:nvSpPr>
        <p:spPr>
          <a:xfrm rot="2700000">
            <a:off x="-3024182" y="6145130"/>
            <a:ext cx="11797300" cy="7815711"/>
          </a:xfrm>
          <a:custGeom>
            <a:avLst/>
            <a:gdLst/>
            <a:ahLst/>
            <a:cxnLst/>
            <a:rect l="l" t="t" r="r" b="b"/>
            <a:pathLst>
              <a:path w="11797300" h="7815711">
                <a:moveTo>
                  <a:pt x="0" y="0"/>
                </a:moveTo>
                <a:lnTo>
                  <a:pt x="11797300" y="0"/>
                </a:lnTo>
                <a:lnTo>
                  <a:pt x="11797300" y="7815711"/>
                </a:lnTo>
                <a:lnTo>
                  <a:pt x="0" y="7815711"/>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181</Words>
  <Application>Microsoft Office PowerPoint</Application>
  <PresentationFormat>Custom</PresentationFormat>
  <Paragraphs>40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Poppins Medium Bold</vt:lpstr>
      <vt:lpstr>Poppins Medium</vt:lpstr>
      <vt:lpstr>Poppins Light</vt:lpstr>
      <vt:lpstr>Calibri</vt:lpstr>
      <vt:lpstr>Open Sauce</vt:lpstr>
      <vt:lpstr>Office Theme</vt:lpstr>
      <vt:lpstr>Slide 1</vt:lpstr>
      <vt:lpstr>Slide 2</vt:lpstr>
      <vt:lpstr>Slide 3</vt:lpstr>
      <vt:lpstr>The pleasure of engaging with an aesthetically pleasing user interface enhances the overall gaming experience.</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Pink Blue and Yellow Organic Shape Diversity Workshop Webinar Keynote Presentation</dc:title>
  <cp:lastModifiedBy>Admin</cp:lastModifiedBy>
  <cp:revision>9</cp:revision>
  <dcterms:created xsi:type="dcterms:W3CDTF">2006-08-16T00:00:00Z</dcterms:created>
  <dcterms:modified xsi:type="dcterms:W3CDTF">2023-11-14T13:36:47Z</dcterms:modified>
  <dc:identifier>DAFzd6m2URc</dc:identifier>
</cp:coreProperties>
</file>