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Jua" panose="020B0604020202020204" charset="-127"/>
      <p:regular r:id="rId12"/>
    </p:embeddedFont>
    <p:embeddedFont>
      <p:font typeface="Marykate"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1296" y="67"/>
      </p:cViewPr>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993" t="-61988" r="-12993" b="-61988"/>
            </a:stretch>
          </a:blipFill>
        </p:spPr>
      </p:sp>
      <p:sp>
        <p:nvSpPr>
          <p:cNvPr id="3" name="Freeform 3"/>
          <p:cNvSpPr/>
          <p:nvPr/>
        </p:nvSpPr>
        <p:spPr>
          <a:xfrm rot="-6524523">
            <a:off x="-4338509" y="4508431"/>
            <a:ext cx="9386333" cy="8211630"/>
          </a:xfrm>
          <a:custGeom>
            <a:avLst/>
            <a:gdLst/>
            <a:ahLst/>
            <a:cxnLst/>
            <a:rect l="l" t="t" r="r" b="b"/>
            <a:pathLst>
              <a:path w="9386333" h="8211630">
                <a:moveTo>
                  <a:pt x="0" y="0"/>
                </a:moveTo>
                <a:lnTo>
                  <a:pt x="9386333" y="0"/>
                </a:lnTo>
                <a:lnTo>
                  <a:pt x="9386333" y="8211629"/>
                </a:lnTo>
                <a:lnTo>
                  <a:pt x="0" y="82116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62934">
            <a:off x="13230685" y="5406999"/>
            <a:ext cx="9386333" cy="8211630"/>
          </a:xfrm>
          <a:custGeom>
            <a:avLst/>
            <a:gdLst/>
            <a:ahLst/>
            <a:cxnLst/>
            <a:rect l="l" t="t" r="r" b="b"/>
            <a:pathLst>
              <a:path w="9386333" h="8211630">
                <a:moveTo>
                  <a:pt x="0" y="0"/>
                </a:moveTo>
                <a:lnTo>
                  <a:pt x="9386334" y="0"/>
                </a:lnTo>
                <a:lnTo>
                  <a:pt x="9386334"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921546"/>
            <a:ext cx="15762693" cy="8229600"/>
            <a:chOff x="0" y="0"/>
            <a:chExt cx="4151491" cy="2167467"/>
          </a:xfrm>
        </p:grpSpPr>
        <p:sp>
          <p:nvSpPr>
            <p:cNvPr id="6" name="Freeform 6"/>
            <p:cNvSpPr/>
            <p:nvPr/>
          </p:nvSpPr>
          <p:spPr>
            <a:xfrm>
              <a:off x="0" y="0"/>
              <a:ext cx="4151491" cy="2167467"/>
            </a:xfrm>
            <a:custGeom>
              <a:avLst/>
              <a:gdLst/>
              <a:ahLst/>
              <a:cxnLst/>
              <a:rect l="l" t="t" r="r" b="b"/>
              <a:pathLst>
                <a:path w="4151491" h="2167467">
                  <a:moveTo>
                    <a:pt x="25049" y="0"/>
                  </a:moveTo>
                  <a:lnTo>
                    <a:pt x="4126442" y="0"/>
                  </a:lnTo>
                  <a:cubicBezTo>
                    <a:pt x="4133086" y="0"/>
                    <a:pt x="4139457" y="2639"/>
                    <a:pt x="4144154" y="7337"/>
                  </a:cubicBezTo>
                  <a:cubicBezTo>
                    <a:pt x="4148852" y="12034"/>
                    <a:pt x="4151491" y="18406"/>
                    <a:pt x="4151491" y="25049"/>
                  </a:cubicBezTo>
                  <a:lnTo>
                    <a:pt x="4151491" y="2142418"/>
                  </a:lnTo>
                  <a:cubicBezTo>
                    <a:pt x="4151491" y="2149061"/>
                    <a:pt x="4148852" y="2155433"/>
                    <a:pt x="4144154" y="2160130"/>
                  </a:cubicBezTo>
                  <a:cubicBezTo>
                    <a:pt x="4139457" y="2164828"/>
                    <a:pt x="4133086" y="2167467"/>
                    <a:pt x="4126442" y="2167467"/>
                  </a:cubicBezTo>
                  <a:lnTo>
                    <a:pt x="25049" y="2167467"/>
                  </a:lnTo>
                  <a:cubicBezTo>
                    <a:pt x="18406" y="2167467"/>
                    <a:pt x="12034" y="2164828"/>
                    <a:pt x="7337" y="2160130"/>
                  </a:cubicBezTo>
                  <a:cubicBezTo>
                    <a:pt x="2639" y="2155433"/>
                    <a:pt x="0" y="2149061"/>
                    <a:pt x="0" y="2142418"/>
                  </a:cubicBezTo>
                  <a:lnTo>
                    <a:pt x="0" y="25049"/>
                  </a:lnTo>
                  <a:cubicBezTo>
                    <a:pt x="0" y="18406"/>
                    <a:pt x="2639" y="12034"/>
                    <a:pt x="7337" y="7337"/>
                  </a:cubicBezTo>
                  <a:cubicBezTo>
                    <a:pt x="12034" y="2639"/>
                    <a:pt x="18406" y="0"/>
                    <a:pt x="25049" y="0"/>
                  </a:cubicBezTo>
                  <a:close/>
                </a:path>
              </a:pathLst>
            </a:custGeom>
            <a:solidFill>
              <a:srgbClr val="FFEEC8"/>
            </a:solidFill>
          </p:spPr>
        </p:sp>
        <p:sp>
          <p:nvSpPr>
            <p:cNvPr id="7" name="TextBox 7"/>
            <p:cNvSpPr txBox="1"/>
            <p:nvPr/>
          </p:nvSpPr>
          <p:spPr>
            <a:xfrm>
              <a:off x="0" y="-28575"/>
              <a:ext cx="4151491" cy="2196042"/>
            </a:xfrm>
            <a:prstGeom prst="rect">
              <a:avLst/>
            </a:prstGeom>
          </p:spPr>
          <p:txBody>
            <a:bodyPr lIns="50800" tIns="50800" rIns="50800" bIns="50800" rtlCol="0" anchor="ctr"/>
            <a:lstStyle/>
            <a:p>
              <a:pPr algn="ctr">
                <a:lnSpc>
                  <a:spcPts val="2241"/>
                </a:lnSpc>
              </a:pPr>
              <a:endParaRPr/>
            </a:p>
          </p:txBody>
        </p:sp>
      </p:grpSp>
      <p:sp>
        <p:nvSpPr>
          <p:cNvPr id="8" name="Freeform 8"/>
          <p:cNvSpPr/>
          <p:nvPr/>
        </p:nvSpPr>
        <p:spPr>
          <a:xfrm>
            <a:off x="0" y="0"/>
            <a:ext cx="5982082" cy="2431314"/>
          </a:xfrm>
          <a:custGeom>
            <a:avLst/>
            <a:gdLst/>
            <a:ahLst/>
            <a:cxnLst/>
            <a:rect l="l" t="t" r="r" b="b"/>
            <a:pathLst>
              <a:path w="5982082" h="2431314">
                <a:moveTo>
                  <a:pt x="0" y="0"/>
                </a:moveTo>
                <a:lnTo>
                  <a:pt x="5982082" y="0"/>
                </a:lnTo>
                <a:lnTo>
                  <a:pt x="5982082" y="2431314"/>
                </a:lnTo>
                <a:lnTo>
                  <a:pt x="0" y="243131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1507442" y="-186957"/>
            <a:ext cx="5982082" cy="2431314"/>
          </a:xfrm>
          <a:custGeom>
            <a:avLst/>
            <a:gdLst/>
            <a:ahLst/>
            <a:cxnLst/>
            <a:rect l="l" t="t" r="r" b="b"/>
            <a:pathLst>
              <a:path w="5982082" h="2431314">
                <a:moveTo>
                  <a:pt x="0" y="0"/>
                </a:moveTo>
                <a:lnTo>
                  <a:pt x="5982082" y="0"/>
                </a:lnTo>
                <a:lnTo>
                  <a:pt x="5982082" y="2431314"/>
                </a:lnTo>
                <a:lnTo>
                  <a:pt x="0" y="243131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flipH="1">
            <a:off x="8609232" y="8204189"/>
            <a:ext cx="4659849" cy="1893915"/>
          </a:xfrm>
          <a:custGeom>
            <a:avLst/>
            <a:gdLst/>
            <a:ahLst/>
            <a:cxnLst/>
            <a:rect l="l" t="t" r="r" b="b"/>
            <a:pathLst>
              <a:path w="4659849" h="1893915">
                <a:moveTo>
                  <a:pt x="4659849" y="0"/>
                </a:moveTo>
                <a:lnTo>
                  <a:pt x="0" y="0"/>
                </a:lnTo>
                <a:lnTo>
                  <a:pt x="0" y="1893915"/>
                </a:lnTo>
                <a:lnTo>
                  <a:pt x="4659849" y="1893915"/>
                </a:lnTo>
                <a:lnTo>
                  <a:pt x="4659849"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12255628" y="-111130"/>
            <a:ext cx="6113233" cy="4849838"/>
          </a:xfrm>
          <a:custGeom>
            <a:avLst/>
            <a:gdLst/>
            <a:ahLst/>
            <a:cxnLst/>
            <a:rect l="l" t="t" r="r" b="b"/>
            <a:pathLst>
              <a:path w="6113233" h="4849838">
                <a:moveTo>
                  <a:pt x="0" y="0"/>
                </a:moveTo>
                <a:lnTo>
                  <a:pt x="6113233" y="0"/>
                </a:lnTo>
                <a:lnTo>
                  <a:pt x="6113233" y="4849838"/>
                </a:lnTo>
                <a:lnTo>
                  <a:pt x="0" y="4849838"/>
                </a:lnTo>
                <a:lnTo>
                  <a:pt x="0" y="0"/>
                </a:lnTo>
                <a:close/>
              </a:path>
            </a:pathLst>
          </a:custGeom>
          <a:blipFill>
            <a:blip r:embed="rId7"/>
            <a:stretch>
              <a:fillRect t="-17760"/>
            </a:stretch>
          </a:blipFill>
        </p:spPr>
      </p:sp>
      <p:sp>
        <p:nvSpPr>
          <p:cNvPr id="12" name="TextBox 12"/>
          <p:cNvSpPr txBox="1"/>
          <p:nvPr/>
        </p:nvSpPr>
        <p:spPr>
          <a:xfrm>
            <a:off x="3276600" y="3750215"/>
            <a:ext cx="9653070" cy="3431580"/>
          </a:xfrm>
          <a:prstGeom prst="rect">
            <a:avLst/>
          </a:prstGeom>
        </p:spPr>
        <p:txBody>
          <a:bodyPr wrap="square" lIns="0" tIns="0" rIns="0" bIns="0" rtlCol="0" anchor="t">
            <a:spAutoFit/>
          </a:bodyPr>
          <a:lstStyle/>
          <a:p>
            <a:pPr algn="ctr">
              <a:lnSpc>
                <a:spcPts val="9195"/>
              </a:lnSpc>
            </a:pPr>
            <a:r>
              <a:rPr lang="en-US" sz="7599" dirty="0">
                <a:solidFill>
                  <a:srgbClr val="F9705A"/>
                </a:solidFill>
                <a:latin typeface="Jua Bold"/>
              </a:rPr>
              <a:t>TOM AND JERRY</a:t>
            </a:r>
          </a:p>
          <a:p>
            <a:pPr marL="0" lvl="0" indent="0" algn="ctr">
              <a:lnSpc>
                <a:spcPts val="9195"/>
              </a:lnSpc>
            </a:pPr>
            <a:r>
              <a:rPr lang="en-US" sz="7599" dirty="0">
                <a:solidFill>
                  <a:srgbClr val="F9705A"/>
                </a:solidFill>
                <a:latin typeface="Jua Bold"/>
              </a:rPr>
              <a:t>FREE FALL FRENZY</a:t>
            </a:r>
          </a:p>
        </p:txBody>
      </p:sp>
      <p:sp>
        <p:nvSpPr>
          <p:cNvPr id="13" name="TextBox 13"/>
          <p:cNvSpPr txBox="1"/>
          <p:nvPr/>
        </p:nvSpPr>
        <p:spPr>
          <a:xfrm>
            <a:off x="5479007" y="1949977"/>
            <a:ext cx="6181410" cy="1239103"/>
          </a:xfrm>
          <a:prstGeom prst="rect">
            <a:avLst/>
          </a:prstGeom>
        </p:spPr>
        <p:txBody>
          <a:bodyPr lIns="0" tIns="0" rIns="0" bIns="0" rtlCol="0" anchor="t">
            <a:spAutoFit/>
          </a:bodyPr>
          <a:lstStyle/>
          <a:p>
            <a:pPr algn="ctr">
              <a:lnSpc>
                <a:spcPts val="4773"/>
              </a:lnSpc>
            </a:pPr>
            <a:r>
              <a:rPr lang="en-US" sz="2983" spc="894" dirty="0">
                <a:solidFill>
                  <a:srgbClr val="000000"/>
                </a:solidFill>
                <a:latin typeface="Jua Bold"/>
              </a:rPr>
              <a:t>Multimedia Systems </a:t>
            </a:r>
          </a:p>
          <a:p>
            <a:pPr marL="0" lvl="0" indent="0" algn="ctr">
              <a:lnSpc>
                <a:spcPts val="4773"/>
              </a:lnSpc>
              <a:spcBef>
                <a:spcPct val="0"/>
              </a:spcBef>
            </a:pPr>
            <a:r>
              <a:rPr lang="en-US" sz="2983" spc="894" dirty="0">
                <a:solidFill>
                  <a:srgbClr val="000000"/>
                </a:solidFill>
                <a:latin typeface="Jua Bold"/>
              </a:rPr>
              <a:t>S2024 Project</a:t>
            </a:r>
          </a:p>
        </p:txBody>
      </p:sp>
      <p:sp>
        <p:nvSpPr>
          <p:cNvPr id="14" name="TextBox 14"/>
          <p:cNvSpPr txBox="1"/>
          <p:nvPr/>
        </p:nvSpPr>
        <p:spPr>
          <a:xfrm>
            <a:off x="10788076" y="7136621"/>
            <a:ext cx="6436397" cy="431978"/>
          </a:xfrm>
          <a:prstGeom prst="rect">
            <a:avLst/>
          </a:prstGeom>
        </p:spPr>
        <p:txBody>
          <a:bodyPr wrap="square" lIns="0" tIns="0" rIns="0" bIns="0" rtlCol="0" anchor="t">
            <a:spAutoFit/>
          </a:bodyPr>
          <a:lstStyle/>
          <a:p>
            <a:pPr algn="ctr">
              <a:lnSpc>
                <a:spcPts val="3779"/>
              </a:lnSpc>
            </a:pPr>
            <a:r>
              <a:rPr lang="en-US" sz="2699" dirty="0">
                <a:solidFill>
                  <a:srgbClr val="000000"/>
                </a:solidFill>
                <a:latin typeface="Jua"/>
              </a:rPr>
              <a:t>Rupesh </a:t>
            </a:r>
            <a:r>
              <a:rPr lang="en-US" sz="2699" dirty="0" err="1">
                <a:solidFill>
                  <a:srgbClr val="000000"/>
                </a:solidFill>
                <a:latin typeface="Jua"/>
              </a:rPr>
              <a:t>chowdary</a:t>
            </a:r>
            <a:r>
              <a:rPr lang="en-US" sz="2699" dirty="0">
                <a:solidFill>
                  <a:srgbClr val="000000"/>
                </a:solidFill>
                <a:latin typeface="Jua"/>
              </a:rPr>
              <a:t> (S20210010173)</a:t>
            </a:r>
          </a:p>
        </p:txBody>
      </p:sp>
      <p:sp>
        <p:nvSpPr>
          <p:cNvPr id="15" name="TextBox 15"/>
          <p:cNvSpPr txBox="1"/>
          <p:nvPr/>
        </p:nvSpPr>
        <p:spPr>
          <a:xfrm>
            <a:off x="11013232" y="7726284"/>
            <a:ext cx="5818592" cy="410241"/>
          </a:xfrm>
          <a:prstGeom prst="rect">
            <a:avLst/>
          </a:prstGeom>
        </p:spPr>
        <p:txBody>
          <a:bodyPr wrap="square" lIns="0" tIns="0" rIns="0" bIns="0" rtlCol="0" anchor="t">
            <a:spAutoFit/>
          </a:bodyPr>
          <a:lstStyle/>
          <a:p>
            <a:pPr algn="ctr">
              <a:lnSpc>
                <a:spcPts val="3639"/>
              </a:lnSpc>
            </a:pPr>
            <a:r>
              <a:rPr lang="en-US" sz="2599" dirty="0" err="1">
                <a:solidFill>
                  <a:srgbClr val="000000"/>
                </a:solidFill>
                <a:latin typeface="Jua"/>
              </a:rPr>
              <a:t>Ramtej</a:t>
            </a:r>
            <a:r>
              <a:rPr lang="en-US" sz="2599" dirty="0">
                <a:solidFill>
                  <a:srgbClr val="000000"/>
                </a:solidFill>
                <a:latin typeface="Jua"/>
              </a:rPr>
              <a:t> </a:t>
            </a:r>
            <a:r>
              <a:rPr lang="en-US" sz="2599" dirty="0" err="1">
                <a:solidFill>
                  <a:srgbClr val="000000"/>
                </a:solidFill>
                <a:latin typeface="Jua"/>
              </a:rPr>
              <a:t>somisetty</a:t>
            </a:r>
            <a:r>
              <a:rPr lang="en-US" sz="2599" dirty="0">
                <a:solidFill>
                  <a:srgbClr val="000000"/>
                </a:solidFill>
                <a:latin typeface="Jua"/>
              </a:rPr>
              <a:t> (S20210010211)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993" t="-61988" r="-12993" b="-61988"/>
            </a:stretch>
          </a:blipFill>
        </p:spPr>
      </p:sp>
      <p:sp>
        <p:nvSpPr>
          <p:cNvPr id="3" name="Freeform 3"/>
          <p:cNvSpPr/>
          <p:nvPr/>
        </p:nvSpPr>
        <p:spPr>
          <a:xfrm rot="10034853" flipV="1">
            <a:off x="79122" y="-2537179"/>
            <a:ext cx="9386333" cy="8211630"/>
          </a:xfrm>
          <a:custGeom>
            <a:avLst/>
            <a:gdLst/>
            <a:ahLst/>
            <a:cxnLst/>
            <a:rect l="l" t="t" r="r" b="b"/>
            <a:pathLst>
              <a:path w="9386333" h="8211630">
                <a:moveTo>
                  <a:pt x="0" y="8211630"/>
                </a:moveTo>
                <a:lnTo>
                  <a:pt x="9386333" y="8211630"/>
                </a:lnTo>
                <a:lnTo>
                  <a:pt x="9386333" y="0"/>
                </a:lnTo>
                <a:lnTo>
                  <a:pt x="0" y="0"/>
                </a:lnTo>
                <a:lnTo>
                  <a:pt x="0" y="821163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034853" flipV="1">
            <a:off x="12360640" y="-3389269"/>
            <a:ext cx="9386333" cy="8211630"/>
          </a:xfrm>
          <a:custGeom>
            <a:avLst/>
            <a:gdLst/>
            <a:ahLst/>
            <a:cxnLst/>
            <a:rect l="l" t="t" r="r" b="b"/>
            <a:pathLst>
              <a:path w="9386333" h="8211630">
                <a:moveTo>
                  <a:pt x="0" y="8211629"/>
                </a:moveTo>
                <a:lnTo>
                  <a:pt x="9386334" y="8211629"/>
                </a:lnTo>
                <a:lnTo>
                  <a:pt x="9386334" y="0"/>
                </a:lnTo>
                <a:lnTo>
                  <a:pt x="0" y="0"/>
                </a:lnTo>
                <a:lnTo>
                  <a:pt x="0" y="821162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3199798" flipV="1">
            <a:off x="9804018" y="4529029"/>
            <a:ext cx="9386333" cy="8211630"/>
          </a:xfrm>
          <a:custGeom>
            <a:avLst/>
            <a:gdLst/>
            <a:ahLst/>
            <a:cxnLst/>
            <a:rect l="l" t="t" r="r" b="b"/>
            <a:pathLst>
              <a:path w="9386333" h="8211630">
                <a:moveTo>
                  <a:pt x="0" y="8211630"/>
                </a:moveTo>
                <a:lnTo>
                  <a:pt x="9386334" y="8211630"/>
                </a:lnTo>
                <a:lnTo>
                  <a:pt x="9386334" y="0"/>
                </a:lnTo>
                <a:lnTo>
                  <a:pt x="0" y="0"/>
                </a:lnTo>
                <a:lnTo>
                  <a:pt x="0" y="821163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200973" y="1028700"/>
            <a:ext cx="16230600" cy="8229600"/>
            <a:chOff x="0" y="0"/>
            <a:chExt cx="4274726" cy="2167467"/>
          </a:xfrm>
        </p:grpSpPr>
        <p:sp>
          <p:nvSpPr>
            <p:cNvPr id="7" name="Freeform 7"/>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EEC8"/>
            </a:solidFill>
          </p:spPr>
        </p:sp>
        <p:sp>
          <p:nvSpPr>
            <p:cNvPr id="8" name="TextBox 8"/>
            <p:cNvSpPr txBox="1"/>
            <p:nvPr/>
          </p:nvSpPr>
          <p:spPr>
            <a:xfrm>
              <a:off x="0" y="-28575"/>
              <a:ext cx="4274726" cy="2196042"/>
            </a:xfrm>
            <a:prstGeom prst="rect">
              <a:avLst/>
            </a:prstGeom>
          </p:spPr>
          <p:txBody>
            <a:bodyPr lIns="50800" tIns="50800" rIns="50800" bIns="50800" rtlCol="0" anchor="ctr"/>
            <a:lstStyle/>
            <a:p>
              <a:pPr algn="ctr">
                <a:lnSpc>
                  <a:spcPts val="2241"/>
                </a:lnSpc>
              </a:pPr>
              <a:endParaRPr/>
            </a:p>
          </p:txBody>
        </p:sp>
      </p:grpSp>
      <p:sp>
        <p:nvSpPr>
          <p:cNvPr id="9" name="TextBox 9"/>
          <p:cNvSpPr txBox="1"/>
          <p:nvPr/>
        </p:nvSpPr>
        <p:spPr>
          <a:xfrm>
            <a:off x="1834385" y="4033548"/>
            <a:ext cx="9735709" cy="3334246"/>
          </a:xfrm>
          <a:prstGeom prst="rect">
            <a:avLst/>
          </a:prstGeom>
        </p:spPr>
        <p:txBody>
          <a:bodyPr lIns="0" tIns="0" rIns="0" bIns="0" rtlCol="0" anchor="t">
            <a:spAutoFit/>
          </a:bodyPr>
          <a:lstStyle/>
          <a:p>
            <a:pPr algn="ctr">
              <a:lnSpc>
                <a:spcPts val="13033"/>
              </a:lnSpc>
            </a:pPr>
            <a:r>
              <a:rPr lang="en-US" sz="11848" dirty="0">
                <a:solidFill>
                  <a:srgbClr val="F9705A"/>
                </a:solidFill>
                <a:latin typeface="Jua Bold"/>
              </a:rPr>
              <a:t>THANK</a:t>
            </a:r>
            <a:r>
              <a:rPr lang="en-US" sz="3000" dirty="0">
                <a:solidFill>
                  <a:srgbClr val="F9705A"/>
                </a:solidFill>
                <a:latin typeface="Jua Bold"/>
              </a:rPr>
              <a:t> </a:t>
            </a:r>
            <a:r>
              <a:rPr lang="en-US" sz="11848" dirty="0">
                <a:solidFill>
                  <a:srgbClr val="F9705A"/>
                </a:solidFill>
                <a:latin typeface="Jua Bold"/>
              </a:rPr>
              <a:t>YOU</a:t>
            </a:r>
          </a:p>
          <a:p>
            <a:pPr marL="0" lvl="0" indent="0" algn="ctr">
              <a:lnSpc>
                <a:spcPts val="13033"/>
              </a:lnSpc>
            </a:pPr>
            <a:endParaRPr lang="en-US" sz="11848" dirty="0">
              <a:solidFill>
                <a:srgbClr val="F9705A"/>
              </a:solidFill>
              <a:latin typeface="Jua Bold"/>
            </a:endParaRPr>
          </a:p>
        </p:txBody>
      </p:sp>
      <p:sp>
        <p:nvSpPr>
          <p:cNvPr id="10" name="Freeform 10"/>
          <p:cNvSpPr/>
          <p:nvPr/>
        </p:nvSpPr>
        <p:spPr>
          <a:xfrm flipH="1">
            <a:off x="0" y="8128979"/>
            <a:ext cx="5309664" cy="2158021"/>
          </a:xfrm>
          <a:custGeom>
            <a:avLst/>
            <a:gdLst/>
            <a:ahLst/>
            <a:cxnLst/>
            <a:rect l="l" t="t" r="r" b="b"/>
            <a:pathLst>
              <a:path w="5309664" h="2158021">
                <a:moveTo>
                  <a:pt x="5309664" y="0"/>
                </a:moveTo>
                <a:lnTo>
                  <a:pt x="0" y="0"/>
                </a:lnTo>
                <a:lnTo>
                  <a:pt x="0" y="2158021"/>
                </a:lnTo>
                <a:lnTo>
                  <a:pt x="5309664" y="2158021"/>
                </a:lnTo>
                <a:lnTo>
                  <a:pt x="530966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flipH="1">
            <a:off x="9144000" y="-90681"/>
            <a:ext cx="7271573" cy="2955405"/>
          </a:xfrm>
          <a:custGeom>
            <a:avLst/>
            <a:gdLst/>
            <a:ahLst/>
            <a:cxnLst/>
            <a:rect l="l" t="t" r="r" b="b"/>
            <a:pathLst>
              <a:path w="7271573" h="2955405">
                <a:moveTo>
                  <a:pt x="7271573" y="0"/>
                </a:moveTo>
                <a:lnTo>
                  <a:pt x="0" y="0"/>
                </a:lnTo>
                <a:lnTo>
                  <a:pt x="0" y="2955405"/>
                </a:lnTo>
                <a:lnTo>
                  <a:pt x="7271573" y="2955405"/>
                </a:lnTo>
                <a:lnTo>
                  <a:pt x="7271573"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flipV="1">
            <a:off x="0" y="22859"/>
            <a:ext cx="5634353" cy="2289985"/>
          </a:xfrm>
          <a:custGeom>
            <a:avLst/>
            <a:gdLst/>
            <a:ahLst/>
            <a:cxnLst/>
            <a:rect l="l" t="t" r="r" b="b"/>
            <a:pathLst>
              <a:path w="5634353" h="2289985">
                <a:moveTo>
                  <a:pt x="0" y="2289985"/>
                </a:moveTo>
                <a:lnTo>
                  <a:pt x="5634353" y="2289985"/>
                </a:lnTo>
                <a:lnTo>
                  <a:pt x="5634353" y="0"/>
                </a:lnTo>
                <a:lnTo>
                  <a:pt x="0" y="0"/>
                </a:lnTo>
                <a:lnTo>
                  <a:pt x="0" y="228998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flipV="1">
            <a:off x="10592605" y="7997015"/>
            <a:ext cx="5634353" cy="2289985"/>
          </a:xfrm>
          <a:custGeom>
            <a:avLst/>
            <a:gdLst/>
            <a:ahLst/>
            <a:cxnLst/>
            <a:rect l="l" t="t" r="r" b="b"/>
            <a:pathLst>
              <a:path w="5634353" h="2289985">
                <a:moveTo>
                  <a:pt x="0" y="2289985"/>
                </a:moveTo>
                <a:lnTo>
                  <a:pt x="5634352" y="2289985"/>
                </a:lnTo>
                <a:lnTo>
                  <a:pt x="5634352" y="0"/>
                </a:lnTo>
                <a:lnTo>
                  <a:pt x="0" y="0"/>
                </a:lnTo>
                <a:lnTo>
                  <a:pt x="0" y="228998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14"/>
          <p:cNvSpPr txBox="1"/>
          <p:nvPr/>
        </p:nvSpPr>
        <p:spPr>
          <a:xfrm>
            <a:off x="9144000" y="6485553"/>
            <a:ext cx="7498888" cy="640081"/>
          </a:xfrm>
          <a:prstGeom prst="rect">
            <a:avLst/>
          </a:prstGeom>
        </p:spPr>
        <p:txBody>
          <a:bodyPr lIns="0" tIns="0" rIns="0" bIns="0" rtlCol="0" anchor="t">
            <a:spAutoFit/>
          </a:bodyPr>
          <a:lstStyle/>
          <a:p>
            <a:pPr algn="ctr">
              <a:lnSpc>
                <a:spcPts val="4619"/>
              </a:lnSpc>
            </a:pPr>
            <a:r>
              <a:rPr lang="en-US" sz="3299">
                <a:solidFill>
                  <a:srgbClr val="000000"/>
                </a:solidFill>
                <a:latin typeface="Jua"/>
              </a:rPr>
              <a:t>Rupesh chowdary (S20210010173)</a:t>
            </a:r>
          </a:p>
        </p:txBody>
      </p:sp>
      <p:sp>
        <p:nvSpPr>
          <p:cNvPr id="15" name="TextBox 15"/>
          <p:cNvSpPr txBox="1"/>
          <p:nvPr/>
        </p:nvSpPr>
        <p:spPr>
          <a:xfrm>
            <a:off x="10001293" y="7356934"/>
            <a:ext cx="5784302" cy="640081"/>
          </a:xfrm>
          <a:prstGeom prst="rect">
            <a:avLst/>
          </a:prstGeom>
        </p:spPr>
        <p:txBody>
          <a:bodyPr lIns="0" tIns="0" rIns="0" bIns="0" rtlCol="0" anchor="t">
            <a:spAutoFit/>
          </a:bodyPr>
          <a:lstStyle/>
          <a:p>
            <a:pPr algn="ctr">
              <a:lnSpc>
                <a:spcPts val="4619"/>
              </a:lnSpc>
            </a:pPr>
            <a:r>
              <a:rPr lang="en-US" sz="3299">
                <a:solidFill>
                  <a:srgbClr val="000000"/>
                </a:solidFill>
                <a:latin typeface="Jua"/>
              </a:rPr>
              <a:t>Ramtej (S20210010211)</a:t>
            </a:r>
          </a:p>
        </p:txBody>
      </p:sp>
      <p:sp>
        <p:nvSpPr>
          <p:cNvPr id="16" name="Freeform 16"/>
          <p:cNvSpPr/>
          <p:nvPr/>
        </p:nvSpPr>
        <p:spPr>
          <a:xfrm>
            <a:off x="12127692" y="374430"/>
            <a:ext cx="6113233" cy="4849838"/>
          </a:xfrm>
          <a:custGeom>
            <a:avLst/>
            <a:gdLst/>
            <a:ahLst/>
            <a:cxnLst/>
            <a:rect l="l" t="t" r="r" b="b"/>
            <a:pathLst>
              <a:path w="6113233" h="4849838">
                <a:moveTo>
                  <a:pt x="0" y="0"/>
                </a:moveTo>
                <a:lnTo>
                  <a:pt x="6113233" y="0"/>
                </a:lnTo>
                <a:lnTo>
                  <a:pt x="6113233" y="4849838"/>
                </a:lnTo>
                <a:lnTo>
                  <a:pt x="0" y="4849838"/>
                </a:lnTo>
                <a:lnTo>
                  <a:pt x="0" y="0"/>
                </a:lnTo>
                <a:close/>
              </a:path>
            </a:pathLst>
          </a:custGeom>
          <a:blipFill>
            <a:blip r:embed="rId7"/>
            <a:stretch>
              <a:fillRect t="-17760"/>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993" t="-61988" r="-12993" b="-61988"/>
            </a:stretch>
          </a:blipFill>
        </p:spPr>
      </p:sp>
      <p:sp>
        <p:nvSpPr>
          <p:cNvPr id="3" name="Freeform 3"/>
          <p:cNvSpPr/>
          <p:nvPr/>
        </p:nvSpPr>
        <p:spPr>
          <a:xfrm rot="-8037382">
            <a:off x="-2537478" y="6181185"/>
            <a:ext cx="9386333" cy="8211630"/>
          </a:xfrm>
          <a:custGeom>
            <a:avLst/>
            <a:gdLst/>
            <a:ahLst/>
            <a:cxnLst/>
            <a:rect l="l" t="t" r="r" b="b"/>
            <a:pathLst>
              <a:path w="9386333" h="8211630">
                <a:moveTo>
                  <a:pt x="0" y="0"/>
                </a:moveTo>
                <a:lnTo>
                  <a:pt x="9386333" y="0"/>
                </a:lnTo>
                <a:lnTo>
                  <a:pt x="9386333"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891266">
            <a:off x="13884636" y="-1745440"/>
            <a:ext cx="9386333" cy="8211630"/>
          </a:xfrm>
          <a:custGeom>
            <a:avLst/>
            <a:gdLst/>
            <a:ahLst/>
            <a:cxnLst/>
            <a:rect l="l" t="t" r="r" b="b"/>
            <a:pathLst>
              <a:path w="9386333" h="8211630">
                <a:moveTo>
                  <a:pt x="0" y="0"/>
                </a:moveTo>
                <a:lnTo>
                  <a:pt x="9386334" y="0"/>
                </a:lnTo>
                <a:lnTo>
                  <a:pt x="9386334"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1028700"/>
            <a:ext cx="16230600" cy="8229600"/>
            <a:chOff x="0" y="0"/>
            <a:chExt cx="4274726" cy="2167467"/>
          </a:xfrm>
        </p:grpSpPr>
        <p:sp>
          <p:nvSpPr>
            <p:cNvPr id="6" name="Freeform 6"/>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EEC8"/>
            </a:solidFill>
          </p:spPr>
        </p:sp>
        <p:sp>
          <p:nvSpPr>
            <p:cNvPr id="7" name="TextBox 7"/>
            <p:cNvSpPr txBox="1"/>
            <p:nvPr/>
          </p:nvSpPr>
          <p:spPr>
            <a:xfrm>
              <a:off x="0" y="-28575"/>
              <a:ext cx="4274726" cy="2196042"/>
            </a:xfrm>
            <a:prstGeom prst="rect">
              <a:avLst/>
            </a:prstGeom>
          </p:spPr>
          <p:txBody>
            <a:bodyPr lIns="50800" tIns="50800" rIns="50800" bIns="50800" rtlCol="0" anchor="ctr"/>
            <a:lstStyle/>
            <a:p>
              <a:pPr algn="ctr">
                <a:lnSpc>
                  <a:spcPts val="2241"/>
                </a:lnSpc>
              </a:pPr>
              <a:endParaRPr/>
            </a:p>
          </p:txBody>
        </p:sp>
      </p:grpSp>
      <p:sp>
        <p:nvSpPr>
          <p:cNvPr id="8" name="Freeform 8"/>
          <p:cNvSpPr/>
          <p:nvPr/>
        </p:nvSpPr>
        <p:spPr>
          <a:xfrm>
            <a:off x="-402807" y="0"/>
            <a:ext cx="6714921" cy="2729164"/>
          </a:xfrm>
          <a:custGeom>
            <a:avLst/>
            <a:gdLst/>
            <a:ahLst/>
            <a:cxnLst/>
            <a:rect l="l" t="t" r="r" b="b"/>
            <a:pathLst>
              <a:path w="6714921" h="2729164">
                <a:moveTo>
                  <a:pt x="0" y="0"/>
                </a:moveTo>
                <a:lnTo>
                  <a:pt x="6714922" y="0"/>
                </a:lnTo>
                <a:lnTo>
                  <a:pt x="6714922" y="2729164"/>
                </a:lnTo>
                <a:lnTo>
                  <a:pt x="0" y="27291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3803872" y="7972092"/>
            <a:ext cx="6329254" cy="2572416"/>
          </a:xfrm>
          <a:custGeom>
            <a:avLst/>
            <a:gdLst/>
            <a:ahLst/>
            <a:cxnLst/>
            <a:rect l="l" t="t" r="r" b="b"/>
            <a:pathLst>
              <a:path w="6329254" h="2572416">
                <a:moveTo>
                  <a:pt x="6329254" y="0"/>
                </a:moveTo>
                <a:lnTo>
                  <a:pt x="0" y="0"/>
                </a:lnTo>
                <a:lnTo>
                  <a:pt x="0" y="2572416"/>
                </a:lnTo>
                <a:lnTo>
                  <a:pt x="6329254" y="2572416"/>
                </a:lnTo>
                <a:lnTo>
                  <a:pt x="632925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6678050" y="1485787"/>
            <a:ext cx="7969867" cy="1350645"/>
          </a:xfrm>
          <a:prstGeom prst="rect">
            <a:avLst/>
          </a:prstGeom>
        </p:spPr>
        <p:txBody>
          <a:bodyPr lIns="0" tIns="0" rIns="0" bIns="0" rtlCol="0" anchor="t">
            <a:spAutoFit/>
          </a:bodyPr>
          <a:lstStyle/>
          <a:p>
            <a:pPr marL="0" lvl="0" indent="0">
              <a:lnSpc>
                <a:spcPts val="8910"/>
              </a:lnSpc>
            </a:pPr>
            <a:r>
              <a:rPr lang="en-US" sz="8100" dirty="0">
                <a:solidFill>
                  <a:srgbClr val="F9705A"/>
                </a:solidFill>
                <a:latin typeface="Jua Bold"/>
              </a:rPr>
              <a:t>INTRODUCTION</a:t>
            </a:r>
          </a:p>
        </p:txBody>
      </p:sp>
      <p:sp>
        <p:nvSpPr>
          <p:cNvPr id="11" name="TextBox 11"/>
          <p:cNvSpPr txBox="1"/>
          <p:nvPr/>
        </p:nvSpPr>
        <p:spPr>
          <a:xfrm>
            <a:off x="1902369" y="3357362"/>
            <a:ext cx="14483261" cy="3888741"/>
          </a:xfrm>
          <a:prstGeom prst="rect">
            <a:avLst/>
          </a:prstGeom>
        </p:spPr>
        <p:txBody>
          <a:bodyPr lIns="0" tIns="0" rIns="0" bIns="0" rtlCol="0" anchor="t">
            <a:spAutoFit/>
          </a:bodyPr>
          <a:lstStyle/>
          <a:p>
            <a:pPr algn="ctr">
              <a:lnSpc>
                <a:spcPts val="6159"/>
              </a:lnSpc>
            </a:pPr>
            <a:r>
              <a:rPr lang="en-US" sz="4399" dirty="0">
                <a:solidFill>
                  <a:srgbClr val="000000"/>
                </a:solidFill>
                <a:latin typeface="Marykate"/>
              </a:rPr>
              <a:t>Welcome to Tom and Jerry Free Fall Frenzy'!. In this game, Jerry falls from the sky, trying to avoid Tom while collecting cheese for extra lives. But watch out! Tom gets faster as jerry go down. Can you help Jerry escape? Let's dive into this exciting adventure filled with cheese, challenges, and endless excitement!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993" t="-61988" r="-12993" b="-61988"/>
            </a:stretch>
          </a:blipFill>
        </p:spPr>
      </p:sp>
      <p:sp>
        <p:nvSpPr>
          <p:cNvPr id="3" name="Freeform 3"/>
          <p:cNvSpPr/>
          <p:nvPr/>
        </p:nvSpPr>
        <p:spPr>
          <a:xfrm rot="1044451">
            <a:off x="-2022870" y="-2675620"/>
            <a:ext cx="9386333" cy="8211630"/>
          </a:xfrm>
          <a:custGeom>
            <a:avLst/>
            <a:gdLst/>
            <a:ahLst/>
            <a:cxnLst/>
            <a:rect l="l" t="t" r="r" b="b"/>
            <a:pathLst>
              <a:path w="9386333" h="8211630">
                <a:moveTo>
                  <a:pt x="0" y="0"/>
                </a:moveTo>
                <a:lnTo>
                  <a:pt x="9386333" y="0"/>
                </a:lnTo>
                <a:lnTo>
                  <a:pt x="9386333"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70792" y="250762"/>
            <a:ext cx="17746416" cy="9785476"/>
          </a:xfrm>
          <a:custGeom>
            <a:avLst/>
            <a:gdLst/>
            <a:ahLst/>
            <a:cxnLst/>
            <a:rect l="l" t="t" r="r" b="b"/>
            <a:pathLst>
              <a:path w="17746416" h="9785476">
                <a:moveTo>
                  <a:pt x="0" y="0"/>
                </a:moveTo>
                <a:lnTo>
                  <a:pt x="17746416" y="0"/>
                </a:lnTo>
                <a:lnTo>
                  <a:pt x="17746416" y="9785476"/>
                </a:lnTo>
                <a:lnTo>
                  <a:pt x="0" y="9785476"/>
                </a:lnTo>
                <a:lnTo>
                  <a:pt x="0" y="0"/>
                </a:lnTo>
                <a:close/>
              </a:path>
            </a:pathLst>
          </a:custGeom>
          <a:blipFill>
            <a:blip r:embed="rId5"/>
            <a:stretch>
              <a:fillRect b="-2011"/>
            </a:stretch>
          </a:blipFill>
        </p:spPr>
      </p:sp>
      <p:sp>
        <p:nvSpPr>
          <p:cNvPr id="5" name="TextBox 5"/>
          <p:cNvSpPr txBox="1"/>
          <p:nvPr/>
        </p:nvSpPr>
        <p:spPr>
          <a:xfrm>
            <a:off x="582625" y="615809"/>
            <a:ext cx="11413091" cy="1269578"/>
          </a:xfrm>
          <a:prstGeom prst="rect">
            <a:avLst/>
          </a:prstGeom>
        </p:spPr>
        <p:txBody>
          <a:bodyPr wrap="square" lIns="0" tIns="0" rIns="0" bIns="0" rtlCol="0" anchor="t">
            <a:spAutoFit/>
          </a:bodyPr>
          <a:lstStyle/>
          <a:p>
            <a:pPr marL="0" lvl="0" indent="0">
              <a:lnSpc>
                <a:spcPts val="9899"/>
              </a:lnSpc>
            </a:pPr>
            <a:r>
              <a:rPr lang="en-US" sz="8999" dirty="0">
                <a:solidFill>
                  <a:srgbClr val="F9705A"/>
                </a:solidFill>
                <a:latin typeface="Jua Bold"/>
              </a:rPr>
              <a:t>HOW</a:t>
            </a:r>
            <a:r>
              <a:rPr lang="en-US" sz="3000" dirty="0">
                <a:solidFill>
                  <a:srgbClr val="F9705A"/>
                </a:solidFill>
                <a:latin typeface="Jua Bold"/>
              </a:rPr>
              <a:t> </a:t>
            </a:r>
            <a:r>
              <a:rPr lang="en-US" sz="8999" dirty="0">
                <a:solidFill>
                  <a:srgbClr val="F9705A"/>
                </a:solidFill>
                <a:latin typeface="Jua Bold"/>
              </a:rPr>
              <a:t>TO</a:t>
            </a:r>
            <a:r>
              <a:rPr lang="en-US" sz="3000" dirty="0">
                <a:solidFill>
                  <a:srgbClr val="F9705A"/>
                </a:solidFill>
                <a:latin typeface="Jua Bold"/>
              </a:rPr>
              <a:t> </a:t>
            </a:r>
            <a:r>
              <a:rPr lang="en-US" sz="8999" dirty="0">
                <a:solidFill>
                  <a:srgbClr val="F9705A"/>
                </a:solidFill>
                <a:latin typeface="Jua Bold"/>
              </a:rPr>
              <a:t>PLAY?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993" t="-61988" r="-12993" b="-61988"/>
            </a:stretch>
          </a:blipFill>
        </p:spPr>
      </p:sp>
      <p:sp>
        <p:nvSpPr>
          <p:cNvPr id="3" name="Freeform 3"/>
          <p:cNvSpPr/>
          <p:nvPr/>
        </p:nvSpPr>
        <p:spPr>
          <a:xfrm rot="759443">
            <a:off x="-1995239" y="-3368604"/>
            <a:ext cx="9386333" cy="8211630"/>
          </a:xfrm>
          <a:custGeom>
            <a:avLst/>
            <a:gdLst/>
            <a:ahLst/>
            <a:cxnLst/>
            <a:rect l="l" t="t" r="r" b="b"/>
            <a:pathLst>
              <a:path w="9386333" h="8211630">
                <a:moveTo>
                  <a:pt x="0" y="0"/>
                </a:moveTo>
                <a:lnTo>
                  <a:pt x="9386334" y="0"/>
                </a:lnTo>
                <a:lnTo>
                  <a:pt x="9386334"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759443">
            <a:off x="9615962" y="4129795"/>
            <a:ext cx="9386333" cy="8211630"/>
          </a:xfrm>
          <a:custGeom>
            <a:avLst/>
            <a:gdLst/>
            <a:ahLst/>
            <a:cxnLst/>
            <a:rect l="l" t="t" r="r" b="b"/>
            <a:pathLst>
              <a:path w="9386333" h="8211630">
                <a:moveTo>
                  <a:pt x="0" y="0"/>
                </a:moveTo>
                <a:lnTo>
                  <a:pt x="9386333" y="0"/>
                </a:lnTo>
                <a:lnTo>
                  <a:pt x="9386333"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555008">
            <a:off x="13104534" y="-4078314"/>
            <a:ext cx="9386333" cy="8211630"/>
          </a:xfrm>
          <a:custGeom>
            <a:avLst/>
            <a:gdLst/>
            <a:ahLst/>
            <a:cxnLst/>
            <a:rect l="l" t="t" r="r" b="b"/>
            <a:pathLst>
              <a:path w="9386333" h="8211630">
                <a:moveTo>
                  <a:pt x="0" y="0"/>
                </a:moveTo>
                <a:lnTo>
                  <a:pt x="9386333" y="0"/>
                </a:lnTo>
                <a:lnTo>
                  <a:pt x="9386333"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422985" y="244036"/>
            <a:ext cx="17582435" cy="9679493"/>
            <a:chOff x="0" y="0"/>
            <a:chExt cx="4630765" cy="2549331"/>
          </a:xfrm>
        </p:grpSpPr>
        <p:sp>
          <p:nvSpPr>
            <p:cNvPr id="7" name="Freeform 7"/>
            <p:cNvSpPr/>
            <p:nvPr/>
          </p:nvSpPr>
          <p:spPr>
            <a:xfrm>
              <a:off x="0" y="0"/>
              <a:ext cx="4630765" cy="2549331"/>
            </a:xfrm>
            <a:custGeom>
              <a:avLst/>
              <a:gdLst/>
              <a:ahLst/>
              <a:cxnLst/>
              <a:rect l="l" t="t" r="r" b="b"/>
              <a:pathLst>
                <a:path w="4630765" h="2549331">
                  <a:moveTo>
                    <a:pt x="22456" y="0"/>
                  </a:moveTo>
                  <a:lnTo>
                    <a:pt x="4608308" y="0"/>
                  </a:lnTo>
                  <a:cubicBezTo>
                    <a:pt x="4620711" y="0"/>
                    <a:pt x="4630765" y="10054"/>
                    <a:pt x="4630765" y="22456"/>
                  </a:cubicBezTo>
                  <a:lnTo>
                    <a:pt x="4630765" y="2526875"/>
                  </a:lnTo>
                  <a:cubicBezTo>
                    <a:pt x="4630765" y="2539277"/>
                    <a:pt x="4620711" y="2549331"/>
                    <a:pt x="4608308" y="2549331"/>
                  </a:cubicBezTo>
                  <a:lnTo>
                    <a:pt x="22456" y="2549331"/>
                  </a:lnTo>
                  <a:cubicBezTo>
                    <a:pt x="10054" y="2549331"/>
                    <a:pt x="0" y="2539277"/>
                    <a:pt x="0" y="2526875"/>
                  </a:cubicBezTo>
                  <a:lnTo>
                    <a:pt x="0" y="22456"/>
                  </a:lnTo>
                  <a:cubicBezTo>
                    <a:pt x="0" y="10054"/>
                    <a:pt x="10054" y="0"/>
                    <a:pt x="22456" y="0"/>
                  </a:cubicBezTo>
                  <a:close/>
                </a:path>
              </a:pathLst>
            </a:custGeom>
            <a:solidFill>
              <a:srgbClr val="FFEEC8"/>
            </a:solidFill>
          </p:spPr>
        </p:sp>
        <p:sp>
          <p:nvSpPr>
            <p:cNvPr id="8" name="TextBox 8"/>
            <p:cNvSpPr txBox="1"/>
            <p:nvPr/>
          </p:nvSpPr>
          <p:spPr>
            <a:xfrm>
              <a:off x="0" y="-66675"/>
              <a:ext cx="4630765" cy="2616006"/>
            </a:xfrm>
            <a:prstGeom prst="rect">
              <a:avLst/>
            </a:prstGeom>
          </p:spPr>
          <p:txBody>
            <a:bodyPr lIns="50800" tIns="50800" rIns="50800" bIns="50800" rtlCol="0" anchor="ctr"/>
            <a:lstStyle/>
            <a:p>
              <a:pPr algn="ctr">
                <a:lnSpc>
                  <a:spcPts val="2241"/>
                </a:lnSpc>
              </a:pPr>
              <a:endParaRPr/>
            </a:p>
          </p:txBody>
        </p:sp>
      </p:grpSp>
      <p:grpSp>
        <p:nvGrpSpPr>
          <p:cNvPr id="9" name="Group 9"/>
          <p:cNvGrpSpPr/>
          <p:nvPr/>
        </p:nvGrpSpPr>
        <p:grpSpPr>
          <a:xfrm>
            <a:off x="7469580" y="2461557"/>
            <a:ext cx="3086100" cy="308610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705A"/>
            </a:solidFill>
          </p:spPr>
        </p:sp>
        <p:sp>
          <p:nvSpPr>
            <p:cNvPr id="11" name="TextBox 11"/>
            <p:cNvSpPr txBox="1"/>
            <p:nvPr/>
          </p:nvSpPr>
          <p:spPr>
            <a:xfrm>
              <a:off x="76200" y="-76200"/>
              <a:ext cx="660400" cy="812800"/>
            </a:xfrm>
            <a:prstGeom prst="rect">
              <a:avLst/>
            </a:prstGeom>
          </p:spPr>
          <p:txBody>
            <a:bodyPr lIns="50800" tIns="50800" rIns="50800" bIns="50800" rtlCol="0" anchor="ctr"/>
            <a:lstStyle/>
            <a:p>
              <a:pPr algn="ctr">
                <a:lnSpc>
                  <a:spcPts val="5041"/>
                </a:lnSpc>
              </a:pPr>
              <a:endParaRPr lang="en-US" sz="3600" dirty="0">
                <a:solidFill>
                  <a:srgbClr val="000000"/>
                </a:solidFill>
                <a:latin typeface="Jua"/>
              </a:endParaRPr>
            </a:p>
            <a:p>
              <a:pPr algn="ctr">
                <a:lnSpc>
                  <a:spcPts val="5041"/>
                </a:lnSpc>
              </a:pPr>
              <a:r>
                <a:rPr lang="en-US" sz="3600" dirty="0" err="1">
                  <a:solidFill>
                    <a:srgbClr val="000000"/>
                  </a:solidFill>
                  <a:latin typeface="Jua"/>
                </a:rPr>
                <a:t>pygame</a:t>
              </a:r>
              <a:r>
                <a:rPr lang="en-US" sz="3600" dirty="0">
                  <a:solidFill>
                    <a:srgbClr val="000000"/>
                  </a:solidFill>
                  <a:latin typeface="Jua"/>
                </a:rPr>
                <a:t> Library </a:t>
              </a:r>
            </a:p>
          </p:txBody>
        </p:sp>
      </p:grpSp>
      <p:sp>
        <p:nvSpPr>
          <p:cNvPr id="12" name="Freeform 12"/>
          <p:cNvSpPr/>
          <p:nvPr/>
        </p:nvSpPr>
        <p:spPr>
          <a:xfrm rot="-9328086">
            <a:off x="5935776" y="1695222"/>
            <a:ext cx="2436706" cy="688369"/>
          </a:xfrm>
          <a:custGeom>
            <a:avLst/>
            <a:gdLst/>
            <a:ahLst/>
            <a:cxnLst/>
            <a:rect l="l" t="t" r="r" b="b"/>
            <a:pathLst>
              <a:path w="2436706" h="688369">
                <a:moveTo>
                  <a:pt x="0" y="0"/>
                </a:moveTo>
                <a:lnTo>
                  <a:pt x="2436705" y="0"/>
                </a:lnTo>
                <a:lnTo>
                  <a:pt x="2436705" y="688369"/>
                </a:lnTo>
                <a:lnTo>
                  <a:pt x="0" y="68836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3" name="Group 13"/>
          <p:cNvGrpSpPr/>
          <p:nvPr/>
        </p:nvGrpSpPr>
        <p:grpSpPr>
          <a:xfrm>
            <a:off x="1172608" y="499849"/>
            <a:ext cx="3413381" cy="1282680"/>
            <a:chOff x="0" y="-142875"/>
            <a:chExt cx="898997" cy="337825"/>
          </a:xfrm>
        </p:grpSpPr>
        <p:sp>
          <p:nvSpPr>
            <p:cNvPr id="14" name="Freeform 14"/>
            <p:cNvSpPr/>
            <p:nvPr/>
          </p:nvSpPr>
          <p:spPr>
            <a:xfrm>
              <a:off x="0" y="-34755"/>
              <a:ext cx="898997" cy="194950"/>
            </a:xfrm>
            <a:custGeom>
              <a:avLst/>
              <a:gdLst/>
              <a:ahLst/>
              <a:cxnLst/>
              <a:rect l="l" t="t" r="r" b="b"/>
              <a:pathLst>
                <a:path w="898997" h="194950">
                  <a:moveTo>
                    <a:pt x="97475" y="0"/>
                  </a:moveTo>
                  <a:lnTo>
                    <a:pt x="801522" y="0"/>
                  </a:lnTo>
                  <a:cubicBezTo>
                    <a:pt x="855356" y="0"/>
                    <a:pt x="898997" y="43641"/>
                    <a:pt x="898997" y="97475"/>
                  </a:cubicBezTo>
                  <a:lnTo>
                    <a:pt x="898997" y="97475"/>
                  </a:lnTo>
                  <a:cubicBezTo>
                    <a:pt x="898997" y="151309"/>
                    <a:pt x="855356" y="194950"/>
                    <a:pt x="801522" y="194950"/>
                  </a:cubicBezTo>
                  <a:lnTo>
                    <a:pt x="97475" y="194950"/>
                  </a:lnTo>
                  <a:cubicBezTo>
                    <a:pt x="43641" y="194950"/>
                    <a:pt x="0" y="151309"/>
                    <a:pt x="0" y="97475"/>
                  </a:cubicBezTo>
                  <a:lnTo>
                    <a:pt x="0" y="97475"/>
                  </a:lnTo>
                  <a:cubicBezTo>
                    <a:pt x="0" y="43641"/>
                    <a:pt x="43641" y="0"/>
                    <a:pt x="97475" y="0"/>
                  </a:cubicBezTo>
                  <a:close/>
                </a:path>
              </a:pathLst>
            </a:custGeom>
            <a:solidFill>
              <a:srgbClr val="F9705A"/>
            </a:solidFill>
          </p:spPr>
        </p:sp>
        <p:sp>
          <p:nvSpPr>
            <p:cNvPr id="15" name="TextBox 15"/>
            <p:cNvSpPr txBox="1"/>
            <p:nvPr/>
          </p:nvSpPr>
          <p:spPr>
            <a:xfrm>
              <a:off x="0" y="-142875"/>
              <a:ext cx="898997" cy="337825"/>
            </a:xfrm>
            <a:prstGeom prst="rect">
              <a:avLst/>
            </a:prstGeom>
          </p:spPr>
          <p:txBody>
            <a:bodyPr lIns="50800" tIns="50800" rIns="50800" bIns="50800" rtlCol="0" anchor="ctr"/>
            <a:lstStyle/>
            <a:p>
              <a:pPr algn="ctr">
                <a:lnSpc>
                  <a:spcPts val="4760"/>
                </a:lnSpc>
              </a:pPr>
              <a:r>
                <a:rPr lang="en-US" sz="3400" dirty="0" err="1">
                  <a:solidFill>
                    <a:srgbClr val="2A2523"/>
                  </a:solidFill>
                  <a:latin typeface="Jua"/>
                </a:rPr>
                <a:t>Intialization</a:t>
              </a:r>
              <a:endParaRPr lang="en-US" sz="3400" dirty="0">
                <a:solidFill>
                  <a:srgbClr val="2A2523"/>
                </a:solidFill>
                <a:latin typeface="Jua"/>
              </a:endParaRPr>
            </a:p>
          </p:txBody>
        </p:sp>
      </p:grpSp>
      <p:grpSp>
        <p:nvGrpSpPr>
          <p:cNvPr id="16" name="Group 16"/>
          <p:cNvGrpSpPr/>
          <p:nvPr/>
        </p:nvGrpSpPr>
        <p:grpSpPr>
          <a:xfrm>
            <a:off x="1417965" y="3375931"/>
            <a:ext cx="3272884" cy="1182482"/>
            <a:chOff x="-8369" y="-142875"/>
            <a:chExt cx="861994" cy="311436"/>
          </a:xfrm>
        </p:grpSpPr>
        <p:sp>
          <p:nvSpPr>
            <p:cNvPr id="17" name="Freeform 17"/>
            <p:cNvSpPr/>
            <p:nvPr/>
          </p:nvSpPr>
          <p:spPr>
            <a:xfrm>
              <a:off x="-8369" y="-38914"/>
              <a:ext cx="853625" cy="168561"/>
            </a:xfrm>
            <a:custGeom>
              <a:avLst/>
              <a:gdLst/>
              <a:ahLst/>
              <a:cxnLst/>
              <a:rect l="l" t="t" r="r" b="b"/>
              <a:pathLst>
                <a:path w="853625" h="168561">
                  <a:moveTo>
                    <a:pt x="84280" y="0"/>
                  </a:moveTo>
                  <a:lnTo>
                    <a:pt x="769345" y="0"/>
                  </a:lnTo>
                  <a:cubicBezTo>
                    <a:pt x="815892" y="0"/>
                    <a:pt x="853625" y="37734"/>
                    <a:pt x="853625" y="84280"/>
                  </a:cubicBezTo>
                  <a:lnTo>
                    <a:pt x="853625" y="84280"/>
                  </a:lnTo>
                  <a:cubicBezTo>
                    <a:pt x="853625" y="106633"/>
                    <a:pt x="844746" y="128070"/>
                    <a:pt x="828940" y="143876"/>
                  </a:cubicBezTo>
                  <a:cubicBezTo>
                    <a:pt x="813134" y="159681"/>
                    <a:pt x="791697" y="168561"/>
                    <a:pt x="769345" y="168561"/>
                  </a:cubicBezTo>
                  <a:lnTo>
                    <a:pt x="84280" y="168561"/>
                  </a:lnTo>
                  <a:cubicBezTo>
                    <a:pt x="37734" y="168561"/>
                    <a:pt x="0" y="130827"/>
                    <a:pt x="0" y="84280"/>
                  </a:cubicBezTo>
                  <a:lnTo>
                    <a:pt x="0" y="84280"/>
                  </a:lnTo>
                  <a:cubicBezTo>
                    <a:pt x="0" y="37734"/>
                    <a:pt x="37734" y="0"/>
                    <a:pt x="84280" y="0"/>
                  </a:cubicBezTo>
                  <a:close/>
                </a:path>
              </a:pathLst>
            </a:custGeom>
            <a:solidFill>
              <a:srgbClr val="F9705A"/>
            </a:solidFill>
          </p:spPr>
        </p:sp>
        <p:sp>
          <p:nvSpPr>
            <p:cNvPr id="18" name="TextBox 18"/>
            <p:cNvSpPr txBox="1"/>
            <p:nvPr/>
          </p:nvSpPr>
          <p:spPr>
            <a:xfrm>
              <a:off x="0" y="-142875"/>
              <a:ext cx="853625" cy="311436"/>
            </a:xfrm>
            <a:prstGeom prst="rect">
              <a:avLst/>
            </a:prstGeom>
          </p:spPr>
          <p:txBody>
            <a:bodyPr lIns="50800" tIns="50800" rIns="50800" bIns="50800" rtlCol="0" anchor="ctr"/>
            <a:lstStyle/>
            <a:p>
              <a:pPr algn="ctr">
                <a:lnSpc>
                  <a:spcPts val="4760"/>
                </a:lnSpc>
              </a:pPr>
              <a:r>
                <a:rPr lang="en-US" sz="3400" dirty="0">
                  <a:solidFill>
                    <a:srgbClr val="2A2523"/>
                  </a:solidFill>
                  <a:latin typeface="Jua"/>
                </a:rPr>
                <a:t>Screen Setup</a:t>
              </a:r>
            </a:p>
          </p:txBody>
        </p:sp>
      </p:grpSp>
      <p:grpSp>
        <p:nvGrpSpPr>
          <p:cNvPr id="19" name="Group 19"/>
          <p:cNvGrpSpPr/>
          <p:nvPr/>
        </p:nvGrpSpPr>
        <p:grpSpPr>
          <a:xfrm>
            <a:off x="1365651" y="6287570"/>
            <a:ext cx="3286793" cy="1239212"/>
            <a:chOff x="-9282" y="-142875"/>
            <a:chExt cx="865657" cy="326377"/>
          </a:xfrm>
        </p:grpSpPr>
        <p:sp>
          <p:nvSpPr>
            <p:cNvPr id="20" name="Freeform 20"/>
            <p:cNvSpPr/>
            <p:nvPr/>
          </p:nvSpPr>
          <p:spPr>
            <a:xfrm>
              <a:off x="-9282" y="-42035"/>
              <a:ext cx="856375" cy="183502"/>
            </a:xfrm>
            <a:custGeom>
              <a:avLst/>
              <a:gdLst/>
              <a:ahLst/>
              <a:cxnLst/>
              <a:rect l="l" t="t" r="r" b="b"/>
              <a:pathLst>
                <a:path w="856375" h="183502">
                  <a:moveTo>
                    <a:pt x="91751" y="0"/>
                  </a:moveTo>
                  <a:lnTo>
                    <a:pt x="764624" y="0"/>
                  </a:lnTo>
                  <a:cubicBezTo>
                    <a:pt x="788958" y="0"/>
                    <a:pt x="812295" y="9667"/>
                    <a:pt x="829502" y="26873"/>
                  </a:cubicBezTo>
                  <a:cubicBezTo>
                    <a:pt x="846709" y="44080"/>
                    <a:pt x="856375" y="67417"/>
                    <a:pt x="856375" y="91751"/>
                  </a:cubicBezTo>
                  <a:lnTo>
                    <a:pt x="856375" y="91751"/>
                  </a:lnTo>
                  <a:cubicBezTo>
                    <a:pt x="856375" y="116085"/>
                    <a:pt x="846709" y="139422"/>
                    <a:pt x="829502" y="156629"/>
                  </a:cubicBezTo>
                  <a:cubicBezTo>
                    <a:pt x="812295" y="173835"/>
                    <a:pt x="788958" y="183502"/>
                    <a:pt x="764624" y="183502"/>
                  </a:cubicBezTo>
                  <a:lnTo>
                    <a:pt x="91751" y="183502"/>
                  </a:lnTo>
                  <a:cubicBezTo>
                    <a:pt x="67417" y="183502"/>
                    <a:pt x="44080" y="173835"/>
                    <a:pt x="26873" y="156629"/>
                  </a:cubicBezTo>
                  <a:cubicBezTo>
                    <a:pt x="9667" y="139422"/>
                    <a:pt x="0" y="116085"/>
                    <a:pt x="0" y="91751"/>
                  </a:cubicBezTo>
                  <a:lnTo>
                    <a:pt x="0" y="91751"/>
                  </a:lnTo>
                  <a:cubicBezTo>
                    <a:pt x="0" y="67417"/>
                    <a:pt x="9667" y="44080"/>
                    <a:pt x="26873" y="26873"/>
                  </a:cubicBezTo>
                  <a:cubicBezTo>
                    <a:pt x="44080" y="9667"/>
                    <a:pt x="67417" y="0"/>
                    <a:pt x="91751" y="0"/>
                  </a:cubicBezTo>
                  <a:close/>
                </a:path>
              </a:pathLst>
            </a:custGeom>
            <a:solidFill>
              <a:srgbClr val="F9705A"/>
            </a:solidFill>
          </p:spPr>
        </p:sp>
        <p:sp>
          <p:nvSpPr>
            <p:cNvPr id="21" name="TextBox 21"/>
            <p:cNvSpPr txBox="1"/>
            <p:nvPr/>
          </p:nvSpPr>
          <p:spPr>
            <a:xfrm>
              <a:off x="0" y="-142875"/>
              <a:ext cx="856375" cy="326377"/>
            </a:xfrm>
            <a:prstGeom prst="rect">
              <a:avLst/>
            </a:prstGeom>
          </p:spPr>
          <p:txBody>
            <a:bodyPr lIns="50800" tIns="50800" rIns="50800" bIns="50800" rtlCol="0" anchor="ctr"/>
            <a:lstStyle/>
            <a:p>
              <a:pPr algn="ctr">
                <a:lnSpc>
                  <a:spcPts val="4760"/>
                </a:lnSpc>
              </a:pPr>
              <a:r>
                <a:rPr lang="en-US" sz="3400" dirty="0">
                  <a:solidFill>
                    <a:srgbClr val="2A2523"/>
                  </a:solidFill>
                  <a:latin typeface="Jua"/>
                </a:rPr>
                <a:t>Image Loading</a:t>
              </a:r>
            </a:p>
          </p:txBody>
        </p:sp>
      </p:grpSp>
      <p:grpSp>
        <p:nvGrpSpPr>
          <p:cNvPr id="22" name="Group 22"/>
          <p:cNvGrpSpPr/>
          <p:nvPr/>
        </p:nvGrpSpPr>
        <p:grpSpPr>
          <a:xfrm>
            <a:off x="7917886" y="6970492"/>
            <a:ext cx="2637794" cy="1208846"/>
            <a:chOff x="-18333" y="-142875"/>
            <a:chExt cx="694728" cy="318380"/>
          </a:xfrm>
        </p:grpSpPr>
        <p:sp>
          <p:nvSpPr>
            <p:cNvPr id="23" name="Freeform 23"/>
            <p:cNvSpPr/>
            <p:nvPr/>
          </p:nvSpPr>
          <p:spPr>
            <a:xfrm>
              <a:off x="-18333" y="-50905"/>
              <a:ext cx="676395" cy="175505"/>
            </a:xfrm>
            <a:custGeom>
              <a:avLst/>
              <a:gdLst/>
              <a:ahLst/>
              <a:cxnLst/>
              <a:rect l="l" t="t" r="r" b="b"/>
              <a:pathLst>
                <a:path w="676395" h="175505">
                  <a:moveTo>
                    <a:pt x="87752" y="0"/>
                  </a:moveTo>
                  <a:lnTo>
                    <a:pt x="588642" y="0"/>
                  </a:lnTo>
                  <a:cubicBezTo>
                    <a:pt x="637107" y="0"/>
                    <a:pt x="676395" y="39288"/>
                    <a:pt x="676395" y="87752"/>
                  </a:cubicBezTo>
                  <a:lnTo>
                    <a:pt x="676395" y="87752"/>
                  </a:lnTo>
                  <a:cubicBezTo>
                    <a:pt x="676395" y="136217"/>
                    <a:pt x="637107" y="175505"/>
                    <a:pt x="588642" y="175505"/>
                  </a:cubicBezTo>
                  <a:lnTo>
                    <a:pt x="87752" y="175505"/>
                  </a:lnTo>
                  <a:cubicBezTo>
                    <a:pt x="39288" y="175505"/>
                    <a:pt x="0" y="136217"/>
                    <a:pt x="0" y="87752"/>
                  </a:cubicBezTo>
                  <a:lnTo>
                    <a:pt x="0" y="87752"/>
                  </a:lnTo>
                  <a:cubicBezTo>
                    <a:pt x="0" y="39288"/>
                    <a:pt x="39288" y="0"/>
                    <a:pt x="87752" y="0"/>
                  </a:cubicBezTo>
                  <a:close/>
                </a:path>
              </a:pathLst>
            </a:custGeom>
            <a:solidFill>
              <a:srgbClr val="F9705A"/>
            </a:solidFill>
          </p:spPr>
          <p:txBody>
            <a:bodyPr/>
            <a:lstStyle/>
            <a:p>
              <a:endParaRPr lang="en-IN" dirty="0"/>
            </a:p>
          </p:txBody>
        </p:sp>
        <p:sp>
          <p:nvSpPr>
            <p:cNvPr id="24" name="TextBox 24"/>
            <p:cNvSpPr txBox="1"/>
            <p:nvPr/>
          </p:nvSpPr>
          <p:spPr>
            <a:xfrm>
              <a:off x="0" y="-142875"/>
              <a:ext cx="676395" cy="318380"/>
            </a:xfrm>
            <a:prstGeom prst="rect">
              <a:avLst/>
            </a:prstGeom>
          </p:spPr>
          <p:txBody>
            <a:bodyPr lIns="50800" tIns="50800" rIns="50800" bIns="50800" rtlCol="0" anchor="ctr"/>
            <a:lstStyle/>
            <a:p>
              <a:pPr algn="ctr">
                <a:lnSpc>
                  <a:spcPts val="4760"/>
                </a:lnSpc>
              </a:pPr>
              <a:r>
                <a:rPr lang="en-US" sz="3400">
                  <a:solidFill>
                    <a:srgbClr val="2A2523"/>
                  </a:solidFill>
                  <a:latin typeface="Jua"/>
                </a:rPr>
                <a:t>Drawing</a:t>
              </a:r>
            </a:p>
          </p:txBody>
        </p:sp>
      </p:grpSp>
      <p:grpSp>
        <p:nvGrpSpPr>
          <p:cNvPr id="25" name="Group 25"/>
          <p:cNvGrpSpPr/>
          <p:nvPr/>
        </p:nvGrpSpPr>
        <p:grpSpPr>
          <a:xfrm>
            <a:off x="12455500" y="6539792"/>
            <a:ext cx="2870460" cy="1350515"/>
            <a:chOff x="-16419" y="-142875"/>
            <a:chExt cx="756006" cy="355691"/>
          </a:xfrm>
        </p:grpSpPr>
        <p:sp>
          <p:nvSpPr>
            <p:cNvPr id="26" name="Freeform 26"/>
            <p:cNvSpPr/>
            <p:nvPr/>
          </p:nvSpPr>
          <p:spPr>
            <a:xfrm>
              <a:off x="-16419" y="-54342"/>
              <a:ext cx="739587" cy="212816"/>
            </a:xfrm>
            <a:custGeom>
              <a:avLst/>
              <a:gdLst/>
              <a:ahLst/>
              <a:cxnLst/>
              <a:rect l="l" t="t" r="r" b="b"/>
              <a:pathLst>
                <a:path w="739587" h="212816">
                  <a:moveTo>
                    <a:pt x="106408" y="0"/>
                  </a:moveTo>
                  <a:lnTo>
                    <a:pt x="633179" y="0"/>
                  </a:lnTo>
                  <a:cubicBezTo>
                    <a:pt x="691946" y="0"/>
                    <a:pt x="739587" y="47640"/>
                    <a:pt x="739587" y="106408"/>
                  </a:cubicBezTo>
                  <a:lnTo>
                    <a:pt x="739587" y="106408"/>
                  </a:lnTo>
                  <a:cubicBezTo>
                    <a:pt x="739587" y="134629"/>
                    <a:pt x="728376" y="161694"/>
                    <a:pt x="708421" y="181650"/>
                  </a:cubicBezTo>
                  <a:cubicBezTo>
                    <a:pt x="688465" y="201605"/>
                    <a:pt x="661400" y="212816"/>
                    <a:pt x="633179" y="212816"/>
                  </a:cubicBezTo>
                  <a:lnTo>
                    <a:pt x="106408" y="212816"/>
                  </a:lnTo>
                  <a:cubicBezTo>
                    <a:pt x="47640" y="212816"/>
                    <a:pt x="0" y="165176"/>
                    <a:pt x="0" y="106408"/>
                  </a:cubicBezTo>
                  <a:lnTo>
                    <a:pt x="0" y="106408"/>
                  </a:lnTo>
                  <a:cubicBezTo>
                    <a:pt x="0" y="47640"/>
                    <a:pt x="47640" y="0"/>
                    <a:pt x="106408" y="0"/>
                  </a:cubicBezTo>
                  <a:close/>
                </a:path>
              </a:pathLst>
            </a:custGeom>
            <a:solidFill>
              <a:srgbClr val="F9705A"/>
            </a:solidFill>
          </p:spPr>
          <p:txBody>
            <a:bodyPr/>
            <a:lstStyle/>
            <a:p>
              <a:endParaRPr lang="en-IN" dirty="0"/>
            </a:p>
          </p:txBody>
        </p:sp>
        <p:sp>
          <p:nvSpPr>
            <p:cNvPr id="27" name="TextBox 27"/>
            <p:cNvSpPr txBox="1"/>
            <p:nvPr/>
          </p:nvSpPr>
          <p:spPr>
            <a:xfrm>
              <a:off x="0" y="-142875"/>
              <a:ext cx="739587" cy="355691"/>
            </a:xfrm>
            <a:prstGeom prst="rect">
              <a:avLst/>
            </a:prstGeom>
          </p:spPr>
          <p:txBody>
            <a:bodyPr lIns="50800" tIns="50800" rIns="50800" bIns="50800" rtlCol="0" anchor="ctr"/>
            <a:lstStyle/>
            <a:p>
              <a:pPr algn="ctr">
                <a:lnSpc>
                  <a:spcPts val="4760"/>
                </a:lnSpc>
              </a:pPr>
              <a:r>
                <a:rPr lang="en-US" sz="3400" dirty="0" err="1">
                  <a:solidFill>
                    <a:srgbClr val="2A2523"/>
                  </a:solidFill>
                  <a:latin typeface="Jua"/>
                </a:rPr>
                <a:t>Reactangle</a:t>
              </a:r>
              <a:endParaRPr lang="en-US" sz="3400" dirty="0">
                <a:solidFill>
                  <a:srgbClr val="2A2523"/>
                </a:solidFill>
                <a:latin typeface="Jua"/>
              </a:endParaRPr>
            </a:p>
          </p:txBody>
        </p:sp>
      </p:grpSp>
      <p:grpSp>
        <p:nvGrpSpPr>
          <p:cNvPr id="28" name="Group 28"/>
          <p:cNvGrpSpPr/>
          <p:nvPr/>
        </p:nvGrpSpPr>
        <p:grpSpPr>
          <a:xfrm>
            <a:off x="13002638" y="3597669"/>
            <a:ext cx="2547396" cy="1255235"/>
            <a:chOff x="0" y="-142875"/>
            <a:chExt cx="670919" cy="330596"/>
          </a:xfrm>
        </p:grpSpPr>
        <p:sp>
          <p:nvSpPr>
            <p:cNvPr id="29" name="Freeform 29"/>
            <p:cNvSpPr/>
            <p:nvPr/>
          </p:nvSpPr>
          <p:spPr>
            <a:xfrm>
              <a:off x="14160" y="-43051"/>
              <a:ext cx="656759" cy="187721"/>
            </a:xfrm>
            <a:custGeom>
              <a:avLst/>
              <a:gdLst/>
              <a:ahLst/>
              <a:cxnLst/>
              <a:rect l="l" t="t" r="r" b="b"/>
              <a:pathLst>
                <a:path w="656759" h="187721">
                  <a:moveTo>
                    <a:pt x="93861" y="0"/>
                  </a:moveTo>
                  <a:lnTo>
                    <a:pt x="562898" y="0"/>
                  </a:lnTo>
                  <a:cubicBezTo>
                    <a:pt x="587792" y="0"/>
                    <a:pt x="611666" y="9889"/>
                    <a:pt x="629268" y="27491"/>
                  </a:cubicBezTo>
                  <a:cubicBezTo>
                    <a:pt x="646870" y="45093"/>
                    <a:pt x="656759" y="68967"/>
                    <a:pt x="656759" y="93861"/>
                  </a:cubicBezTo>
                  <a:lnTo>
                    <a:pt x="656759" y="93861"/>
                  </a:lnTo>
                  <a:cubicBezTo>
                    <a:pt x="656759" y="145699"/>
                    <a:pt x="614736" y="187721"/>
                    <a:pt x="562898" y="187721"/>
                  </a:cubicBezTo>
                  <a:lnTo>
                    <a:pt x="93861" y="187721"/>
                  </a:lnTo>
                  <a:cubicBezTo>
                    <a:pt x="68967" y="187721"/>
                    <a:pt x="45093" y="177833"/>
                    <a:pt x="27491" y="160230"/>
                  </a:cubicBezTo>
                  <a:cubicBezTo>
                    <a:pt x="9889" y="142628"/>
                    <a:pt x="0" y="118754"/>
                    <a:pt x="0" y="93861"/>
                  </a:cubicBezTo>
                  <a:lnTo>
                    <a:pt x="0" y="93861"/>
                  </a:lnTo>
                  <a:cubicBezTo>
                    <a:pt x="0" y="68967"/>
                    <a:pt x="9889" y="45093"/>
                    <a:pt x="27491" y="27491"/>
                  </a:cubicBezTo>
                  <a:cubicBezTo>
                    <a:pt x="45093" y="9889"/>
                    <a:pt x="68967" y="0"/>
                    <a:pt x="93861" y="0"/>
                  </a:cubicBezTo>
                  <a:close/>
                </a:path>
              </a:pathLst>
            </a:custGeom>
            <a:solidFill>
              <a:srgbClr val="F9705A"/>
            </a:solidFill>
          </p:spPr>
        </p:sp>
        <p:sp>
          <p:nvSpPr>
            <p:cNvPr id="30" name="TextBox 30"/>
            <p:cNvSpPr txBox="1"/>
            <p:nvPr/>
          </p:nvSpPr>
          <p:spPr>
            <a:xfrm>
              <a:off x="0" y="-142875"/>
              <a:ext cx="656759" cy="330596"/>
            </a:xfrm>
            <a:prstGeom prst="rect">
              <a:avLst/>
            </a:prstGeom>
          </p:spPr>
          <p:txBody>
            <a:bodyPr lIns="50800" tIns="50800" rIns="50800" bIns="50800" rtlCol="0" anchor="ctr"/>
            <a:lstStyle/>
            <a:p>
              <a:pPr algn="ctr">
                <a:lnSpc>
                  <a:spcPts val="4760"/>
                </a:lnSpc>
              </a:pPr>
              <a:r>
                <a:rPr lang="en-US" sz="3400">
                  <a:solidFill>
                    <a:srgbClr val="2A2523"/>
                  </a:solidFill>
                  <a:latin typeface="Jua"/>
                </a:rPr>
                <a:t>Sound</a:t>
              </a:r>
            </a:p>
          </p:txBody>
        </p:sp>
      </p:grpSp>
      <p:grpSp>
        <p:nvGrpSpPr>
          <p:cNvPr id="31" name="Group 31"/>
          <p:cNvGrpSpPr/>
          <p:nvPr/>
        </p:nvGrpSpPr>
        <p:grpSpPr>
          <a:xfrm>
            <a:off x="12307429" y="514985"/>
            <a:ext cx="3857028" cy="1302918"/>
            <a:chOff x="6385" y="-138936"/>
            <a:chExt cx="1015843" cy="343155"/>
          </a:xfrm>
        </p:grpSpPr>
        <p:sp>
          <p:nvSpPr>
            <p:cNvPr id="32" name="Freeform 32"/>
            <p:cNvSpPr/>
            <p:nvPr/>
          </p:nvSpPr>
          <p:spPr>
            <a:xfrm>
              <a:off x="6385" y="-49765"/>
              <a:ext cx="1012225" cy="200280"/>
            </a:xfrm>
            <a:custGeom>
              <a:avLst/>
              <a:gdLst/>
              <a:ahLst/>
              <a:cxnLst/>
              <a:rect l="l" t="t" r="r" b="b"/>
              <a:pathLst>
                <a:path w="1012225" h="200280">
                  <a:moveTo>
                    <a:pt x="100140" y="0"/>
                  </a:moveTo>
                  <a:lnTo>
                    <a:pt x="912085" y="0"/>
                  </a:lnTo>
                  <a:cubicBezTo>
                    <a:pt x="938643" y="0"/>
                    <a:pt x="964114" y="10550"/>
                    <a:pt x="982894" y="29330"/>
                  </a:cubicBezTo>
                  <a:cubicBezTo>
                    <a:pt x="1001674" y="48110"/>
                    <a:pt x="1012225" y="73581"/>
                    <a:pt x="1012225" y="100140"/>
                  </a:cubicBezTo>
                  <a:lnTo>
                    <a:pt x="1012225" y="100140"/>
                  </a:lnTo>
                  <a:cubicBezTo>
                    <a:pt x="1012225" y="126699"/>
                    <a:pt x="1001674" y="152170"/>
                    <a:pt x="982894" y="170950"/>
                  </a:cubicBezTo>
                  <a:cubicBezTo>
                    <a:pt x="964114" y="189730"/>
                    <a:pt x="938643" y="200280"/>
                    <a:pt x="912085" y="200280"/>
                  </a:cubicBezTo>
                  <a:lnTo>
                    <a:pt x="100140" y="200280"/>
                  </a:lnTo>
                  <a:cubicBezTo>
                    <a:pt x="73581" y="200280"/>
                    <a:pt x="48110" y="189730"/>
                    <a:pt x="29330" y="170950"/>
                  </a:cubicBezTo>
                  <a:cubicBezTo>
                    <a:pt x="10550" y="152170"/>
                    <a:pt x="0" y="126699"/>
                    <a:pt x="0" y="100140"/>
                  </a:cubicBezTo>
                  <a:lnTo>
                    <a:pt x="0" y="100140"/>
                  </a:lnTo>
                  <a:cubicBezTo>
                    <a:pt x="0" y="73581"/>
                    <a:pt x="10550" y="48110"/>
                    <a:pt x="29330" y="29330"/>
                  </a:cubicBezTo>
                  <a:cubicBezTo>
                    <a:pt x="48110" y="10550"/>
                    <a:pt x="73581" y="0"/>
                    <a:pt x="100140" y="0"/>
                  </a:cubicBezTo>
                  <a:close/>
                </a:path>
              </a:pathLst>
            </a:custGeom>
            <a:solidFill>
              <a:srgbClr val="F9705A"/>
            </a:solidFill>
          </p:spPr>
        </p:sp>
        <p:sp>
          <p:nvSpPr>
            <p:cNvPr id="33" name="TextBox 33"/>
            <p:cNvSpPr txBox="1"/>
            <p:nvPr/>
          </p:nvSpPr>
          <p:spPr>
            <a:xfrm>
              <a:off x="10003" y="-138936"/>
              <a:ext cx="1012225" cy="343155"/>
            </a:xfrm>
            <a:prstGeom prst="rect">
              <a:avLst/>
            </a:prstGeom>
          </p:spPr>
          <p:txBody>
            <a:bodyPr lIns="50800" tIns="50800" rIns="50800" bIns="50800" rtlCol="0" anchor="ctr"/>
            <a:lstStyle/>
            <a:p>
              <a:pPr algn="ctr">
                <a:lnSpc>
                  <a:spcPts val="4760"/>
                </a:lnSpc>
              </a:pPr>
              <a:r>
                <a:rPr lang="en-US" sz="3400" dirty="0">
                  <a:solidFill>
                    <a:srgbClr val="2A2523"/>
                  </a:solidFill>
                  <a:latin typeface="Jua"/>
                </a:rPr>
                <a:t>Event Handlers</a:t>
              </a:r>
            </a:p>
          </p:txBody>
        </p:sp>
      </p:grpSp>
      <p:sp>
        <p:nvSpPr>
          <p:cNvPr id="34" name="Freeform 34"/>
          <p:cNvSpPr/>
          <p:nvPr/>
        </p:nvSpPr>
        <p:spPr>
          <a:xfrm rot="10454745">
            <a:off x="5272223" y="3471473"/>
            <a:ext cx="2192139" cy="619279"/>
          </a:xfrm>
          <a:custGeom>
            <a:avLst/>
            <a:gdLst/>
            <a:ahLst/>
            <a:cxnLst/>
            <a:rect l="l" t="t" r="r" b="b"/>
            <a:pathLst>
              <a:path w="2192139" h="619279">
                <a:moveTo>
                  <a:pt x="0" y="0"/>
                </a:moveTo>
                <a:lnTo>
                  <a:pt x="2192139" y="0"/>
                </a:lnTo>
                <a:lnTo>
                  <a:pt x="2192139" y="619279"/>
                </a:lnTo>
                <a:lnTo>
                  <a:pt x="0" y="6192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5" name="Freeform 35"/>
          <p:cNvSpPr/>
          <p:nvPr/>
        </p:nvSpPr>
        <p:spPr>
          <a:xfrm rot="8530228">
            <a:off x="5651587" y="5503983"/>
            <a:ext cx="2654136" cy="749794"/>
          </a:xfrm>
          <a:custGeom>
            <a:avLst/>
            <a:gdLst/>
            <a:ahLst/>
            <a:cxnLst/>
            <a:rect l="l" t="t" r="r" b="b"/>
            <a:pathLst>
              <a:path w="2654136" h="749794">
                <a:moveTo>
                  <a:pt x="0" y="0"/>
                </a:moveTo>
                <a:lnTo>
                  <a:pt x="2654136" y="0"/>
                </a:lnTo>
                <a:lnTo>
                  <a:pt x="2654136" y="749793"/>
                </a:lnTo>
                <a:lnTo>
                  <a:pt x="0" y="7497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6" name="Freeform 36"/>
          <p:cNvSpPr/>
          <p:nvPr/>
        </p:nvSpPr>
        <p:spPr>
          <a:xfrm rot="-1868976">
            <a:off x="9829734" y="2061428"/>
            <a:ext cx="2359713" cy="666619"/>
          </a:xfrm>
          <a:custGeom>
            <a:avLst/>
            <a:gdLst/>
            <a:ahLst/>
            <a:cxnLst/>
            <a:rect l="l" t="t" r="r" b="b"/>
            <a:pathLst>
              <a:path w="2359713" h="666619">
                <a:moveTo>
                  <a:pt x="0" y="0"/>
                </a:moveTo>
                <a:lnTo>
                  <a:pt x="2359713" y="0"/>
                </a:lnTo>
                <a:lnTo>
                  <a:pt x="2359713" y="666619"/>
                </a:lnTo>
                <a:lnTo>
                  <a:pt x="0" y="66661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7" name="TextBox 37"/>
          <p:cNvSpPr txBox="1"/>
          <p:nvPr/>
        </p:nvSpPr>
        <p:spPr>
          <a:xfrm>
            <a:off x="9139238" y="4997144"/>
            <a:ext cx="9525" cy="264136"/>
          </a:xfrm>
          <a:prstGeom prst="rect">
            <a:avLst/>
          </a:prstGeom>
        </p:spPr>
        <p:txBody>
          <a:bodyPr lIns="0" tIns="0" rIns="0" bIns="0" rtlCol="0" anchor="t">
            <a:spAutoFit/>
          </a:bodyPr>
          <a:lstStyle/>
          <a:p>
            <a:pPr algn="ctr">
              <a:lnSpc>
                <a:spcPts val="2241"/>
              </a:lnSpc>
              <a:spcBef>
                <a:spcPct val="0"/>
              </a:spcBef>
            </a:pPr>
            <a:endParaRPr/>
          </a:p>
        </p:txBody>
      </p:sp>
      <p:sp>
        <p:nvSpPr>
          <p:cNvPr id="38" name="TextBox 38"/>
          <p:cNvSpPr txBox="1"/>
          <p:nvPr/>
        </p:nvSpPr>
        <p:spPr>
          <a:xfrm>
            <a:off x="6379917" y="360999"/>
            <a:ext cx="5965541" cy="756617"/>
          </a:xfrm>
          <a:prstGeom prst="rect">
            <a:avLst/>
          </a:prstGeom>
        </p:spPr>
        <p:txBody>
          <a:bodyPr wrap="square" lIns="0" tIns="0" rIns="0" bIns="0" rtlCol="0" anchor="t">
            <a:spAutoFit/>
          </a:bodyPr>
          <a:lstStyle/>
          <a:p>
            <a:pPr marL="0" lvl="0" indent="0">
              <a:lnSpc>
                <a:spcPts val="5934"/>
              </a:lnSpc>
            </a:pPr>
            <a:r>
              <a:rPr lang="en-US" sz="5394" dirty="0">
                <a:solidFill>
                  <a:srgbClr val="F9705A"/>
                </a:solidFill>
                <a:latin typeface="Jua Bold"/>
              </a:rPr>
              <a:t>PACKAGES USED</a:t>
            </a:r>
          </a:p>
        </p:txBody>
      </p:sp>
      <p:sp>
        <p:nvSpPr>
          <p:cNvPr id="39" name="TextBox 39"/>
          <p:cNvSpPr txBox="1"/>
          <p:nvPr/>
        </p:nvSpPr>
        <p:spPr>
          <a:xfrm>
            <a:off x="480681" y="2419685"/>
            <a:ext cx="4853075" cy="919291"/>
          </a:xfrm>
          <a:prstGeom prst="rect">
            <a:avLst/>
          </a:prstGeom>
        </p:spPr>
        <p:txBody>
          <a:bodyPr wrap="square" lIns="0" tIns="0" rIns="0" bIns="0" rtlCol="0" anchor="t">
            <a:spAutoFit/>
          </a:bodyPr>
          <a:lstStyle/>
          <a:p>
            <a:pPr algn="ctr">
              <a:lnSpc>
                <a:spcPts val="3780"/>
              </a:lnSpc>
            </a:pPr>
            <a:r>
              <a:rPr lang="en-US" sz="2700" dirty="0" err="1">
                <a:solidFill>
                  <a:srgbClr val="000000"/>
                </a:solidFill>
                <a:latin typeface="Jua"/>
              </a:rPr>
              <a:t>intialize</a:t>
            </a:r>
            <a:r>
              <a:rPr lang="en-US" sz="2700" dirty="0">
                <a:solidFill>
                  <a:srgbClr val="000000"/>
                </a:solidFill>
                <a:latin typeface="Jua"/>
              </a:rPr>
              <a:t> all imported </a:t>
            </a:r>
            <a:r>
              <a:rPr lang="en-US" sz="2700" dirty="0" err="1">
                <a:solidFill>
                  <a:srgbClr val="000000"/>
                </a:solidFill>
                <a:latin typeface="Jua"/>
              </a:rPr>
              <a:t>pygame</a:t>
            </a:r>
            <a:r>
              <a:rPr lang="en-US" sz="2700" dirty="0">
                <a:solidFill>
                  <a:srgbClr val="000000"/>
                </a:solidFill>
                <a:latin typeface="Jua"/>
              </a:rPr>
              <a:t> modules</a:t>
            </a:r>
          </a:p>
        </p:txBody>
      </p:sp>
      <p:sp>
        <p:nvSpPr>
          <p:cNvPr id="40" name="TextBox 40"/>
          <p:cNvSpPr txBox="1"/>
          <p:nvPr/>
        </p:nvSpPr>
        <p:spPr>
          <a:xfrm>
            <a:off x="1086681" y="1761317"/>
            <a:ext cx="3266652" cy="548005"/>
          </a:xfrm>
          <a:prstGeom prst="rect">
            <a:avLst/>
          </a:prstGeom>
        </p:spPr>
        <p:txBody>
          <a:bodyPr lIns="0" tIns="0" rIns="0" bIns="0" rtlCol="0" anchor="t">
            <a:spAutoFit/>
          </a:bodyPr>
          <a:lstStyle/>
          <a:p>
            <a:pPr algn="ctr">
              <a:lnSpc>
                <a:spcPts val="3920"/>
              </a:lnSpc>
            </a:pPr>
            <a:r>
              <a:rPr lang="en-US" sz="2800" dirty="0">
                <a:solidFill>
                  <a:srgbClr val="000000"/>
                </a:solidFill>
                <a:latin typeface="Jua"/>
              </a:rPr>
              <a:t>[</a:t>
            </a:r>
            <a:r>
              <a:rPr lang="en-US" sz="2800" dirty="0" err="1">
                <a:solidFill>
                  <a:srgbClr val="000000"/>
                </a:solidFill>
                <a:latin typeface="Jua"/>
              </a:rPr>
              <a:t>pygame.init</a:t>
            </a:r>
            <a:r>
              <a:rPr lang="en-US" sz="2800" dirty="0">
                <a:solidFill>
                  <a:srgbClr val="000000"/>
                </a:solidFill>
                <a:latin typeface="Jua"/>
              </a:rPr>
              <a:t>()]</a:t>
            </a:r>
          </a:p>
        </p:txBody>
      </p:sp>
      <p:sp>
        <p:nvSpPr>
          <p:cNvPr id="41" name="TextBox 41"/>
          <p:cNvSpPr txBox="1"/>
          <p:nvPr/>
        </p:nvSpPr>
        <p:spPr>
          <a:xfrm>
            <a:off x="855043" y="4588166"/>
            <a:ext cx="4454066" cy="548005"/>
          </a:xfrm>
          <a:prstGeom prst="rect">
            <a:avLst/>
          </a:prstGeom>
        </p:spPr>
        <p:txBody>
          <a:bodyPr lIns="0" tIns="0" rIns="0" bIns="0" rtlCol="0" anchor="t">
            <a:spAutoFit/>
          </a:bodyPr>
          <a:lstStyle/>
          <a:p>
            <a:pPr algn="ctr">
              <a:lnSpc>
                <a:spcPts val="3920"/>
              </a:lnSpc>
            </a:pPr>
            <a:r>
              <a:rPr lang="en-US" sz="2800" dirty="0">
                <a:solidFill>
                  <a:srgbClr val="000000"/>
                </a:solidFill>
                <a:latin typeface="Jua"/>
              </a:rPr>
              <a:t>[</a:t>
            </a:r>
            <a:r>
              <a:rPr lang="en-US" sz="2800" dirty="0" err="1">
                <a:solidFill>
                  <a:srgbClr val="000000"/>
                </a:solidFill>
                <a:latin typeface="Jua"/>
              </a:rPr>
              <a:t>pygame.display.set_mode</a:t>
            </a:r>
            <a:r>
              <a:rPr lang="en-US" sz="2800" dirty="0">
                <a:solidFill>
                  <a:srgbClr val="000000"/>
                </a:solidFill>
                <a:latin typeface="Jua"/>
              </a:rPr>
              <a:t>()]</a:t>
            </a:r>
          </a:p>
        </p:txBody>
      </p:sp>
      <p:sp>
        <p:nvSpPr>
          <p:cNvPr id="42" name="TextBox 42"/>
          <p:cNvSpPr txBox="1"/>
          <p:nvPr/>
        </p:nvSpPr>
        <p:spPr>
          <a:xfrm>
            <a:off x="403704" y="7512969"/>
            <a:ext cx="5646371" cy="548005"/>
          </a:xfrm>
          <a:prstGeom prst="rect">
            <a:avLst/>
          </a:prstGeom>
        </p:spPr>
        <p:txBody>
          <a:bodyPr lIns="0" tIns="0" rIns="0" bIns="0" rtlCol="0" anchor="t">
            <a:spAutoFit/>
          </a:bodyPr>
          <a:lstStyle/>
          <a:p>
            <a:pPr algn="ctr">
              <a:lnSpc>
                <a:spcPts val="3920"/>
              </a:lnSpc>
            </a:pPr>
            <a:r>
              <a:rPr lang="en-US" sz="2800" dirty="0">
                <a:solidFill>
                  <a:srgbClr val="000000"/>
                </a:solidFill>
                <a:latin typeface="Jua"/>
              </a:rPr>
              <a:t>[</a:t>
            </a:r>
            <a:r>
              <a:rPr lang="en-US" sz="2800" dirty="0" err="1">
                <a:solidFill>
                  <a:srgbClr val="000000"/>
                </a:solidFill>
                <a:latin typeface="Jua"/>
              </a:rPr>
              <a:t>pygame.image.load</a:t>
            </a:r>
            <a:r>
              <a:rPr lang="en-US" sz="2800" dirty="0">
                <a:solidFill>
                  <a:srgbClr val="000000"/>
                </a:solidFill>
                <a:latin typeface="Jua"/>
              </a:rPr>
              <a:t>()]</a:t>
            </a:r>
          </a:p>
        </p:txBody>
      </p:sp>
      <p:sp>
        <p:nvSpPr>
          <p:cNvPr id="43" name="TextBox 43"/>
          <p:cNvSpPr txBox="1"/>
          <p:nvPr/>
        </p:nvSpPr>
        <p:spPr>
          <a:xfrm>
            <a:off x="13796012" y="7786971"/>
            <a:ext cx="3588814" cy="444032"/>
          </a:xfrm>
          <a:prstGeom prst="rect">
            <a:avLst/>
          </a:prstGeom>
        </p:spPr>
        <p:txBody>
          <a:bodyPr lIns="0" tIns="0" rIns="0" bIns="0" rtlCol="0" anchor="t">
            <a:spAutoFit/>
          </a:bodyPr>
          <a:lstStyle/>
          <a:p>
            <a:pPr algn="ctr">
              <a:lnSpc>
                <a:spcPts val="3920"/>
              </a:lnSpc>
            </a:pPr>
            <a:r>
              <a:rPr lang="en-US" sz="2800" dirty="0">
                <a:solidFill>
                  <a:srgbClr val="000000"/>
                </a:solidFill>
                <a:latin typeface="Jua"/>
              </a:rPr>
              <a:t>[</a:t>
            </a:r>
            <a:r>
              <a:rPr lang="en-US" sz="2800" dirty="0" err="1">
                <a:solidFill>
                  <a:srgbClr val="000000"/>
                </a:solidFill>
                <a:latin typeface="Jua"/>
              </a:rPr>
              <a:t>pygame.rec.Rect</a:t>
            </a:r>
            <a:r>
              <a:rPr lang="en-US" sz="2800" dirty="0">
                <a:solidFill>
                  <a:srgbClr val="000000"/>
                </a:solidFill>
                <a:latin typeface="Jua"/>
              </a:rPr>
              <a:t>()]</a:t>
            </a:r>
          </a:p>
        </p:txBody>
      </p:sp>
      <p:sp>
        <p:nvSpPr>
          <p:cNvPr id="44" name="TextBox 44"/>
          <p:cNvSpPr txBox="1"/>
          <p:nvPr/>
        </p:nvSpPr>
        <p:spPr>
          <a:xfrm>
            <a:off x="6872310" y="8097123"/>
            <a:ext cx="4891445" cy="548005"/>
          </a:xfrm>
          <a:prstGeom prst="rect">
            <a:avLst/>
          </a:prstGeom>
        </p:spPr>
        <p:txBody>
          <a:bodyPr lIns="0" tIns="0" rIns="0" bIns="0" rtlCol="0" anchor="t">
            <a:spAutoFit/>
          </a:bodyPr>
          <a:lstStyle/>
          <a:p>
            <a:pPr algn="ctr">
              <a:lnSpc>
                <a:spcPts val="3920"/>
              </a:lnSpc>
            </a:pPr>
            <a:r>
              <a:rPr lang="en-US" sz="2800">
                <a:solidFill>
                  <a:srgbClr val="000000"/>
                </a:solidFill>
                <a:latin typeface="Jua"/>
              </a:rPr>
              <a:t>[pygame.screen.blit()]</a:t>
            </a:r>
          </a:p>
        </p:txBody>
      </p:sp>
      <p:sp>
        <p:nvSpPr>
          <p:cNvPr id="45" name="TextBox 45"/>
          <p:cNvSpPr txBox="1"/>
          <p:nvPr/>
        </p:nvSpPr>
        <p:spPr>
          <a:xfrm>
            <a:off x="13843669" y="4857127"/>
            <a:ext cx="3922058" cy="548005"/>
          </a:xfrm>
          <a:prstGeom prst="rect">
            <a:avLst/>
          </a:prstGeom>
        </p:spPr>
        <p:txBody>
          <a:bodyPr lIns="0" tIns="0" rIns="0" bIns="0" rtlCol="0" anchor="t">
            <a:spAutoFit/>
          </a:bodyPr>
          <a:lstStyle/>
          <a:p>
            <a:pPr algn="ctr">
              <a:lnSpc>
                <a:spcPts val="3920"/>
              </a:lnSpc>
            </a:pPr>
            <a:r>
              <a:rPr lang="en-US" sz="2800">
                <a:solidFill>
                  <a:srgbClr val="000000"/>
                </a:solidFill>
                <a:latin typeface="Jua"/>
              </a:rPr>
              <a:t>[pygame.mixer.sound()]</a:t>
            </a:r>
          </a:p>
        </p:txBody>
      </p:sp>
      <p:sp>
        <p:nvSpPr>
          <p:cNvPr id="46" name="TextBox 46"/>
          <p:cNvSpPr txBox="1"/>
          <p:nvPr/>
        </p:nvSpPr>
        <p:spPr>
          <a:xfrm>
            <a:off x="12872710" y="1815891"/>
            <a:ext cx="3766261" cy="548005"/>
          </a:xfrm>
          <a:prstGeom prst="rect">
            <a:avLst/>
          </a:prstGeom>
        </p:spPr>
        <p:txBody>
          <a:bodyPr lIns="0" tIns="0" rIns="0" bIns="0" rtlCol="0" anchor="t">
            <a:spAutoFit/>
          </a:bodyPr>
          <a:lstStyle/>
          <a:p>
            <a:pPr algn="ctr">
              <a:lnSpc>
                <a:spcPts val="3920"/>
              </a:lnSpc>
            </a:pPr>
            <a:r>
              <a:rPr lang="en-US" sz="2800" dirty="0">
                <a:solidFill>
                  <a:srgbClr val="000000"/>
                </a:solidFill>
                <a:latin typeface="Jua"/>
              </a:rPr>
              <a:t>[</a:t>
            </a:r>
            <a:r>
              <a:rPr lang="en-US" sz="2800" dirty="0" err="1">
                <a:solidFill>
                  <a:srgbClr val="000000"/>
                </a:solidFill>
                <a:latin typeface="Jua"/>
              </a:rPr>
              <a:t>pygame.event.get</a:t>
            </a:r>
            <a:r>
              <a:rPr lang="en-US" sz="2800" dirty="0">
                <a:solidFill>
                  <a:srgbClr val="000000"/>
                </a:solidFill>
                <a:latin typeface="Jua"/>
              </a:rPr>
              <a:t>()]</a:t>
            </a:r>
          </a:p>
        </p:txBody>
      </p:sp>
      <p:sp>
        <p:nvSpPr>
          <p:cNvPr id="47" name="TextBox 47"/>
          <p:cNvSpPr txBox="1"/>
          <p:nvPr/>
        </p:nvSpPr>
        <p:spPr>
          <a:xfrm>
            <a:off x="799378" y="5284848"/>
            <a:ext cx="4790520" cy="919419"/>
          </a:xfrm>
          <a:prstGeom prst="rect">
            <a:avLst/>
          </a:prstGeom>
        </p:spPr>
        <p:txBody>
          <a:bodyPr wrap="square" lIns="0" tIns="0" rIns="0" bIns="0" rtlCol="0" anchor="t">
            <a:spAutoFit/>
          </a:bodyPr>
          <a:lstStyle/>
          <a:p>
            <a:pPr algn="ctr">
              <a:lnSpc>
                <a:spcPts val="3785"/>
              </a:lnSpc>
            </a:pPr>
            <a:r>
              <a:rPr lang="en-US" sz="2704" dirty="0">
                <a:solidFill>
                  <a:srgbClr val="000000"/>
                </a:solidFill>
                <a:latin typeface="Jua"/>
              </a:rPr>
              <a:t>creates a window with specified width and height</a:t>
            </a:r>
          </a:p>
        </p:txBody>
      </p:sp>
      <p:sp>
        <p:nvSpPr>
          <p:cNvPr id="48" name="TextBox 48"/>
          <p:cNvSpPr txBox="1"/>
          <p:nvPr/>
        </p:nvSpPr>
        <p:spPr>
          <a:xfrm>
            <a:off x="1086681" y="8257346"/>
            <a:ext cx="3974324" cy="1043305"/>
          </a:xfrm>
          <a:prstGeom prst="rect">
            <a:avLst/>
          </a:prstGeom>
        </p:spPr>
        <p:txBody>
          <a:bodyPr lIns="0" tIns="0" rIns="0" bIns="0" rtlCol="0" anchor="t">
            <a:spAutoFit/>
          </a:bodyPr>
          <a:lstStyle/>
          <a:p>
            <a:pPr algn="ctr">
              <a:lnSpc>
                <a:spcPts val="3920"/>
              </a:lnSpc>
            </a:pPr>
            <a:r>
              <a:rPr lang="en-US" sz="2800" dirty="0">
                <a:solidFill>
                  <a:srgbClr val="000000"/>
                </a:solidFill>
                <a:latin typeface="Jua"/>
              </a:rPr>
              <a:t>image are scaled and </a:t>
            </a:r>
            <a:r>
              <a:rPr lang="en-US" sz="2800" dirty="0" err="1">
                <a:solidFill>
                  <a:srgbClr val="000000"/>
                </a:solidFill>
                <a:latin typeface="Jua"/>
              </a:rPr>
              <a:t>tranformed</a:t>
            </a:r>
            <a:r>
              <a:rPr lang="en-US" sz="2800" dirty="0">
                <a:solidFill>
                  <a:srgbClr val="000000"/>
                </a:solidFill>
                <a:latin typeface="Jua"/>
              </a:rPr>
              <a:t> as needed</a:t>
            </a:r>
          </a:p>
        </p:txBody>
      </p:sp>
      <p:sp>
        <p:nvSpPr>
          <p:cNvPr id="49" name="TextBox 49"/>
          <p:cNvSpPr txBox="1"/>
          <p:nvPr/>
        </p:nvSpPr>
        <p:spPr>
          <a:xfrm>
            <a:off x="6467000" y="8702040"/>
            <a:ext cx="5494407" cy="919291"/>
          </a:xfrm>
          <a:prstGeom prst="rect">
            <a:avLst/>
          </a:prstGeom>
        </p:spPr>
        <p:txBody>
          <a:bodyPr wrap="square" lIns="0" tIns="0" rIns="0" bIns="0" rtlCol="0" anchor="t">
            <a:spAutoFit/>
          </a:bodyPr>
          <a:lstStyle/>
          <a:p>
            <a:pPr algn="ctr">
              <a:lnSpc>
                <a:spcPts val="3780"/>
              </a:lnSpc>
            </a:pPr>
            <a:r>
              <a:rPr lang="en-US" sz="2700" dirty="0">
                <a:solidFill>
                  <a:srgbClr val="000000"/>
                </a:solidFill>
                <a:latin typeface="Jua"/>
              </a:rPr>
              <a:t>drawing images into the screen at specified coordinates</a:t>
            </a:r>
          </a:p>
        </p:txBody>
      </p:sp>
      <p:sp>
        <p:nvSpPr>
          <p:cNvPr id="50" name="TextBox 50"/>
          <p:cNvSpPr txBox="1"/>
          <p:nvPr/>
        </p:nvSpPr>
        <p:spPr>
          <a:xfrm>
            <a:off x="13476607" y="8465797"/>
            <a:ext cx="4087225" cy="944169"/>
          </a:xfrm>
          <a:prstGeom prst="rect">
            <a:avLst/>
          </a:prstGeom>
        </p:spPr>
        <p:txBody>
          <a:bodyPr wrap="square" lIns="0" tIns="0" rIns="0" bIns="0" rtlCol="0" anchor="t">
            <a:spAutoFit/>
          </a:bodyPr>
          <a:lstStyle/>
          <a:p>
            <a:pPr algn="ctr">
              <a:lnSpc>
                <a:spcPts val="3920"/>
              </a:lnSpc>
            </a:pPr>
            <a:r>
              <a:rPr lang="en-US" sz="2800" dirty="0">
                <a:solidFill>
                  <a:srgbClr val="000000"/>
                </a:solidFill>
                <a:latin typeface="Jua"/>
              </a:rPr>
              <a:t>create Rectangle for </a:t>
            </a:r>
          </a:p>
          <a:p>
            <a:pPr algn="ctr">
              <a:lnSpc>
                <a:spcPts val="3920"/>
              </a:lnSpc>
            </a:pPr>
            <a:r>
              <a:rPr lang="en-US" sz="2800" dirty="0">
                <a:solidFill>
                  <a:srgbClr val="000000"/>
                </a:solidFill>
                <a:latin typeface="Jua"/>
              </a:rPr>
              <a:t>drawing shapes</a:t>
            </a:r>
          </a:p>
        </p:txBody>
      </p:sp>
      <p:sp>
        <p:nvSpPr>
          <p:cNvPr id="51" name="TextBox 51"/>
          <p:cNvSpPr txBox="1"/>
          <p:nvPr/>
        </p:nvSpPr>
        <p:spPr>
          <a:xfrm>
            <a:off x="13205122" y="5423832"/>
            <a:ext cx="4692822" cy="944169"/>
          </a:xfrm>
          <a:prstGeom prst="rect">
            <a:avLst/>
          </a:prstGeom>
        </p:spPr>
        <p:txBody>
          <a:bodyPr wrap="square" lIns="0" tIns="0" rIns="0" bIns="0" rtlCol="0" anchor="t">
            <a:spAutoFit/>
          </a:bodyPr>
          <a:lstStyle/>
          <a:p>
            <a:pPr algn="ctr">
              <a:lnSpc>
                <a:spcPts val="3920"/>
              </a:lnSpc>
            </a:pPr>
            <a:r>
              <a:rPr lang="en-US" sz="2800" dirty="0">
                <a:solidFill>
                  <a:srgbClr val="000000"/>
                </a:solidFill>
                <a:latin typeface="Jua"/>
              </a:rPr>
              <a:t>Sound effects and music are loaded and played</a:t>
            </a:r>
          </a:p>
        </p:txBody>
      </p:sp>
      <p:sp>
        <p:nvSpPr>
          <p:cNvPr id="52" name="TextBox 52"/>
          <p:cNvSpPr txBox="1"/>
          <p:nvPr/>
        </p:nvSpPr>
        <p:spPr>
          <a:xfrm>
            <a:off x="12400019" y="2440818"/>
            <a:ext cx="5025232" cy="1043305"/>
          </a:xfrm>
          <a:prstGeom prst="rect">
            <a:avLst/>
          </a:prstGeom>
        </p:spPr>
        <p:txBody>
          <a:bodyPr lIns="0" tIns="0" rIns="0" bIns="0" rtlCol="0" anchor="t">
            <a:spAutoFit/>
          </a:bodyPr>
          <a:lstStyle/>
          <a:p>
            <a:pPr algn="ctr">
              <a:lnSpc>
                <a:spcPts val="3920"/>
              </a:lnSpc>
            </a:pPr>
            <a:r>
              <a:rPr lang="en-US" sz="2800" dirty="0" err="1">
                <a:solidFill>
                  <a:srgbClr val="000000"/>
                </a:solidFill>
                <a:latin typeface="Jua"/>
              </a:rPr>
              <a:t>retrives</a:t>
            </a:r>
            <a:r>
              <a:rPr lang="en-US" sz="2800" dirty="0">
                <a:solidFill>
                  <a:srgbClr val="000000"/>
                </a:solidFill>
                <a:latin typeface="Jua"/>
              </a:rPr>
              <a:t> a list of all the events that </a:t>
            </a:r>
            <a:r>
              <a:rPr lang="en-US" sz="2800" dirty="0" err="1">
                <a:solidFill>
                  <a:srgbClr val="000000"/>
                </a:solidFill>
                <a:latin typeface="Jua"/>
              </a:rPr>
              <a:t>occured</a:t>
            </a:r>
            <a:endParaRPr lang="en-US" sz="2800" dirty="0">
              <a:solidFill>
                <a:srgbClr val="000000"/>
              </a:solidFill>
              <a:latin typeface="Jua"/>
            </a:endParaRPr>
          </a:p>
        </p:txBody>
      </p:sp>
      <p:sp>
        <p:nvSpPr>
          <p:cNvPr id="53" name="Freeform 53"/>
          <p:cNvSpPr/>
          <p:nvPr/>
        </p:nvSpPr>
        <p:spPr>
          <a:xfrm rot="-346123">
            <a:off x="10427115" y="4300260"/>
            <a:ext cx="2359713" cy="666619"/>
          </a:xfrm>
          <a:custGeom>
            <a:avLst/>
            <a:gdLst/>
            <a:ahLst/>
            <a:cxnLst/>
            <a:rect l="l" t="t" r="r" b="b"/>
            <a:pathLst>
              <a:path w="2359713" h="666619">
                <a:moveTo>
                  <a:pt x="0" y="0"/>
                </a:moveTo>
                <a:lnTo>
                  <a:pt x="2359713" y="0"/>
                </a:lnTo>
                <a:lnTo>
                  <a:pt x="2359713" y="666619"/>
                </a:lnTo>
                <a:lnTo>
                  <a:pt x="0" y="66661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4" name="Freeform 54"/>
          <p:cNvSpPr/>
          <p:nvPr/>
        </p:nvSpPr>
        <p:spPr>
          <a:xfrm rot="1789350">
            <a:off x="9518137" y="6046822"/>
            <a:ext cx="2885067" cy="603634"/>
          </a:xfrm>
          <a:custGeom>
            <a:avLst/>
            <a:gdLst/>
            <a:ahLst/>
            <a:cxnLst/>
            <a:rect l="l" t="t" r="r" b="b"/>
            <a:pathLst>
              <a:path w="3049288" h="861424">
                <a:moveTo>
                  <a:pt x="0" y="0"/>
                </a:moveTo>
                <a:lnTo>
                  <a:pt x="3049288" y="0"/>
                </a:lnTo>
                <a:lnTo>
                  <a:pt x="3049288" y="861424"/>
                </a:lnTo>
                <a:lnTo>
                  <a:pt x="0" y="8614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5" name="Freeform 55"/>
          <p:cNvSpPr/>
          <p:nvPr/>
        </p:nvSpPr>
        <p:spPr>
          <a:xfrm rot="5657351">
            <a:off x="7805137" y="6147674"/>
            <a:ext cx="1698455" cy="598753"/>
          </a:xfrm>
          <a:custGeom>
            <a:avLst/>
            <a:gdLst/>
            <a:ahLst/>
            <a:cxnLst/>
            <a:rect l="l" t="t" r="r" b="b"/>
            <a:pathLst>
              <a:path w="2252098" h="636218">
                <a:moveTo>
                  <a:pt x="0" y="0"/>
                </a:moveTo>
                <a:lnTo>
                  <a:pt x="2252098" y="0"/>
                </a:lnTo>
                <a:lnTo>
                  <a:pt x="2252098" y="636218"/>
                </a:lnTo>
                <a:lnTo>
                  <a:pt x="0" y="6362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993" t="-61988" r="-12993" b="-61988"/>
            </a:stretch>
          </a:blipFill>
        </p:spPr>
      </p:sp>
      <p:sp>
        <p:nvSpPr>
          <p:cNvPr id="3" name="Freeform 3"/>
          <p:cNvSpPr/>
          <p:nvPr/>
        </p:nvSpPr>
        <p:spPr>
          <a:xfrm rot="759443">
            <a:off x="-1995239" y="-3368604"/>
            <a:ext cx="9386333" cy="8211630"/>
          </a:xfrm>
          <a:custGeom>
            <a:avLst/>
            <a:gdLst/>
            <a:ahLst/>
            <a:cxnLst/>
            <a:rect l="l" t="t" r="r" b="b"/>
            <a:pathLst>
              <a:path w="9386333" h="8211630">
                <a:moveTo>
                  <a:pt x="0" y="0"/>
                </a:moveTo>
                <a:lnTo>
                  <a:pt x="9386334" y="0"/>
                </a:lnTo>
                <a:lnTo>
                  <a:pt x="9386334"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759443">
            <a:off x="9615962" y="4129795"/>
            <a:ext cx="9386333" cy="8211630"/>
          </a:xfrm>
          <a:custGeom>
            <a:avLst/>
            <a:gdLst/>
            <a:ahLst/>
            <a:cxnLst/>
            <a:rect l="l" t="t" r="r" b="b"/>
            <a:pathLst>
              <a:path w="9386333" h="8211630">
                <a:moveTo>
                  <a:pt x="0" y="0"/>
                </a:moveTo>
                <a:lnTo>
                  <a:pt x="9386333" y="0"/>
                </a:lnTo>
                <a:lnTo>
                  <a:pt x="9386333"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555008">
            <a:off x="13104534" y="-4078314"/>
            <a:ext cx="9386333" cy="8211630"/>
          </a:xfrm>
          <a:custGeom>
            <a:avLst/>
            <a:gdLst/>
            <a:ahLst/>
            <a:cxnLst/>
            <a:rect l="l" t="t" r="r" b="b"/>
            <a:pathLst>
              <a:path w="9386333" h="8211630">
                <a:moveTo>
                  <a:pt x="0" y="0"/>
                </a:moveTo>
                <a:lnTo>
                  <a:pt x="9386333" y="0"/>
                </a:lnTo>
                <a:lnTo>
                  <a:pt x="9386333"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448330" y="356710"/>
            <a:ext cx="17582435" cy="9679493"/>
            <a:chOff x="0" y="0"/>
            <a:chExt cx="4630765" cy="2549331"/>
          </a:xfrm>
        </p:grpSpPr>
        <p:sp>
          <p:nvSpPr>
            <p:cNvPr id="7" name="Freeform 7"/>
            <p:cNvSpPr/>
            <p:nvPr/>
          </p:nvSpPr>
          <p:spPr>
            <a:xfrm>
              <a:off x="0" y="0"/>
              <a:ext cx="4630765" cy="2549331"/>
            </a:xfrm>
            <a:custGeom>
              <a:avLst/>
              <a:gdLst/>
              <a:ahLst/>
              <a:cxnLst/>
              <a:rect l="l" t="t" r="r" b="b"/>
              <a:pathLst>
                <a:path w="4630765" h="2549331">
                  <a:moveTo>
                    <a:pt x="22456" y="0"/>
                  </a:moveTo>
                  <a:lnTo>
                    <a:pt x="4608308" y="0"/>
                  </a:lnTo>
                  <a:cubicBezTo>
                    <a:pt x="4620711" y="0"/>
                    <a:pt x="4630765" y="10054"/>
                    <a:pt x="4630765" y="22456"/>
                  </a:cubicBezTo>
                  <a:lnTo>
                    <a:pt x="4630765" y="2526875"/>
                  </a:lnTo>
                  <a:cubicBezTo>
                    <a:pt x="4630765" y="2539277"/>
                    <a:pt x="4620711" y="2549331"/>
                    <a:pt x="4608308" y="2549331"/>
                  </a:cubicBezTo>
                  <a:lnTo>
                    <a:pt x="22456" y="2549331"/>
                  </a:lnTo>
                  <a:cubicBezTo>
                    <a:pt x="10054" y="2549331"/>
                    <a:pt x="0" y="2539277"/>
                    <a:pt x="0" y="2526875"/>
                  </a:cubicBezTo>
                  <a:lnTo>
                    <a:pt x="0" y="22456"/>
                  </a:lnTo>
                  <a:cubicBezTo>
                    <a:pt x="0" y="10054"/>
                    <a:pt x="10054" y="0"/>
                    <a:pt x="22456" y="0"/>
                  </a:cubicBezTo>
                  <a:close/>
                </a:path>
              </a:pathLst>
            </a:custGeom>
            <a:solidFill>
              <a:srgbClr val="FFEEC8"/>
            </a:solidFill>
          </p:spPr>
        </p:sp>
        <p:sp>
          <p:nvSpPr>
            <p:cNvPr id="8" name="TextBox 8"/>
            <p:cNvSpPr txBox="1"/>
            <p:nvPr/>
          </p:nvSpPr>
          <p:spPr>
            <a:xfrm>
              <a:off x="0" y="-38100"/>
              <a:ext cx="4630765" cy="2587431"/>
            </a:xfrm>
            <a:prstGeom prst="rect">
              <a:avLst/>
            </a:prstGeom>
          </p:spPr>
          <p:txBody>
            <a:bodyPr lIns="50800" tIns="50800" rIns="50800" bIns="50800" rtlCol="0" anchor="ctr"/>
            <a:lstStyle/>
            <a:p>
              <a:pPr algn="ctr">
                <a:lnSpc>
                  <a:spcPts val="2241"/>
                </a:lnSpc>
              </a:pPr>
              <a:endParaRPr/>
            </a:p>
          </p:txBody>
        </p:sp>
      </p:grpSp>
      <p:grpSp>
        <p:nvGrpSpPr>
          <p:cNvPr id="9" name="Group 9"/>
          <p:cNvGrpSpPr/>
          <p:nvPr/>
        </p:nvGrpSpPr>
        <p:grpSpPr>
          <a:xfrm>
            <a:off x="7635706" y="3482669"/>
            <a:ext cx="3086100" cy="308610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705A"/>
            </a:solidFill>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5041"/>
                </a:lnSpc>
              </a:pPr>
              <a:r>
                <a:rPr lang="en-US" sz="3600" dirty="0">
                  <a:solidFill>
                    <a:srgbClr val="000000"/>
                  </a:solidFill>
                  <a:latin typeface="Marykate"/>
                </a:rPr>
                <a:t>Random Module</a:t>
              </a:r>
            </a:p>
          </p:txBody>
        </p:sp>
      </p:grpSp>
      <p:sp>
        <p:nvSpPr>
          <p:cNvPr id="12" name="Freeform 12"/>
          <p:cNvSpPr/>
          <p:nvPr/>
        </p:nvSpPr>
        <p:spPr>
          <a:xfrm rot="-2377362">
            <a:off x="9949984" y="2892802"/>
            <a:ext cx="2576467" cy="727852"/>
          </a:xfrm>
          <a:custGeom>
            <a:avLst/>
            <a:gdLst/>
            <a:ahLst/>
            <a:cxnLst/>
            <a:rect l="l" t="t" r="r" b="b"/>
            <a:pathLst>
              <a:path w="2576467" h="727852">
                <a:moveTo>
                  <a:pt x="0" y="0"/>
                </a:moveTo>
                <a:lnTo>
                  <a:pt x="2576467" y="0"/>
                </a:lnTo>
                <a:lnTo>
                  <a:pt x="2576467" y="727852"/>
                </a:lnTo>
                <a:lnTo>
                  <a:pt x="0" y="7278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9139238" y="4997144"/>
            <a:ext cx="9525" cy="264136"/>
          </a:xfrm>
          <a:prstGeom prst="rect">
            <a:avLst/>
          </a:prstGeom>
        </p:spPr>
        <p:txBody>
          <a:bodyPr lIns="0" tIns="0" rIns="0" bIns="0" rtlCol="0" anchor="t">
            <a:spAutoFit/>
          </a:bodyPr>
          <a:lstStyle/>
          <a:p>
            <a:pPr algn="ctr">
              <a:lnSpc>
                <a:spcPts val="2241"/>
              </a:lnSpc>
              <a:spcBef>
                <a:spcPct val="0"/>
              </a:spcBef>
            </a:pPr>
            <a:endParaRPr/>
          </a:p>
        </p:txBody>
      </p:sp>
      <p:sp>
        <p:nvSpPr>
          <p:cNvPr id="14" name="TextBox 14"/>
          <p:cNvSpPr txBox="1"/>
          <p:nvPr/>
        </p:nvSpPr>
        <p:spPr>
          <a:xfrm>
            <a:off x="6524731" y="356710"/>
            <a:ext cx="5822329" cy="756617"/>
          </a:xfrm>
          <a:prstGeom prst="rect">
            <a:avLst/>
          </a:prstGeom>
        </p:spPr>
        <p:txBody>
          <a:bodyPr wrap="square" lIns="0" tIns="0" rIns="0" bIns="0" rtlCol="0" anchor="t">
            <a:spAutoFit/>
          </a:bodyPr>
          <a:lstStyle/>
          <a:p>
            <a:pPr marL="0" lvl="0" indent="0">
              <a:lnSpc>
                <a:spcPts val="5934"/>
              </a:lnSpc>
            </a:pPr>
            <a:r>
              <a:rPr lang="en-US" sz="5394" dirty="0">
                <a:solidFill>
                  <a:srgbClr val="F9705A"/>
                </a:solidFill>
                <a:latin typeface="Jua Bold"/>
              </a:rPr>
              <a:t>PACKAGES</a:t>
            </a:r>
            <a:r>
              <a:rPr lang="en-US" sz="3000" dirty="0">
                <a:solidFill>
                  <a:srgbClr val="F9705A"/>
                </a:solidFill>
                <a:latin typeface="Jua Bold"/>
              </a:rPr>
              <a:t> </a:t>
            </a:r>
            <a:r>
              <a:rPr lang="en-US" sz="5394" dirty="0">
                <a:solidFill>
                  <a:srgbClr val="F9705A"/>
                </a:solidFill>
                <a:latin typeface="Jua Bold"/>
              </a:rPr>
              <a:t>USED</a:t>
            </a:r>
          </a:p>
        </p:txBody>
      </p:sp>
      <p:sp>
        <p:nvSpPr>
          <p:cNvPr id="15" name="TextBox 15"/>
          <p:cNvSpPr txBox="1"/>
          <p:nvPr/>
        </p:nvSpPr>
        <p:spPr>
          <a:xfrm>
            <a:off x="1698494" y="2338515"/>
            <a:ext cx="4014255" cy="548005"/>
          </a:xfrm>
          <a:prstGeom prst="rect">
            <a:avLst/>
          </a:prstGeom>
        </p:spPr>
        <p:txBody>
          <a:bodyPr lIns="0" tIns="0" rIns="0" bIns="0" rtlCol="0" anchor="t">
            <a:spAutoFit/>
          </a:bodyPr>
          <a:lstStyle/>
          <a:p>
            <a:pPr algn="ctr">
              <a:lnSpc>
                <a:spcPts val="3920"/>
              </a:lnSpc>
            </a:pPr>
            <a:r>
              <a:rPr lang="en-US" sz="2800" dirty="0">
                <a:solidFill>
                  <a:srgbClr val="000000"/>
                </a:solidFill>
                <a:latin typeface="Jua"/>
              </a:rPr>
              <a:t>[</a:t>
            </a:r>
            <a:r>
              <a:rPr lang="en-US" sz="2800" dirty="0" err="1">
                <a:solidFill>
                  <a:srgbClr val="000000"/>
                </a:solidFill>
                <a:latin typeface="Jua"/>
              </a:rPr>
              <a:t>random.randint</a:t>
            </a:r>
            <a:r>
              <a:rPr lang="en-US" sz="2800" dirty="0">
                <a:solidFill>
                  <a:srgbClr val="000000"/>
                </a:solidFill>
                <a:latin typeface="Jua"/>
              </a:rPr>
              <a:t>(</a:t>
            </a:r>
            <a:r>
              <a:rPr lang="en-US" sz="2800" dirty="0" err="1">
                <a:solidFill>
                  <a:srgbClr val="000000"/>
                </a:solidFill>
                <a:latin typeface="Jua"/>
              </a:rPr>
              <a:t>a,b</a:t>
            </a:r>
            <a:r>
              <a:rPr lang="en-US" sz="2800" dirty="0">
                <a:solidFill>
                  <a:srgbClr val="000000"/>
                </a:solidFill>
                <a:latin typeface="Jua"/>
              </a:rPr>
              <a:t>)]</a:t>
            </a:r>
          </a:p>
        </p:txBody>
      </p:sp>
      <p:sp>
        <p:nvSpPr>
          <p:cNvPr id="16" name="TextBox 16"/>
          <p:cNvSpPr txBox="1"/>
          <p:nvPr/>
        </p:nvSpPr>
        <p:spPr>
          <a:xfrm>
            <a:off x="12347060" y="2229949"/>
            <a:ext cx="4541296" cy="548005"/>
          </a:xfrm>
          <a:prstGeom prst="rect">
            <a:avLst/>
          </a:prstGeom>
        </p:spPr>
        <p:txBody>
          <a:bodyPr lIns="0" tIns="0" rIns="0" bIns="0" rtlCol="0" anchor="t">
            <a:spAutoFit/>
          </a:bodyPr>
          <a:lstStyle/>
          <a:p>
            <a:pPr algn="ctr">
              <a:lnSpc>
                <a:spcPts val="3920"/>
              </a:lnSpc>
            </a:pPr>
            <a:r>
              <a:rPr lang="en-US" sz="2800" dirty="0">
                <a:solidFill>
                  <a:srgbClr val="000000"/>
                </a:solidFill>
                <a:latin typeface="Jua"/>
              </a:rPr>
              <a:t>[</a:t>
            </a:r>
            <a:r>
              <a:rPr lang="en-US" sz="2800" dirty="0" err="1">
                <a:solidFill>
                  <a:srgbClr val="000000"/>
                </a:solidFill>
                <a:latin typeface="Jua"/>
              </a:rPr>
              <a:t>random.choice</a:t>
            </a:r>
            <a:r>
              <a:rPr lang="en-US" sz="2800" dirty="0">
                <a:solidFill>
                  <a:srgbClr val="000000"/>
                </a:solidFill>
                <a:latin typeface="Jua"/>
              </a:rPr>
              <a:t>(seq)</a:t>
            </a:r>
          </a:p>
        </p:txBody>
      </p:sp>
      <p:grpSp>
        <p:nvGrpSpPr>
          <p:cNvPr id="17" name="Group 17"/>
          <p:cNvGrpSpPr/>
          <p:nvPr/>
        </p:nvGrpSpPr>
        <p:grpSpPr>
          <a:xfrm>
            <a:off x="1809912" y="638708"/>
            <a:ext cx="3830738" cy="1782558"/>
            <a:chOff x="0" y="-75455"/>
            <a:chExt cx="1008919" cy="469480"/>
          </a:xfrm>
        </p:grpSpPr>
        <p:sp>
          <p:nvSpPr>
            <p:cNvPr id="18" name="Freeform 18"/>
            <p:cNvSpPr/>
            <p:nvPr/>
          </p:nvSpPr>
          <p:spPr>
            <a:xfrm>
              <a:off x="0" y="7467"/>
              <a:ext cx="1008919" cy="326605"/>
            </a:xfrm>
            <a:custGeom>
              <a:avLst/>
              <a:gdLst/>
              <a:ahLst/>
              <a:cxnLst/>
              <a:rect l="l" t="t" r="r" b="b"/>
              <a:pathLst>
                <a:path w="1008919" h="326605">
                  <a:moveTo>
                    <a:pt x="103071" y="0"/>
                  </a:moveTo>
                  <a:lnTo>
                    <a:pt x="905848" y="0"/>
                  </a:lnTo>
                  <a:cubicBezTo>
                    <a:pt x="933184" y="0"/>
                    <a:pt x="959400" y="10859"/>
                    <a:pt x="978730" y="30189"/>
                  </a:cubicBezTo>
                  <a:cubicBezTo>
                    <a:pt x="998060" y="49518"/>
                    <a:pt x="1008919" y="75735"/>
                    <a:pt x="1008919" y="103071"/>
                  </a:cubicBezTo>
                  <a:lnTo>
                    <a:pt x="1008919" y="223534"/>
                  </a:lnTo>
                  <a:cubicBezTo>
                    <a:pt x="1008919" y="280459"/>
                    <a:pt x="962772" y="326605"/>
                    <a:pt x="905848" y="326605"/>
                  </a:cubicBezTo>
                  <a:lnTo>
                    <a:pt x="103071" y="326605"/>
                  </a:lnTo>
                  <a:cubicBezTo>
                    <a:pt x="75735" y="326605"/>
                    <a:pt x="49518" y="315746"/>
                    <a:pt x="30189" y="296416"/>
                  </a:cubicBezTo>
                  <a:cubicBezTo>
                    <a:pt x="10859" y="277087"/>
                    <a:pt x="0" y="250870"/>
                    <a:pt x="0" y="223534"/>
                  </a:cubicBezTo>
                  <a:lnTo>
                    <a:pt x="0" y="103071"/>
                  </a:lnTo>
                  <a:cubicBezTo>
                    <a:pt x="0" y="75735"/>
                    <a:pt x="10859" y="49518"/>
                    <a:pt x="30189" y="30189"/>
                  </a:cubicBezTo>
                  <a:cubicBezTo>
                    <a:pt x="49518" y="10859"/>
                    <a:pt x="75735" y="0"/>
                    <a:pt x="103071" y="0"/>
                  </a:cubicBezTo>
                  <a:close/>
                </a:path>
              </a:pathLst>
            </a:custGeom>
            <a:solidFill>
              <a:srgbClr val="F9705A"/>
            </a:solidFill>
          </p:spPr>
        </p:sp>
        <p:sp>
          <p:nvSpPr>
            <p:cNvPr id="19" name="TextBox 19"/>
            <p:cNvSpPr txBox="1"/>
            <p:nvPr/>
          </p:nvSpPr>
          <p:spPr>
            <a:xfrm>
              <a:off x="0" y="-75455"/>
              <a:ext cx="1008919" cy="469480"/>
            </a:xfrm>
            <a:prstGeom prst="rect">
              <a:avLst/>
            </a:prstGeom>
          </p:spPr>
          <p:txBody>
            <a:bodyPr lIns="50800" tIns="50800" rIns="50800" bIns="50800" rtlCol="0" anchor="ctr"/>
            <a:lstStyle/>
            <a:p>
              <a:pPr algn="ctr">
                <a:lnSpc>
                  <a:spcPts val="4760"/>
                </a:lnSpc>
              </a:pPr>
              <a:r>
                <a:rPr lang="en-US" sz="3400" dirty="0">
                  <a:solidFill>
                    <a:srgbClr val="2A2523"/>
                  </a:solidFill>
                  <a:latin typeface="Jua"/>
                </a:rPr>
                <a:t>Random Number Generation</a:t>
              </a:r>
            </a:p>
          </p:txBody>
        </p:sp>
      </p:grpSp>
      <p:grpSp>
        <p:nvGrpSpPr>
          <p:cNvPr id="20" name="Group 20"/>
          <p:cNvGrpSpPr/>
          <p:nvPr/>
        </p:nvGrpSpPr>
        <p:grpSpPr>
          <a:xfrm>
            <a:off x="1175464" y="5424514"/>
            <a:ext cx="4247962" cy="2027871"/>
            <a:chOff x="0" y="-71438"/>
            <a:chExt cx="1118805" cy="534089"/>
          </a:xfrm>
        </p:grpSpPr>
        <p:sp>
          <p:nvSpPr>
            <p:cNvPr id="21" name="Freeform 21"/>
            <p:cNvSpPr/>
            <p:nvPr/>
          </p:nvSpPr>
          <p:spPr>
            <a:xfrm>
              <a:off x="0" y="0"/>
              <a:ext cx="1099932" cy="391214"/>
            </a:xfrm>
            <a:custGeom>
              <a:avLst/>
              <a:gdLst/>
              <a:ahLst/>
              <a:cxnLst/>
              <a:rect l="l" t="t" r="r" b="b"/>
              <a:pathLst>
                <a:path w="1099932" h="391214">
                  <a:moveTo>
                    <a:pt x="94542" y="0"/>
                  </a:moveTo>
                  <a:lnTo>
                    <a:pt x="1005390" y="0"/>
                  </a:lnTo>
                  <a:cubicBezTo>
                    <a:pt x="1057604" y="0"/>
                    <a:pt x="1099932" y="42328"/>
                    <a:pt x="1099932" y="94542"/>
                  </a:cubicBezTo>
                  <a:lnTo>
                    <a:pt x="1099932" y="296672"/>
                  </a:lnTo>
                  <a:cubicBezTo>
                    <a:pt x="1099932" y="321746"/>
                    <a:pt x="1089971" y="345793"/>
                    <a:pt x="1072241" y="363524"/>
                  </a:cubicBezTo>
                  <a:cubicBezTo>
                    <a:pt x="1054511" y="381254"/>
                    <a:pt x="1030464" y="391214"/>
                    <a:pt x="1005390" y="391214"/>
                  </a:cubicBezTo>
                  <a:lnTo>
                    <a:pt x="94542" y="391214"/>
                  </a:lnTo>
                  <a:cubicBezTo>
                    <a:pt x="42328" y="391214"/>
                    <a:pt x="0" y="348886"/>
                    <a:pt x="0" y="296672"/>
                  </a:cubicBezTo>
                  <a:lnTo>
                    <a:pt x="0" y="94542"/>
                  </a:lnTo>
                  <a:cubicBezTo>
                    <a:pt x="0" y="69468"/>
                    <a:pt x="9961" y="45421"/>
                    <a:pt x="27691" y="27691"/>
                  </a:cubicBezTo>
                  <a:cubicBezTo>
                    <a:pt x="45421" y="9961"/>
                    <a:pt x="69468" y="0"/>
                    <a:pt x="94542" y="0"/>
                  </a:cubicBezTo>
                  <a:close/>
                </a:path>
              </a:pathLst>
            </a:custGeom>
            <a:solidFill>
              <a:srgbClr val="F9705A"/>
            </a:solidFill>
          </p:spPr>
        </p:sp>
        <p:sp>
          <p:nvSpPr>
            <p:cNvPr id="22" name="TextBox 22"/>
            <p:cNvSpPr txBox="1"/>
            <p:nvPr/>
          </p:nvSpPr>
          <p:spPr>
            <a:xfrm>
              <a:off x="18873" y="-71438"/>
              <a:ext cx="1099932" cy="534089"/>
            </a:xfrm>
            <a:prstGeom prst="rect">
              <a:avLst/>
            </a:prstGeom>
          </p:spPr>
          <p:txBody>
            <a:bodyPr lIns="50800" tIns="50800" rIns="50800" bIns="50800" rtlCol="0" anchor="ctr"/>
            <a:lstStyle/>
            <a:p>
              <a:pPr algn="ctr">
                <a:lnSpc>
                  <a:spcPts val="4760"/>
                </a:lnSpc>
              </a:pPr>
              <a:r>
                <a:rPr lang="en-US" sz="3400" dirty="0">
                  <a:solidFill>
                    <a:srgbClr val="2A2523"/>
                  </a:solidFill>
                  <a:latin typeface="Jua"/>
                </a:rPr>
                <a:t>Randomized Enemy Movement</a:t>
              </a:r>
            </a:p>
          </p:txBody>
        </p:sp>
      </p:grpSp>
      <p:grpSp>
        <p:nvGrpSpPr>
          <p:cNvPr id="23" name="Group 23"/>
          <p:cNvGrpSpPr/>
          <p:nvPr/>
        </p:nvGrpSpPr>
        <p:grpSpPr>
          <a:xfrm>
            <a:off x="12837527" y="5588049"/>
            <a:ext cx="3894516" cy="2027871"/>
            <a:chOff x="-5555" y="-84863"/>
            <a:chExt cx="1025716" cy="534089"/>
          </a:xfrm>
        </p:grpSpPr>
        <p:sp>
          <p:nvSpPr>
            <p:cNvPr id="24" name="Freeform 24"/>
            <p:cNvSpPr/>
            <p:nvPr/>
          </p:nvSpPr>
          <p:spPr>
            <a:xfrm>
              <a:off x="0" y="0"/>
              <a:ext cx="1020161" cy="391214"/>
            </a:xfrm>
            <a:custGeom>
              <a:avLst/>
              <a:gdLst/>
              <a:ahLst/>
              <a:cxnLst/>
              <a:rect l="l" t="t" r="r" b="b"/>
              <a:pathLst>
                <a:path w="1020161" h="391214">
                  <a:moveTo>
                    <a:pt x="101935" y="0"/>
                  </a:moveTo>
                  <a:lnTo>
                    <a:pt x="918226" y="0"/>
                  </a:lnTo>
                  <a:cubicBezTo>
                    <a:pt x="974523" y="0"/>
                    <a:pt x="1020161" y="45638"/>
                    <a:pt x="1020161" y="101935"/>
                  </a:cubicBezTo>
                  <a:lnTo>
                    <a:pt x="1020161" y="289279"/>
                  </a:lnTo>
                  <a:cubicBezTo>
                    <a:pt x="1020161" y="345576"/>
                    <a:pt x="974523" y="391214"/>
                    <a:pt x="918226" y="391214"/>
                  </a:cubicBezTo>
                  <a:lnTo>
                    <a:pt x="101935" y="391214"/>
                  </a:lnTo>
                  <a:cubicBezTo>
                    <a:pt x="45638" y="391214"/>
                    <a:pt x="0" y="345576"/>
                    <a:pt x="0" y="289279"/>
                  </a:cubicBezTo>
                  <a:lnTo>
                    <a:pt x="0" y="101935"/>
                  </a:lnTo>
                  <a:cubicBezTo>
                    <a:pt x="0" y="45638"/>
                    <a:pt x="45638" y="0"/>
                    <a:pt x="101935" y="0"/>
                  </a:cubicBezTo>
                  <a:close/>
                </a:path>
              </a:pathLst>
            </a:custGeom>
            <a:solidFill>
              <a:srgbClr val="F9705A"/>
            </a:solidFill>
          </p:spPr>
        </p:sp>
        <p:sp>
          <p:nvSpPr>
            <p:cNvPr id="25" name="TextBox 25"/>
            <p:cNvSpPr txBox="1"/>
            <p:nvPr/>
          </p:nvSpPr>
          <p:spPr>
            <a:xfrm>
              <a:off x="-5555" y="-84863"/>
              <a:ext cx="1020161" cy="534089"/>
            </a:xfrm>
            <a:prstGeom prst="rect">
              <a:avLst/>
            </a:prstGeom>
          </p:spPr>
          <p:txBody>
            <a:bodyPr lIns="50800" tIns="50800" rIns="50800" bIns="50800" rtlCol="0" anchor="ctr"/>
            <a:lstStyle/>
            <a:p>
              <a:pPr algn="ctr">
                <a:lnSpc>
                  <a:spcPts val="4760"/>
                </a:lnSpc>
              </a:pPr>
              <a:r>
                <a:rPr lang="en-US" sz="3400" dirty="0">
                  <a:solidFill>
                    <a:srgbClr val="2A2523"/>
                  </a:solidFill>
                  <a:latin typeface="Jua"/>
                </a:rPr>
                <a:t>Randomized Cloud Placement</a:t>
              </a:r>
            </a:p>
          </p:txBody>
        </p:sp>
      </p:grpSp>
      <p:sp>
        <p:nvSpPr>
          <p:cNvPr id="26" name="TextBox 26"/>
          <p:cNvSpPr txBox="1"/>
          <p:nvPr/>
        </p:nvSpPr>
        <p:spPr>
          <a:xfrm>
            <a:off x="11537457" y="8010589"/>
            <a:ext cx="5992378" cy="1444306"/>
          </a:xfrm>
          <a:prstGeom prst="rect">
            <a:avLst/>
          </a:prstGeom>
        </p:spPr>
        <p:txBody>
          <a:bodyPr lIns="0" tIns="0" rIns="0" bIns="0" rtlCol="0" anchor="t">
            <a:spAutoFit/>
          </a:bodyPr>
          <a:lstStyle/>
          <a:p>
            <a:pPr algn="ctr">
              <a:lnSpc>
                <a:spcPts val="3920"/>
              </a:lnSpc>
            </a:pPr>
            <a:r>
              <a:rPr lang="en-US" sz="2800" dirty="0">
                <a:solidFill>
                  <a:srgbClr val="000000"/>
                </a:solidFill>
                <a:latin typeface="Jua"/>
              </a:rPr>
              <a:t>The placement of clouds and cheeses is random within certain constraints</a:t>
            </a:r>
          </a:p>
        </p:txBody>
      </p:sp>
      <p:grpSp>
        <p:nvGrpSpPr>
          <p:cNvPr id="27" name="Group 27"/>
          <p:cNvGrpSpPr/>
          <p:nvPr/>
        </p:nvGrpSpPr>
        <p:grpSpPr>
          <a:xfrm>
            <a:off x="12162301" y="716996"/>
            <a:ext cx="4443524" cy="1774316"/>
            <a:chOff x="-4298" y="-80595"/>
            <a:chExt cx="1170311" cy="467309"/>
          </a:xfrm>
        </p:grpSpPr>
        <p:sp>
          <p:nvSpPr>
            <p:cNvPr id="28" name="Freeform 28"/>
            <p:cNvSpPr/>
            <p:nvPr/>
          </p:nvSpPr>
          <p:spPr>
            <a:xfrm>
              <a:off x="0" y="0"/>
              <a:ext cx="1166013" cy="324434"/>
            </a:xfrm>
            <a:custGeom>
              <a:avLst/>
              <a:gdLst/>
              <a:ahLst/>
              <a:cxnLst/>
              <a:rect l="l" t="t" r="r" b="b"/>
              <a:pathLst>
                <a:path w="1166013" h="324434">
                  <a:moveTo>
                    <a:pt x="89184" y="0"/>
                  </a:moveTo>
                  <a:lnTo>
                    <a:pt x="1076828" y="0"/>
                  </a:lnTo>
                  <a:cubicBezTo>
                    <a:pt x="1126084" y="0"/>
                    <a:pt x="1166013" y="39929"/>
                    <a:pt x="1166013" y="89184"/>
                  </a:cubicBezTo>
                  <a:lnTo>
                    <a:pt x="1166013" y="235250"/>
                  </a:lnTo>
                  <a:cubicBezTo>
                    <a:pt x="1166013" y="284505"/>
                    <a:pt x="1126084" y="324434"/>
                    <a:pt x="1076828" y="324434"/>
                  </a:cubicBezTo>
                  <a:lnTo>
                    <a:pt x="89184" y="324434"/>
                  </a:lnTo>
                  <a:cubicBezTo>
                    <a:pt x="39929" y="324434"/>
                    <a:pt x="0" y="284505"/>
                    <a:pt x="0" y="235250"/>
                  </a:cubicBezTo>
                  <a:lnTo>
                    <a:pt x="0" y="89184"/>
                  </a:lnTo>
                  <a:cubicBezTo>
                    <a:pt x="0" y="39929"/>
                    <a:pt x="39929" y="0"/>
                    <a:pt x="89184" y="0"/>
                  </a:cubicBezTo>
                  <a:close/>
                </a:path>
              </a:pathLst>
            </a:custGeom>
            <a:solidFill>
              <a:srgbClr val="F9705A"/>
            </a:solidFill>
          </p:spPr>
        </p:sp>
        <p:sp>
          <p:nvSpPr>
            <p:cNvPr id="29" name="TextBox 29"/>
            <p:cNvSpPr txBox="1"/>
            <p:nvPr/>
          </p:nvSpPr>
          <p:spPr>
            <a:xfrm>
              <a:off x="-4298" y="-80595"/>
              <a:ext cx="1166013" cy="467309"/>
            </a:xfrm>
            <a:prstGeom prst="rect">
              <a:avLst/>
            </a:prstGeom>
          </p:spPr>
          <p:txBody>
            <a:bodyPr lIns="50800" tIns="50800" rIns="50800" bIns="50800" rtlCol="0" anchor="ctr"/>
            <a:lstStyle/>
            <a:p>
              <a:pPr algn="ctr">
                <a:lnSpc>
                  <a:spcPts val="4760"/>
                </a:lnSpc>
              </a:pPr>
              <a:r>
                <a:rPr lang="en-US" sz="3400" dirty="0" err="1">
                  <a:solidFill>
                    <a:srgbClr val="2A2523"/>
                  </a:solidFill>
                  <a:latin typeface="Jua"/>
                </a:rPr>
                <a:t>RandomChoice</a:t>
              </a:r>
              <a:endParaRPr lang="en-US" sz="3400" dirty="0">
                <a:solidFill>
                  <a:srgbClr val="2A2523"/>
                </a:solidFill>
                <a:latin typeface="Jua"/>
              </a:endParaRPr>
            </a:p>
          </p:txBody>
        </p:sp>
      </p:grpSp>
      <p:sp>
        <p:nvSpPr>
          <p:cNvPr id="30" name="TextBox 30"/>
          <p:cNvSpPr txBox="1"/>
          <p:nvPr/>
        </p:nvSpPr>
        <p:spPr>
          <a:xfrm>
            <a:off x="386028" y="3077381"/>
            <a:ext cx="5992378" cy="1538605"/>
          </a:xfrm>
          <a:prstGeom prst="rect">
            <a:avLst/>
          </a:prstGeom>
        </p:spPr>
        <p:txBody>
          <a:bodyPr lIns="0" tIns="0" rIns="0" bIns="0" rtlCol="0" anchor="t">
            <a:spAutoFit/>
          </a:bodyPr>
          <a:lstStyle/>
          <a:p>
            <a:pPr algn="ctr">
              <a:lnSpc>
                <a:spcPts val="3920"/>
              </a:lnSpc>
            </a:pPr>
            <a:r>
              <a:rPr lang="en-US" sz="2800">
                <a:solidFill>
                  <a:srgbClr val="000000"/>
                </a:solidFill>
                <a:latin typeface="Jua"/>
              </a:rPr>
              <a:t>It is used to generate a random integer btw a and b  like generating random cloud types</a:t>
            </a:r>
          </a:p>
        </p:txBody>
      </p:sp>
      <p:sp>
        <p:nvSpPr>
          <p:cNvPr id="31" name="TextBox 31"/>
          <p:cNvSpPr txBox="1"/>
          <p:nvPr/>
        </p:nvSpPr>
        <p:spPr>
          <a:xfrm>
            <a:off x="1235737" y="7762939"/>
            <a:ext cx="5288994" cy="1538605"/>
          </a:xfrm>
          <a:prstGeom prst="rect">
            <a:avLst/>
          </a:prstGeom>
        </p:spPr>
        <p:txBody>
          <a:bodyPr lIns="0" tIns="0" rIns="0" bIns="0" rtlCol="0" anchor="t">
            <a:spAutoFit/>
          </a:bodyPr>
          <a:lstStyle/>
          <a:p>
            <a:pPr algn="ctr">
              <a:lnSpc>
                <a:spcPts val="3920"/>
              </a:lnSpc>
            </a:pPr>
            <a:r>
              <a:rPr lang="en-US" sz="2800">
                <a:solidFill>
                  <a:srgbClr val="000000"/>
                </a:solidFill>
                <a:latin typeface="Jua"/>
              </a:rPr>
              <a:t>The speed of enemies is determined based score using current score//15 </a:t>
            </a:r>
          </a:p>
        </p:txBody>
      </p:sp>
      <p:sp>
        <p:nvSpPr>
          <p:cNvPr id="32" name="TextBox 32"/>
          <p:cNvSpPr txBox="1"/>
          <p:nvPr/>
        </p:nvSpPr>
        <p:spPr>
          <a:xfrm>
            <a:off x="11925125" y="3004858"/>
            <a:ext cx="5924377" cy="2529205"/>
          </a:xfrm>
          <a:prstGeom prst="rect">
            <a:avLst/>
          </a:prstGeom>
        </p:spPr>
        <p:txBody>
          <a:bodyPr wrap="square" lIns="0" tIns="0" rIns="0" bIns="0" rtlCol="0" anchor="t">
            <a:spAutoFit/>
          </a:bodyPr>
          <a:lstStyle/>
          <a:p>
            <a:pPr algn="ctr">
              <a:lnSpc>
                <a:spcPts val="3920"/>
              </a:lnSpc>
            </a:pPr>
            <a:r>
              <a:rPr lang="en-US" sz="2800" dirty="0">
                <a:solidFill>
                  <a:srgbClr val="000000"/>
                </a:solidFill>
                <a:latin typeface="Jua"/>
              </a:rPr>
              <a:t>choose a random element from a  sequence (seq).</a:t>
            </a:r>
          </a:p>
          <a:p>
            <a:pPr algn="ctr">
              <a:lnSpc>
                <a:spcPts val="3920"/>
              </a:lnSpc>
            </a:pPr>
            <a:r>
              <a:rPr lang="en-US" sz="2800" dirty="0">
                <a:solidFill>
                  <a:srgbClr val="000000"/>
                </a:solidFill>
                <a:latin typeface="Jua"/>
              </a:rPr>
              <a:t>determining whether to       generate one or two clouds .</a:t>
            </a:r>
          </a:p>
          <a:p>
            <a:pPr algn="ctr">
              <a:lnSpc>
                <a:spcPts val="3920"/>
              </a:lnSpc>
            </a:pPr>
            <a:r>
              <a:rPr lang="en-US" sz="2800" dirty="0">
                <a:solidFill>
                  <a:srgbClr val="000000"/>
                </a:solidFill>
                <a:latin typeface="Jua"/>
              </a:rPr>
              <a:t> </a:t>
            </a:r>
          </a:p>
        </p:txBody>
      </p:sp>
      <p:sp>
        <p:nvSpPr>
          <p:cNvPr id="33" name="Freeform 33"/>
          <p:cNvSpPr/>
          <p:nvPr/>
        </p:nvSpPr>
        <p:spPr>
          <a:xfrm rot="9508766">
            <a:off x="5593102" y="5805635"/>
            <a:ext cx="2359713" cy="666619"/>
          </a:xfrm>
          <a:custGeom>
            <a:avLst/>
            <a:gdLst/>
            <a:ahLst/>
            <a:cxnLst/>
            <a:rect l="l" t="t" r="r" b="b"/>
            <a:pathLst>
              <a:path w="2359713" h="666619">
                <a:moveTo>
                  <a:pt x="0" y="0"/>
                </a:moveTo>
                <a:lnTo>
                  <a:pt x="2359712" y="0"/>
                </a:lnTo>
                <a:lnTo>
                  <a:pt x="2359712" y="666619"/>
                </a:lnTo>
                <a:lnTo>
                  <a:pt x="0" y="6666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4" name="Freeform 34"/>
          <p:cNvSpPr/>
          <p:nvPr/>
        </p:nvSpPr>
        <p:spPr>
          <a:xfrm rot="562804">
            <a:off x="10284700" y="6184150"/>
            <a:ext cx="2359713" cy="666619"/>
          </a:xfrm>
          <a:custGeom>
            <a:avLst/>
            <a:gdLst/>
            <a:ahLst/>
            <a:cxnLst/>
            <a:rect l="l" t="t" r="r" b="b"/>
            <a:pathLst>
              <a:path w="2359713" h="666619">
                <a:moveTo>
                  <a:pt x="0" y="0"/>
                </a:moveTo>
                <a:lnTo>
                  <a:pt x="2359712" y="0"/>
                </a:lnTo>
                <a:lnTo>
                  <a:pt x="2359712" y="666619"/>
                </a:lnTo>
                <a:lnTo>
                  <a:pt x="0" y="6666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5" name="Freeform 35"/>
          <p:cNvSpPr/>
          <p:nvPr/>
        </p:nvSpPr>
        <p:spPr>
          <a:xfrm rot="-8981626">
            <a:off x="6154544" y="2704696"/>
            <a:ext cx="2359713" cy="666619"/>
          </a:xfrm>
          <a:custGeom>
            <a:avLst/>
            <a:gdLst/>
            <a:ahLst/>
            <a:cxnLst/>
            <a:rect l="l" t="t" r="r" b="b"/>
            <a:pathLst>
              <a:path w="2359713" h="666619">
                <a:moveTo>
                  <a:pt x="0" y="0"/>
                </a:moveTo>
                <a:lnTo>
                  <a:pt x="2359713" y="0"/>
                </a:lnTo>
                <a:lnTo>
                  <a:pt x="2359713" y="666619"/>
                </a:lnTo>
                <a:lnTo>
                  <a:pt x="0" y="6666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993" t="-61988" r="-12993" b="-61988"/>
            </a:stretch>
          </a:blipFill>
        </p:spPr>
      </p:sp>
      <p:sp>
        <p:nvSpPr>
          <p:cNvPr id="3" name="Freeform 3"/>
          <p:cNvSpPr/>
          <p:nvPr/>
        </p:nvSpPr>
        <p:spPr>
          <a:xfrm rot="6581393" flipV="1">
            <a:off x="-3017257" y="-1128622"/>
            <a:ext cx="9386333" cy="8211630"/>
          </a:xfrm>
          <a:custGeom>
            <a:avLst/>
            <a:gdLst/>
            <a:ahLst/>
            <a:cxnLst/>
            <a:rect l="l" t="t" r="r" b="b"/>
            <a:pathLst>
              <a:path w="9386333" h="8211630">
                <a:moveTo>
                  <a:pt x="0" y="8211629"/>
                </a:moveTo>
                <a:lnTo>
                  <a:pt x="9386334" y="8211629"/>
                </a:lnTo>
                <a:lnTo>
                  <a:pt x="9386334" y="0"/>
                </a:lnTo>
                <a:lnTo>
                  <a:pt x="0" y="0"/>
                </a:lnTo>
                <a:lnTo>
                  <a:pt x="0" y="821162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380719" flipV="1">
            <a:off x="6547595" y="5502194"/>
            <a:ext cx="9386333" cy="8211630"/>
          </a:xfrm>
          <a:custGeom>
            <a:avLst/>
            <a:gdLst/>
            <a:ahLst/>
            <a:cxnLst/>
            <a:rect l="l" t="t" r="r" b="b"/>
            <a:pathLst>
              <a:path w="9386333" h="8211630">
                <a:moveTo>
                  <a:pt x="0" y="8211629"/>
                </a:moveTo>
                <a:lnTo>
                  <a:pt x="9386333" y="8211629"/>
                </a:lnTo>
                <a:lnTo>
                  <a:pt x="9386333" y="0"/>
                </a:lnTo>
                <a:lnTo>
                  <a:pt x="0" y="0"/>
                </a:lnTo>
                <a:lnTo>
                  <a:pt x="0" y="821162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0800000" flipV="1">
            <a:off x="8786188" y="-4105815"/>
            <a:ext cx="9386333" cy="8211630"/>
          </a:xfrm>
          <a:custGeom>
            <a:avLst/>
            <a:gdLst/>
            <a:ahLst/>
            <a:cxnLst/>
            <a:rect l="l" t="t" r="r" b="b"/>
            <a:pathLst>
              <a:path w="9386333" h="8211630">
                <a:moveTo>
                  <a:pt x="0" y="8211630"/>
                </a:moveTo>
                <a:lnTo>
                  <a:pt x="9386333" y="8211630"/>
                </a:lnTo>
                <a:lnTo>
                  <a:pt x="9386333" y="0"/>
                </a:lnTo>
                <a:lnTo>
                  <a:pt x="0" y="0"/>
                </a:lnTo>
                <a:lnTo>
                  <a:pt x="0" y="821163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9958482" y="1598625"/>
            <a:ext cx="7992423" cy="8426483"/>
            <a:chOff x="0" y="0"/>
            <a:chExt cx="2105000" cy="2219321"/>
          </a:xfrm>
        </p:grpSpPr>
        <p:sp>
          <p:nvSpPr>
            <p:cNvPr id="7" name="Freeform 7"/>
            <p:cNvSpPr/>
            <p:nvPr/>
          </p:nvSpPr>
          <p:spPr>
            <a:xfrm>
              <a:off x="0" y="0"/>
              <a:ext cx="2105000" cy="2219321"/>
            </a:xfrm>
            <a:custGeom>
              <a:avLst/>
              <a:gdLst/>
              <a:ahLst/>
              <a:cxnLst/>
              <a:rect l="l" t="t" r="r" b="b"/>
              <a:pathLst>
                <a:path w="2105000" h="2219321">
                  <a:moveTo>
                    <a:pt x="49402" y="0"/>
                  </a:moveTo>
                  <a:lnTo>
                    <a:pt x="2055599" y="0"/>
                  </a:lnTo>
                  <a:cubicBezTo>
                    <a:pt x="2068701" y="0"/>
                    <a:pt x="2081266" y="5205"/>
                    <a:pt x="2090531" y="14469"/>
                  </a:cubicBezTo>
                  <a:cubicBezTo>
                    <a:pt x="2099795" y="23734"/>
                    <a:pt x="2105000" y="36299"/>
                    <a:pt x="2105000" y="49402"/>
                  </a:cubicBezTo>
                  <a:lnTo>
                    <a:pt x="2105000" y="2169919"/>
                  </a:lnTo>
                  <a:cubicBezTo>
                    <a:pt x="2105000" y="2183021"/>
                    <a:pt x="2099795" y="2195587"/>
                    <a:pt x="2090531" y="2204851"/>
                  </a:cubicBezTo>
                  <a:cubicBezTo>
                    <a:pt x="2081266" y="2214116"/>
                    <a:pt x="2068701" y="2219321"/>
                    <a:pt x="2055599" y="2219321"/>
                  </a:cubicBezTo>
                  <a:lnTo>
                    <a:pt x="49402" y="2219321"/>
                  </a:lnTo>
                  <a:cubicBezTo>
                    <a:pt x="36299" y="2219321"/>
                    <a:pt x="23734" y="2214116"/>
                    <a:pt x="14469" y="2204851"/>
                  </a:cubicBezTo>
                  <a:cubicBezTo>
                    <a:pt x="5205" y="2195587"/>
                    <a:pt x="0" y="2183021"/>
                    <a:pt x="0" y="2169919"/>
                  </a:cubicBezTo>
                  <a:lnTo>
                    <a:pt x="0" y="49402"/>
                  </a:lnTo>
                  <a:cubicBezTo>
                    <a:pt x="0" y="36299"/>
                    <a:pt x="5205" y="23734"/>
                    <a:pt x="14469" y="14469"/>
                  </a:cubicBezTo>
                  <a:cubicBezTo>
                    <a:pt x="23734" y="5205"/>
                    <a:pt x="36299" y="0"/>
                    <a:pt x="49402" y="0"/>
                  </a:cubicBezTo>
                  <a:close/>
                </a:path>
              </a:pathLst>
            </a:custGeom>
            <a:solidFill>
              <a:srgbClr val="FFEEC8"/>
            </a:solidFill>
          </p:spPr>
        </p:sp>
        <p:sp>
          <p:nvSpPr>
            <p:cNvPr id="8" name="TextBox 8"/>
            <p:cNvSpPr txBox="1"/>
            <p:nvPr/>
          </p:nvSpPr>
          <p:spPr>
            <a:xfrm>
              <a:off x="0" y="-66675"/>
              <a:ext cx="2105000" cy="2285996"/>
            </a:xfrm>
            <a:prstGeom prst="rect">
              <a:avLst/>
            </a:prstGeom>
          </p:spPr>
          <p:txBody>
            <a:bodyPr lIns="50800" tIns="50800" rIns="50800" bIns="50800" rtlCol="0" anchor="ctr"/>
            <a:lstStyle/>
            <a:p>
              <a:pPr algn="ctr">
                <a:lnSpc>
                  <a:spcPts val="2241"/>
                </a:lnSpc>
              </a:pPr>
              <a:endParaRPr/>
            </a:p>
          </p:txBody>
        </p:sp>
      </p:grpSp>
      <p:grpSp>
        <p:nvGrpSpPr>
          <p:cNvPr id="9" name="Group 9"/>
          <p:cNvGrpSpPr/>
          <p:nvPr/>
        </p:nvGrpSpPr>
        <p:grpSpPr>
          <a:xfrm>
            <a:off x="462700" y="1598625"/>
            <a:ext cx="8346093" cy="8426483"/>
            <a:chOff x="0" y="0"/>
            <a:chExt cx="2198148" cy="2219321"/>
          </a:xfrm>
        </p:grpSpPr>
        <p:sp>
          <p:nvSpPr>
            <p:cNvPr id="10" name="Freeform 10"/>
            <p:cNvSpPr/>
            <p:nvPr/>
          </p:nvSpPr>
          <p:spPr>
            <a:xfrm>
              <a:off x="0" y="0"/>
              <a:ext cx="2198148" cy="2219321"/>
            </a:xfrm>
            <a:custGeom>
              <a:avLst/>
              <a:gdLst/>
              <a:ahLst/>
              <a:cxnLst/>
              <a:rect l="l" t="t" r="r" b="b"/>
              <a:pathLst>
                <a:path w="2198148" h="2219321">
                  <a:moveTo>
                    <a:pt x="47308" y="0"/>
                  </a:moveTo>
                  <a:lnTo>
                    <a:pt x="2150840" y="0"/>
                  </a:lnTo>
                  <a:cubicBezTo>
                    <a:pt x="2176968" y="0"/>
                    <a:pt x="2198148" y="21181"/>
                    <a:pt x="2198148" y="47308"/>
                  </a:cubicBezTo>
                  <a:lnTo>
                    <a:pt x="2198148" y="2172013"/>
                  </a:lnTo>
                  <a:cubicBezTo>
                    <a:pt x="2198148" y="2184559"/>
                    <a:pt x="2193164" y="2196592"/>
                    <a:pt x="2184292" y="2205465"/>
                  </a:cubicBezTo>
                  <a:cubicBezTo>
                    <a:pt x="2175420" y="2214337"/>
                    <a:pt x="2163387" y="2219321"/>
                    <a:pt x="2150840" y="2219321"/>
                  </a:cubicBezTo>
                  <a:lnTo>
                    <a:pt x="47308" y="2219321"/>
                  </a:lnTo>
                  <a:cubicBezTo>
                    <a:pt x="21181" y="2219321"/>
                    <a:pt x="0" y="2198140"/>
                    <a:pt x="0" y="2172013"/>
                  </a:cubicBezTo>
                  <a:lnTo>
                    <a:pt x="0" y="47308"/>
                  </a:lnTo>
                  <a:cubicBezTo>
                    <a:pt x="0" y="21181"/>
                    <a:pt x="21181" y="0"/>
                    <a:pt x="47308" y="0"/>
                  </a:cubicBezTo>
                  <a:close/>
                </a:path>
              </a:pathLst>
            </a:custGeom>
            <a:solidFill>
              <a:srgbClr val="FFEEC8"/>
            </a:solidFill>
          </p:spPr>
        </p:sp>
        <p:sp>
          <p:nvSpPr>
            <p:cNvPr id="11" name="TextBox 11"/>
            <p:cNvSpPr txBox="1"/>
            <p:nvPr/>
          </p:nvSpPr>
          <p:spPr>
            <a:xfrm>
              <a:off x="0" y="-66675"/>
              <a:ext cx="2198148" cy="2285996"/>
            </a:xfrm>
            <a:prstGeom prst="rect">
              <a:avLst/>
            </a:prstGeom>
          </p:spPr>
          <p:txBody>
            <a:bodyPr lIns="50800" tIns="50800" rIns="50800" bIns="50800" rtlCol="0" anchor="ctr"/>
            <a:lstStyle/>
            <a:p>
              <a:pPr algn="ctr">
                <a:lnSpc>
                  <a:spcPts val="2241"/>
                </a:lnSpc>
              </a:pPr>
              <a:endParaRPr/>
            </a:p>
          </p:txBody>
        </p:sp>
      </p:grpSp>
      <p:sp>
        <p:nvSpPr>
          <p:cNvPr id="12" name="Freeform 12"/>
          <p:cNvSpPr/>
          <p:nvPr/>
        </p:nvSpPr>
        <p:spPr>
          <a:xfrm flipH="1">
            <a:off x="-269859" y="-382004"/>
            <a:ext cx="4808645" cy="1954391"/>
          </a:xfrm>
          <a:custGeom>
            <a:avLst/>
            <a:gdLst/>
            <a:ahLst/>
            <a:cxnLst/>
            <a:rect l="l" t="t" r="r" b="b"/>
            <a:pathLst>
              <a:path w="4808645" h="1954391">
                <a:moveTo>
                  <a:pt x="4808645" y="0"/>
                </a:moveTo>
                <a:lnTo>
                  <a:pt x="0" y="0"/>
                </a:lnTo>
                <a:lnTo>
                  <a:pt x="0" y="1954391"/>
                </a:lnTo>
                <a:lnTo>
                  <a:pt x="4808645" y="1954391"/>
                </a:lnTo>
                <a:lnTo>
                  <a:pt x="4808645"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3" name="Group 13"/>
          <p:cNvGrpSpPr/>
          <p:nvPr/>
        </p:nvGrpSpPr>
        <p:grpSpPr>
          <a:xfrm>
            <a:off x="4988406" y="-466271"/>
            <a:ext cx="9107750" cy="2386795"/>
            <a:chOff x="-11263" y="-295275"/>
            <a:chExt cx="2398749" cy="628621"/>
          </a:xfrm>
        </p:grpSpPr>
        <p:sp>
          <p:nvSpPr>
            <p:cNvPr id="14" name="Freeform 14"/>
            <p:cNvSpPr/>
            <p:nvPr/>
          </p:nvSpPr>
          <p:spPr>
            <a:xfrm>
              <a:off x="-11263" y="-128082"/>
              <a:ext cx="2387486" cy="333346"/>
            </a:xfrm>
            <a:custGeom>
              <a:avLst/>
              <a:gdLst/>
              <a:ahLst/>
              <a:cxnLst/>
              <a:rect l="l" t="t" r="r" b="b"/>
              <a:pathLst>
                <a:path w="2387486" h="333346">
                  <a:moveTo>
                    <a:pt x="43556" y="0"/>
                  </a:moveTo>
                  <a:lnTo>
                    <a:pt x="2343930" y="0"/>
                  </a:lnTo>
                  <a:cubicBezTo>
                    <a:pt x="2367985" y="0"/>
                    <a:pt x="2387486" y="19501"/>
                    <a:pt x="2387486" y="43556"/>
                  </a:cubicBezTo>
                  <a:lnTo>
                    <a:pt x="2387486" y="289790"/>
                  </a:lnTo>
                  <a:cubicBezTo>
                    <a:pt x="2387486" y="301341"/>
                    <a:pt x="2382897" y="312420"/>
                    <a:pt x="2374729" y="320589"/>
                  </a:cubicBezTo>
                  <a:cubicBezTo>
                    <a:pt x="2366560" y="328757"/>
                    <a:pt x="2355482" y="333346"/>
                    <a:pt x="2343930" y="333346"/>
                  </a:cubicBezTo>
                  <a:lnTo>
                    <a:pt x="43556" y="333346"/>
                  </a:lnTo>
                  <a:cubicBezTo>
                    <a:pt x="32005" y="333346"/>
                    <a:pt x="20926" y="328757"/>
                    <a:pt x="12757" y="320589"/>
                  </a:cubicBezTo>
                  <a:cubicBezTo>
                    <a:pt x="4589" y="312420"/>
                    <a:pt x="0" y="301341"/>
                    <a:pt x="0" y="289790"/>
                  </a:cubicBezTo>
                  <a:lnTo>
                    <a:pt x="0" y="43556"/>
                  </a:lnTo>
                  <a:cubicBezTo>
                    <a:pt x="0" y="32005"/>
                    <a:pt x="4589" y="20926"/>
                    <a:pt x="12757" y="12757"/>
                  </a:cubicBezTo>
                  <a:cubicBezTo>
                    <a:pt x="20926" y="4589"/>
                    <a:pt x="32005" y="0"/>
                    <a:pt x="43556" y="0"/>
                  </a:cubicBezTo>
                  <a:close/>
                </a:path>
              </a:pathLst>
            </a:custGeom>
            <a:solidFill>
              <a:srgbClr val="F9705A"/>
            </a:solidFill>
          </p:spPr>
        </p:sp>
        <p:sp>
          <p:nvSpPr>
            <p:cNvPr id="15" name="TextBox 15"/>
            <p:cNvSpPr txBox="1"/>
            <p:nvPr/>
          </p:nvSpPr>
          <p:spPr>
            <a:xfrm>
              <a:off x="0" y="-295275"/>
              <a:ext cx="2387486" cy="628621"/>
            </a:xfrm>
            <a:prstGeom prst="rect">
              <a:avLst/>
            </a:prstGeom>
          </p:spPr>
          <p:txBody>
            <a:bodyPr lIns="50800" tIns="50800" rIns="50800" bIns="50800" rtlCol="0" anchor="ctr"/>
            <a:lstStyle/>
            <a:p>
              <a:pPr algn="ctr">
                <a:lnSpc>
                  <a:spcPts val="9520"/>
                </a:lnSpc>
              </a:pPr>
              <a:r>
                <a:rPr lang="en-US" sz="6800" dirty="0">
                  <a:solidFill>
                    <a:srgbClr val="FFEEC8"/>
                  </a:solidFill>
                  <a:latin typeface="Jua"/>
                </a:rPr>
                <a:t>CONTRIBUTIONS</a:t>
              </a:r>
            </a:p>
          </p:txBody>
        </p:sp>
      </p:grpSp>
      <p:grpSp>
        <p:nvGrpSpPr>
          <p:cNvPr id="16" name="Group 16"/>
          <p:cNvGrpSpPr/>
          <p:nvPr/>
        </p:nvGrpSpPr>
        <p:grpSpPr>
          <a:xfrm>
            <a:off x="1913771" y="1398094"/>
            <a:ext cx="4791863" cy="1393073"/>
            <a:chOff x="-2564" y="-171450"/>
            <a:chExt cx="1262055" cy="366899"/>
          </a:xfrm>
        </p:grpSpPr>
        <p:sp>
          <p:nvSpPr>
            <p:cNvPr id="17" name="Freeform 17"/>
            <p:cNvSpPr/>
            <p:nvPr/>
          </p:nvSpPr>
          <p:spPr>
            <a:xfrm>
              <a:off x="-2564" y="-85725"/>
              <a:ext cx="1259490" cy="195449"/>
            </a:xfrm>
            <a:custGeom>
              <a:avLst/>
              <a:gdLst/>
              <a:ahLst/>
              <a:cxnLst/>
              <a:rect l="l" t="t" r="r" b="b"/>
              <a:pathLst>
                <a:path w="1259490" h="195449">
                  <a:moveTo>
                    <a:pt x="82565" y="0"/>
                  </a:moveTo>
                  <a:lnTo>
                    <a:pt x="1176925" y="0"/>
                  </a:lnTo>
                  <a:cubicBezTo>
                    <a:pt x="1198823" y="0"/>
                    <a:pt x="1219824" y="8699"/>
                    <a:pt x="1235308" y="24183"/>
                  </a:cubicBezTo>
                  <a:cubicBezTo>
                    <a:pt x="1250792" y="39667"/>
                    <a:pt x="1259490" y="60668"/>
                    <a:pt x="1259490" y="82565"/>
                  </a:cubicBezTo>
                  <a:lnTo>
                    <a:pt x="1259490" y="112884"/>
                  </a:lnTo>
                  <a:cubicBezTo>
                    <a:pt x="1259490" y="134782"/>
                    <a:pt x="1250792" y="155783"/>
                    <a:pt x="1235308" y="171267"/>
                  </a:cubicBezTo>
                  <a:cubicBezTo>
                    <a:pt x="1219824" y="186751"/>
                    <a:pt x="1198823" y="195449"/>
                    <a:pt x="1176925" y="195449"/>
                  </a:cubicBezTo>
                  <a:lnTo>
                    <a:pt x="82565" y="195449"/>
                  </a:lnTo>
                  <a:cubicBezTo>
                    <a:pt x="60668" y="195449"/>
                    <a:pt x="39667" y="186751"/>
                    <a:pt x="24183" y="171267"/>
                  </a:cubicBezTo>
                  <a:cubicBezTo>
                    <a:pt x="8699" y="155783"/>
                    <a:pt x="0" y="134782"/>
                    <a:pt x="0" y="112884"/>
                  </a:cubicBezTo>
                  <a:lnTo>
                    <a:pt x="0" y="82565"/>
                  </a:lnTo>
                  <a:cubicBezTo>
                    <a:pt x="0" y="60668"/>
                    <a:pt x="8699" y="39667"/>
                    <a:pt x="24183" y="24183"/>
                  </a:cubicBezTo>
                  <a:cubicBezTo>
                    <a:pt x="39667" y="8699"/>
                    <a:pt x="60668" y="0"/>
                    <a:pt x="82565" y="0"/>
                  </a:cubicBezTo>
                  <a:close/>
                </a:path>
              </a:pathLst>
            </a:custGeom>
            <a:solidFill>
              <a:srgbClr val="F9705A"/>
            </a:solidFill>
          </p:spPr>
        </p:sp>
        <p:sp>
          <p:nvSpPr>
            <p:cNvPr id="18" name="TextBox 18"/>
            <p:cNvSpPr txBox="1"/>
            <p:nvPr/>
          </p:nvSpPr>
          <p:spPr>
            <a:xfrm>
              <a:off x="0" y="-171450"/>
              <a:ext cx="1259491" cy="366899"/>
            </a:xfrm>
            <a:prstGeom prst="rect">
              <a:avLst/>
            </a:prstGeom>
          </p:spPr>
          <p:txBody>
            <a:bodyPr lIns="50800" tIns="50800" rIns="50800" bIns="50800" rtlCol="0" anchor="ctr"/>
            <a:lstStyle/>
            <a:p>
              <a:pPr algn="ctr">
                <a:lnSpc>
                  <a:spcPts val="5599"/>
                </a:lnSpc>
              </a:pPr>
              <a:r>
                <a:rPr lang="en-US" sz="3999">
                  <a:solidFill>
                    <a:srgbClr val="2A2523"/>
                  </a:solidFill>
                  <a:latin typeface="Jua"/>
                </a:rPr>
                <a:t>RUPESH</a:t>
              </a:r>
            </a:p>
          </p:txBody>
        </p:sp>
      </p:grpSp>
      <p:grpSp>
        <p:nvGrpSpPr>
          <p:cNvPr id="19" name="Group 19"/>
          <p:cNvGrpSpPr/>
          <p:nvPr/>
        </p:nvGrpSpPr>
        <p:grpSpPr>
          <a:xfrm>
            <a:off x="11891928" y="1380500"/>
            <a:ext cx="4797285" cy="1393073"/>
            <a:chOff x="-3992" y="-171450"/>
            <a:chExt cx="1263483" cy="366899"/>
          </a:xfrm>
        </p:grpSpPr>
        <p:sp>
          <p:nvSpPr>
            <p:cNvPr id="20" name="Freeform 20"/>
            <p:cNvSpPr/>
            <p:nvPr/>
          </p:nvSpPr>
          <p:spPr>
            <a:xfrm>
              <a:off x="-3992" y="-60533"/>
              <a:ext cx="1259490" cy="195449"/>
            </a:xfrm>
            <a:custGeom>
              <a:avLst/>
              <a:gdLst/>
              <a:ahLst/>
              <a:cxnLst/>
              <a:rect l="l" t="t" r="r" b="b"/>
              <a:pathLst>
                <a:path w="1259490" h="195449">
                  <a:moveTo>
                    <a:pt x="82565" y="0"/>
                  </a:moveTo>
                  <a:lnTo>
                    <a:pt x="1176925" y="0"/>
                  </a:lnTo>
                  <a:cubicBezTo>
                    <a:pt x="1198823" y="0"/>
                    <a:pt x="1219824" y="8699"/>
                    <a:pt x="1235308" y="24183"/>
                  </a:cubicBezTo>
                  <a:cubicBezTo>
                    <a:pt x="1250792" y="39667"/>
                    <a:pt x="1259490" y="60668"/>
                    <a:pt x="1259490" y="82565"/>
                  </a:cubicBezTo>
                  <a:lnTo>
                    <a:pt x="1259490" y="112884"/>
                  </a:lnTo>
                  <a:cubicBezTo>
                    <a:pt x="1259490" y="134782"/>
                    <a:pt x="1250792" y="155783"/>
                    <a:pt x="1235308" y="171267"/>
                  </a:cubicBezTo>
                  <a:cubicBezTo>
                    <a:pt x="1219824" y="186751"/>
                    <a:pt x="1198823" y="195449"/>
                    <a:pt x="1176925" y="195449"/>
                  </a:cubicBezTo>
                  <a:lnTo>
                    <a:pt x="82565" y="195449"/>
                  </a:lnTo>
                  <a:cubicBezTo>
                    <a:pt x="60668" y="195449"/>
                    <a:pt x="39667" y="186751"/>
                    <a:pt x="24183" y="171267"/>
                  </a:cubicBezTo>
                  <a:cubicBezTo>
                    <a:pt x="8699" y="155783"/>
                    <a:pt x="0" y="134782"/>
                    <a:pt x="0" y="112884"/>
                  </a:cubicBezTo>
                  <a:lnTo>
                    <a:pt x="0" y="82565"/>
                  </a:lnTo>
                  <a:cubicBezTo>
                    <a:pt x="0" y="60668"/>
                    <a:pt x="8699" y="39667"/>
                    <a:pt x="24183" y="24183"/>
                  </a:cubicBezTo>
                  <a:cubicBezTo>
                    <a:pt x="39667" y="8699"/>
                    <a:pt x="60668" y="0"/>
                    <a:pt x="82565" y="0"/>
                  </a:cubicBezTo>
                  <a:close/>
                </a:path>
              </a:pathLst>
            </a:custGeom>
            <a:solidFill>
              <a:srgbClr val="F9705A"/>
            </a:solidFill>
          </p:spPr>
          <p:txBody>
            <a:bodyPr/>
            <a:lstStyle/>
            <a:p>
              <a:endParaRPr lang="en-IN" dirty="0"/>
            </a:p>
          </p:txBody>
        </p:sp>
        <p:sp>
          <p:nvSpPr>
            <p:cNvPr id="21" name="TextBox 21"/>
            <p:cNvSpPr txBox="1"/>
            <p:nvPr/>
          </p:nvSpPr>
          <p:spPr>
            <a:xfrm>
              <a:off x="0" y="-171450"/>
              <a:ext cx="1259491" cy="366899"/>
            </a:xfrm>
            <a:prstGeom prst="rect">
              <a:avLst/>
            </a:prstGeom>
          </p:spPr>
          <p:txBody>
            <a:bodyPr lIns="50800" tIns="50800" rIns="50800" bIns="50800" rtlCol="0" anchor="ctr"/>
            <a:lstStyle/>
            <a:p>
              <a:pPr algn="ctr">
                <a:lnSpc>
                  <a:spcPts val="5599"/>
                </a:lnSpc>
              </a:pPr>
              <a:r>
                <a:rPr lang="en-US" sz="3999">
                  <a:solidFill>
                    <a:srgbClr val="2A2523"/>
                  </a:solidFill>
                  <a:latin typeface="Jua"/>
                </a:rPr>
                <a:t>RAMTEJ</a:t>
              </a:r>
            </a:p>
          </p:txBody>
        </p:sp>
      </p:grpSp>
      <p:sp>
        <p:nvSpPr>
          <p:cNvPr id="22" name="TextBox 22"/>
          <p:cNvSpPr txBox="1"/>
          <p:nvPr/>
        </p:nvSpPr>
        <p:spPr>
          <a:xfrm>
            <a:off x="829275" y="2762155"/>
            <a:ext cx="7592344" cy="962660"/>
          </a:xfrm>
          <a:prstGeom prst="rect">
            <a:avLst/>
          </a:prstGeom>
        </p:spPr>
        <p:txBody>
          <a:bodyPr lIns="0" tIns="0" rIns="0" bIns="0" rtlCol="0" anchor="t">
            <a:spAutoFit/>
          </a:bodyPr>
          <a:lstStyle/>
          <a:p>
            <a:pPr marL="561344" lvl="1" indent="-280672" algn="ctr">
              <a:lnSpc>
                <a:spcPts val="3640"/>
              </a:lnSpc>
              <a:buFont typeface="Arial"/>
              <a:buChar char="•"/>
            </a:pPr>
            <a:r>
              <a:rPr lang="en-US" sz="2600">
                <a:solidFill>
                  <a:srgbClr val="000000"/>
                </a:solidFill>
                <a:latin typeface="Jua"/>
              </a:rPr>
              <a:t>Developed the logic of setting clouds  and cheese positions</a:t>
            </a:r>
          </a:p>
        </p:txBody>
      </p:sp>
      <p:sp>
        <p:nvSpPr>
          <p:cNvPr id="23" name="TextBox 23"/>
          <p:cNvSpPr txBox="1"/>
          <p:nvPr/>
        </p:nvSpPr>
        <p:spPr>
          <a:xfrm>
            <a:off x="829275" y="5218652"/>
            <a:ext cx="7567734" cy="962660"/>
          </a:xfrm>
          <a:prstGeom prst="rect">
            <a:avLst/>
          </a:prstGeom>
        </p:spPr>
        <p:txBody>
          <a:bodyPr lIns="0" tIns="0" rIns="0" bIns="0" rtlCol="0" anchor="t">
            <a:spAutoFit/>
          </a:bodyPr>
          <a:lstStyle/>
          <a:p>
            <a:pPr marL="561344" lvl="1" indent="-280672" algn="ctr">
              <a:lnSpc>
                <a:spcPts val="3640"/>
              </a:lnSpc>
              <a:buFont typeface="Arial"/>
              <a:buChar char="•"/>
            </a:pPr>
            <a:r>
              <a:rPr lang="en-US" sz="2600">
                <a:solidFill>
                  <a:srgbClr val="000000"/>
                </a:solidFill>
                <a:latin typeface="Jua"/>
              </a:rPr>
              <a:t>Developed the logic of jerry collecting cheese and bouncing on cloud</a:t>
            </a:r>
          </a:p>
        </p:txBody>
      </p:sp>
      <p:sp>
        <p:nvSpPr>
          <p:cNvPr id="24" name="TextBox 24"/>
          <p:cNvSpPr txBox="1"/>
          <p:nvPr/>
        </p:nvSpPr>
        <p:spPr>
          <a:xfrm>
            <a:off x="977471" y="6451097"/>
            <a:ext cx="6977084" cy="962660"/>
          </a:xfrm>
          <a:prstGeom prst="rect">
            <a:avLst/>
          </a:prstGeom>
        </p:spPr>
        <p:txBody>
          <a:bodyPr lIns="0" tIns="0" rIns="0" bIns="0" rtlCol="0" anchor="t">
            <a:spAutoFit/>
          </a:bodyPr>
          <a:lstStyle/>
          <a:p>
            <a:pPr marL="561344" lvl="1" indent="-280672" algn="ctr">
              <a:lnSpc>
                <a:spcPts val="3640"/>
              </a:lnSpc>
              <a:buFont typeface="Arial"/>
              <a:buChar char="•"/>
            </a:pPr>
            <a:r>
              <a:rPr lang="en-US" sz="2600" dirty="0">
                <a:solidFill>
                  <a:srgbClr val="000000"/>
                </a:solidFill>
                <a:latin typeface="Jua"/>
              </a:rPr>
              <a:t>Developed the logic of tom catching the jerry</a:t>
            </a:r>
          </a:p>
        </p:txBody>
      </p:sp>
      <p:sp>
        <p:nvSpPr>
          <p:cNvPr id="25" name="TextBox 25"/>
          <p:cNvSpPr txBox="1"/>
          <p:nvPr/>
        </p:nvSpPr>
        <p:spPr>
          <a:xfrm>
            <a:off x="829275" y="3991515"/>
            <a:ext cx="7567734" cy="962660"/>
          </a:xfrm>
          <a:prstGeom prst="rect">
            <a:avLst/>
          </a:prstGeom>
        </p:spPr>
        <p:txBody>
          <a:bodyPr lIns="0" tIns="0" rIns="0" bIns="0" rtlCol="0" anchor="t">
            <a:spAutoFit/>
          </a:bodyPr>
          <a:lstStyle/>
          <a:p>
            <a:pPr marL="561344" lvl="1" indent="-280672" algn="ctr">
              <a:lnSpc>
                <a:spcPts val="3640"/>
              </a:lnSpc>
              <a:buFont typeface="Arial"/>
              <a:buChar char="•"/>
            </a:pPr>
            <a:r>
              <a:rPr lang="en-US" sz="2600">
                <a:solidFill>
                  <a:srgbClr val="000000"/>
                </a:solidFill>
                <a:latin typeface="Jua"/>
              </a:rPr>
              <a:t>Developed the logic of the both clouds and cheese  moving up</a:t>
            </a:r>
          </a:p>
        </p:txBody>
      </p:sp>
      <p:sp>
        <p:nvSpPr>
          <p:cNvPr id="26" name="TextBox 26"/>
          <p:cNvSpPr txBox="1"/>
          <p:nvPr/>
        </p:nvSpPr>
        <p:spPr>
          <a:xfrm>
            <a:off x="9650376" y="2972518"/>
            <a:ext cx="7567734" cy="871905"/>
          </a:xfrm>
          <a:prstGeom prst="rect">
            <a:avLst/>
          </a:prstGeom>
        </p:spPr>
        <p:txBody>
          <a:bodyPr lIns="0" tIns="0" rIns="0" bIns="0" rtlCol="0" anchor="t">
            <a:spAutoFit/>
          </a:bodyPr>
          <a:lstStyle/>
          <a:p>
            <a:pPr marL="561344" lvl="1" indent="-280672" algn="ctr">
              <a:lnSpc>
                <a:spcPts val="3640"/>
              </a:lnSpc>
              <a:buFont typeface="Arial"/>
              <a:buChar char="•"/>
            </a:pPr>
            <a:r>
              <a:rPr lang="en-US" sz="2600" dirty="0">
                <a:solidFill>
                  <a:srgbClr val="000000"/>
                </a:solidFill>
                <a:latin typeface="Jua"/>
              </a:rPr>
              <a:t>Developed the Landing page of</a:t>
            </a:r>
          </a:p>
          <a:p>
            <a:pPr marL="280672" lvl="1" algn="ctr">
              <a:lnSpc>
                <a:spcPts val="3640"/>
              </a:lnSpc>
            </a:pPr>
            <a:r>
              <a:rPr lang="en-US" sz="2600" dirty="0">
                <a:solidFill>
                  <a:srgbClr val="000000"/>
                </a:solidFill>
                <a:latin typeface="Jua"/>
              </a:rPr>
              <a:t> the game</a:t>
            </a:r>
          </a:p>
        </p:txBody>
      </p:sp>
      <p:sp>
        <p:nvSpPr>
          <p:cNvPr id="27" name="TextBox 27"/>
          <p:cNvSpPr txBox="1"/>
          <p:nvPr/>
        </p:nvSpPr>
        <p:spPr>
          <a:xfrm>
            <a:off x="9905330" y="3809555"/>
            <a:ext cx="7567734" cy="871905"/>
          </a:xfrm>
          <a:prstGeom prst="rect">
            <a:avLst/>
          </a:prstGeom>
        </p:spPr>
        <p:txBody>
          <a:bodyPr lIns="0" tIns="0" rIns="0" bIns="0" rtlCol="0" anchor="t">
            <a:spAutoFit/>
          </a:bodyPr>
          <a:lstStyle/>
          <a:p>
            <a:pPr marL="561344" lvl="1" indent="-280672" algn="ctr">
              <a:lnSpc>
                <a:spcPts val="3640"/>
              </a:lnSpc>
              <a:buFont typeface="Arial"/>
              <a:buChar char="•"/>
            </a:pPr>
            <a:r>
              <a:rPr lang="en-US" sz="2600" dirty="0">
                <a:solidFill>
                  <a:srgbClr val="000000"/>
                </a:solidFill>
                <a:latin typeface="Jua"/>
              </a:rPr>
              <a:t>Responsible for all the sound and </a:t>
            </a:r>
          </a:p>
          <a:p>
            <a:pPr marL="280672" lvl="1" algn="ctr">
              <a:lnSpc>
                <a:spcPts val="3640"/>
              </a:lnSpc>
            </a:pPr>
            <a:r>
              <a:rPr lang="en-US" sz="2600" dirty="0">
                <a:solidFill>
                  <a:srgbClr val="000000"/>
                </a:solidFill>
                <a:latin typeface="Jua"/>
              </a:rPr>
              <a:t>music effects</a:t>
            </a:r>
          </a:p>
        </p:txBody>
      </p:sp>
      <p:sp>
        <p:nvSpPr>
          <p:cNvPr id="28" name="TextBox 28"/>
          <p:cNvSpPr txBox="1"/>
          <p:nvPr/>
        </p:nvSpPr>
        <p:spPr>
          <a:xfrm>
            <a:off x="10119092" y="4829580"/>
            <a:ext cx="7567734" cy="962660"/>
          </a:xfrm>
          <a:prstGeom prst="rect">
            <a:avLst/>
          </a:prstGeom>
        </p:spPr>
        <p:txBody>
          <a:bodyPr lIns="0" tIns="0" rIns="0" bIns="0" rtlCol="0" anchor="t">
            <a:spAutoFit/>
          </a:bodyPr>
          <a:lstStyle/>
          <a:p>
            <a:pPr marL="561344" lvl="1" indent="-280672" algn="ctr">
              <a:lnSpc>
                <a:spcPts val="3640"/>
              </a:lnSpc>
              <a:buFont typeface="Arial"/>
              <a:buChar char="•"/>
            </a:pPr>
            <a:r>
              <a:rPr lang="en-US" sz="2600" dirty="0">
                <a:solidFill>
                  <a:srgbClr val="000000"/>
                </a:solidFill>
                <a:latin typeface="Jua"/>
              </a:rPr>
              <a:t>Developed the logic of movement of jerry to left and right of the game window</a:t>
            </a:r>
          </a:p>
        </p:txBody>
      </p:sp>
      <p:sp>
        <p:nvSpPr>
          <p:cNvPr id="29" name="TextBox 29"/>
          <p:cNvSpPr txBox="1"/>
          <p:nvPr/>
        </p:nvSpPr>
        <p:spPr>
          <a:xfrm>
            <a:off x="9988937" y="6150518"/>
            <a:ext cx="7567734" cy="505460"/>
          </a:xfrm>
          <a:prstGeom prst="rect">
            <a:avLst/>
          </a:prstGeom>
        </p:spPr>
        <p:txBody>
          <a:bodyPr lIns="0" tIns="0" rIns="0" bIns="0" rtlCol="0" anchor="t">
            <a:spAutoFit/>
          </a:bodyPr>
          <a:lstStyle/>
          <a:p>
            <a:pPr marL="561344" lvl="1" indent="-280672" algn="ctr">
              <a:lnSpc>
                <a:spcPts val="3640"/>
              </a:lnSpc>
              <a:buFont typeface="Arial"/>
              <a:buChar char="•"/>
            </a:pPr>
            <a:r>
              <a:rPr lang="en-US" sz="2600" dirty="0">
                <a:solidFill>
                  <a:srgbClr val="000000"/>
                </a:solidFill>
                <a:latin typeface="Jua"/>
              </a:rPr>
              <a:t>Developed the logic of jerry free falling</a:t>
            </a:r>
          </a:p>
        </p:txBody>
      </p:sp>
      <p:sp>
        <p:nvSpPr>
          <p:cNvPr id="30" name="TextBox 30"/>
          <p:cNvSpPr txBox="1"/>
          <p:nvPr/>
        </p:nvSpPr>
        <p:spPr>
          <a:xfrm>
            <a:off x="10119092" y="7122249"/>
            <a:ext cx="7567734" cy="871905"/>
          </a:xfrm>
          <a:prstGeom prst="rect">
            <a:avLst/>
          </a:prstGeom>
        </p:spPr>
        <p:txBody>
          <a:bodyPr lIns="0" tIns="0" rIns="0" bIns="0" rtlCol="0" anchor="t">
            <a:spAutoFit/>
          </a:bodyPr>
          <a:lstStyle/>
          <a:p>
            <a:pPr marL="561344" lvl="1" indent="-280672" algn="ctr">
              <a:lnSpc>
                <a:spcPts val="3640"/>
              </a:lnSpc>
              <a:buFont typeface="Arial"/>
              <a:buChar char="•"/>
            </a:pPr>
            <a:r>
              <a:rPr lang="en-US" sz="2600" dirty="0">
                <a:solidFill>
                  <a:srgbClr val="000000"/>
                </a:solidFill>
                <a:latin typeface="Jua"/>
              </a:rPr>
              <a:t>Developed the logic of tom moving</a:t>
            </a:r>
          </a:p>
          <a:p>
            <a:pPr marL="280672" lvl="1" algn="ctr">
              <a:lnSpc>
                <a:spcPts val="3640"/>
              </a:lnSpc>
            </a:pPr>
            <a:r>
              <a:rPr lang="en-US" sz="2600" dirty="0">
                <a:solidFill>
                  <a:srgbClr val="000000"/>
                </a:solidFill>
                <a:latin typeface="Jua"/>
              </a:rPr>
              <a:t> left and right</a:t>
            </a:r>
          </a:p>
        </p:txBody>
      </p:sp>
      <p:sp>
        <p:nvSpPr>
          <p:cNvPr id="31" name="TextBox 31"/>
          <p:cNvSpPr txBox="1"/>
          <p:nvPr/>
        </p:nvSpPr>
        <p:spPr>
          <a:xfrm>
            <a:off x="829275" y="7646892"/>
            <a:ext cx="6977084" cy="505460"/>
          </a:xfrm>
          <a:prstGeom prst="rect">
            <a:avLst/>
          </a:prstGeom>
        </p:spPr>
        <p:txBody>
          <a:bodyPr lIns="0" tIns="0" rIns="0" bIns="0" rtlCol="0" anchor="t">
            <a:spAutoFit/>
          </a:bodyPr>
          <a:lstStyle/>
          <a:p>
            <a:pPr marL="561344" lvl="1" indent="-280672" algn="ctr">
              <a:lnSpc>
                <a:spcPts val="3640"/>
              </a:lnSpc>
              <a:buFont typeface="Arial"/>
              <a:buChar char="•"/>
            </a:pPr>
            <a:r>
              <a:rPr lang="en-US" sz="2600">
                <a:solidFill>
                  <a:srgbClr val="000000"/>
                </a:solidFill>
                <a:latin typeface="Jua"/>
              </a:rPr>
              <a:t>Developed the extra life logic for jerry</a:t>
            </a:r>
          </a:p>
        </p:txBody>
      </p:sp>
      <p:sp>
        <p:nvSpPr>
          <p:cNvPr id="32" name="TextBox 32"/>
          <p:cNvSpPr txBox="1"/>
          <p:nvPr/>
        </p:nvSpPr>
        <p:spPr>
          <a:xfrm>
            <a:off x="776987" y="8634444"/>
            <a:ext cx="7567734" cy="962660"/>
          </a:xfrm>
          <a:prstGeom prst="rect">
            <a:avLst/>
          </a:prstGeom>
        </p:spPr>
        <p:txBody>
          <a:bodyPr lIns="0" tIns="0" rIns="0" bIns="0" rtlCol="0" anchor="t">
            <a:spAutoFit/>
          </a:bodyPr>
          <a:lstStyle/>
          <a:p>
            <a:pPr marL="561344" lvl="1" indent="-280672" algn="ctr">
              <a:lnSpc>
                <a:spcPts val="3640"/>
              </a:lnSpc>
              <a:buFont typeface="Arial"/>
              <a:buChar char="•"/>
            </a:pPr>
            <a:r>
              <a:rPr lang="en-US" sz="2600" dirty="0">
                <a:solidFill>
                  <a:srgbClr val="000000"/>
                </a:solidFill>
                <a:latin typeface="Jua"/>
              </a:rPr>
              <a:t>Developed the GAME OVER Page and included file handling to store highest score</a:t>
            </a:r>
          </a:p>
        </p:txBody>
      </p:sp>
      <p:sp>
        <p:nvSpPr>
          <p:cNvPr id="33" name="TextBox 33"/>
          <p:cNvSpPr txBox="1"/>
          <p:nvPr/>
        </p:nvSpPr>
        <p:spPr>
          <a:xfrm>
            <a:off x="10205917" y="8161519"/>
            <a:ext cx="7567734" cy="871905"/>
          </a:xfrm>
          <a:prstGeom prst="rect">
            <a:avLst/>
          </a:prstGeom>
        </p:spPr>
        <p:txBody>
          <a:bodyPr lIns="0" tIns="0" rIns="0" bIns="0" rtlCol="0" anchor="t">
            <a:spAutoFit/>
          </a:bodyPr>
          <a:lstStyle/>
          <a:p>
            <a:pPr marL="561344" lvl="1" indent="-280672" algn="ctr">
              <a:lnSpc>
                <a:spcPts val="3640"/>
              </a:lnSpc>
              <a:buFont typeface="Arial"/>
              <a:buChar char="•"/>
            </a:pPr>
            <a:r>
              <a:rPr lang="en-US" sz="2600" dirty="0">
                <a:solidFill>
                  <a:srgbClr val="000000"/>
                </a:solidFill>
                <a:latin typeface="Jua"/>
              </a:rPr>
              <a:t>Developed all the event and exit handlers for the game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993" t="-61988" r="-12993" b="-61988"/>
            </a:stretch>
          </a:blipFill>
        </p:spPr>
      </p:sp>
      <p:sp>
        <p:nvSpPr>
          <p:cNvPr id="3" name="Freeform 3"/>
          <p:cNvSpPr/>
          <p:nvPr/>
        </p:nvSpPr>
        <p:spPr>
          <a:xfrm rot="759443">
            <a:off x="-1995239" y="-3368604"/>
            <a:ext cx="9386333" cy="8211630"/>
          </a:xfrm>
          <a:custGeom>
            <a:avLst/>
            <a:gdLst/>
            <a:ahLst/>
            <a:cxnLst/>
            <a:rect l="l" t="t" r="r" b="b"/>
            <a:pathLst>
              <a:path w="9386333" h="8211630">
                <a:moveTo>
                  <a:pt x="0" y="0"/>
                </a:moveTo>
                <a:lnTo>
                  <a:pt x="9386334" y="0"/>
                </a:lnTo>
                <a:lnTo>
                  <a:pt x="9386334"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759443">
            <a:off x="9615962" y="4129795"/>
            <a:ext cx="9386333" cy="8211630"/>
          </a:xfrm>
          <a:custGeom>
            <a:avLst/>
            <a:gdLst/>
            <a:ahLst/>
            <a:cxnLst/>
            <a:rect l="l" t="t" r="r" b="b"/>
            <a:pathLst>
              <a:path w="9386333" h="8211630">
                <a:moveTo>
                  <a:pt x="0" y="0"/>
                </a:moveTo>
                <a:lnTo>
                  <a:pt x="9386333" y="0"/>
                </a:lnTo>
                <a:lnTo>
                  <a:pt x="9386333"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555008">
            <a:off x="13104534" y="-4078314"/>
            <a:ext cx="9386333" cy="8211630"/>
          </a:xfrm>
          <a:custGeom>
            <a:avLst/>
            <a:gdLst/>
            <a:ahLst/>
            <a:cxnLst/>
            <a:rect l="l" t="t" r="r" b="b"/>
            <a:pathLst>
              <a:path w="9386333" h="8211630">
                <a:moveTo>
                  <a:pt x="0" y="0"/>
                </a:moveTo>
                <a:lnTo>
                  <a:pt x="9386333" y="0"/>
                </a:lnTo>
                <a:lnTo>
                  <a:pt x="9386333" y="8211630"/>
                </a:lnTo>
                <a:lnTo>
                  <a:pt x="0" y="8211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0" y="27501"/>
            <a:ext cx="18239109" cy="10259499"/>
          </a:xfrm>
          <a:custGeom>
            <a:avLst/>
            <a:gdLst/>
            <a:ahLst/>
            <a:cxnLst/>
            <a:rect l="l" t="t" r="r" b="b"/>
            <a:pathLst>
              <a:path w="18239109" h="10259499">
                <a:moveTo>
                  <a:pt x="0" y="0"/>
                </a:moveTo>
                <a:lnTo>
                  <a:pt x="18239109" y="0"/>
                </a:lnTo>
                <a:lnTo>
                  <a:pt x="18239109" y="10259499"/>
                </a:lnTo>
                <a:lnTo>
                  <a:pt x="0" y="10259499"/>
                </a:lnTo>
                <a:lnTo>
                  <a:pt x="0" y="0"/>
                </a:lnTo>
                <a:close/>
              </a:path>
            </a:pathLst>
          </a:custGeom>
          <a:blipFill>
            <a:blip r:embed="rId5"/>
            <a:stretch>
              <a:fillRect/>
            </a:stretch>
          </a:blipFill>
        </p:spPr>
      </p:sp>
      <p:sp>
        <p:nvSpPr>
          <p:cNvPr id="7" name="TextBox 7"/>
          <p:cNvSpPr txBox="1"/>
          <p:nvPr/>
        </p:nvSpPr>
        <p:spPr>
          <a:xfrm>
            <a:off x="0" y="72048"/>
            <a:ext cx="5562600" cy="2299412"/>
          </a:xfrm>
          <a:prstGeom prst="rect">
            <a:avLst/>
          </a:prstGeom>
        </p:spPr>
        <p:txBody>
          <a:bodyPr wrap="square" lIns="0" tIns="0" rIns="0" bIns="0" rtlCol="0" anchor="t">
            <a:spAutoFit/>
          </a:bodyPr>
          <a:lstStyle/>
          <a:p>
            <a:pPr marL="0" lvl="0" indent="0" algn="ctr">
              <a:lnSpc>
                <a:spcPts val="9520"/>
              </a:lnSpc>
              <a:spcBef>
                <a:spcPct val="0"/>
              </a:spcBef>
            </a:pPr>
            <a:r>
              <a:rPr lang="en-US" sz="6800" dirty="0">
                <a:solidFill>
                  <a:srgbClr val="F9705A"/>
                </a:solidFill>
                <a:latin typeface="Jua Bold"/>
              </a:rPr>
              <a:t>DETAILED WORK</a:t>
            </a:r>
            <a:r>
              <a:rPr lang="en-US" sz="3000" dirty="0">
                <a:solidFill>
                  <a:srgbClr val="F9705A"/>
                </a:solidFill>
                <a:latin typeface="Jua Bold"/>
              </a:rPr>
              <a:t> </a:t>
            </a:r>
            <a:r>
              <a:rPr lang="en-US" sz="6800" dirty="0">
                <a:solidFill>
                  <a:srgbClr val="F9705A"/>
                </a:solidFill>
                <a:latin typeface="Jua Bold"/>
              </a:rPr>
              <a:t>FLOW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993" t="-61988" r="-12993" b="-61988"/>
            </a:stretch>
          </a:blipFill>
        </p:spPr>
      </p:sp>
      <p:sp>
        <p:nvSpPr>
          <p:cNvPr id="3" name="Freeform 3"/>
          <p:cNvSpPr/>
          <p:nvPr/>
        </p:nvSpPr>
        <p:spPr>
          <a:xfrm rot="10034853" flipV="1">
            <a:off x="2999798" y="-5257114"/>
            <a:ext cx="9386333" cy="8211630"/>
          </a:xfrm>
          <a:custGeom>
            <a:avLst/>
            <a:gdLst/>
            <a:ahLst/>
            <a:cxnLst/>
            <a:rect l="l" t="t" r="r" b="b"/>
            <a:pathLst>
              <a:path w="9386333" h="8211630">
                <a:moveTo>
                  <a:pt x="0" y="8211629"/>
                </a:moveTo>
                <a:lnTo>
                  <a:pt x="9386334" y="8211629"/>
                </a:lnTo>
                <a:lnTo>
                  <a:pt x="9386334" y="0"/>
                </a:lnTo>
                <a:lnTo>
                  <a:pt x="0" y="0"/>
                </a:lnTo>
                <a:lnTo>
                  <a:pt x="0" y="821162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034853" flipV="1">
            <a:off x="9934546" y="6486057"/>
            <a:ext cx="9386333" cy="8211630"/>
          </a:xfrm>
          <a:custGeom>
            <a:avLst/>
            <a:gdLst/>
            <a:ahLst/>
            <a:cxnLst/>
            <a:rect l="l" t="t" r="r" b="b"/>
            <a:pathLst>
              <a:path w="9386333" h="8211630">
                <a:moveTo>
                  <a:pt x="0" y="8211630"/>
                </a:moveTo>
                <a:lnTo>
                  <a:pt x="9386334" y="8211630"/>
                </a:lnTo>
                <a:lnTo>
                  <a:pt x="9386334" y="0"/>
                </a:lnTo>
                <a:lnTo>
                  <a:pt x="0" y="0"/>
                </a:lnTo>
                <a:lnTo>
                  <a:pt x="0" y="821163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698" y="707529"/>
            <a:ext cx="16230600" cy="8697198"/>
            <a:chOff x="0" y="0"/>
            <a:chExt cx="4274726" cy="2290620"/>
          </a:xfrm>
        </p:grpSpPr>
        <p:sp>
          <p:nvSpPr>
            <p:cNvPr id="6" name="Freeform 6"/>
            <p:cNvSpPr/>
            <p:nvPr/>
          </p:nvSpPr>
          <p:spPr>
            <a:xfrm>
              <a:off x="0" y="0"/>
              <a:ext cx="4274726" cy="2290620"/>
            </a:xfrm>
            <a:custGeom>
              <a:avLst/>
              <a:gdLst/>
              <a:ahLst/>
              <a:cxnLst/>
              <a:rect l="l" t="t" r="r" b="b"/>
              <a:pathLst>
                <a:path w="4274726" h="2290620">
                  <a:moveTo>
                    <a:pt x="24327" y="0"/>
                  </a:moveTo>
                  <a:lnTo>
                    <a:pt x="4250399" y="0"/>
                  </a:lnTo>
                  <a:cubicBezTo>
                    <a:pt x="4263834" y="0"/>
                    <a:pt x="4274726" y="10891"/>
                    <a:pt x="4274726" y="24327"/>
                  </a:cubicBezTo>
                  <a:lnTo>
                    <a:pt x="4274726" y="2266293"/>
                  </a:lnTo>
                  <a:cubicBezTo>
                    <a:pt x="4274726" y="2279729"/>
                    <a:pt x="4263834" y="2290620"/>
                    <a:pt x="4250399" y="2290620"/>
                  </a:cubicBezTo>
                  <a:lnTo>
                    <a:pt x="24327" y="2290620"/>
                  </a:lnTo>
                  <a:cubicBezTo>
                    <a:pt x="10891" y="2290620"/>
                    <a:pt x="0" y="2279729"/>
                    <a:pt x="0" y="2266293"/>
                  </a:cubicBezTo>
                  <a:lnTo>
                    <a:pt x="0" y="24327"/>
                  </a:lnTo>
                  <a:cubicBezTo>
                    <a:pt x="0" y="10891"/>
                    <a:pt x="10891" y="0"/>
                    <a:pt x="24327" y="0"/>
                  </a:cubicBezTo>
                  <a:close/>
                </a:path>
              </a:pathLst>
            </a:custGeom>
            <a:solidFill>
              <a:srgbClr val="FFEEC8"/>
            </a:solidFill>
          </p:spPr>
        </p:sp>
        <p:sp>
          <p:nvSpPr>
            <p:cNvPr id="7" name="TextBox 7"/>
            <p:cNvSpPr txBox="1"/>
            <p:nvPr/>
          </p:nvSpPr>
          <p:spPr>
            <a:xfrm>
              <a:off x="0" y="-28575"/>
              <a:ext cx="4274726" cy="2319195"/>
            </a:xfrm>
            <a:prstGeom prst="rect">
              <a:avLst/>
            </a:prstGeom>
          </p:spPr>
          <p:txBody>
            <a:bodyPr lIns="50800" tIns="50800" rIns="50800" bIns="50800" rtlCol="0" anchor="ctr"/>
            <a:lstStyle/>
            <a:p>
              <a:pPr algn="ctr">
                <a:lnSpc>
                  <a:spcPts val="2241"/>
                </a:lnSpc>
              </a:pPr>
              <a:endParaRPr/>
            </a:p>
          </p:txBody>
        </p:sp>
      </p:grpSp>
      <p:sp>
        <p:nvSpPr>
          <p:cNvPr id="8" name="Freeform 8"/>
          <p:cNvSpPr/>
          <p:nvPr/>
        </p:nvSpPr>
        <p:spPr>
          <a:xfrm flipH="1">
            <a:off x="6915615" y="8031900"/>
            <a:ext cx="5548521" cy="2255100"/>
          </a:xfrm>
          <a:custGeom>
            <a:avLst/>
            <a:gdLst/>
            <a:ahLst/>
            <a:cxnLst/>
            <a:rect l="l" t="t" r="r" b="b"/>
            <a:pathLst>
              <a:path w="5548521" h="2255100">
                <a:moveTo>
                  <a:pt x="5548521" y="0"/>
                </a:moveTo>
                <a:lnTo>
                  <a:pt x="0" y="0"/>
                </a:lnTo>
                <a:lnTo>
                  <a:pt x="0" y="2255100"/>
                </a:lnTo>
                <a:lnTo>
                  <a:pt x="5548521" y="2255100"/>
                </a:lnTo>
                <a:lnTo>
                  <a:pt x="5548521"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0" y="0"/>
            <a:ext cx="5070694" cy="2060896"/>
          </a:xfrm>
          <a:custGeom>
            <a:avLst/>
            <a:gdLst/>
            <a:ahLst/>
            <a:cxnLst/>
            <a:rect l="l" t="t" r="r" b="b"/>
            <a:pathLst>
              <a:path w="5070694" h="2060896">
                <a:moveTo>
                  <a:pt x="5070694" y="0"/>
                </a:moveTo>
                <a:lnTo>
                  <a:pt x="0" y="0"/>
                </a:lnTo>
                <a:lnTo>
                  <a:pt x="0" y="2060896"/>
                </a:lnTo>
                <a:lnTo>
                  <a:pt x="5070694" y="2060896"/>
                </a:lnTo>
                <a:lnTo>
                  <a:pt x="507069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1958746" y="0"/>
            <a:ext cx="6329254" cy="2572416"/>
          </a:xfrm>
          <a:custGeom>
            <a:avLst/>
            <a:gdLst/>
            <a:ahLst/>
            <a:cxnLst/>
            <a:rect l="l" t="t" r="r" b="b"/>
            <a:pathLst>
              <a:path w="6329254" h="2572416">
                <a:moveTo>
                  <a:pt x="0" y="0"/>
                </a:moveTo>
                <a:lnTo>
                  <a:pt x="6329254" y="0"/>
                </a:lnTo>
                <a:lnTo>
                  <a:pt x="6329254" y="2572416"/>
                </a:lnTo>
                <a:lnTo>
                  <a:pt x="0" y="25724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1667428" y="2822891"/>
            <a:ext cx="14483261" cy="1737995"/>
          </a:xfrm>
          <a:prstGeom prst="rect">
            <a:avLst/>
          </a:prstGeom>
        </p:spPr>
        <p:txBody>
          <a:bodyPr lIns="0" tIns="0" rIns="0" bIns="0" rtlCol="0" anchor="t">
            <a:spAutoFit/>
          </a:bodyPr>
          <a:lstStyle/>
          <a:p>
            <a:pPr marL="690879" lvl="1" indent="-345439" algn="ctr">
              <a:lnSpc>
                <a:spcPts val="4479"/>
              </a:lnSpc>
              <a:buFont typeface="Arial"/>
              <a:buChar char="•"/>
            </a:pPr>
            <a:r>
              <a:rPr lang="en-US" sz="3199">
                <a:solidFill>
                  <a:srgbClr val="000000"/>
                </a:solidFill>
                <a:latin typeface="Jua"/>
              </a:rPr>
              <a:t>In conclusion, we built a vertical scrolling platformer game where the player controls Jerry, collecting cheese while avoiding obstacles represented by Tom. </a:t>
            </a:r>
          </a:p>
        </p:txBody>
      </p:sp>
      <p:sp>
        <p:nvSpPr>
          <p:cNvPr id="12" name="TextBox 12"/>
          <p:cNvSpPr txBox="1"/>
          <p:nvPr/>
        </p:nvSpPr>
        <p:spPr>
          <a:xfrm>
            <a:off x="1667428" y="4734871"/>
            <a:ext cx="14483261" cy="1176020"/>
          </a:xfrm>
          <a:prstGeom prst="rect">
            <a:avLst/>
          </a:prstGeom>
        </p:spPr>
        <p:txBody>
          <a:bodyPr lIns="0" tIns="0" rIns="0" bIns="0" rtlCol="0" anchor="t">
            <a:spAutoFit/>
          </a:bodyPr>
          <a:lstStyle/>
          <a:p>
            <a:pPr marL="690881" lvl="1" indent="-345440" algn="ctr">
              <a:lnSpc>
                <a:spcPts val="4480"/>
              </a:lnSpc>
              <a:buFont typeface="Arial"/>
              <a:buChar char="•"/>
            </a:pPr>
            <a:r>
              <a:rPr lang="en-US" sz="3200" dirty="0">
                <a:solidFill>
                  <a:srgbClr val="000000"/>
                </a:solidFill>
                <a:latin typeface="Jua"/>
              </a:rPr>
              <a:t>The game utilizes various features of </a:t>
            </a:r>
            <a:r>
              <a:rPr lang="en-US" sz="3200" dirty="0" err="1">
                <a:solidFill>
                  <a:srgbClr val="000000"/>
                </a:solidFill>
                <a:latin typeface="Jua"/>
              </a:rPr>
              <a:t>Pygame</a:t>
            </a:r>
            <a:r>
              <a:rPr lang="en-US" sz="3200" dirty="0">
                <a:solidFill>
                  <a:srgbClr val="000000"/>
                </a:solidFill>
                <a:latin typeface="Jua"/>
              </a:rPr>
              <a:t> such as image loading, collision detection, and event handling to create an interactive gaming experience</a:t>
            </a:r>
          </a:p>
        </p:txBody>
      </p:sp>
      <p:sp>
        <p:nvSpPr>
          <p:cNvPr id="13" name="TextBox 13"/>
          <p:cNvSpPr txBox="1"/>
          <p:nvPr/>
        </p:nvSpPr>
        <p:spPr>
          <a:xfrm>
            <a:off x="1667428" y="6506521"/>
            <a:ext cx="14483261" cy="1176020"/>
          </a:xfrm>
          <a:prstGeom prst="rect">
            <a:avLst/>
          </a:prstGeom>
        </p:spPr>
        <p:txBody>
          <a:bodyPr lIns="0" tIns="0" rIns="0" bIns="0" rtlCol="0" anchor="t">
            <a:spAutoFit/>
          </a:bodyPr>
          <a:lstStyle/>
          <a:p>
            <a:pPr marL="690881" lvl="1" indent="-345440" algn="ctr">
              <a:lnSpc>
                <a:spcPts val="4480"/>
              </a:lnSpc>
              <a:buFont typeface="Arial"/>
              <a:buChar char="•"/>
            </a:pPr>
            <a:r>
              <a:rPr lang="en-US" sz="3200" dirty="0">
                <a:solidFill>
                  <a:srgbClr val="000000"/>
                </a:solidFill>
                <a:latin typeface="Jua"/>
              </a:rPr>
              <a:t>Players control Jerry's movement with the left and right arrow keys, aiming to collect cheese and avoid collisions with Tom. </a:t>
            </a:r>
          </a:p>
        </p:txBody>
      </p:sp>
      <p:sp>
        <p:nvSpPr>
          <p:cNvPr id="14" name="TextBox 14"/>
          <p:cNvSpPr txBox="1"/>
          <p:nvPr/>
        </p:nvSpPr>
        <p:spPr>
          <a:xfrm>
            <a:off x="4585307" y="990933"/>
            <a:ext cx="7878828" cy="1322705"/>
          </a:xfrm>
          <a:prstGeom prst="rect">
            <a:avLst/>
          </a:prstGeom>
        </p:spPr>
        <p:txBody>
          <a:bodyPr lIns="0" tIns="0" rIns="0" bIns="0" rtlCol="0" anchor="t">
            <a:spAutoFit/>
          </a:bodyPr>
          <a:lstStyle/>
          <a:p>
            <a:pPr marL="0" lvl="0" indent="0" algn="ctr">
              <a:lnSpc>
                <a:spcPts val="9520"/>
              </a:lnSpc>
              <a:spcBef>
                <a:spcPct val="0"/>
              </a:spcBef>
            </a:pPr>
            <a:r>
              <a:rPr lang="en-US" sz="6800">
                <a:solidFill>
                  <a:srgbClr val="F9705A"/>
                </a:solidFill>
                <a:latin typeface="Jua Bold"/>
              </a:rPr>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993" t="-61988" r="-12993" b="-61988"/>
            </a:stretch>
          </a:blipFill>
        </p:spPr>
      </p:sp>
      <p:sp>
        <p:nvSpPr>
          <p:cNvPr id="3" name="Freeform 3"/>
          <p:cNvSpPr/>
          <p:nvPr/>
        </p:nvSpPr>
        <p:spPr>
          <a:xfrm rot="10034853" flipV="1">
            <a:off x="2999798" y="-5257114"/>
            <a:ext cx="9386333" cy="8211630"/>
          </a:xfrm>
          <a:custGeom>
            <a:avLst/>
            <a:gdLst/>
            <a:ahLst/>
            <a:cxnLst/>
            <a:rect l="l" t="t" r="r" b="b"/>
            <a:pathLst>
              <a:path w="9386333" h="8211630">
                <a:moveTo>
                  <a:pt x="0" y="8211629"/>
                </a:moveTo>
                <a:lnTo>
                  <a:pt x="9386334" y="8211629"/>
                </a:lnTo>
                <a:lnTo>
                  <a:pt x="9386334" y="0"/>
                </a:lnTo>
                <a:lnTo>
                  <a:pt x="0" y="0"/>
                </a:lnTo>
                <a:lnTo>
                  <a:pt x="0" y="821162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034853" flipV="1">
            <a:off x="9934546" y="6486057"/>
            <a:ext cx="9386333" cy="8211630"/>
          </a:xfrm>
          <a:custGeom>
            <a:avLst/>
            <a:gdLst/>
            <a:ahLst/>
            <a:cxnLst/>
            <a:rect l="l" t="t" r="r" b="b"/>
            <a:pathLst>
              <a:path w="9386333" h="8211630">
                <a:moveTo>
                  <a:pt x="0" y="8211630"/>
                </a:moveTo>
                <a:lnTo>
                  <a:pt x="9386334" y="8211630"/>
                </a:lnTo>
                <a:lnTo>
                  <a:pt x="9386334" y="0"/>
                </a:lnTo>
                <a:lnTo>
                  <a:pt x="0" y="0"/>
                </a:lnTo>
                <a:lnTo>
                  <a:pt x="0" y="821163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250194" y="794901"/>
            <a:ext cx="16230600" cy="8697198"/>
            <a:chOff x="0" y="0"/>
            <a:chExt cx="4274726" cy="2290620"/>
          </a:xfrm>
        </p:grpSpPr>
        <p:sp>
          <p:nvSpPr>
            <p:cNvPr id="6" name="Freeform 6"/>
            <p:cNvSpPr/>
            <p:nvPr/>
          </p:nvSpPr>
          <p:spPr>
            <a:xfrm>
              <a:off x="0" y="0"/>
              <a:ext cx="4274726" cy="2290620"/>
            </a:xfrm>
            <a:custGeom>
              <a:avLst/>
              <a:gdLst/>
              <a:ahLst/>
              <a:cxnLst/>
              <a:rect l="l" t="t" r="r" b="b"/>
              <a:pathLst>
                <a:path w="4274726" h="2290620">
                  <a:moveTo>
                    <a:pt x="24327" y="0"/>
                  </a:moveTo>
                  <a:lnTo>
                    <a:pt x="4250399" y="0"/>
                  </a:lnTo>
                  <a:cubicBezTo>
                    <a:pt x="4263834" y="0"/>
                    <a:pt x="4274726" y="10891"/>
                    <a:pt x="4274726" y="24327"/>
                  </a:cubicBezTo>
                  <a:lnTo>
                    <a:pt x="4274726" y="2266293"/>
                  </a:lnTo>
                  <a:cubicBezTo>
                    <a:pt x="4274726" y="2279729"/>
                    <a:pt x="4263834" y="2290620"/>
                    <a:pt x="4250399" y="2290620"/>
                  </a:cubicBezTo>
                  <a:lnTo>
                    <a:pt x="24327" y="2290620"/>
                  </a:lnTo>
                  <a:cubicBezTo>
                    <a:pt x="10891" y="2290620"/>
                    <a:pt x="0" y="2279729"/>
                    <a:pt x="0" y="2266293"/>
                  </a:cubicBezTo>
                  <a:lnTo>
                    <a:pt x="0" y="24327"/>
                  </a:lnTo>
                  <a:cubicBezTo>
                    <a:pt x="0" y="10891"/>
                    <a:pt x="10891" y="0"/>
                    <a:pt x="24327" y="0"/>
                  </a:cubicBezTo>
                  <a:close/>
                </a:path>
              </a:pathLst>
            </a:custGeom>
            <a:solidFill>
              <a:srgbClr val="FFEEC8"/>
            </a:solidFill>
          </p:spPr>
        </p:sp>
        <p:sp>
          <p:nvSpPr>
            <p:cNvPr id="7" name="TextBox 7"/>
            <p:cNvSpPr txBox="1"/>
            <p:nvPr/>
          </p:nvSpPr>
          <p:spPr>
            <a:xfrm>
              <a:off x="0" y="-28575"/>
              <a:ext cx="4274726" cy="2319195"/>
            </a:xfrm>
            <a:prstGeom prst="rect">
              <a:avLst/>
            </a:prstGeom>
          </p:spPr>
          <p:txBody>
            <a:bodyPr lIns="50800" tIns="50800" rIns="50800" bIns="50800" rtlCol="0" anchor="ctr"/>
            <a:lstStyle/>
            <a:p>
              <a:pPr algn="ctr">
                <a:lnSpc>
                  <a:spcPts val="2241"/>
                </a:lnSpc>
              </a:pPr>
              <a:endParaRPr/>
            </a:p>
          </p:txBody>
        </p:sp>
      </p:grpSp>
      <p:sp>
        <p:nvSpPr>
          <p:cNvPr id="8" name="Freeform 8"/>
          <p:cNvSpPr/>
          <p:nvPr/>
        </p:nvSpPr>
        <p:spPr>
          <a:xfrm flipH="1">
            <a:off x="0" y="8031900"/>
            <a:ext cx="5548521" cy="2255100"/>
          </a:xfrm>
          <a:custGeom>
            <a:avLst/>
            <a:gdLst/>
            <a:ahLst/>
            <a:cxnLst/>
            <a:rect l="l" t="t" r="r" b="b"/>
            <a:pathLst>
              <a:path w="5548521" h="2255100">
                <a:moveTo>
                  <a:pt x="5548521" y="0"/>
                </a:moveTo>
                <a:lnTo>
                  <a:pt x="0" y="0"/>
                </a:lnTo>
                <a:lnTo>
                  <a:pt x="0" y="2255100"/>
                </a:lnTo>
                <a:lnTo>
                  <a:pt x="5548521" y="2255100"/>
                </a:lnTo>
                <a:lnTo>
                  <a:pt x="5548521"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flipH="1">
            <a:off x="13176678" y="0"/>
            <a:ext cx="5070694" cy="2060896"/>
          </a:xfrm>
          <a:custGeom>
            <a:avLst/>
            <a:gdLst/>
            <a:ahLst/>
            <a:cxnLst/>
            <a:rect l="l" t="t" r="r" b="b"/>
            <a:pathLst>
              <a:path w="5070694" h="2060896">
                <a:moveTo>
                  <a:pt x="5070694" y="0"/>
                </a:moveTo>
                <a:lnTo>
                  <a:pt x="0" y="0"/>
                </a:lnTo>
                <a:lnTo>
                  <a:pt x="0" y="2060896"/>
                </a:lnTo>
                <a:lnTo>
                  <a:pt x="5070694" y="2060896"/>
                </a:lnTo>
                <a:lnTo>
                  <a:pt x="507069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086789" y="3769952"/>
            <a:ext cx="5282391" cy="3800475"/>
          </a:xfrm>
          <a:prstGeom prst="rect">
            <a:avLst/>
          </a:prstGeom>
        </p:spPr>
        <p:txBody>
          <a:bodyPr wrap="square" lIns="0" tIns="0" rIns="0" bIns="0" rtlCol="0" anchor="t">
            <a:spAutoFit/>
          </a:bodyPr>
          <a:lstStyle/>
          <a:p>
            <a:pPr marL="647702" lvl="1" indent="-323851" algn="ctr">
              <a:lnSpc>
                <a:spcPts val="4200"/>
              </a:lnSpc>
              <a:buFont typeface="Arial"/>
              <a:buChar char="•"/>
            </a:pPr>
            <a:r>
              <a:rPr lang="en-US" sz="200" dirty="0">
                <a:solidFill>
                  <a:srgbClr val="000000"/>
                </a:solidFill>
                <a:latin typeface="Jua"/>
              </a:rPr>
              <a:t>    </a:t>
            </a:r>
            <a:r>
              <a:rPr lang="en-US" sz="3000" dirty="0">
                <a:solidFill>
                  <a:srgbClr val="000000"/>
                </a:solidFill>
                <a:latin typeface="Jua"/>
              </a:rPr>
              <a:t>Create multiple levels with different layouts, obstacles, and challenges, gradually increasing in difficulty as the player progresses</a:t>
            </a:r>
          </a:p>
        </p:txBody>
      </p:sp>
      <p:sp>
        <p:nvSpPr>
          <p:cNvPr id="11" name="TextBox 11"/>
          <p:cNvSpPr txBox="1"/>
          <p:nvPr/>
        </p:nvSpPr>
        <p:spPr>
          <a:xfrm>
            <a:off x="6667569" y="3956975"/>
            <a:ext cx="5395849" cy="2733675"/>
          </a:xfrm>
          <a:prstGeom prst="rect">
            <a:avLst/>
          </a:prstGeom>
        </p:spPr>
        <p:txBody>
          <a:bodyPr lIns="0" tIns="0" rIns="0" bIns="0" rtlCol="0" anchor="t">
            <a:spAutoFit/>
          </a:bodyPr>
          <a:lstStyle/>
          <a:p>
            <a:pPr marL="323851" lvl="1" algn="ctr">
              <a:lnSpc>
                <a:spcPts val="4200"/>
              </a:lnSpc>
            </a:pPr>
            <a:r>
              <a:rPr lang="en-US" sz="3000" dirty="0">
                <a:solidFill>
                  <a:srgbClr val="000000"/>
                </a:solidFill>
                <a:latin typeface="Jua"/>
              </a:rPr>
              <a:t>Include a multiplayer mode where players can compete against each other or collaborate in completing objectives</a:t>
            </a:r>
          </a:p>
        </p:txBody>
      </p:sp>
      <p:sp>
        <p:nvSpPr>
          <p:cNvPr id="12" name="TextBox 12"/>
          <p:cNvSpPr txBox="1"/>
          <p:nvPr/>
        </p:nvSpPr>
        <p:spPr>
          <a:xfrm>
            <a:off x="12676199" y="3892792"/>
            <a:ext cx="4294549" cy="3800475"/>
          </a:xfrm>
          <a:prstGeom prst="rect">
            <a:avLst/>
          </a:prstGeom>
        </p:spPr>
        <p:txBody>
          <a:bodyPr lIns="0" tIns="0" rIns="0" bIns="0" rtlCol="0" anchor="t">
            <a:spAutoFit/>
          </a:bodyPr>
          <a:lstStyle/>
          <a:p>
            <a:pPr marL="323851" lvl="1" algn="ctr">
              <a:lnSpc>
                <a:spcPts val="4200"/>
              </a:lnSpc>
            </a:pPr>
            <a:r>
              <a:rPr lang="en-US" sz="3000" dirty="0">
                <a:solidFill>
                  <a:srgbClr val="000000"/>
                </a:solidFill>
                <a:latin typeface="Jua"/>
              </a:rPr>
              <a:t>Implement  leaderboards to allow players to compare their scores with others  and compete for high rankings</a:t>
            </a:r>
          </a:p>
        </p:txBody>
      </p:sp>
      <p:grpSp>
        <p:nvGrpSpPr>
          <p:cNvPr id="13" name="Group 13"/>
          <p:cNvGrpSpPr/>
          <p:nvPr/>
        </p:nvGrpSpPr>
        <p:grpSpPr>
          <a:xfrm>
            <a:off x="1495155" y="2034657"/>
            <a:ext cx="4897838" cy="1393073"/>
            <a:chOff x="0" y="-171450"/>
            <a:chExt cx="1289966" cy="366899"/>
          </a:xfrm>
        </p:grpSpPr>
        <p:sp>
          <p:nvSpPr>
            <p:cNvPr id="14" name="Freeform 14"/>
            <p:cNvSpPr/>
            <p:nvPr/>
          </p:nvSpPr>
          <p:spPr>
            <a:xfrm>
              <a:off x="30476" y="-60207"/>
              <a:ext cx="1259490" cy="195449"/>
            </a:xfrm>
            <a:custGeom>
              <a:avLst/>
              <a:gdLst/>
              <a:ahLst/>
              <a:cxnLst/>
              <a:rect l="l" t="t" r="r" b="b"/>
              <a:pathLst>
                <a:path w="1259490" h="195449">
                  <a:moveTo>
                    <a:pt x="82565" y="0"/>
                  </a:moveTo>
                  <a:lnTo>
                    <a:pt x="1176925" y="0"/>
                  </a:lnTo>
                  <a:cubicBezTo>
                    <a:pt x="1198823" y="0"/>
                    <a:pt x="1219824" y="8699"/>
                    <a:pt x="1235308" y="24183"/>
                  </a:cubicBezTo>
                  <a:cubicBezTo>
                    <a:pt x="1250792" y="39667"/>
                    <a:pt x="1259490" y="60668"/>
                    <a:pt x="1259490" y="82565"/>
                  </a:cubicBezTo>
                  <a:lnTo>
                    <a:pt x="1259490" y="112884"/>
                  </a:lnTo>
                  <a:cubicBezTo>
                    <a:pt x="1259490" y="134782"/>
                    <a:pt x="1250792" y="155783"/>
                    <a:pt x="1235308" y="171267"/>
                  </a:cubicBezTo>
                  <a:cubicBezTo>
                    <a:pt x="1219824" y="186751"/>
                    <a:pt x="1198823" y="195449"/>
                    <a:pt x="1176925" y="195449"/>
                  </a:cubicBezTo>
                  <a:lnTo>
                    <a:pt x="82565" y="195449"/>
                  </a:lnTo>
                  <a:cubicBezTo>
                    <a:pt x="60668" y="195449"/>
                    <a:pt x="39667" y="186751"/>
                    <a:pt x="24183" y="171267"/>
                  </a:cubicBezTo>
                  <a:cubicBezTo>
                    <a:pt x="8699" y="155783"/>
                    <a:pt x="0" y="134782"/>
                    <a:pt x="0" y="112884"/>
                  </a:cubicBezTo>
                  <a:lnTo>
                    <a:pt x="0" y="82565"/>
                  </a:lnTo>
                  <a:cubicBezTo>
                    <a:pt x="0" y="60668"/>
                    <a:pt x="8699" y="39667"/>
                    <a:pt x="24183" y="24183"/>
                  </a:cubicBezTo>
                  <a:cubicBezTo>
                    <a:pt x="39667" y="8699"/>
                    <a:pt x="60668" y="0"/>
                    <a:pt x="82565" y="0"/>
                  </a:cubicBezTo>
                  <a:close/>
                </a:path>
              </a:pathLst>
            </a:custGeom>
            <a:solidFill>
              <a:srgbClr val="F9705A"/>
            </a:solidFill>
          </p:spPr>
        </p:sp>
        <p:sp>
          <p:nvSpPr>
            <p:cNvPr id="15" name="TextBox 15"/>
            <p:cNvSpPr txBox="1"/>
            <p:nvPr/>
          </p:nvSpPr>
          <p:spPr>
            <a:xfrm>
              <a:off x="0" y="-171450"/>
              <a:ext cx="1259491" cy="366899"/>
            </a:xfrm>
            <a:prstGeom prst="rect">
              <a:avLst/>
            </a:prstGeom>
          </p:spPr>
          <p:txBody>
            <a:bodyPr lIns="50800" tIns="50800" rIns="50800" bIns="50800" rtlCol="0" anchor="ctr"/>
            <a:lstStyle/>
            <a:p>
              <a:pPr algn="ctr">
                <a:lnSpc>
                  <a:spcPts val="5599"/>
                </a:lnSpc>
              </a:pPr>
              <a:r>
                <a:rPr lang="en-US" sz="3999">
                  <a:solidFill>
                    <a:srgbClr val="2A2523"/>
                  </a:solidFill>
                  <a:latin typeface="Jua"/>
                </a:rPr>
                <a:t>Level Design</a:t>
              </a:r>
            </a:p>
          </p:txBody>
        </p:sp>
      </p:grpSp>
      <p:grpSp>
        <p:nvGrpSpPr>
          <p:cNvPr id="16" name="Group 16"/>
          <p:cNvGrpSpPr/>
          <p:nvPr/>
        </p:nvGrpSpPr>
        <p:grpSpPr>
          <a:xfrm>
            <a:off x="6974430" y="2034657"/>
            <a:ext cx="4832406" cy="1393073"/>
            <a:chOff x="0" y="-171450"/>
            <a:chExt cx="1272733" cy="366899"/>
          </a:xfrm>
        </p:grpSpPr>
        <p:sp>
          <p:nvSpPr>
            <p:cNvPr id="17" name="Freeform 17"/>
            <p:cNvSpPr/>
            <p:nvPr/>
          </p:nvSpPr>
          <p:spPr>
            <a:xfrm>
              <a:off x="13243" y="-72017"/>
              <a:ext cx="1259490" cy="195449"/>
            </a:xfrm>
            <a:custGeom>
              <a:avLst/>
              <a:gdLst/>
              <a:ahLst/>
              <a:cxnLst/>
              <a:rect l="l" t="t" r="r" b="b"/>
              <a:pathLst>
                <a:path w="1259490" h="195449">
                  <a:moveTo>
                    <a:pt x="82565" y="0"/>
                  </a:moveTo>
                  <a:lnTo>
                    <a:pt x="1176925" y="0"/>
                  </a:lnTo>
                  <a:cubicBezTo>
                    <a:pt x="1198823" y="0"/>
                    <a:pt x="1219824" y="8699"/>
                    <a:pt x="1235308" y="24183"/>
                  </a:cubicBezTo>
                  <a:cubicBezTo>
                    <a:pt x="1250792" y="39667"/>
                    <a:pt x="1259490" y="60668"/>
                    <a:pt x="1259490" y="82565"/>
                  </a:cubicBezTo>
                  <a:lnTo>
                    <a:pt x="1259490" y="112884"/>
                  </a:lnTo>
                  <a:cubicBezTo>
                    <a:pt x="1259490" y="134782"/>
                    <a:pt x="1250792" y="155783"/>
                    <a:pt x="1235308" y="171267"/>
                  </a:cubicBezTo>
                  <a:cubicBezTo>
                    <a:pt x="1219824" y="186751"/>
                    <a:pt x="1198823" y="195449"/>
                    <a:pt x="1176925" y="195449"/>
                  </a:cubicBezTo>
                  <a:lnTo>
                    <a:pt x="82565" y="195449"/>
                  </a:lnTo>
                  <a:cubicBezTo>
                    <a:pt x="60668" y="195449"/>
                    <a:pt x="39667" y="186751"/>
                    <a:pt x="24183" y="171267"/>
                  </a:cubicBezTo>
                  <a:cubicBezTo>
                    <a:pt x="8699" y="155783"/>
                    <a:pt x="0" y="134782"/>
                    <a:pt x="0" y="112884"/>
                  </a:cubicBezTo>
                  <a:lnTo>
                    <a:pt x="0" y="82565"/>
                  </a:lnTo>
                  <a:cubicBezTo>
                    <a:pt x="0" y="60668"/>
                    <a:pt x="8699" y="39667"/>
                    <a:pt x="24183" y="24183"/>
                  </a:cubicBezTo>
                  <a:cubicBezTo>
                    <a:pt x="39667" y="8699"/>
                    <a:pt x="60668" y="0"/>
                    <a:pt x="82565" y="0"/>
                  </a:cubicBezTo>
                  <a:close/>
                </a:path>
              </a:pathLst>
            </a:custGeom>
            <a:solidFill>
              <a:srgbClr val="F9705A"/>
            </a:solidFill>
          </p:spPr>
        </p:sp>
        <p:sp>
          <p:nvSpPr>
            <p:cNvPr id="18" name="TextBox 18"/>
            <p:cNvSpPr txBox="1"/>
            <p:nvPr/>
          </p:nvSpPr>
          <p:spPr>
            <a:xfrm>
              <a:off x="0" y="-171450"/>
              <a:ext cx="1259491" cy="366899"/>
            </a:xfrm>
            <a:prstGeom prst="rect">
              <a:avLst/>
            </a:prstGeom>
          </p:spPr>
          <p:txBody>
            <a:bodyPr lIns="50800" tIns="50800" rIns="50800" bIns="50800" rtlCol="0" anchor="ctr"/>
            <a:lstStyle/>
            <a:p>
              <a:pPr algn="ctr">
                <a:lnSpc>
                  <a:spcPts val="5599"/>
                </a:lnSpc>
              </a:pPr>
              <a:r>
                <a:rPr lang="en-US" sz="3999">
                  <a:solidFill>
                    <a:srgbClr val="2A2523"/>
                  </a:solidFill>
                  <a:latin typeface="Jua"/>
                </a:rPr>
                <a:t>Multiplayer</a:t>
              </a:r>
            </a:p>
          </p:txBody>
        </p:sp>
      </p:grpSp>
      <p:sp>
        <p:nvSpPr>
          <p:cNvPr id="19" name="TextBox 19"/>
          <p:cNvSpPr txBox="1"/>
          <p:nvPr/>
        </p:nvSpPr>
        <p:spPr>
          <a:xfrm>
            <a:off x="4797371" y="886678"/>
            <a:ext cx="7878828" cy="1322705"/>
          </a:xfrm>
          <a:prstGeom prst="rect">
            <a:avLst/>
          </a:prstGeom>
        </p:spPr>
        <p:txBody>
          <a:bodyPr lIns="0" tIns="0" rIns="0" bIns="0" rtlCol="0" anchor="t">
            <a:spAutoFit/>
          </a:bodyPr>
          <a:lstStyle/>
          <a:p>
            <a:pPr marL="0" lvl="0" indent="0" algn="ctr">
              <a:lnSpc>
                <a:spcPts val="9520"/>
              </a:lnSpc>
              <a:spcBef>
                <a:spcPct val="0"/>
              </a:spcBef>
            </a:pPr>
            <a:r>
              <a:rPr lang="en-US" sz="6800">
                <a:solidFill>
                  <a:srgbClr val="F9705A"/>
                </a:solidFill>
                <a:latin typeface="Jua Bold"/>
              </a:rPr>
              <a:t>FUTURE WORKS</a:t>
            </a:r>
          </a:p>
        </p:txBody>
      </p:sp>
      <p:grpSp>
        <p:nvGrpSpPr>
          <p:cNvPr id="20" name="Group 20"/>
          <p:cNvGrpSpPr/>
          <p:nvPr/>
        </p:nvGrpSpPr>
        <p:grpSpPr>
          <a:xfrm>
            <a:off x="12483196" y="1921486"/>
            <a:ext cx="4766437" cy="1497167"/>
            <a:chOff x="0" y="-171450"/>
            <a:chExt cx="1255358" cy="394315"/>
          </a:xfrm>
        </p:grpSpPr>
        <p:sp>
          <p:nvSpPr>
            <p:cNvPr id="21" name="Freeform 21"/>
            <p:cNvSpPr/>
            <p:nvPr/>
          </p:nvSpPr>
          <p:spPr>
            <a:xfrm>
              <a:off x="84600" y="-64371"/>
              <a:ext cx="1121025" cy="222865"/>
            </a:xfrm>
            <a:custGeom>
              <a:avLst/>
              <a:gdLst/>
              <a:ahLst/>
              <a:cxnLst/>
              <a:rect l="l" t="t" r="r" b="b"/>
              <a:pathLst>
                <a:path w="1121025" h="222865">
                  <a:moveTo>
                    <a:pt x="92764" y="0"/>
                  </a:moveTo>
                  <a:lnTo>
                    <a:pt x="1028261" y="0"/>
                  </a:lnTo>
                  <a:cubicBezTo>
                    <a:pt x="1079493" y="0"/>
                    <a:pt x="1121025" y="41532"/>
                    <a:pt x="1121025" y="92764"/>
                  </a:cubicBezTo>
                  <a:lnTo>
                    <a:pt x="1121025" y="130102"/>
                  </a:lnTo>
                  <a:cubicBezTo>
                    <a:pt x="1121025" y="181334"/>
                    <a:pt x="1079493" y="222865"/>
                    <a:pt x="1028261" y="222865"/>
                  </a:cubicBezTo>
                  <a:lnTo>
                    <a:pt x="92764" y="222865"/>
                  </a:lnTo>
                  <a:cubicBezTo>
                    <a:pt x="68161" y="222865"/>
                    <a:pt x="44566" y="213092"/>
                    <a:pt x="27170" y="195695"/>
                  </a:cubicBezTo>
                  <a:cubicBezTo>
                    <a:pt x="9773" y="178299"/>
                    <a:pt x="0" y="154704"/>
                    <a:pt x="0" y="130102"/>
                  </a:cubicBezTo>
                  <a:lnTo>
                    <a:pt x="0" y="92764"/>
                  </a:lnTo>
                  <a:cubicBezTo>
                    <a:pt x="0" y="41532"/>
                    <a:pt x="41532" y="0"/>
                    <a:pt x="92764" y="0"/>
                  </a:cubicBezTo>
                  <a:close/>
                </a:path>
              </a:pathLst>
            </a:custGeom>
            <a:solidFill>
              <a:srgbClr val="F9705A"/>
            </a:solidFill>
          </p:spPr>
        </p:sp>
        <p:sp>
          <p:nvSpPr>
            <p:cNvPr id="22" name="TextBox 22"/>
            <p:cNvSpPr txBox="1"/>
            <p:nvPr/>
          </p:nvSpPr>
          <p:spPr>
            <a:xfrm>
              <a:off x="0" y="-171450"/>
              <a:ext cx="1255358" cy="394315"/>
            </a:xfrm>
            <a:prstGeom prst="rect">
              <a:avLst/>
            </a:prstGeom>
          </p:spPr>
          <p:txBody>
            <a:bodyPr lIns="50800" tIns="50800" rIns="50800" bIns="50800" rtlCol="0" anchor="ctr"/>
            <a:lstStyle/>
            <a:p>
              <a:pPr algn="ctr">
                <a:lnSpc>
                  <a:spcPts val="5599"/>
                </a:lnSpc>
              </a:pPr>
              <a:r>
                <a:rPr lang="en-US" sz="3999" dirty="0">
                  <a:solidFill>
                    <a:srgbClr val="2A2523"/>
                  </a:solidFill>
                  <a:latin typeface="Jua"/>
                </a:rPr>
                <a:t> Leader Boards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560</Words>
  <Application>Microsoft Office PowerPoint</Application>
  <PresentationFormat>Custom</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Jua</vt:lpstr>
      <vt:lpstr>Arial</vt:lpstr>
      <vt:lpstr>Calibri</vt:lpstr>
      <vt:lpstr>Jua Bold</vt:lpstr>
      <vt:lpstr>Marykate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Illustrative Weather Quiz Game Presentation</dc:title>
  <dc:creator>ram tej</dc:creator>
  <cp:lastModifiedBy>ram tej</cp:lastModifiedBy>
  <cp:revision>3</cp:revision>
  <dcterms:created xsi:type="dcterms:W3CDTF">2006-08-16T00:00:00Z</dcterms:created>
  <dcterms:modified xsi:type="dcterms:W3CDTF">2024-05-02T09:00:44Z</dcterms:modified>
  <dc:identifier>DAGDrZ9iSzM</dc:identifier>
</cp:coreProperties>
</file>