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9" r:id="rId4"/>
    <p:sldId id="257" r:id="rId5"/>
    <p:sldId id="260" r:id="rId6"/>
    <p:sldId id="261" r:id="rId7"/>
    <p:sldId id="273" r:id="rId8"/>
    <p:sldId id="262" r:id="rId9"/>
    <p:sldId id="286" r:id="rId10"/>
    <p:sldId id="287" r:id="rId11"/>
    <p:sldId id="288" r:id="rId12"/>
    <p:sldId id="263" r:id="rId13"/>
    <p:sldId id="264" r:id="rId14"/>
    <p:sldId id="275" r:id="rId15"/>
    <p:sldId id="281" r:id="rId16"/>
    <p:sldId id="284" r:id="rId17"/>
    <p:sldId id="276" r:id="rId18"/>
    <p:sldId id="280" r:id="rId19"/>
    <p:sldId id="289" r:id="rId20"/>
    <p:sldId id="279" r:id="rId21"/>
    <p:sldId id="278" r:id="rId22"/>
    <p:sldId id="268" r:id="rId23"/>
    <p:sldId id="283" r:id="rId24"/>
    <p:sldId id="285"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6B9F4-DE17-4EB5-BA72-DBD00EA12121}" v="3" dt="2025-03-31T12:18:16.8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esh kumar yadav Mediboyina" userId="8fc96d63d5a00a9e" providerId="LiveId" clId="{5D46B9F4-DE17-4EB5-BA72-DBD00EA12121}"/>
    <pc:docChg chg="undo custSel modSld">
      <pc:chgData name="Rupesh kumar yadav Mediboyina" userId="8fc96d63d5a00a9e" providerId="LiveId" clId="{5D46B9F4-DE17-4EB5-BA72-DBD00EA12121}" dt="2025-03-31T12:17:29.070" v="57" actId="122"/>
      <pc:docMkLst>
        <pc:docMk/>
      </pc:docMkLst>
      <pc:sldChg chg="modSp mod">
        <pc:chgData name="Rupesh kumar yadav Mediboyina" userId="8fc96d63d5a00a9e" providerId="LiveId" clId="{5D46B9F4-DE17-4EB5-BA72-DBD00EA12121}" dt="2025-03-31T12:17:29.070" v="57" actId="122"/>
        <pc:sldMkLst>
          <pc:docMk/>
          <pc:sldMk cId="0" sldId="256"/>
        </pc:sldMkLst>
        <pc:spChg chg="mod">
          <ac:chgData name="Rupesh kumar yadav Mediboyina" userId="8fc96d63d5a00a9e" providerId="LiveId" clId="{5D46B9F4-DE17-4EB5-BA72-DBD00EA12121}" dt="2025-03-31T12:17:29.070" v="57" actId="122"/>
          <ac:spMkLst>
            <pc:docMk/>
            <pc:sldMk cId="0" sldId="256"/>
            <ac:spMk id="99" creationId="{00000000-0000-0000-0000-000000000000}"/>
          </ac:spMkLst>
        </pc:spChg>
      </pc:sldChg>
    </pc:docChg>
  </pc:docChgLst>
  <pc:docChgLst>
    <pc:chgData name="Rupesh kumar yadav Mediboyina" userId="8fc96d63d5a00a9e" providerId="LiveId" clId="{2E6F785B-08DC-46AD-8DBB-242292630507}"/>
    <pc:docChg chg="undo redo custSel modSld">
      <pc:chgData name="Rupesh kumar yadav Mediboyina" userId="8fc96d63d5a00a9e" providerId="LiveId" clId="{2E6F785B-08DC-46AD-8DBB-242292630507}" dt="2023-10-19T06:46:11.596" v="35" actId="20577"/>
      <pc:docMkLst>
        <pc:docMk/>
      </pc:docMkLst>
      <pc:sldChg chg="modSp mod">
        <pc:chgData name="Rupesh kumar yadav Mediboyina" userId="8fc96d63d5a00a9e" providerId="LiveId" clId="{2E6F785B-08DC-46AD-8DBB-242292630507}" dt="2023-10-19T06:45:36.989" v="33" actId="20577"/>
        <pc:sldMkLst>
          <pc:docMk/>
          <pc:sldMk cId="0" sldId="256"/>
        </pc:sldMkLst>
      </pc:sldChg>
      <pc:sldChg chg="modSp mod">
        <pc:chgData name="Rupesh kumar yadav Mediboyina" userId="8fc96d63d5a00a9e" providerId="LiveId" clId="{2E6F785B-08DC-46AD-8DBB-242292630507}" dt="2023-10-19T06:46:11.596" v="35" actId="20577"/>
        <pc:sldMkLst>
          <pc:docMk/>
          <pc:sldMk cId="4002721461" sldId="283"/>
        </pc:sldMkLst>
      </pc:sldChg>
    </pc:docChg>
  </pc:docChgLst>
  <pc:docChgLst>
    <pc:chgData name="Rupesh kumar yadav Mediboyina" userId="8fc96d63d5a00a9e" providerId="LiveId" clId="{33FE5EE1-319F-4AFE-BE75-69905C3AE9AA}"/>
    <pc:docChg chg="modSld">
      <pc:chgData name="Rupesh kumar yadav Mediboyina" userId="8fc96d63d5a00a9e" providerId="LiveId" clId="{33FE5EE1-319F-4AFE-BE75-69905C3AE9AA}" dt="2024-05-19T17:45:40.176" v="1" actId="1076"/>
      <pc:docMkLst>
        <pc:docMk/>
      </pc:docMkLst>
      <pc:sldChg chg="modSp mod">
        <pc:chgData name="Rupesh kumar yadav Mediboyina" userId="8fc96d63d5a00a9e" providerId="LiveId" clId="{33FE5EE1-319F-4AFE-BE75-69905C3AE9AA}" dt="2024-05-19T17:43:20.172" v="0" actId="1076"/>
        <pc:sldMkLst>
          <pc:docMk/>
          <pc:sldMk cId="0" sldId="260"/>
        </pc:sldMkLst>
      </pc:sldChg>
      <pc:sldChg chg="modSp mod">
        <pc:chgData name="Rupesh kumar yadav Mediboyina" userId="8fc96d63d5a00a9e" providerId="LiveId" clId="{33FE5EE1-319F-4AFE-BE75-69905C3AE9AA}" dt="2024-05-19T17:45:40.176" v="1" actId="1076"/>
        <pc:sldMkLst>
          <pc:docMk/>
          <pc:sldMk cId="1609183670"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1804.00292"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5" name="Rectangle 11"/>
          <p:cNvSpPr/>
          <p:nvPr/>
        </p:nvSpPr>
        <p:spPr>
          <a:xfrm flipH="1">
            <a:off x="1" y="0"/>
            <a:ext cx="12191999" cy="2170031"/>
          </a:xfrm>
          <a:prstGeom prst="rect">
            <a:avLst/>
          </a:prstGeom>
          <a:gradFill>
            <a:gsLst>
              <a:gs pos="0">
                <a:srgbClr val="000000">
                  <a:alpha val="96000"/>
                </a:srgbClr>
              </a:gs>
              <a:gs pos="100000">
                <a:srgbClr val="2F5597"/>
              </a:gs>
            </a:gsLst>
            <a:lin ang="19800000"/>
          </a:gradFill>
          <a:ln w="12700">
            <a:miter lim="400000"/>
          </a:ln>
        </p:spPr>
        <p:txBody>
          <a:bodyPr lIns="45719" rIns="45719" anchor="ctr"/>
          <a:lstStyle/>
          <a:p>
            <a:pPr algn="ctr">
              <a:defRPr>
                <a:solidFill>
                  <a:srgbClr val="FFFFFF"/>
                </a:solidFill>
              </a:defRPr>
            </a:pPr>
            <a:endParaRPr/>
          </a:p>
        </p:txBody>
      </p:sp>
      <p:sp>
        <p:nvSpPr>
          <p:cNvPr id="96" name="Rectangle 13"/>
          <p:cNvSpPr/>
          <p:nvPr/>
        </p:nvSpPr>
        <p:spPr>
          <a:xfrm flipH="1">
            <a:off x="8082819" y="0"/>
            <a:ext cx="4097212" cy="2170661"/>
          </a:xfrm>
          <a:prstGeom prst="rect">
            <a:avLst/>
          </a:prstGeom>
          <a:gradFill>
            <a:gsLst>
              <a:gs pos="19000">
                <a:srgbClr val="203864">
                  <a:alpha val="68000"/>
                </a:srgbClr>
              </a:gs>
              <a:gs pos="100000">
                <a:schemeClr val="accent1">
                  <a:alpha val="48000"/>
                </a:schemeClr>
              </a:gs>
            </a:gsLst>
            <a:lin ang="19200000"/>
          </a:gradFill>
          <a:ln w="12700">
            <a:miter lim="400000"/>
          </a:ln>
        </p:spPr>
        <p:txBody>
          <a:bodyPr lIns="45719" rIns="45719" anchor="ctr"/>
          <a:lstStyle/>
          <a:p>
            <a:pPr algn="ctr">
              <a:defRPr>
                <a:solidFill>
                  <a:srgbClr val="FFFFFF"/>
                </a:solidFill>
              </a:defRPr>
            </a:pPr>
            <a:endParaRPr/>
          </a:p>
        </p:txBody>
      </p:sp>
      <p:sp>
        <p:nvSpPr>
          <p:cNvPr id="97" name="Rectangle 15"/>
          <p:cNvSpPr/>
          <p:nvPr/>
        </p:nvSpPr>
        <p:spPr>
          <a:xfrm rot="16200000" flipH="1">
            <a:off x="5010646" y="-4965074"/>
            <a:ext cx="2170710" cy="12192001"/>
          </a:xfrm>
          <a:prstGeom prst="rect">
            <a:avLst/>
          </a:prstGeom>
          <a:gradFill>
            <a:gsLst>
              <a:gs pos="23000">
                <a:srgbClr val="2F5597">
                  <a:alpha val="16000"/>
                </a:srgbClr>
              </a:gs>
              <a:gs pos="99000">
                <a:srgbClr val="000000">
                  <a:alpha val="45000"/>
                </a:srgbClr>
              </a:gs>
            </a:gsLst>
            <a:lin ang="21000000"/>
          </a:gradFill>
          <a:ln w="12700">
            <a:miter lim="400000"/>
          </a:ln>
        </p:spPr>
        <p:txBody>
          <a:bodyPr lIns="45719" rIns="45719" anchor="ctr"/>
          <a:lstStyle/>
          <a:p>
            <a:pPr algn="ctr">
              <a:defRPr>
                <a:solidFill>
                  <a:srgbClr val="FFFFFF"/>
                </a:solidFill>
              </a:defRPr>
            </a:pPr>
            <a:endParaRPr/>
          </a:p>
        </p:txBody>
      </p:sp>
      <p:sp>
        <p:nvSpPr>
          <p:cNvPr id="98" name="Title 1"/>
          <p:cNvSpPr txBox="1">
            <a:spLocks noGrp="1"/>
          </p:cNvSpPr>
          <p:nvPr>
            <p:ph type="title"/>
          </p:nvPr>
        </p:nvSpPr>
        <p:spPr>
          <a:xfrm>
            <a:off x="404734" y="273913"/>
            <a:ext cx="11452486" cy="1576448"/>
          </a:xfrm>
          <a:prstGeom prst="rect">
            <a:avLst/>
          </a:prstGeom>
        </p:spPr>
        <p:txBody>
          <a:bodyPr>
            <a:normAutofit/>
          </a:bodyPr>
          <a:lstStyle/>
          <a:p>
            <a:pPr>
              <a:defRPr sz="4000">
                <a:solidFill>
                  <a:srgbClr val="FFFFFF"/>
                </a:solidFill>
                <a:effectLst>
                  <a:outerShdw blurRad="38100" dist="19050" dir="2700000" rotWithShape="0">
                    <a:srgbClr val="000000">
                      <a:alpha val="40000"/>
                    </a:srgbClr>
                  </a:outerShdw>
                </a:effectLst>
              </a:defRPr>
            </a:pPr>
            <a:r>
              <a:rPr lang="en-IN" sz="3300" b="1" dirty="0"/>
              <a:t>CLASSIFICATION AND </a:t>
            </a:r>
            <a:r>
              <a:rPr lang="en-IN" sz="3300" b="1" dirty="0">
                <a:effectLst>
                  <a:outerShdw blurRad="38100" dist="38100" dir="2700000" rotWithShape="0">
                    <a:srgbClr val="000000">
                      <a:alpha val="43137"/>
                    </a:srgbClr>
                  </a:outerShdw>
                </a:effectLst>
              </a:rPr>
              <a:t>SEGMENTATION OF</a:t>
            </a:r>
            <a:r>
              <a:rPr lang="en-IN" sz="3300" b="1" dirty="0"/>
              <a:t> </a:t>
            </a:r>
            <a:r>
              <a:rPr sz="3300" b="1" dirty="0"/>
              <a:t>HYPERSPECTRAL </a:t>
            </a:r>
            <a:r>
              <a:rPr sz="3300" b="1" dirty="0">
                <a:effectLst>
                  <a:outerShdw blurRad="38100" dist="38100" dir="2700000" rotWithShape="0">
                    <a:srgbClr val="000000">
                      <a:alpha val="43137"/>
                    </a:srgbClr>
                  </a:outerShdw>
                </a:effectLst>
              </a:rPr>
              <a:t>IMAGE</a:t>
            </a:r>
            <a:r>
              <a:rPr lang="en-IN" sz="3300" b="1" dirty="0">
                <a:effectLst>
                  <a:outerShdw blurRad="38100" dist="38100" dir="2700000" rotWithShape="0">
                    <a:srgbClr val="000000">
                      <a:alpha val="43137"/>
                    </a:srgbClr>
                  </a:outerShdw>
                </a:effectLst>
              </a:rPr>
              <a:t>S</a:t>
            </a:r>
            <a:endParaRPr sz="3300" b="1" dirty="0">
              <a:effectLst>
                <a:outerShdw blurRad="38100" dist="38100" dir="2700000" rotWithShape="0">
                  <a:srgbClr val="000000">
                    <a:alpha val="43137"/>
                  </a:srgbClr>
                </a:outerShdw>
              </a:effectLst>
            </a:endParaRPr>
          </a:p>
        </p:txBody>
      </p:sp>
      <p:sp>
        <p:nvSpPr>
          <p:cNvPr id="99" name="Content Placeholder 7"/>
          <p:cNvSpPr txBox="1">
            <a:spLocks noGrp="1"/>
          </p:cNvSpPr>
          <p:nvPr>
            <p:ph type="body" idx="1"/>
          </p:nvPr>
        </p:nvSpPr>
        <p:spPr>
          <a:xfrm>
            <a:off x="838200" y="2728209"/>
            <a:ext cx="10515600" cy="3448754"/>
          </a:xfrm>
          <a:prstGeom prst="rect">
            <a:avLst/>
          </a:prstGeom>
        </p:spPr>
        <p:txBody>
          <a:bodyPr/>
          <a:lstStyle/>
          <a:p>
            <a:pPr marL="0" indent="0" algn="ctr">
              <a:buSzTx/>
              <a:buNone/>
            </a:pPr>
            <a:r>
              <a:rPr lang="en-US" b="0" i="0" dirty="0">
                <a:solidFill>
                  <a:schemeClr val="tx1"/>
                </a:solidFill>
                <a:effectLst/>
                <a:latin typeface="-apple-system"/>
              </a:rPr>
              <a:t>Kemker, R., </a:t>
            </a:r>
            <a:r>
              <a:rPr lang="en-US" b="0" i="0" dirty="0" err="1">
                <a:solidFill>
                  <a:schemeClr val="tx1"/>
                </a:solidFill>
                <a:effectLst/>
                <a:latin typeface="-apple-system"/>
              </a:rPr>
              <a:t>Gewali</a:t>
            </a:r>
            <a:r>
              <a:rPr lang="en-US" b="0" i="0" dirty="0">
                <a:solidFill>
                  <a:schemeClr val="tx1"/>
                </a:solidFill>
                <a:effectLst/>
                <a:latin typeface="-apple-system"/>
              </a:rPr>
              <a:t>, U. B., Kanan, C. </a:t>
            </a:r>
            <a:r>
              <a:rPr lang="en-US" b="0" i="0" u="sng" dirty="0" err="1">
                <a:solidFill>
                  <a:srgbClr val="0000FF"/>
                </a:solidFill>
                <a:effectLst/>
                <a:latin typeface="-apple-system"/>
                <a:hlinkClick r:id="rId2">
                  <a:extLst>
                    <a:ext uri="{A12FA001-AC4F-418D-AE19-62706E023703}">
                      <ahyp:hlinkClr xmlns:ahyp="http://schemas.microsoft.com/office/drawing/2018/hyperlinkcolor" val="tx"/>
                    </a:ext>
                  </a:extLst>
                </a:hlinkClick>
              </a:rPr>
              <a:t>EarthMapper</a:t>
            </a:r>
            <a:r>
              <a:rPr lang="en-US" b="0" i="0" u="sng" dirty="0">
                <a:solidFill>
                  <a:srgbClr val="0000FF"/>
                </a:solidFill>
                <a:effectLst/>
                <a:latin typeface="-apple-system"/>
                <a:hlinkClick r:id="rId2">
                  <a:extLst>
                    <a:ext uri="{A12FA001-AC4F-418D-AE19-62706E023703}">
                      <ahyp:hlinkClr xmlns:ahyp="http://schemas.microsoft.com/office/drawing/2018/hyperlinkcolor" val="tx"/>
                    </a:ext>
                  </a:extLst>
                </a:hlinkClick>
              </a:rPr>
              <a:t>: A Tool Box</a:t>
            </a:r>
            <a:r>
              <a:rPr lang="en-US" b="0" i="0" u="sng" dirty="0">
                <a:solidFill>
                  <a:schemeClr val="tx1"/>
                </a:solidFill>
                <a:effectLst/>
                <a:latin typeface="-apple-system"/>
                <a:hlinkClick r:id="rId2">
                  <a:extLst>
                    <a:ext uri="{A12FA001-AC4F-418D-AE19-62706E023703}">
                      <ahyp:hlinkClr xmlns:ahyp="http://schemas.microsoft.com/office/drawing/2018/hyperlinkcolor" val="tx"/>
                    </a:ext>
                  </a:extLst>
                </a:hlinkClick>
              </a:rPr>
              <a:t> for the Semantic Segmentation of Remote Sensing Imagery </a:t>
            </a:r>
            <a:r>
              <a:rPr lang="en-US" b="0" i="0" dirty="0">
                <a:solidFill>
                  <a:schemeClr val="tx1"/>
                </a:solidFill>
                <a:effectLst/>
                <a:latin typeface="-apple-system"/>
              </a:rPr>
              <a:t>.IEEE Geoscience and Remote Sensing Letters (GRSL).</a:t>
            </a:r>
            <a:endParaRPr lang="en-IN" dirty="0">
              <a:solidFill>
                <a:schemeClr val="tx1"/>
              </a:solidFill>
            </a:endParaRPr>
          </a:p>
          <a:p>
            <a:pPr marL="0" indent="0" algn="ctr">
              <a:buSzTx/>
              <a:buNone/>
            </a:pPr>
            <a:endParaRPr lang="en-IN" dirty="0"/>
          </a:p>
          <a:p>
            <a:pPr marL="0" indent="0" algn="ctr">
              <a:buSzTx/>
              <a:buNone/>
            </a:pPr>
            <a:r>
              <a:rPr lang="en-IN" dirty="0"/>
              <a:t>Reviewed by: </a:t>
            </a:r>
          </a:p>
          <a:p>
            <a:pPr marL="0" indent="0" algn="ctr">
              <a:buSzTx/>
              <a:buNone/>
            </a:pPr>
            <a:r>
              <a:rPr dirty="0"/>
              <a:t>M Rupesh Kumar Yadav</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3"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44"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45"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46"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47"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rPr dirty="0"/>
              <a:t>LITERATURE REVIEW</a:t>
            </a:r>
          </a:p>
        </p:txBody>
      </p:sp>
      <p:sp>
        <p:nvSpPr>
          <p:cNvPr id="3" name="TextBox 2">
            <a:extLst>
              <a:ext uri="{FF2B5EF4-FFF2-40B4-BE49-F238E27FC236}">
                <a16:creationId xmlns:a16="http://schemas.microsoft.com/office/drawing/2014/main" id="{055B83B4-708B-8739-54B4-53B5E59256BC}"/>
              </a:ext>
            </a:extLst>
          </p:cNvPr>
          <p:cNvSpPr txBox="1"/>
          <p:nvPr/>
        </p:nvSpPr>
        <p:spPr>
          <a:xfrm>
            <a:off x="425103" y="2050680"/>
            <a:ext cx="6540776" cy="4370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Creating 3D patches: We need to break down the satellite image into patches, every patch will have a class. </a:t>
            </a:r>
          </a:p>
          <a:p>
            <a:pPr marR="0" algn="l" defTabSz="914400" rtl="0" fontAlgn="auto" latinLnBrk="0" hangingPunct="0">
              <a:lnSpc>
                <a:spcPct val="100000"/>
              </a:lnSpc>
              <a:spcBef>
                <a:spcPts val="0"/>
              </a:spcBef>
              <a:spcAft>
                <a:spcPts val="0"/>
              </a:spcAft>
              <a:buClrTx/>
              <a:buSzTx/>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Splitting</a:t>
            </a:r>
            <a:r>
              <a:rPr lang="en-US" sz="2000" b="1" dirty="0">
                <a:latin typeface="Söhne"/>
              </a:rPr>
              <a:t> </a:t>
            </a:r>
            <a:r>
              <a:rPr lang="en-US" sz="2000" dirty="0">
                <a:latin typeface="Söhne"/>
              </a:rPr>
              <a:t>the</a:t>
            </a:r>
            <a:r>
              <a:rPr lang="en-US" sz="2000" b="1" dirty="0">
                <a:latin typeface="Söhne"/>
              </a:rPr>
              <a:t> </a:t>
            </a:r>
            <a:r>
              <a:rPr lang="en-US" sz="2000" dirty="0">
                <a:latin typeface="Söhne"/>
              </a:rPr>
              <a:t>data into training and test set.</a:t>
            </a:r>
          </a:p>
          <a:p>
            <a:pPr marR="0" algn="l" defTabSz="914400" rtl="0" fontAlgn="auto" latinLnBrk="0" hangingPunct="0">
              <a:lnSpc>
                <a:spcPct val="100000"/>
              </a:lnSpc>
              <a:spcBef>
                <a:spcPts val="0"/>
              </a:spcBef>
              <a:spcAft>
                <a:spcPts val="0"/>
              </a:spcAft>
              <a:buClrTx/>
              <a:buSzTx/>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One-hot encoding: For representing categorical/class labels as binary vectors.</a:t>
            </a:r>
          </a:p>
          <a:p>
            <a:pPr marR="0" algn="l" defTabSz="914400" rtl="0" fontAlgn="auto" latinLnBrk="0" hangingPunct="0">
              <a:lnSpc>
                <a:spcPct val="100000"/>
              </a:lnSpc>
              <a:spcBef>
                <a:spcPts val="0"/>
              </a:spcBef>
              <a:spcAft>
                <a:spcPts val="0"/>
              </a:spcAft>
              <a:buClrTx/>
              <a:buSzTx/>
              <a:tabLst/>
            </a:pPr>
            <a:endParaRPr lang="en-US" sz="2000" dirty="0">
              <a:latin typeface="Söhne"/>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Söhne"/>
                <a:sym typeface="Calibri"/>
              </a:rPr>
              <a:t>CNN Model:3D CNN with multiple layers such as Convolution, Dropout, and Dense Layers </a:t>
            </a:r>
            <a:r>
              <a:rPr lang="en-US" sz="2000" dirty="0">
                <a:latin typeface="Söhne"/>
              </a:rPr>
              <a:t>are</a:t>
            </a:r>
            <a:r>
              <a:rPr kumimoji="0" lang="en-US" sz="2000" b="0" i="0" u="none" strike="noStrike" cap="none" spc="0" normalizeH="0" baseline="0" dirty="0">
                <a:ln>
                  <a:noFill/>
                </a:ln>
                <a:solidFill>
                  <a:srgbClr val="000000"/>
                </a:solidFill>
                <a:effectLst/>
                <a:uFillTx/>
                <a:latin typeface="Söhne"/>
                <a:sym typeface="Calibri"/>
              </a:rPr>
              <a:t> built according to our specific choice.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dirty="0">
              <a:latin typeface="Söhne"/>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Söhne"/>
                <a:sym typeface="Calibri"/>
              </a:rPr>
              <a:t>Training the model and Validating it.</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FC917014-A8BD-AE97-D152-4F5FDF72E734}"/>
              </a:ext>
            </a:extLst>
          </p:cNvPr>
          <p:cNvPicPr>
            <a:picLocks noChangeAspect="1"/>
          </p:cNvPicPr>
          <p:nvPr/>
        </p:nvPicPr>
        <p:blipFill>
          <a:blip r:embed="rId2"/>
          <a:stretch>
            <a:fillRect/>
          </a:stretch>
        </p:blipFill>
        <p:spPr>
          <a:xfrm>
            <a:off x="6838727" y="2178275"/>
            <a:ext cx="4928170" cy="3791163"/>
          </a:xfrm>
          <a:prstGeom prst="rect">
            <a:avLst/>
          </a:prstGeom>
        </p:spPr>
      </p:pic>
    </p:spTree>
    <p:extLst>
      <p:ext uri="{BB962C8B-B14F-4D97-AF65-F5344CB8AC3E}">
        <p14:creationId xmlns:p14="http://schemas.microsoft.com/office/powerpoint/2010/main" val="16091836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20"/>
          <p:cNvSpPr/>
          <p:nvPr/>
        </p:nvSpPr>
        <p:spPr>
          <a:xfrm>
            <a:off x="0" y="82194"/>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3"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44"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45"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46"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47"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rPr dirty="0"/>
              <a:t>LITERATURE REVIEW</a:t>
            </a:r>
          </a:p>
        </p:txBody>
      </p:sp>
      <p:sp>
        <p:nvSpPr>
          <p:cNvPr id="2" name="TextBox 1">
            <a:extLst>
              <a:ext uri="{FF2B5EF4-FFF2-40B4-BE49-F238E27FC236}">
                <a16:creationId xmlns:a16="http://schemas.microsoft.com/office/drawing/2014/main" id="{517C911E-546C-3403-ACA9-F7D2C098E301}"/>
              </a:ext>
            </a:extLst>
          </p:cNvPr>
          <p:cNvSpPr txBox="1"/>
          <p:nvPr/>
        </p:nvSpPr>
        <p:spPr>
          <a:xfrm>
            <a:off x="544530" y="2137025"/>
            <a:ext cx="10962526"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Söhne"/>
                <a:sym typeface="Calibri"/>
              </a:rPr>
              <a:t>DRAWBACKS OF USING CNNs:</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CNNs are computationally complex when the size of the data (the number of spectral bands) increases. This results in longer training times and a higher demand for computational resources.</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CNNs does local operations and cannot model long range dependencies.</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Bound to noise in data.</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dirty="0">
              <a:latin typeface="Söhne"/>
            </a:endParaRPr>
          </a:p>
          <a:p>
            <a:pPr marL="0" marR="0" indent="0" algn="l" defTabSz="914400" rtl="0" fontAlgn="auto" latinLnBrk="0" hangingPunct="0">
              <a:lnSpc>
                <a:spcPct val="100000"/>
              </a:lnSpc>
              <a:spcBef>
                <a:spcPts val="0"/>
              </a:spcBef>
              <a:spcAft>
                <a:spcPts val="0"/>
              </a:spcAft>
              <a:buClrTx/>
              <a:buSzTx/>
              <a:buFontTx/>
              <a:buNone/>
              <a:tabLst/>
            </a:pPr>
            <a:endParaRPr lang="en-US" sz="2000" dirty="0">
              <a:latin typeface="Söhne"/>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8540484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1"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52"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53"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54"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55"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t>PROBLEM STATEMENT</a:t>
            </a:r>
          </a:p>
        </p:txBody>
      </p:sp>
      <p:sp>
        <p:nvSpPr>
          <p:cNvPr id="156" name="Content Placeholder 7"/>
          <p:cNvSpPr txBox="1">
            <a:spLocks noGrp="1"/>
          </p:cNvSpPr>
          <p:nvPr>
            <p:ph type="body" idx="1"/>
          </p:nvPr>
        </p:nvSpPr>
        <p:spPr>
          <a:xfrm>
            <a:off x="1371598" y="2318197"/>
            <a:ext cx="9724033" cy="1924019"/>
          </a:xfrm>
          <a:prstGeom prst="rect">
            <a:avLst/>
          </a:prstGeom>
        </p:spPr>
        <p:txBody>
          <a:bodyPr anchor="ctr"/>
          <a:lstStyle/>
          <a:p>
            <a:pPr>
              <a:buSzTx/>
              <a:defRPr sz="2000"/>
            </a:pPr>
            <a:r>
              <a:rPr lang="en-US" dirty="0"/>
              <a:t>Need for robust algorithms that can leverage the spectral and spatial information from Hyperspectral Data to enhance classification and segmentation performance.</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t>PROPOSED METHODOLOGY</a:t>
            </a:r>
          </a:p>
        </p:txBody>
      </p:sp>
      <p:sp>
        <p:nvSpPr>
          <p:cNvPr id="164" name="Content Placeholder 7"/>
          <p:cNvSpPr txBox="1">
            <a:spLocks noGrp="1"/>
          </p:cNvSpPr>
          <p:nvPr>
            <p:ph type="body" idx="1"/>
          </p:nvPr>
        </p:nvSpPr>
        <p:spPr>
          <a:xfrm>
            <a:off x="974362" y="2318197"/>
            <a:ext cx="6805534" cy="4245265"/>
          </a:xfrm>
          <a:prstGeom prst="rect">
            <a:avLst/>
          </a:prstGeom>
        </p:spPr>
        <p:txBody>
          <a:bodyPr anchor="ctr">
            <a:normAutofit/>
          </a:bodyPr>
          <a:lstStyle/>
          <a:p>
            <a:pPr marL="0" indent="0">
              <a:buSzTx/>
              <a:buNone/>
              <a:defRPr sz="2000"/>
            </a:pPr>
            <a:r>
              <a:rPr lang="en-IN" dirty="0" err="1"/>
              <a:t>EarthMapper</a:t>
            </a:r>
            <a:r>
              <a:rPr lang="en-IN" dirty="0"/>
              <a:t> – </a:t>
            </a:r>
            <a:r>
              <a:rPr lang="en-IN" dirty="0" err="1"/>
              <a:t>ToolBox</a:t>
            </a:r>
            <a:r>
              <a:rPr lang="en-IN" dirty="0"/>
              <a:t> is a modular framework containing various pretrained self-taught feature learning frameworks, a classifier and a Fully connected undirected graph model for segmentation of Remote sensing Imagery.</a:t>
            </a:r>
          </a:p>
          <a:p>
            <a:pPr marL="0" indent="0">
              <a:buSzTx/>
              <a:buNone/>
              <a:defRPr sz="2000"/>
            </a:pPr>
            <a:endParaRPr lang="en-IN" dirty="0"/>
          </a:p>
          <a:p>
            <a:pPr marL="0" indent="0">
              <a:buSzTx/>
              <a:buNone/>
              <a:defRPr sz="2000"/>
            </a:pPr>
            <a:r>
              <a:rPr lang="en-IN" dirty="0"/>
              <a:t>There are three frameworks for self-taught feature learning. They are:</a:t>
            </a:r>
          </a:p>
          <a:p>
            <a:pPr marL="0" indent="0">
              <a:buSzTx/>
              <a:buNone/>
              <a:defRPr sz="2000"/>
            </a:pPr>
            <a:r>
              <a:rPr lang="en-IN" dirty="0"/>
              <a:t>	Stacked convolutional autoencoder (SCAE)</a:t>
            </a:r>
          </a:p>
          <a:p>
            <a:pPr marL="0" indent="0">
              <a:buSzTx/>
              <a:buNone/>
              <a:defRPr sz="2000"/>
            </a:pPr>
            <a:r>
              <a:rPr lang="en-IN" dirty="0"/>
              <a:t>	Stacked multi-loss convolutional autoencoder (SMCAE)</a:t>
            </a:r>
          </a:p>
          <a:p>
            <a:pPr marL="0" indent="0">
              <a:buSzTx/>
              <a:buNone/>
              <a:defRPr sz="2000"/>
            </a:pPr>
            <a:r>
              <a:rPr lang="en-IN" dirty="0"/>
              <a:t>	Multi-scale independent component analysis (MICA)</a:t>
            </a:r>
          </a:p>
          <a:p>
            <a:pPr marL="0" indent="0">
              <a:buSzTx/>
              <a:buNone/>
              <a:defRPr sz="2000"/>
            </a:pPr>
            <a:endParaRPr dirty="0"/>
          </a:p>
        </p:txBody>
      </p:sp>
      <p:pic>
        <p:nvPicPr>
          <p:cNvPr id="3" name="Picture 2" descr="A diagram of a computer program&#10;&#10;Description automatically generated with medium confidence">
            <a:extLst>
              <a:ext uri="{FF2B5EF4-FFF2-40B4-BE49-F238E27FC236}">
                <a16:creationId xmlns:a16="http://schemas.microsoft.com/office/drawing/2014/main" id="{728208A6-C288-4066-791A-4AF17B334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077" y="1891971"/>
            <a:ext cx="2981741" cy="3724795"/>
          </a:xfrm>
          <a:prstGeom prst="rect">
            <a:avLst/>
          </a:prstGeom>
        </p:spPr>
      </p:pic>
      <p:sp>
        <p:nvSpPr>
          <p:cNvPr id="2" name="TextBox 1">
            <a:extLst>
              <a:ext uri="{FF2B5EF4-FFF2-40B4-BE49-F238E27FC236}">
                <a16:creationId xmlns:a16="http://schemas.microsoft.com/office/drawing/2014/main" id="{7A828671-256D-CD32-6456-AEFF8AA803A0}"/>
              </a:ext>
            </a:extLst>
          </p:cNvPr>
          <p:cNvSpPr txBox="1"/>
          <p:nvPr/>
        </p:nvSpPr>
        <p:spPr>
          <a:xfrm flipH="1">
            <a:off x="8285810" y="5726639"/>
            <a:ext cx="298174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Fig4 - </a:t>
            </a:r>
            <a:r>
              <a:rPr lang="en-IN" dirty="0" err="1"/>
              <a:t>EarthMapper’s</a:t>
            </a:r>
            <a:r>
              <a:rPr lang="en-IN" dirty="0"/>
              <a:t> pipeline </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1499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normAutofit/>
          </a:bodyPr>
          <a:lstStyle>
            <a:lvl1pPr>
              <a:defRPr sz="4000">
                <a:solidFill>
                  <a:srgbClr val="FFFFFF"/>
                </a:solidFill>
              </a:defRPr>
            </a:lvl1pPr>
          </a:lstStyle>
          <a:p>
            <a:pPr marL="0" indent="0">
              <a:buSzTx/>
              <a:buNone/>
              <a:defRPr sz="2000"/>
            </a:pPr>
            <a:r>
              <a:rPr lang="en-IN" sz="3600" dirty="0"/>
              <a:t>Stacked Convolutional Autoencoder (SCAE)</a:t>
            </a:r>
          </a:p>
        </p:txBody>
      </p:sp>
      <p:sp>
        <p:nvSpPr>
          <p:cNvPr id="164" name="Content Placeholder 7"/>
          <p:cNvSpPr txBox="1">
            <a:spLocks noGrp="1"/>
          </p:cNvSpPr>
          <p:nvPr>
            <p:ph type="body" idx="1"/>
          </p:nvPr>
        </p:nvSpPr>
        <p:spPr>
          <a:xfrm>
            <a:off x="6222054" y="2433958"/>
            <a:ext cx="5312138" cy="3145343"/>
          </a:xfrm>
          <a:prstGeom prst="rect">
            <a:avLst/>
          </a:prstGeom>
        </p:spPr>
        <p:txBody>
          <a:bodyPr anchor="ctr">
            <a:normAutofit/>
          </a:bodyPr>
          <a:lstStyle/>
          <a:p>
            <a:pPr>
              <a:buSzTx/>
              <a:defRPr sz="2000"/>
            </a:pPr>
            <a:r>
              <a:rPr lang="en-IN" dirty="0"/>
              <a:t>Three Stacked Convolutional Autoencoder (CAE)</a:t>
            </a:r>
          </a:p>
          <a:p>
            <a:pPr>
              <a:buSzTx/>
              <a:defRPr sz="2000"/>
            </a:pPr>
            <a:r>
              <a:rPr lang="en-IN" dirty="0"/>
              <a:t>Refinement Modules</a:t>
            </a:r>
          </a:p>
          <a:p>
            <a:pPr>
              <a:buSzTx/>
              <a:defRPr sz="2000"/>
            </a:pPr>
            <a:r>
              <a:rPr lang="en-IN" dirty="0"/>
              <a:t>Loss function - Mean Square Error  (</a:t>
            </a:r>
            <a:r>
              <a:rPr lang="en-IN" dirty="0" err="1"/>
              <a:t>L</a:t>
            </a:r>
            <a:r>
              <a:rPr lang="en-IN" sz="1200" dirty="0" err="1"/>
              <a:t>mse</a:t>
            </a:r>
            <a:r>
              <a:rPr lang="en-IN" sz="2000" dirty="0"/>
              <a:t>)</a:t>
            </a:r>
          </a:p>
          <a:p>
            <a:pPr marL="0" indent="0">
              <a:buSzTx/>
              <a:buNone/>
              <a:defRPr sz="2000"/>
            </a:pPr>
            <a:endParaRPr lang="en-IN" dirty="0"/>
          </a:p>
        </p:txBody>
      </p:sp>
      <p:pic>
        <p:nvPicPr>
          <p:cNvPr id="4" name="Picture 3" descr="A diagram of a flowchart&#10;&#10;Description automatically generated">
            <a:extLst>
              <a:ext uri="{FF2B5EF4-FFF2-40B4-BE49-F238E27FC236}">
                <a16:creationId xmlns:a16="http://schemas.microsoft.com/office/drawing/2014/main" id="{436E4070-23C3-3378-0B9A-4C62BA9B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56" y="2048970"/>
            <a:ext cx="4591691" cy="3915321"/>
          </a:xfrm>
          <a:prstGeom prst="rect">
            <a:avLst/>
          </a:prstGeom>
        </p:spPr>
      </p:pic>
      <p:pic>
        <p:nvPicPr>
          <p:cNvPr id="2" name="Picture 1">
            <a:extLst>
              <a:ext uri="{FF2B5EF4-FFF2-40B4-BE49-F238E27FC236}">
                <a16:creationId xmlns:a16="http://schemas.microsoft.com/office/drawing/2014/main" id="{7DD413FA-A293-7FAA-1402-89507B858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882" y="4527207"/>
            <a:ext cx="2570014" cy="742047"/>
          </a:xfrm>
          <a:prstGeom prst="rect">
            <a:avLst/>
          </a:prstGeom>
        </p:spPr>
      </p:pic>
      <p:sp>
        <p:nvSpPr>
          <p:cNvPr id="3" name="TextBox 2">
            <a:extLst>
              <a:ext uri="{FF2B5EF4-FFF2-40B4-BE49-F238E27FC236}">
                <a16:creationId xmlns:a16="http://schemas.microsoft.com/office/drawing/2014/main" id="{655F057A-F2BA-4FF0-9ABE-7A933D61ED63}"/>
              </a:ext>
            </a:extLst>
          </p:cNvPr>
          <p:cNvSpPr txBox="1"/>
          <p:nvPr/>
        </p:nvSpPr>
        <p:spPr>
          <a:xfrm>
            <a:off x="6316479" y="5394636"/>
            <a:ext cx="35976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H</a:t>
            </a:r>
            <a:r>
              <a:rPr lang="en-IN" sz="1800" kern="100" baseline="300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X </a:t>
            </a:r>
            <a:r>
              <a:rPr kumimoji="0" lang="en-IN" sz="1800" b="0" i="0" u="none" strike="noStrike" cap="none" spc="0" normalizeH="0" baseline="0" dirty="0">
                <a:ln>
                  <a:noFill/>
                </a:ln>
                <a:solidFill>
                  <a:srgbClr val="000000"/>
                </a:solidFill>
                <a:effectLst/>
                <a:uFillTx/>
                <a:latin typeface="+mj-lt"/>
                <a:ea typeface="+mj-ea"/>
                <a:cs typeface="+mj-cs"/>
                <a:sym typeface="Calibri"/>
              </a:rPr>
              <a:t>is the inpu</a:t>
            </a:r>
            <a:r>
              <a:rPr lang="en-IN" dirty="0"/>
              <a:t>t, k layers </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0E70E790-D1C9-2220-241D-87756BAC84BD}"/>
              </a:ext>
            </a:extLst>
          </p:cNvPr>
          <p:cNvSpPr txBox="1"/>
          <p:nvPr/>
        </p:nvSpPr>
        <p:spPr>
          <a:xfrm>
            <a:off x="1094281" y="6194132"/>
            <a:ext cx="41222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Fig5 -CAE modules &amp; Refinement module </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2563988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noAutofit/>
          </a:bodyPr>
          <a:lstStyle>
            <a:lvl1pPr>
              <a:defRPr sz="4000">
                <a:solidFill>
                  <a:srgbClr val="FFFFFF"/>
                </a:solidFill>
              </a:defRPr>
            </a:lvl1pPr>
          </a:lstStyle>
          <a:p>
            <a:pPr marL="0" indent="0">
              <a:buSzTx/>
              <a:buNone/>
              <a:defRPr sz="2000"/>
            </a:pPr>
            <a:r>
              <a:rPr lang="en-IN" sz="3400" dirty="0"/>
              <a:t>Stacked multi-loss convolutional autoencoder (SMCAE)</a:t>
            </a:r>
          </a:p>
        </p:txBody>
      </p:sp>
      <p:pic>
        <p:nvPicPr>
          <p:cNvPr id="3" name="Picture 2" descr="A diagram of a computer hardware processing process&#10;&#10;Description automatically generated">
            <a:extLst>
              <a:ext uri="{FF2B5EF4-FFF2-40B4-BE49-F238E27FC236}">
                <a16:creationId xmlns:a16="http://schemas.microsoft.com/office/drawing/2014/main" id="{BF61291B-6022-3B1A-CF15-6E2EC5643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09" y="1590742"/>
            <a:ext cx="4188350" cy="4923353"/>
          </a:xfrm>
          <a:prstGeom prst="rect">
            <a:avLst/>
          </a:prstGeom>
        </p:spPr>
      </p:pic>
      <p:pic>
        <p:nvPicPr>
          <p:cNvPr id="6" name="Picture 5" descr="A diagram of a computer program&#10;&#10;Description automatically generated">
            <a:extLst>
              <a:ext uri="{FF2B5EF4-FFF2-40B4-BE49-F238E27FC236}">
                <a16:creationId xmlns:a16="http://schemas.microsoft.com/office/drawing/2014/main" id="{5A31F010-DB05-9012-C30B-38C04929A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336" y="1852773"/>
            <a:ext cx="3334215" cy="4172532"/>
          </a:xfrm>
          <a:prstGeom prst="rect">
            <a:avLst/>
          </a:prstGeom>
        </p:spPr>
      </p:pic>
      <p:sp>
        <p:nvSpPr>
          <p:cNvPr id="7" name="TextBox 6">
            <a:extLst>
              <a:ext uri="{FF2B5EF4-FFF2-40B4-BE49-F238E27FC236}">
                <a16:creationId xmlns:a16="http://schemas.microsoft.com/office/drawing/2014/main" id="{F2B776D1-44EF-1712-5B78-90B48CC785D9}"/>
              </a:ext>
            </a:extLst>
          </p:cNvPr>
          <p:cNvSpPr txBox="1"/>
          <p:nvPr/>
        </p:nvSpPr>
        <p:spPr>
          <a:xfrm flipH="1">
            <a:off x="8983196" y="6095980"/>
            <a:ext cx="188351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Refinement Layer</a:t>
            </a:r>
          </a:p>
        </p:txBody>
      </p:sp>
    </p:spTree>
    <p:extLst>
      <p:ext uri="{BB962C8B-B14F-4D97-AF65-F5344CB8AC3E}">
        <p14:creationId xmlns:p14="http://schemas.microsoft.com/office/powerpoint/2010/main" val="17203890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1499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lang="en-IN" dirty="0"/>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noAutofit/>
          </a:bodyPr>
          <a:lstStyle>
            <a:lvl1pPr>
              <a:defRPr sz="4000">
                <a:solidFill>
                  <a:srgbClr val="FFFFFF"/>
                </a:solidFill>
              </a:defRPr>
            </a:lvl1pPr>
          </a:lstStyle>
          <a:p>
            <a:pPr marL="0" indent="0">
              <a:buSzTx/>
              <a:buNone/>
              <a:defRPr sz="2000"/>
            </a:pPr>
            <a:r>
              <a:rPr lang="en-IN" sz="3400" dirty="0"/>
              <a:t>Stacked multi-loss convolutional autoencoder (SMCAE)</a:t>
            </a:r>
          </a:p>
        </p:txBody>
      </p:sp>
      <p:pic>
        <p:nvPicPr>
          <p:cNvPr id="4" name="Picture 3" descr="A diagram of a block diagram&#10;&#10;Description automatically generated">
            <a:extLst>
              <a:ext uri="{FF2B5EF4-FFF2-40B4-BE49-F238E27FC236}">
                <a16:creationId xmlns:a16="http://schemas.microsoft.com/office/drawing/2014/main" id="{5291DDB4-D0FE-71DB-63B4-575CEAB0C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599" y="1625975"/>
            <a:ext cx="4027302" cy="4628783"/>
          </a:xfrm>
          <a:prstGeom prst="rect">
            <a:avLst/>
          </a:prstGeom>
        </p:spPr>
      </p:pic>
      <p:pic>
        <p:nvPicPr>
          <p:cNvPr id="9" name="Picture 8" descr="A black and white math symbol&#10;&#10;Description automatically generated with medium confidence">
            <a:extLst>
              <a:ext uri="{FF2B5EF4-FFF2-40B4-BE49-F238E27FC236}">
                <a16:creationId xmlns:a16="http://schemas.microsoft.com/office/drawing/2014/main" id="{D2C9DAD4-7CC4-8B08-BF1E-275EC39F1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01" y="3429000"/>
            <a:ext cx="2426949" cy="948999"/>
          </a:xfrm>
          <a:prstGeom prst="rect">
            <a:avLst/>
          </a:prstGeom>
        </p:spPr>
      </p:pic>
      <p:sp>
        <p:nvSpPr>
          <p:cNvPr id="10" name="TextBox 9">
            <a:extLst>
              <a:ext uri="{FF2B5EF4-FFF2-40B4-BE49-F238E27FC236}">
                <a16:creationId xmlns:a16="http://schemas.microsoft.com/office/drawing/2014/main" id="{E3FB9A5D-AD02-1E47-EFB7-692C9018F035}"/>
              </a:ext>
            </a:extLst>
          </p:cNvPr>
          <p:cNvSpPr txBox="1"/>
          <p:nvPr/>
        </p:nvSpPr>
        <p:spPr>
          <a:xfrm flipH="1">
            <a:off x="913366" y="2576153"/>
            <a:ext cx="46329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Training each CAE using a weighted sum of the reconstruction losses for each hidden layer.</a:t>
            </a:r>
          </a:p>
        </p:txBody>
      </p:sp>
      <p:sp>
        <p:nvSpPr>
          <p:cNvPr id="2" name="TextBox 1">
            <a:extLst>
              <a:ext uri="{FF2B5EF4-FFF2-40B4-BE49-F238E27FC236}">
                <a16:creationId xmlns:a16="http://schemas.microsoft.com/office/drawing/2014/main" id="{36A75054-E0ED-3ACA-2D7B-75A21B6E082A}"/>
              </a:ext>
            </a:extLst>
          </p:cNvPr>
          <p:cNvSpPr txBox="1"/>
          <p:nvPr/>
        </p:nvSpPr>
        <p:spPr>
          <a:xfrm>
            <a:off x="924449" y="4706911"/>
            <a:ext cx="4771814" cy="1084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M is the number of hidden-layers,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t>
            </a:r>
            <a:r>
              <a:rPr lang="en-IN" sz="1800" kern="100" baseline="-25000" dirty="0" err="1">
                <a:effectLst/>
                <a:latin typeface="Calibri" panose="020F0502020204030204" pitchFamily="34" charset="0"/>
                <a:ea typeface="Calibri" panose="020F0502020204030204" pitchFamily="34" charset="0"/>
                <a:cs typeface="Times New Roman" panose="02020603050405020304" pitchFamily="18" charset="0"/>
              </a:rPr>
              <a:t>mse,j</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the MSE of the encoder and decoder at layer j,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λ</a:t>
            </a:r>
            <a:r>
              <a:rPr lang="en-IN" sz="1800" kern="100" baseline="-25000" dirty="0" err="1">
                <a:effectLst/>
                <a:latin typeface="Calibri" panose="020F0502020204030204" pitchFamily="34" charset="0"/>
                <a:ea typeface="Calibri" panose="020F0502020204030204" pitchFamily="34" charset="0"/>
                <a:cs typeface="Times New Roman" panose="02020603050405020304" pitchFamily="18" charset="0"/>
              </a:rPr>
              <a:t>mc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ₐₑ,ⱼ</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is the loss </a:t>
            </a:r>
            <a:r>
              <a:rPr lang="en-IN" dirty="0"/>
              <a:t>weight at layer j.</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779538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1499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t>PROPOSED METHODOLOGY</a:t>
            </a:r>
          </a:p>
        </p:txBody>
      </p:sp>
      <p:sp>
        <p:nvSpPr>
          <p:cNvPr id="164" name="Content Placeholder 7"/>
          <p:cNvSpPr txBox="1">
            <a:spLocks noGrp="1"/>
          </p:cNvSpPr>
          <p:nvPr>
            <p:ph type="body" idx="1"/>
          </p:nvPr>
        </p:nvSpPr>
        <p:spPr>
          <a:xfrm>
            <a:off x="1648919" y="2385464"/>
            <a:ext cx="6805534" cy="3671123"/>
          </a:xfrm>
          <a:prstGeom prst="rect">
            <a:avLst/>
          </a:prstGeom>
        </p:spPr>
        <p:txBody>
          <a:bodyPr anchor="ctr">
            <a:normAutofit/>
          </a:bodyPr>
          <a:lstStyle/>
          <a:p>
            <a:pPr>
              <a:buSzTx/>
              <a:defRPr sz="2000"/>
            </a:pPr>
            <a:r>
              <a:rPr lang="en-IN" dirty="0"/>
              <a:t>shallow feature extractor used for Thermal Imagery etc </a:t>
            </a:r>
          </a:p>
          <a:p>
            <a:pPr>
              <a:buSzTx/>
              <a:defRPr sz="2000"/>
            </a:pPr>
            <a:r>
              <a:rPr lang="en-US" dirty="0"/>
              <a:t>operates by convolving learned filters with HSI data to detect bar/edge structures, gradients, and blobs.</a:t>
            </a:r>
            <a:endParaRPr lang="en-IN" dirty="0"/>
          </a:p>
          <a:p>
            <a:pPr>
              <a:buSzTx/>
              <a:defRPr sz="2000"/>
            </a:pPr>
            <a:r>
              <a:rPr lang="en-US" dirty="0"/>
              <a:t>resemble neurons in the primary visual cortex.</a:t>
            </a:r>
          </a:p>
          <a:p>
            <a:pPr>
              <a:buSzTx/>
              <a:defRPr sz="2000"/>
            </a:pPr>
            <a:r>
              <a:rPr lang="en-US" dirty="0"/>
              <a:t>The optimal receptive field size of MICA depends on the Ground Sample Distance</a:t>
            </a:r>
          </a:p>
          <a:p>
            <a:pPr>
              <a:buSzTx/>
              <a:defRPr sz="2000"/>
            </a:pPr>
            <a:r>
              <a:rPr lang="en-US" dirty="0"/>
              <a:t>Min-Max Scalar is used as a preprocessor</a:t>
            </a:r>
            <a:endParaRPr lang="en-IN" dirty="0"/>
          </a:p>
        </p:txBody>
      </p:sp>
      <p:sp>
        <p:nvSpPr>
          <p:cNvPr id="2" name="TextBox 1">
            <a:extLst>
              <a:ext uri="{FF2B5EF4-FFF2-40B4-BE49-F238E27FC236}">
                <a16:creationId xmlns:a16="http://schemas.microsoft.com/office/drawing/2014/main" id="{76C37B4A-6C90-6006-D91D-AF684B5A66F2}"/>
              </a:ext>
            </a:extLst>
          </p:cNvPr>
          <p:cNvSpPr txBox="1"/>
          <p:nvPr/>
        </p:nvSpPr>
        <p:spPr>
          <a:xfrm flipH="1">
            <a:off x="1125010" y="2323475"/>
            <a:ext cx="605527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indent="0">
              <a:buSzTx/>
              <a:buNone/>
              <a:defRPr sz="2000"/>
            </a:pPr>
            <a:r>
              <a:rPr lang="en-IN" b="1" dirty="0"/>
              <a:t>Multi-scale independent component analysis (MICA):</a:t>
            </a:r>
          </a:p>
        </p:txBody>
      </p:sp>
    </p:spTree>
    <p:extLst>
      <p:ext uri="{BB962C8B-B14F-4D97-AF65-F5344CB8AC3E}">
        <p14:creationId xmlns:p14="http://schemas.microsoft.com/office/powerpoint/2010/main" val="25933687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normAutofit fontScale="90000"/>
          </a:bodyPr>
          <a:lstStyle>
            <a:lvl1pPr>
              <a:defRPr sz="4000">
                <a:solidFill>
                  <a:srgbClr val="FFFFFF"/>
                </a:solidFill>
              </a:defRPr>
            </a:lvl1pPr>
          </a:lstStyle>
          <a:p>
            <a:r>
              <a:rPr lang="en-IN" dirty="0"/>
              <a:t>Semi-Supervised Multilayer Perceptron (SS-MLP)</a:t>
            </a:r>
            <a:endParaRPr dirty="0"/>
          </a:p>
        </p:txBody>
      </p:sp>
      <p:sp>
        <p:nvSpPr>
          <p:cNvPr id="164" name="Content Placeholder 7"/>
          <p:cNvSpPr txBox="1">
            <a:spLocks noGrp="1"/>
          </p:cNvSpPr>
          <p:nvPr>
            <p:ph type="body" idx="1"/>
          </p:nvPr>
        </p:nvSpPr>
        <p:spPr>
          <a:xfrm>
            <a:off x="974361" y="2318197"/>
            <a:ext cx="10293189" cy="4245265"/>
          </a:xfrm>
          <a:prstGeom prst="rect">
            <a:avLst/>
          </a:prstGeom>
        </p:spPr>
        <p:txBody>
          <a:bodyPr anchor="ctr">
            <a:normAutofit/>
          </a:bodyPr>
          <a:lstStyle/>
          <a:p>
            <a:pPr marL="0" indent="0">
              <a:buSzTx/>
              <a:buNone/>
              <a:defRPr sz="2000"/>
            </a:pPr>
            <a:r>
              <a:rPr lang="en-US" dirty="0"/>
              <a:t>SS-MLP neural network for classification. </a:t>
            </a:r>
          </a:p>
          <a:p>
            <a:pPr marL="0" indent="0">
              <a:buSzTx/>
              <a:buNone/>
              <a:defRPr sz="2000"/>
            </a:pPr>
            <a:r>
              <a:rPr lang="en-US" dirty="0"/>
              <a:t>Inputs: (1) a feature vector extracted from the raw HSI cube. or</a:t>
            </a:r>
          </a:p>
          <a:p>
            <a:pPr marL="0" indent="0">
              <a:buSzTx/>
              <a:buNone/>
              <a:defRPr sz="2000"/>
            </a:pPr>
            <a:r>
              <a:rPr lang="en-US" dirty="0"/>
              <a:t>              (2) SMCAE features </a:t>
            </a:r>
            <a:r>
              <a:rPr lang="en-IN" dirty="0"/>
              <a:t>re-sampled to zero-mean/unit-variance</a:t>
            </a:r>
            <a:endParaRPr lang="en-US" dirty="0"/>
          </a:p>
          <a:p>
            <a:pPr marL="0" indent="0">
              <a:buSzTx/>
              <a:buNone/>
              <a:defRPr sz="2000"/>
            </a:pPr>
            <a:r>
              <a:rPr lang="en-US" dirty="0"/>
              <a:t>SSMLP assigns each pixel a set of probabilities that it belongs to a given class. </a:t>
            </a:r>
          </a:p>
          <a:p>
            <a:pPr marL="457200" indent="-457200">
              <a:buSzTx/>
              <a:buAutoNum type="arabicParenR"/>
              <a:defRPr sz="2000"/>
            </a:pPr>
            <a:r>
              <a:rPr lang="en-US" dirty="0"/>
              <a:t>taking the index (i.e., argmax) of the maximum probability to give us our class label or </a:t>
            </a:r>
          </a:p>
          <a:p>
            <a:pPr marL="457200" indent="-457200">
              <a:buSzTx/>
              <a:buAutoNum type="arabicParenR"/>
              <a:defRPr sz="2000"/>
            </a:pPr>
            <a:r>
              <a:rPr lang="en-US" dirty="0"/>
              <a:t> Passing those probabilities to the CRF to post process the classification map, which reduces salt-and-pepper classification errors.</a:t>
            </a:r>
          </a:p>
          <a:p>
            <a:pPr marL="0" indent="0">
              <a:buSzTx/>
              <a:buNone/>
              <a:defRPr sz="2000"/>
            </a:pPr>
            <a:r>
              <a:rPr lang="en-US" dirty="0"/>
              <a:t>SS-MLP is trained by minimizing the total supervised and unsupervised loss,</a:t>
            </a:r>
          </a:p>
          <a:p>
            <a:pPr marL="0" indent="0">
              <a:buSzTx/>
              <a:buNone/>
              <a:defRPr sz="2000"/>
            </a:pPr>
            <a:endParaRPr lang="en-US" dirty="0"/>
          </a:p>
          <a:p>
            <a:pPr marL="0" indent="0">
              <a:buSzTx/>
              <a:buNone/>
              <a:defRPr sz="2000"/>
            </a:pPr>
            <a:endParaRPr lang="en-US" dirty="0"/>
          </a:p>
          <a:p>
            <a:pPr marL="0" indent="0">
              <a:buSzTx/>
              <a:buNone/>
              <a:defRPr sz="2000"/>
            </a:pPr>
            <a:endParaRPr lang="en-IN" dirty="0"/>
          </a:p>
          <a:p>
            <a:pPr marL="0" indent="0">
              <a:buSzTx/>
              <a:buNone/>
              <a:defRPr sz="2000"/>
            </a:pPr>
            <a:endParaRPr dirty="0"/>
          </a:p>
        </p:txBody>
      </p:sp>
      <p:pic>
        <p:nvPicPr>
          <p:cNvPr id="3" name="Picture 2" descr="A math equation with a plus and minus symbol&#10;&#10;Description automatically generated">
            <a:extLst>
              <a:ext uri="{FF2B5EF4-FFF2-40B4-BE49-F238E27FC236}">
                <a16:creationId xmlns:a16="http://schemas.microsoft.com/office/drawing/2014/main" id="{E14E0E64-1934-C809-DA19-5C714B0F3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432" y="5258836"/>
            <a:ext cx="3725726" cy="1164289"/>
          </a:xfrm>
          <a:prstGeom prst="rect">
            <a:avLst/>
          </a:prstGeom>
        </p:spPr>
      </p:pic>
    </p:spTree>
    <p:extLst>
      <p:ext uri="{BB962C8B-B14F-4D97-AF65-F5344CB8AC3E}">
        <p14:creationId xmlns:p14="http://schemas.microsoft.com/office/powerpoint/2010/main" val="3730264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AF31-A674-55B7-A980-2690F5B3F849}"/>
              </a:ext>
            </a:extLst>
          </p:cNvPr>
          <p:cNvSpPr>
            <a:spLocks noGrp="1"/>
          </p:cNvSpPr>
          <p:nvPr>
            <p:ph type="title"/>
          </p:nvPr>
        </p:nvSpPr>
        <p:spPr/>
        <p:txBody>
          <a:bodyPr>
            <a:normAutofit/>
          </a:bodyPr>
          <a:lstStyle/>
          <a:p>
            <a:r>
              <a:rPr lang="en-IN" sz="3600" u="sng" dirty="0"/>
              <a:t>Semi-Supervised Multilayer Perceptron (SS-MLP)</a:t>
            </a:r>
          </a:p>
        </p:txBody>
      </p:sp>
      <p:pic>
        <p:nvPicPr>
          <p:cNvPr id="5" name="Picture 4" descr="A diagram of a algorithm&#10;&#10;Description automatically generated">
            <a:extLst>
              <a:ext uri="{FF2B5EF4-FFF2-40B4-BE49-F238E27FC236}">
                <a16:creationId xmlns:a16="http://schemas.microsoft.com/office/drawing/2014/main" id="{2990CFDC-DA38-B18F-2B3F-8A6B92BC2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3844"/>
            <a:ext cx="6074669" cy="4270312"/>
          </a:xfrm>
          <a:prstGeom prst="rect">
            <a:avLst/>
          </a:prstGeom>
        </p:spPr>
      </p:pic>
      <p:sp>
        <p:nvSpPr>
          <p:cNvPr id="7" name="TextBox 6">
            <a:extLst>
              <a:ext uri="{FF2B5EF4-FFF2-40B4-BE49-F238E27FC236}">
                <a16:creationId xmlns:a16="http://schemas.microsoft.com/office/drawing/2014/main" id="{1B34A582-A282-E05D-1CA4-F8C311CB16AA}"/>
              </a:ext>
            </a:extLst>
          </p:cNvPr>
          <p:cNvSpPr txBox="1"/>
          <p:nvPr/>
        </p:nvSpPr>
        <p:spPr>
          <a:xfrm flipH="1">
            <a:off x="7628074" y="2249804"/>
            <a:ext cx="332706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Fig - The semi-supervised multi-layer perceptron (SS-MLP) classification framework</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582907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8"/>
          <p:cNvSpPr/>
          <p:nvPr/>
        </p:nvSpPr>
        <p:spPr>
          <a:xfrm>
            <a:off x="0" y="2"/>
            <a:ext cx="12192000" cy="685799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4" name="Title 1"/>
          <p:cNvSpPr txBox="1">
            <a:spLocks noGrp="1"/>
          </p:cNvSpPr>
          <p:nvPr>
            <p:ph type="title"/>
          </p:nvPr>
        </p:nvSpPr>
        <p:spPr>
          <a:xfrm>
            <a:off x="8643193" y="489506"/>
            <a:ext cx="3091608" cy="1655485"/>
          </a:xfrm>
          <a:prstGeom prst="rect">
            <a:avLst/>
          </a:prstGeom>
        </p:spPr>
        <p:txBody>
          <a:bodyPr anchor="b"/>
          <a:lstStyle>
            <a:lvl1pPr>
              <a:defRPr sz="4000"/>
            </a:lvl1pPr>
          </a:lstStyle>
          <a:p>
            <a:r>
              <a:t>Hyperspectral Imagery </a:t>
            </a:r>
          </a:p>
        </p:txBody>
      </p:sp>
      <p:pic>
        <p:nvPicPr>
          <p:cNvPr id="105" name="Picture 4" descr="Picture 4"/>
          <p:cNvPicPr>
            <a:picLocks noChangeAspect="1"/>
          </p:cNvPicPr>
          <p:nvPr/>
        </p:nvPicPr>
        <p:blipFill>
          <a:blip r:embed="rId2"/>
          <a:srcRect t="9256" b="11777"/>
          <a:stretch>
            <a:fillRect/>
          </a:stretch>
        </p:blipFill>
        <p:spPr>
          <a:xfrm>
            <a:off x="20" y="-35428"/>
            <a:ext cx="8115199" cy="6408311"/>
          </a:xfrm>
          <a:prstGeom prst="rect">
            <a:avLst/>
          </a:prstGeom>
          <a:ln w="12700">
            <a:miter lim="400000"/>
          </a:ln>
        </p:spPr>
      </p:pic>
      <p:sp>
        <p:nvSpPr>
          <p:cNvPr id="106" name="Content Placeholder 2"/>
          <p:cNvSpPr txBox="1">
            <a:spLocks noGrp="1"/>
          </p:cNvSpPr>
          <p:nvPr>
            <p:ph type="body" sz="quarter" idx="1"/>
          </p:nvPr>
        </p:nvSpPr>
        <p:spPr>
          <a:xfrm>
            <a:off x="8643193" y="2418408"/>
            <a:ext cx="2942814" cy="3540265"/>
          </a:xfrm>
          <a:prstGeom prst="rect">
            <a:avLst/>
          </a:prstGeom>
        </p:spPr>
        <p:txBody>
          <a:bodyPr/>
          <a:lstStyle>
            <a:lvl1pPr marL="0" indent="0">
              <a:buSzTx/>
              <a:buNone/>
              <a:defRPr sz="2200">
                <a:latin typeface="Google Sans"/>
                <a:ea typeface="Google Sans"/>
                <a:cs typeface="Google Sans"/>
                <a:sym typeface="Google Sans"/>
              </a:defRPr>
            </a:lvl1pPr>
          </a:lstStyle>
          <a:p>
            <a:r>
              <a:rPr dirty="0"/>
              <a:t>Hyperspectral imaging is a area in remote sensing in which an imaging spectrometer collects hundreds of images at different wavelengths for the same spatial area</a:t>
            </a:r>
          </a:p>
        </p:txBody>
      </p:sp>
      <p:sp>
        <p:nvSpPr>
          <p:cNvPr id="107" name="Rectangle 10"/>
          <p:cNvSpPr/>
          <p:nvPr/>
        </p:nvSpPr>
        <p:spPr>
          <a:xfrm flipH="1">
            <a:off x="-2" y="6408740"/>
            <a:ext cx="12191999" cy="457203"/>
          </a:xfrm>
          <a:prstGeom prst="rect">
            <a:avLst/>
          </a:prstGeom>
          <a:gradFill>
            <a:gsLst>
              <a:gs pos="34000">
                <a:srgbClr val="000000">
                  <a:alpha val="96000"/>
                </a:srgbClr>
              </a:gs>
              <a:gs pos="100000">
                <a:schemeClr val="accent1"/>
              </a:gs>
            </a:gsLst>
            <a:lin ang="8400000"/>
          </a:gradFill>
          <a:ln w="12700">
            <a:miter lim="400000"/>
          </a:ln>
        </p:spPr>
        <p:txBody>
          <a:bodyPr lIns="45719" rIns="45719" anchor="ctr"/>
          <a:lstStyle/>
          <a:p>
            <a:pPr algn="ctr">
              <a:defRPr>
                <a:solidFill>
                  <a:srgbClr val="FFFFFF"/>
                </a:solidFill>
              </a:defRPr>
            </a:pPr>
            <a:endParaRPr/>
          </a:p>
        </p:txBody>
      </p:sp>
      <p:sp>
        <p:nvSpPr>
          <p:cNvPr id="108" name="Rectangle 12"/>
          <p:cNvSpPr/>
          <p:nvPr/>
        </p:nvSpPr>
        <p:spPr>
          <a:xfrm flipH="1">
            <a:off x="-5" y="6408742"/>
            <a:ext cx="8115301" cy="449259"/>
          </a:xfrm>
          <a:prstGeom prst="rect">
            <a:avLst/>
          </a:prstGeom>
          <a:gradFill>
            <a:gsLst>
              <a:gs pos="28000">
                <a:srgbClr val="2F5597">
                  <a:alpha val="58999"/>
                </a:srgbClr>
              </a:gs>
              <a:gs pos="100000">
                <a:srgbClr val="000000">
                  <a:alpha val="70000"/>
                </a:srgbClr>
              </a:gs>
            </a:gsLst>
            <a:lin ang="11400000"/>
          </a:gradFill>
          <a:ln w="12700">
            <a:miter lim="400000"/>
          </a:ln>
        </p:spPr>
        <p:txBody>
          <a:bodyPr lIns="45719" rIns="45719" anchor="ctr"/>
          <a:lstStyle/>
          <a:p>
            <a:pPr algn="ctr">
              <a:defRPr>
                <a:solidFill>
                  <a:srgbClr val="FFFFFF"/>
                </a:solidFill>
              </a:defRPr>
            </a:pPr>
            <a:endParaRPr/>
          </a:p>
        </p:txBody>
      </p:sp>
      <p:pic>
        <p:nvPicPr>
          <p:cNvPr id="109" name="Picture 5" descr="Picture 5"/>
          <p:cNvPicPr>
            <a:picLocks noChangeAspect="1"/>
          </p:cNvPicPr>
          <p:nvPr/>
        </p:nvPicPr>
        <p:blipFill>
          <a:blip r:embed="rId3"/>
          <a:stretch>
            <a:fillRect/>
          </a:stretch>
        </p:blipFill>
        <p:spPr>
          <a:xfrm>
            <a:off x="-7" y="0"/>
            <a:ext cx="8115304" cy="640874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0"/>
            <a:ext cx="12192000" cy="6858000"/>
          </a:xfrm>
          <a:prstGeom prst="rect">
            <a:avLst/>
          </a:prstGeom>
          <a:solidFill>
            <a:srgbClr val="FFFFFF"/>
          </a:solidFill>
          <a:ln w="12700">
            <a:miter lim="400000"/>
          </a:ln>
        </p:spPr>
        <p:txBody>
          <a:bodyPr lIns="45719" rIns="45719" anchor="ctr"/>
          <a:lstStyle/>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normAutofit fontScale="90000"/>
          </a:bodyPr>
          <a:lstStyle>
            <a:lvl1pPr>
              <a:defRPr sz="4000">
                <a:solidFill>
                  <a:srgbClr val="FFFFFF"/>
                </a:solidFill>
              </a:defRPr>
            </a:lvl1pPr>
          </a:lstStyle>
          <a:p>
            <a:r>
              <a:rPr lang="en-IN" dirty="0"/>
              <a:t>Undirected Graphical Models for Postprocessing</a:t>
            </a:r>
            <a:endParaRPr dirty="0"/>
          </a:p>
        </p:txBody>
      </p:sp>
      <p:sp>
        <p:nvSpPr>
          <p:cNvPr id="3" name="TextBox 2">
            <a:extLst>
              <a:ext uri="{FF2B5EF4-FFF2-40B4-BE49-F238E27FC236}">
                <a16:creationId xmlns:a16="http://schemas.microsoft.com/office/drawing/2014/main" id="{67F01276-7CC9-C66C-B8C7-5759B6D06225}"/>
              </a:ext>
            </a:extLst>
          </p:cNvPr>
          <p:cNvSpPr txBox="1"/>
          <p:nvPr/>
        </p:nvSpPr>
        <p:spPr>
          <a:xfrm>
            <a:off x="492803" y="2231231"/>
            <a:ext cx="1056993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expressiveness of the UGMs is controlled by the structure of the graph and energy functions defined over the graph’s cliques.</a:t>
            </a:r>
            <a:endParaRPr lang="en-IN" dirty="0"/>
          </a:p>
        </p:txBody>
      </p:sp>
      <p:pic>
        <p:nvPicPr>
          <p:cNvPr id="5" name="Picture 4" descr="A mathematical equation with numbers and symbols&#10;&#10;Description automatically generated">
            <a:extLst>
              <a:ext uri="{FF2B5EF4-FFF2-40B4-BE49-F238E27FC236}">
                <a16:creationId xmlns:a16="http://schemas.microsoft.com/office/drawing/2014/main" id="{21D5699A-6CEC-A74B-BFE3-F3BB82D55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068" y="2995275"/>
            <a:ext cx="1838582" cy="571580"/>
          </a:xfrm>
          <a:prstGeom prst="rect">
            <a:avLst/>
          </a:prstGeom>
        </p:spPr>
      </p:pic>
      <p:sp>
        <p:nvSpPr>
          <p:cNvPr id="6" name="TextBox 5">
            <a:extLst>
              <a:ext uri="{FF2B5EF4-FFF2-40B4-BE49-F238E27FC236}">
                <a16:creationId xmlns:a16="http://schemas.microsoft.com/office/drawing/2014/main" id="{5D3FF01A-1D62-F89D-59A5-BCC39AB09B1D}"/>
              </a:ext>
            </a:extLst>
          </p:cNvPr>
          <p:cNvSpPr txBox="1"/>
          <p:nvPr/>
        </p:nvSpPr>
        <p:spPr>
          <a:xfrm>
            <a:off x="492803" y="3926328"/>
            <a:ext cx="11002781" cy="1084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y = [y1,..,yN]T is a vector containing labels of all N pixels in the image, E(y) is the total energy and Z is the partition function. The total energy is equal to the sum of unary energies and pairwise energies defined over all nodes and edges of the graph</a:t>
            </a:r>
          </a:p>
        </p:txBody>
      </p:sp>
      <p:pic>
        <p:nvPicPr>
          <p:cNvPr id="10" name="Picture 9">
            <a:extLst>
              <a:ext uri="{FF2B5EF4-FFF2-40B4-BE49-F238E27FC236}">
                <a16:creationId xmlns:a16="http://schemas.microsoft.com/office/drawing/2014/main" id="{C1803407-FD0D-43B7-2F28-FB1EDD5D4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192" y="3181160"/>
            <a:ext cx="1524213" cy="314369"/>
          </a:xfrm>
          <a:prstGeom prst="rect">
            <a:avLst/>
          </a:prstGeom>
        </p:spPr>
      </p:pic>
      <p:sp>
        <p:nvSpPr>
          <p:cNvPr id="11" name="TextBox 10">
            <a:extLst>
              <a:ext uri="{FF2B5EF4-FFF2-40B4-BE49-F238E27FC236}">
                <a16:creationId xmlns:a16="http://schemas.microsoft.com/office/drawing/2014/main" id="{AD1FD776-201B-9E26-0C06-CE5E14CDAADB}"/>
              </a:ext>
            </a:extLst>
          </p:cNvPr>
          <p:cNvSpPr txBox="1"/>
          <p:nvPr/>
        </p:nvSpPr>
        <p:spPr>
          <a:xfrm>
            <a:off x="6828438" y="3126199"/>
            <a:ext cx="6596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Z =</a:t>
            </a:r>
          </a:p>
        </p:txBody>
      </p:sp>
      <p:pic>
        <p:nvPicPr>
          <p:cNvPr id="13" name="Picture 12" descr="A group of black text&#10;&#10;Description automatically generated with medium confidence">
            <a:extLst>
              <a:ext uri="{FF2B5EF4-FFF2-40B4-BE49-F238E27FC236}">
                <a16:creationId xmlns:a16="http://schemas.microsoft.com/office/drawing/2014/main" id="{8C229703-D5FA-B06C-353E-E6497647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802" y="5010341"/>
            <a:ext cx="3124636" cy="647790"/>
          </a:xfrm>
          <a:prstGeom prst="rect">
            <a:avLst/>
          </a:prstGeom>
        </p:spPr>
      </p:pic>
    </p:spTree>
    <p:extLst>
      <p:ext uri="{BB962C8B-B14F-4D97-AF65-F5344CB8AC3E}">
        <p14:creationId xmlns:p14="http://schemas.microsoft.com/office/powerpoint/2010/main" val="6145712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r>
              <a:rPr lang="en-US" dirty="0"/>
              <a:t>the number of edges in a fully connected graph grows at O(n2) with the number of nodes, it is inefficient to perform inference in such models using standard algorithms</a:t>
            </a:r>
            <a:endParaRPr dirty="0"/>
          </a:p>
        </p:txBody>
      </p:sp>
      <p:sp>
        <p:nvSpPr>
          <p:cNvPr id="159"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60"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61"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62"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63"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t>PROPOSED METHODOLOGY</a:t>
            </a:r>
          </a:p>
        </p:txBody>
      </p:sp>
      <p:sp>
        <p:nvSpPr>
          <p:cNvPr id="2" name="TextBox 1">
            <a:extLst>
              <a:ext uri="{FF2B5EF4-FFF2-40B4-BE49-F238E27FC236}">
                <a16:creationId xmlns:a16="http://schemas.microsoft.com/office/drawing/2014/main" id="{3AE80822-855E-357C-0B30-E2618DE6370C}"/>
              </a:ext>
            </a:extLst>
          </p:cNvPr>
          <p:cNvSpPr txBox="1"/>
          <p:nvPr/>
        </p:nvSpPr>
        <p:spPr>
          <a:xfrm>
            <a:off x="839449" y="2188563"/>
            <a:ext cx="10428102" cy="1231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The unary energy function is given by the negative log </a:t>
            </a:r>
            <a:r>
              <a:rPr lang="en-US" dirty="0" err="1"/>
              <a:t>arithm</a:t>
            </a:r>
            <a:r>
              <a:rPr lang="en-US" dirty="0"/>
              <a:t> of the class probability predicted by the classifier,</a:t>
            </a:r>
          </a:p>
          <a:p>
            <a:r>
              <a:rPr lang="en-US" dirty="0"/>
              <a:t>	</a:t>
            </a:r>
            <a:r>
              <a:rPr lang="en-IN" dirty="0"/>
              <a:t> </a:t>
            </a:r>
            <a:r>
              <a:rPr lang="pl-PL" sz="2000" kern="100" dirty="0">
                <a:effectLst/>
                <a:latin typeface="Calibri" panose="020F0502020204030204" pitchFamily="34" charset="0"/>
                <a:ea typeface="Calibri" panose="020F0502020204030204" pitchFamily="34" charset="0"/>
                <a:cs typeface="Times New Roman" panose="02020603050405020304" pitchFamily="18" charset="0"/>
              </a:rPr>
              <a:t>E</a:t>
            </a:r>
            <a:r>
              <a:rPr lang="pl-PL" sz="2000" kern="100" baseline="-25000" dirty="0">
                <a:effectLst/>
                <a:latin typeface="Calibri" panose="020F0502020204030204" pitchFamily="34" charset="0"/>
                <a:ea typeface="Calibri" panose="020F0502020204030204" pitchFamily="34" charset="0"/>
                <a:cs typeface="Times New Roman" panose="02020603050405020304" pitchFamily="18" charset="0"/>
              </a:rPr>
              <a:t>i </a:t>
            </a:r>
            <a:r>
              <a:rPr lang="pl-PL" sz="2000" kern="100" dirty="0">
                <a:effectLst/>
                <a:latin typeface="Calibri" panose="020F0502020204030204" pitchFamily="34" charset="0"/>
                <a:ea typeface="Calibri" panose="020F0502020204030204" pitchFamily="34" charset="0"/>
                <a:cs typeface="Times New Roman" panose="02020603050405020304" pitchFamily="18" charset="0"/>
              </a:rPr>
              <a:t>(y</a:t>
            </a:r>
            <a:r>
              <a:rPr lang="pl-PL" sz="2000" kern="1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pl-PL" sz="2000" kern="100" dirty="0">
                <a:effectLst/>
                <a:latin typeface="Calibri" panose="020F0502020204030204" pitchFamily="34" charset="0"/>
                <a:ea typeface="Calibri" panose="020F0502020204030204" pitchFamily="34" charset="0"/>
                <a:cs typeface="Times New Roman" panose="02020603050405020304" pitchFamily="18" charset="0"/>
              </a:rPr>
              <a:t>) = -log(P(y</a:t>
            </a:r>
            <a:r>
              <a:rPr lang="pl-PL" sz="2000" kern="1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pl-PL" sz="2000" kern="100" dirty="0">
                <a:effectLst/>
                <a:latin typeface="Calibri" panose="020F0502020204030204" pitchFamily="34" charset="0"/>
                <a:ea typeface="Calibri" panose="020F0502020204030204" pitchFamily="34" charset="0"/>
                <a:cs typeface="Times New Roman" panose="02020603050405020304" pitchFamily="18" charset="0"/>
              </a:rPr>
              <a:t>/x</a:t>
            </a:r>
            <a:r>
              <a:rPr lang="pl-PL" sz="2000" kern="1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pl-PL"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928430B2-8E28-811C-E4BC-28694E52488D}"/>
              </a:ext>
            </a:extLst>
          </p:cNvPr>
          <p:cNvSpPr txBox="1"/>
          <p:nvPr/>
        </p:nvSpPr>
        <p:spPr>
          <a:xfrm flipH="1">
            <a:off x="839448" y="3419667"/>
            <a:ext cx="92980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pairwise energy function used depends on the spatial location of the pixels and is given by, </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7" name="Picture 6" descr="A math equation with numbers and a number&#10;&#10;Description automatically generated with medium confidence">
            <a:extLst>
              <a:ext uri="{FF2B5EF4-FFF2-40B4-BE49-F238E27FC236}">
                <a16:creationId xmlns:a16="http://schemas.microsoft.com/office/drawing/2014/main" id="{03A2F181-20A3-DC64-F3FC-6387C6107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88" y="3713294"/>
            <a:ext cx="3810532" cy="1028844"/>
          </a:xfrm>
          <a:prstGeom prst="rect">
            <a:avLst/>
          </a:prstGeom>
        </p:spPr>
      </p:pic>
      <p:sp>
        <p:nvSpPr>
          <p:cNvPr id="8" name="TextBox 7">
            <a:extLst>
              <a:ext uri="{FF2B5EF4-FFF2-40B4-BE49-F238E27FC236}">
                <a16:creationId xmlns:a16="http://schemas.microsoft.com/office/drawing/2014/main" id="{2DB29394-B2F1-138D-C972-B5C07DC711E1}"/>
              </a:ext>
            </a:extLst>
          </p:cNvPr>
          <p:cNvSpPr txBox="1"/>
          <p:nvPr/>
        </p:nvSpPr>
        <p:spPr>
          <a:xfrm flipH="1">
            <a:off x="781984" y="5065204"/>
            <a:ext cx="1062802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As The number of edges in a fully connected graph grows at O(n2) with the number of nodes, it is inefficient to perform inference in such models using standard algorithms</a:t>
            </a:r>
            <a:r>
              <a:rPr lang="en-US"/>
              <a:t>, we </a:t>
            </a:r>
            <a:r>
              <a:rPr lang="en-US" dirty="0"/>
              <a:t>use </a:t>
            </a:r>
            <a:r>
              <a:rPr lang="en-IN" dirty="0"/>
              <a:t>mean-field approximate inference.</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981381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92" name="Title 1"/>
          <p:cNvSpPr txBox="1">
            <a:spLocks noGrp="1"/>
          </p:cNvSpPr>
          <p:nvPr>
            <p:ph type="title"/>
          </p:nvPr>
        </p:nvSpPr>
        <p:spPr>
          <a:xfrm>
            <a:off x="1136396" y="912875"/>
            <a:ext cx="9688298" cy="801000"/>
          </a:xfrm>
          <a:prstGeom prst="rect">
            <a:avLst/>
          </a:prstGeom>
        </p:spPr>
        <p:txBody>
          <a:bodyPr anchor="b"/>
          <a:lstStyle/>
          <a:p>
            <a:pPr>
              <a:defRPr sz="4000"/>
            </a:pPr>
            <a:r>
              <a:rPr lang="en-IN" dirty="0"/>
              <a:t>References:</a:t>
            </a:r>
            <a:endParaRPr dirty="0"/>
          </a:p>
        </p:txBody>
      </p:sp>
      <p:sp>
        <p:nvSpPr>
          <p:cNvPr id="193" name="Content Placeholder 2"/>
          <p:cNvSpPr txBox="1">
            <a:spLocks noGrp="1"/>
          </p:cNvSpPr>
          <p:nvPr>
            <p:ph type="body" idx="1"/>
          </p:nvPr>
        </p:nvSpPr>
        <p:spPr>
          <a:xfrm>
            <a:off x="1136396" y="2124729"/>
            <a:ext cx="9688298" cy="3454360"/>
          </a:xfrm>
          <a:prstGeom prst="rect">
            <a:avLst/>
          </a:prstGeom>
        </p:spPr>
        <p:txBody>
          <a:bodyPr/>
          <a:lstStyle/>
          <a:p>
            <a:pPr marL="0" indent="0">
              <a:buNone/>
              <a:defRPr sz="2000"/>
            </a:pPr>
            <a:r>
              <a:rPr lang="en-US" dirty="0"/>
              <a:t>[1] U. B. </a:t>
            </a:r>
            <a:r>
              <a:rPr lang="en-US" dirty="0" err="1"/>
              <a:t>Gewali</a:t>
            </a:r>
            <a:r>
              <a:rPr lang="en-US" dirty="0"/>
              <a:t> and S. T. Monteiro. A tutorial on modeling and inference in undirected graphical models for hyperspectral image analysis.</a:t>
            </a:r>
          </a:p>
          <a:p>
            <a:pPr marL="0" indent="0">
              <a:buNone/>
              <a:defRPr sz="2000"/>
            </a:pPr>
            <a:r>
              <a:rPr lang="en-US" dirty="0"/>
              <a:t>[2] Self-taught feature learning for hyperspectral image classification. R. </a:t>
            </a:r>
            <a:r>
              <a:rPr lang="en-US" dirty="0" err="1"/>
              <a:t>Kemker</a:t>
            </a:r>
            <a:r>
              <a:rPr lang="en-US" dirty="0"/>
              <a:t> and C. Kanan. </a:t>
            </a:r>
          </a:p>
          <a:p>
            <a:pPr marL="0" indent="0">
              <a:buNone/>
              <a:defRPr sz="2000"/>
            </a:pPr>
            <a:r>
              <a:rPr lang="en-US" dirty="0"/>
              <a:t>[3] Low-shot learning for the semantic segmentation of remote sensing imagery. R. </a:t>
            </a:r>
            <a:r>
              <a:rPr lang="en-US" dirty="0" err="1"/>
              <a:t>Kemker</a:t>
            </a:r>
            <a:r>
              <a:rPr lang="en-US" dirty="0"/>
              <a:t>, R. Luu, and C. Kanan. </a:t>
            </a:r>
          </a:p>
          <a:p>
            <a:pPr marL="0" indent="0">
              <a:buNone/>
              <a:defRPr sz="2000"/>
            </a:pPr>
            <a:r>
              <a:rPr lang="en-US" dirty="0"/>
              <a:t>[4] Spectral-spatial classification of hyperspectral image using autoencoders. Z. Lin, Y. Chen, X. Zhao, and G. Wang. </a:t>
            </a:r>
          </a:p>
          <a:p>
            <a:pPr marL="0" indent="0">
              <a:buNone/>
              <a:defRPr sz="2000"/>
            </a:pPr>
            <a:r>
              <a:rPr lang="en-US" dirty="0"/>
              <a:t>[5] </a:t>
            </a:r>
            <a:r>
              <a:rPr lang="en-IN" dirty="0"/>
              <a:t>C. Tao, H. Pan, Y. Li, and Z. Zou. Unsupervised spectral–spatial feature learning with stacked sparse autoencoder for hyperspectral imagery classification. </a:t>
            </a:r>
            <a:endParaRPr lang="en-US" dirty="0"/>
          </a:p>
        </p:txBody>
      </p:sp>
      <p:sp>
        <p:nvSpPr>
          <p:cNvPr id="194" name="Rectangle 9"/>
          <p:cNvSpPr/>
          <p:nvPr/>
        </p:nvSpPr>
        <p:spPr>
          <a:xfrm rot="10800000" flipH="1">
            <a:off x="0" y="6400798"/>
            <a:ext cx="12192000" cy="456774"/>
          </a:xfrm>
          <a:prstGeom prst="rect">
            <a:avLst/>
          </a:prstGeom>
          <a:gradFill>
            <a:gsLst>
              <a:gs pos="0">
                <a:schemeClr val="accent1"/>
              </a:gs>
              <a:gs pos="78000">
                <a:srgbClr val="000000"/>
              </a:gs>
            </a:gsLst>
            <a:lin ang="2400000"/>
          </a:gradFill>
          <a:ln w="12700">
            <a:miter lim="400000"/>
          </a:ln>
        </p:spPr>
        <p:txBody>
          <a:bodyPr lIns="45719" rIns="45719" anchor="ctr"/>
          <a:lstStyle/>
          <a:p>
            <a:pPr algn="ctr">
              <a:defRPr>
                <a:solidFill>
                  <a:srgbClr val="FFFFFF"/>
                </a:solidFill>
              </a:defRPr>
            </a:pPr>
            <a:endParaRPr/>
          </a:p>
        </p:txBody>
      </p:sp>
      <p:sp>
        <p:nvSpPr>
          <p:cNvPr id="195" name="Rectangle 11"/>
          <p:cNvSpPr/>
          <p:nvPr/>
        </p:nvSpPr>
        <p:spPr>
          <a:xfrm flipH="1">
            <a:off x="4038600" y="6400798"/>
            <a:ext cx="8153398" cy="456773"/>
          </a:xfrm>
          <a:prstGeom prst="rect">
            <a:avLst/>
          </a:prstGeom>
          <a:gradFill>
            <a:gsLst>
              <a:gs pos="0">
                <a:srgbClr val="000000">
                  <a:alpha val="63000"/>
                </a:srgbClr>
              </a:gs>
              <a:gs pos="100000">
                <a:srgbClr val="2F5597"/>
              </a:gs>
            </a:gsLst>
            <a:lin ang="13800000"/>
          </a:gra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92" name="Title 1"/>
          <p:cNvSpPr txBox="1">
            <a:spLocks noGrp="1"/>
          </p:cNvSpPr>
          <p:nvPr>
            <p:ph type="title"/>
          </p:nvPr>
        </p:nvSpPr>
        <p:spPr>
          <a:xfrm>
            <a:off x="1136396" y="952893"/>
            <a:ext cx="9688298" cy="801000"/>
          </a:xfrm>
          <a:prstGeom prst="rect">
            <a:avLst/>
          </a:prstGeom>
        </p:spPr>
        <p:txBody>
          <a:bodyPr anchor="b"/>
          <a:lstStyle/>
          <a:p>
            <a:pPr>
              <a:defRPr sz="4000"/>
            </a:pPr>
            <a:r>
              <a:rPr lang="en-IN" dirty="0"/>
              <a:t>References:</a:t>
            </a:r>
            <a:endParaRPr dirty="0"/>
          </a:p>
        </p:txBody>
      </p:sp>
      <p:sp>
        <p:nvSpPr>
          <p:cNvPr id="193" name="Content Placeholder 2"/>
          <p:cNvSpPr txBox="1">
            <a:spLocks noGrp="1"/>
          </p:cNvSpPr>
          <p:nvPr>
            <p:ph type="body" idx="1"/>
          </p:nvPr>
        </p:nvSpPr>
        <p:spPr>
          <a:xfrm>
            <a:off x="1136396" y="2418408"/>
            <a:ext cx="9688298" cy="3454360"/>
          </a:xfrm>
          <a:prstGeom prst="rect">
            <a:avLst/>
          </a:prstGeom>
        </p:spPr>
        <p:txBody>
          <a:bodyPr/>
          <a:lstStyle/>
          <a:p>
            <a:pPr marL="0" indent="0">
              <a:buNone/>
              <a:defRPr sz="2000"/>
            </a:pPr>
            <a:r>
              <a:rPr lang="en-US" dirty="0"/>
              <a:t>[6] P. </a:t>
            </a:r>
            <a:r>
              <a:rPr lang="en-US" dirty="0" err="1"/>
              <a:t>Kr¨ahenb</a:t>
            </a:r>
            <a:r>
              <a:rPr lang="en-US" dirty="0"/>
              <a:t>¨ </a:t>
            </a:r>
            <a:r>
              <a:rPr lang="en-US" dirty="0" err="1"/>
              <a:t>uhl</a:t>
            </a:r>
            <a:r>
              <a:rPr lang="en-US" dirty="0"/>
              <a:t> and V. </a:t>
            </a:r>
            <a:r>
              <a:rPr lang="en-US" dirty="0" err="1"/>
              <a:t>Koltun</a:t>
            </a:r>
            <a:r>
              <a:rPr lang="en-US" dirty="0"/>
              <a:t>. Efficient inference in fully connected CRFs with Gaussian edge potentials. In Advances in neural information processing systems.</a:t>
            </a:r>
          </a:p>
          <a:p>
            <a:pPr marL="0" indent="0">
              <a:buNone/>
              <a:defRPr sz="2000"/>
            </a:pPr>
            <a:r>
              <a:rPr lang="en-US" dirty="0"/>
              <a:t>[7] </a:t>
            </a:r>
            <a:r>
              <a:rPr lang="en-IN" dirty="0"/>
              <a:t>Y. </a:t>
            </a:r>
            <a:r>
              <a:rPr lang="en-IN" dirty="0" err="1"/>
              <a:t>Boykov</a:t>
            </a:r>
            <a:r>
              <a:rPr lang="en-IN" dirty="0"/>
              <a:t>, O. </a:t>
            </a:r>
            <a:r>
              <a:rPr lang="en-IN" dirty="0" err="1"/>
              <a:t>Veksler</a:t>
            </a:r>
            <a:r>
              <a:rPr lang="en-IN" dirty="0"/>
              <a:t>, and R. </a:t>
            </a:r>
            <a:r>
              <a:rPr lang="en-IN" dirty="0" err="1"/>
              <a:t>Zabih</a:t>
            </a:r>
            <a:r>
              <a:rPr lang="en-IN" dirty="0"/>
              <a:t>. Fast approximate energy min </a:t>
            </a:r>
            <a:r>
              <a:rPr lang="en-IN" dirty="0" err="1"/>
              <a:t>imization</a:t>
            </a:r>
            <a:r>
              <a:rPr lang="en-IN" dirty="0"/>
              <a:t> via graph cuts</a:t>
            </a:r>
            <a:r>
              <a:rPr lang="en-US" dirty="0"/>
              <a:t>.</a:t>
            </a:r>
          </a:p>
          <a:p>
            <a:pPr marL="0" indent="0">
              <a:buNone/>
              <a:defRPr sz="2000"/>
            </a:pPr>
            <a:r>
              <a:rPr lang="en-US"/>
              <a:t>[8] </a:t>
            </a:r>
            <a:r>
              <a:rPr lang="en-US" dirty="0"/>
              <a:t>H. </a:t>
            </a:r>
            <a:r>
              <a:rPr lang="en-US" dirty="0" err="1"/>
              <a:t>Valpola</a:t>
            </a:r>
            <a:r>
              <a:rPr lang="en-US" dirty="0"/>
              <a:t>. From neural PCA to deep unsupervised learning. Advances in Independent Component Analysis and Learning Machines,</a:t>
            </a:r>
          </a:p>
        </p:txBody>
      </p:sp>
      <p:sp>
        <p:nvSpPr>
          <p:cNvPr id="194" name="Rectangle 9"/>
          <p:cNvSpPr/>
          <p:nvPr/>
        </p:nvSpPr>
        <p:spPr>
          <a:xfrm rot="10800000" flipH="1">
            <a:off x="0" y="6400798"/>
            <a:ext cx="12192000" cy="456774"/>
          </a:xfrm>
          <a:prstGeom prst="rect">
            <a:avLst/>
          </a:prstGeom>
          <a:gradFill>
            <a:gsLst>
              <a:gs pos="0">
                <a:schemeClr val="accent1"/>
              </a:gs>
              <a:gs pos="78000">
                <a:srgbClr val="000000"/>
              </a:gs>
            </a:gsLst>
            <a:lin ang="2400000"/>
          </a:gradFill>
          <a:ln w="12700">
            <a:miter lim="400000"/>
          </a:ln>
        </p:spPr>
        <p:txBody>
          <a:bodyPr lIns="45719" rIns="45719" anchor="ctr"/>
          <a:lstStyle/>
          <a:p>
            <a:pPr algn="ctr">
              <a:defRPr>
                <a:solidFill>
                  <a:srgbClr val="FFFFFF"/>
                </a:solidFill>
              </a:defRPr>
            </a:pPr>
            <a:endParaRPr/>
          </a:p>
        </p:txBody>
      </p:sp>
      <p:sp>
        <p:nvSpPr>
          <p:cNvPr id="195" name="Rectangle 11"/>
          <p:cNvSpPr/>
          <p:nvPr/>
        </p:nvSpPr>
        <p:spPr>
          <a:xfrm flipH="1">
            <a:off x="4038600" y="6400798"/>
            <a:ext cx="8153398" cy="456773"/>
          </a:xfrm>
          <a:prstGeom prst="rect">
            <a:avLst/>
          </a:prstGeom>
          <a:gradFill>
            <a:gsLst>
              <a:gs pos="0">
                <a:srgbClr val="000000">
                  <a:alpha val="63000"/>
                </a:srgbClr>
              </a:gs>
              <a:gs pos="100000">
                <a:srgbClr val="2F5597"/>
              </a:gs>
            </a:gsLst>
            <a:lin ang="13800000"/>
          </a:gra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40027214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8FDEE1-6D09-C559-DF1D-ADE31C0D56F9}"/>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spcBef>
                <a:spcPct val="0"/>
              </a:spcBef>
            </a:pPr>
            <a:r>
              <a:rPr lang="en-US" sz="4800" kern="1200" dirty="0">
                <a:solidFill>
                  <a:srgbClr val="FFFFFF"/>
                </a:solidFill>
                <a:latin typeface="+mj-lt"/>
                <a:ea typeface="+mj-ea"/>
                <a:cs typeface="+mj-cs"/>
              </a:rPr>
              <a:t>Thankyou</a:t>
            </a:r>
          </a:p>
        </p:txBody>
      </p:sp>
    </p:spTree>
    <p:extLst>
      <p:ext uri="{BB962C8B-B14F-4D97-AF65-F5344CB8AC3E}">
        <p14:creationId xmlns:p14="http://schemas.microsoft.com/office/powerpoint/2010/main" val="3909952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2"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13"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14"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15"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17" name="Title 1"/>
          <p:cNvSpPr txBox="1"/>
          <p:nvPr/>
        </p:nvSpPr>
        <p:spPr>
          <a:xfrm>
            <a:off x="728449" y="211932"/>
            <a:ext cx="1042416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400">
                <a:solidFill>
                  <a:srgbClr val="FFFFFF"/>
                </a:solidFill>
                <a:latin typeface="Calibri Light"/>
                <a:ea typeface="Calibri Light"/>
                <a:cs typeface="Calibri Light"/>
                <a:sym typeface="Calibri Light"/>
              </a:defRPr>
            </a:lvl1pPr>
          </a:lstStyle>
          <a:p>
            <a:r>
              <a:t>Hyperspectral Imagery &amp; Limitations:</a:t>
            </a:r>
          </a:p>
        </p:txBody>
      </p:sp>
      <p:pic>
        <p:nvPicPr>
          <p:cNvPr id="118" name="Content Placeholder 4" descr="Content Placeholder 4"/>
          <p:cNvPicPr>
            <a:picLocks noChangeAspect="1"/>
          </p:cNvPicPr>
          <p:nvPr/>
        </p:nvPicPr>
        <p:blipFill>
          <a:blip r:embed="rId2"/>
          <a:stretch>
            <a:fillRect/>
          </a:stretch>
        </p:blipFill>
        <p:spPr>
          <a:xfrm>
            <a:off x="5940530" y="1690688"/>
            <a:ext cx="5869059" cy="4351338"/>
          </a:xfrm>
          <a:prstGeom prst="rect">
            <a:avLst/>
          </a:prstGeom>
          <a:ln w="12700">
            <a:miter lim="400000"/>
          </a:ln>
        </p:spPr>
      </p:pic>
      <p:sp>
        <p:nvSpPr>
          <p:cNvPr id="119" name="TextBox 4"/>
          <p:cNvSpPr txBox="1"/>
          <p:nvPr/>
        </p:nvSpPr>
        <p:spPr>
          <a:xfrm>
            <a:off x="907287" y="2170252"/>
            <a:ext cx="4555103" cy="710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Font typeface="Arial"/>
              <a:buChar char="•"/>
              <a:defRPr sz="2000">
                <a:latin typeface="Google Sans"/>
                <a:ea typeface="Google Sans"/>
                <a:cs typeface="Google Sans"/>
                <a:sym typeface="Google Sans"/>
              </a:defRPr>
            </a:pPr>
            <a:r>
              <a:rPr dirty="0"/>
              <a:t>Hyperspectral imagery is collected by Satellites, Aircraft, Drone platforms using special sensors like </a:t>
            </a:r>
            <a:r>
              <a:rPr dirty="0">
                <a:latin typeface="Söhne"/>
                <a:ea typeface="Söhne"/>
                <a:cs typeface="Söhne"/>
                <a:sym typeface="Söhne"/>
              </a:rPr>
              <a:t>Hyperspectral Imaging Suite (HIS), Hyperion, </a:t>
            </a:r>
            <a:r>
              <a:rPr dirty="0"/>
              <a:t>AVAIS (Airborne Visible/Infrared Imaging Spectrometer)</a:t>
            </a:r>
          </a:p>
          <a:p>
            <a:pPr marL="342900" indent="-342900">
              <a:buSzPct val="100000"/>
              <a:buFont typeface="Arial"/>
              <a:buChar char="•"/>
              <a:defRPr sz="2000">
                <a:latin typeface="Google Sans"/>
                <a:ea typeface="Google Sans"/>
                <a:cs typeface="Google Sans"/>
                <a:sym typeface="Google Sans"/>
              </a:defRPr>
            </a:pPr>
            <a:endParaRPr dirty="0"/>
          </a:p>
          <a:p>
            <a:pPr marL="342900" indent="-342900">
              <a:buSzPct val="100000"/>
              <a:buFont typeface="Arial"/>
              <a:buChar char="•"/>
              <a:defRPr sz="2000">
                <a:latin typeface="Google Sans"/>
                <a:ea typeface="Google Sans"/>
                <a:cs typeface="Google Sans"/>
                <a:sym typeface="Google Sans"/>
              </a:defRPr>
            </a:pPr>
            <a:r>
              <a:rPr dirty="0"/>
              <a:t>This practices also comes with certain limitations like need for atmospheric corrections, Noise in the data, high costs, data storage and transmission, etc. </a:t>
            </a:r>
          </a:p>
          <a:p>
            <a:pPr marL="342900" indent="-342900">
              <a:buSzPct val="100000"/>
              <a:buFont typeface="Arial"/>
              <a:buChar char="•"/>
              <a:defRPr sz="2000">
                <a:latin typeface="Google Sans"/>
                <a:ea typeface="Google Sans"/>
                <a:cs typeface="Google Sans"/>
                <a:sym typeface="Google Sans"/>
              </a:defRPr>
            </a:pPr>
            <a:r>
              <a:rPr dirty="0"/>
              <a:t>HSI data has mixed pixel issue</a:t>
            </a:r>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br>
              <a:rPr dirty="0"/>
            </a:b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ontent Placeholder 2"/>
          <p:cNvSpPr txBox="1">
            <a:spLocks noGrp="1"/>
          </p:cNvSpPr>
          <p:nvPr>
            <p:ph type="body" idx="1"/>
          </p:nvPr>
        </p:nvSpPr>
        <p:spPr>
          <a:xfrm>
            <a:off x="838200" y="1364104"/>
            <a:ext cx="10515600" cy="4812860"/>
          </a:xfrm>
          <a:prstGeom prst="rect">
            <a:avLst/>
          </a:prstGeom>
        </p:spPr>
        <p:txBody>
          <a:bodyPr/>
          <a:lstStyle/>
          <a:p>
            <a:r>
              <a:rPr dirty="0"/>
              <a:t>Why Hyperspectral Data?</a:t>
            </a:r>
          </a:p>
          <a:p>
            <a:pPr marL="0" indent="0">
              <a:buSzTx/>
              <a:buNone/>
              <a:defRPr sz="1800"/>
            </a:pPr>
            <a:r>
              <a:rPr dirty="0"/>
              <a:t>	- High Spectral &amp; Spatial resolution.</a:t>
            </a:r>
          </a:p>
          <a:p>
            <a:pPr marL="0" indent="0">
              <a:buSzTx/>
              <a:buNone/>
              <a:defRPr sz="1800"/>
            </a:pPr>
            <a:r>
              <a:rPr dirty="0"/>
              <a:t>	- </a:t>
            </a:r>
            <a:r>
              <a:rPr sz="1600" dirty="0"/>
              <a:t> other lower Alternatives Multispectral, Thermal, SAR, LiDAR.</a:t>
            </a:r>
          </a:p>
          <a:p>
            <a:r>
              <a:rPr dirty="0"/>
              <a:t>Why is it Interesting?</a:t>
            </a:r>
          </a:p>
          <a:p>
            <a:pPr marL="0" indent="0">
              <a:buSzTx/>
              <a:buNone/>
              <a:defRPr sz="1800"/>
            </a:pPr>
            <a:r>
              <a:rPr dirty="0"/>
              <a:t>	- Combines both Spectroscopy &amp; Imagery. Contiguous Spectral bands </a:t>
            </a:r>
          </a:p>
          <a:p>
            <a:pPr marL="0" indent="0">
              <a:buSzTx/>
              <a:buNone/>
              <a:defRPr sz="1800"/>
            </a:pPr>
            <a:r>
              <a:rPr dirty="0"/>
              <a:t>	-  Uses Environmental Modelling, Agriculture, Mineral Exploration, Military Surveillance, </a:t>
            </a:r>
          </a:p>
          <a:p>
            <a:pPr marL="0" indent="0">
              <a:buSzTx/>
              <a:buNone/>
              <a:defRPr sz="1800"/>
            </a:pPr>
            <a:r>
              <a:rPr dirty="0"/>
              <a:t>	Urban Investigation </a:t>
            </a:r>
          </a:p>
          <a:p>
            <a:r>
              <a:rPr dirty="0"/>
              <a:t>How?</a:t>
            </a:r>
          </a:p>
          <a:p>
            <a:pPr marL="0" lvl="1" indent="457200">
              <a:spcBef>
                <a:spcPts val="500"/>
              </a:spcBef>
              <a:buSzTx/>
              <a:buNone/>
              <a:defRPr sz="2400"/>
            </a:pPr>
            <a:r>
              <a:rPr dirty="0"/>
              <a:t>	</a:t>
            </a:r>
            <a:r>
              <a:rPr sz="1800" dirty="0"/>
              <a:t>- Using Classical Approaches like SVM, Random Forest, Spectral Angle Mapper(SAM)</a:t>
            </a:r>
          </a:p>
          <a:p>
            <a:pPr marL="0" lvl="1" indent="457200">
              <a:spcBef>
                <a:spcPts val="500"/>
              </a:spcBef>
              <a:buSzTx/>
              <a:buNone/>
              <a:defRPr sz="1800"/>
            </a:pPr>
            <a:r>
              <a:rPr dirty="0"/>
              <a:t>	- Using CNN &amp;  Autoencoders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20"/>
          <p:cNvSpPr/>
          <p:nvPr/>
        </p:nvSpPr>
        <p:spPr>
          <a:xfrm>
            <a:off x="0" y="-6693"/>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2"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23"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24"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25"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27" name="Title 1"/>
          <p:cNvSpPr txBox="1"/>
          <p:nvPr/>
        </p:nvSpPr>
        <p:spPr>
          <a:xfrm>
            <a:off x="728449" y="211932"/>
            <a:ext cx="1042416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400">
                <a:solidFill>
                  <a:srgbClr val="FFFFFF"/>
                </a:solidFill>
                <a:latin typeface="Calibri Light"/>
                <a:ea typeface="Calibri Light"/>
                <a:cs typeface="Calibri Light"/>
                <a:sym typeface="Calibri Light"/>
              </a:defRPr>
            </a:lvl1pPr>
          </a:lstStyle>
          <a:p>
            <a:r>
              <a:t>Datasets</a:t>
            </a:r>
          </a:p>
        </p:txBody>
      </p:sp>
      <p:pic>
        <p:nvPicPr>
          <p:cNvPr id="128" name="WhatsApp Image 2023-10-17 at 4.20.31 PM.jpeg" descr="WhatsApp Image 2023-10-17 at 4.20.31 PM.jpeg"/>
          <p:cNvPicPr>
            <a:picLocks noChangeAspect="1"/>
          </p:cNvPicPr>
          <p:nvPr/>
        </p:nvPicPr>
        <p:blipFill>
          <a:blip r:embed="rId2"/>
          <a:srcRect l="2468" r="2468"/>
          <a:stretch>
            <a:fillRect/>
          </a:stretch>
        </p:blipFill>
        <p:spPr>
          <a:xfrm>
            <a:off x="5481589" y="2218231"/>
            <a:ext cx="6328000" cy="3177768"/>
          </a:xfrm>
          <a:prstGeom prst="rect">
            <a:avLst/>
          </a:prstGeom>
          <a:ln w="12700">
            <a:miter lim="400000"/>
          </a:ln>
        </p:spPr>
      </p:pic>
      <p:sp>
        <p:nvSpPr>
          <p:cNvPr id="129" name="TextBox 4"/>
          <p:cNvSpPr txBox="1"/>
          <p:nvPr/>
        </p:nvSpPr>
        <p:spPr>
          <a:xfrm>
            <a:off x="800652" y="2324281"/>
            <a:ext cx="4555103" cy="405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67368" indent="-267368">
              <a:buSzPct val="100000"/>
              <a:buAutoNum type="arabicPeriod"/>
              <a:defRPr sz="2000">
                <a:latin typeface="Google Sans"/>
                <a:ea typeface="Google Sans"/>
                <a:cs typeface="Google Sans"/>
                <a:sym typeface="Google Sans"/>
              </a:defRPr>
            </a:pPr>
            <a:r>
              <a:rPr dirty="0"/>
              <a:t>Indian Pines</a:t>
            </a:r>
          </a:p>
          <a:p>
            <a:pPr marL="581526" lvl="1" indent="-200526">
              <a:buSzPct val="100000"/>
              <a:buChar char="•"/>
              <a:defRPr sz="2000">
                <a:latin typeface="Google Sans"/>
                <a:ea typeface="Google Sans"/>
                <a:cs typeface="Google Sans"/>
                <a:sym typeface="Google Sans"/>
              </a:defRPr>
            </a:pPr>
            <a:r>
              <a:rPr dirty="0"/>
              <a:t>There are 16 classes in this dataset</a:t>
            </a:r>
          </a:p>
          <a:p>
            <a:pPr marL="581526" lvl="1" indent="-200526">
              <a:buSzPct val="100000"/>
              <a:buChar char="•"/>
              <a:defRPr sz="2000">
                <a:latin typeface="Google Sans"/>
                <a:ea typeface="Google Sans"/>
                <a:cs typeface="Google Sans"/>
                <a:sym typeface="Google Sans"/>
              </a:defRPr>
            </a:pPr>
            <a:r>
              <a:rPr dirty="0"/>
              <a:t>Number of bands = 224</a:t>
            </a:r>
          </a:p>
          <a:p>
            <a:pPr>
              <a:defRPr sz="2000">
                <a:latin typeface="Google Sans"/>
                <a:ea typeface="Google Sans"/>
                <a:cs typeface="Google Sans"/>
                <a:sym typeface="Google Sans"/>
              </a:defRPr>
            </a:pPr>
            <a:endParaRPr dirty="0"/>
          </a:p>
          <a:p>
            <a:pPr marL="267368" indent="-267368">
              <a:buSzPct val="100000"/>
              <a:buAutoNum type="arabicPeriod" startAt="2"/>
              <a:defRPr sz="2000">
                <a:latin typeface="Google Sans"/>
                <a:ea typeface="Google Sans"/>
                <a:cs typeface="Google Sans"/>
                <a:sym typeface="Google Sans"/>
              </a:defRPr>
            </a:pPr>
            <a:r>
              <a:rPr dirty="0"/>
              <a:t>Pavia University</a:t>
            </a:r>
          </a:p>
          <a:p>
            <a:pPr marL="581526" lvl="1" indent="-200526">
              <a:buSzPct val="100000"/>
              <a:buChar char="•"/>
              <a:defRPr sz="2000">
                <a:latin typeface="Google Sans"/>
                <a:ea typeface="Google Sans"/>
                <a:cs typeface="Google Sans"/>
                <a:sym typeface="Google Sans"/>
              </a:defRPr>
            </a:pPr>
            <a:r>
              <a:rPr dirty="0"/>
              <a:t>There are 9 classes in this dataset</a:t>
            </a:r>
          </a:p>
          <a:p>
            <a:pPr marL="581526" lvl="1" indent="-200526">
              <a:buSzPct val="100000"/>
              <a:buChar char="•"/>
              <a:defRPr sz="2000">
                <a:latin typeface="Google Sans"/>
                <a:ea typeface="Google Sans"/>
                <a:cs typeface="Google Sans"/>
                <a:sym typeface="Google Sans"/>
              </a:defRPr>
            </a:pPr>
            <a:r>
              <a:rPr dirty="0"/>
              <a:t>Number of bands = 103</a:t>
            </a:r>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endParaRPr dirty="0"/>
          </a:p>
          <a:p>
            <a:pPr>
              <a:defRPr sz="2000">
                <a:latin typeface="Google Sans"/>
                <a:ea typeface="Google Sans"/>
                <a:cs typeface="Google Sans"/>
                <a:sym typeface="Google Sans"/>
              </a:defRPr>
            </a:pPr>
            <a:br>
              <a:rPr dirty="0"/>
            </a:b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2"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33"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34"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35"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728449" y="211932"/>
            <a:ext cx="1042416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400">
                <a:solidFill>
                  <a:srgbClr val="FFFFFF"/>
                </a:solidFill>
                <a:latin typeface="Calibri Light"/>
                <a:ea typeface="Calibri Light"/>
                <a:cs typeface="Calibri Light"/>
                <a:sym typeface="Calibri Light"/>
              </a:defRPr>
            </a:lvl1pPr>
          </a:lstStyle>
          <a:p>
            <a:r>
              <a:t>Datasets</a:t>
            </a:r>
          </a:p>
        </p:txBody>
      </p:sp>
      <p:pic>
        <p:nvPicPr>
          <p:cNvPr id="137" name="Screenshot 2023-10-17 at 4.53.55 PM.png" descr="Screenshot 2023-10-17 at 4.53.55 PM.png"/>
          <p:cNvPicPr>
            <a:picLocks noChangeAspect="1"/>
          </p:cNvPicPr>
          <p:nvPr/>
        </p:nvPicPr>
        <p:blipFill>
          <a:blip r:embed="rId2"/>
          <a:stretch>
            <a:fillRect/>
          </a:stretch>
        </p:blipFill>
        <p:spPr>
          <a:xfrm>
            <a:off x="6404738" y="2374259"/>
            <a:ext cx="5194418" cy="2374592"/>
          </a:xfrm>
          <a:prstGeom prst="rect">
            <a:avLst/>
          </a:prstGeom>
          <a:ln w="12700">
            <a:miter lim="400000"/>
          </a:ln>
        </p:spPr>
      </p:pic>
      <p:pic>
        <p:nvPicPr>
          <p:cNvPr id="138" name="Screenshot 2023-10-17 at 4.53.21 PM.png" descr="Screenshot 2023-10-17 at 4.53.21 PM.png"/>
          <p:cNvPicPr>
            <a:picLocks noChangeAspect="1"/>
          </p:cNvPicPr>
          <p:nvPr/>
        </p:nvPicPr>
        <p:blipFill>
          <a:blip r:embed="rId3"/>
          <a:srcRect/>
          <a:stretch>
            <a:fillRect/>
          </a:stretch>
        </p:blipFill>
        <p:spPr>
          <a:xfrm>
            <a:off x="828582" y="2378027"/>
            <a:ext cx="5043042" cy="4021667"/>
          </a:xfrm>
          <a:prstGeom prst="rect">
            <a:avLst/>
          </a:prstGeom>
          <a:ln w="12700">
            <a:miter lim="400000"/>
          </a:ln>
        </p:spPr>
      </p:pic>
      <p:sp>
        <p:nvSpPr>
          <p:cNvPr id="139" name="Title 1"/>
          <p:cNvSpPr txBox="1"/>
          <p:nvPr/>
        </p:nvSpPr>
        <p:spPr>
          <a:xfrm>
            <a:off x="2379951" y="1759578"/>
            <a:ext cx="3020665" cy="714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2000">
                <a:latin typeface="Calibri Light"/>
                <a:ea typeface="Calibri Light"/>
                <a:cs typeface="Calibri Light"/>
                <a:sym typeface="Calibri Light"/>
              </a:defRPr>
            </a:lvl1pPr>
          </a:lstStyle>
          <a:p>
            <a:r>
              <a:t>Indian Pines</a:t>
            </a:r>
          </a:p>
        </p:txBody>
      </p:sp>
      <p:sp>
        <p:nvSpPr>
          <p:cNvPr id="140" name="Title 1"/>
          <p:cNvSpPr txBox="1"/>
          <p:nvPr/>
        </p:nvSpPr>
        <p:spPr>
          <a:xfrm>
            <a:off x="7884534" y="1759578"/>
            <a:ext cx="3020665" cy="714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2000">
                <a:latin typeface="Calibri Light"/>
                <a:ea typeface="Calibri Light"/>
                <a:cs typeface="Calibri Light"/>
                <a:sym typeface="Calibri Light"/>
              </a:defRPr>
            </a:lvl1pPr>
          </a:lstStyle>
          <a:p>
            <a:r>
              <a:t>Pavia University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2"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33"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34"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35" name="Rectangle 28"/>
          <p:cNvSpPr/>
          <p:nvPr/>
        </p:nvSpPr>
        <p:spPr>
          <a:xfrm>
            <a:off x="459350" y="-74953"/>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728449" y="211932"/>
            <a:ext cx="1042416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400">
                <a:solidFill>
                  <a:srgbClr val="FFFFFF"/>
                </a:solidFill>
                <a:latin typeface="Calibri Light"/>
                <a:ea typeface="Calibri Light"/>
                <a:cs typeface="Calibri Light"/>
                <a:sym typeface="Calibri Light"/>
              </a:defRPr>
            </a:lvl1pPr>
          </a:lstStyle>
          <a:p>
            <a:r>
              <a:rPr lang="en-IN" dirty="0"/>
              <a:t>LITERATURE REVIEW - Basic HSI Classification Methods </a:t>
            </a:r>
            <a:endParaRPr dirty="0"/>
          </a:p>
        </p:txBody>
      </p:sp>
      <p:sp>
        <p:nvSpPr>
          <p:cNvPr id="3" name="TextBox 2">
            <a:extLst>
              <a:ext uri="{FF2B5EF4-FFF2-40B4-BE49-F238E27FC236}">
                <a16:creationId xmlns:a16="http://schemas.microsoft.com/office/drawing/2014/main" id="{AB65C8BE-782B-DD40-9AE6-1A137BE573C7}"/>
              </a:ext>
            </a:extLst>
          </p:cNvPr>
          <p:cNvSpPr txBox="1"/>
          <p:nvPr/>
        </p:nvSpPr>
        <p:spPr>
          <a:xfrm>
            <a:off x="575353" y="1995948"/>
            <a:ext cx="10767317"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Söhne"/>
                <a:sym typeface="Calibri"/>
              </a:rPr>
              <a:t>Dimensionality Reduction</a:t>
            </a:r>
            <a:r>
              <a:rPr lang="en-US" sz="2000" b="1" dirty="0">
                <a:latin typeface="Söhne"/>
              </a:rPr>
              <a:t>:</a:t>
            </a:r>
            <a:endParaRPr kumimoji="0" lang="en-US" sz="2000" b="1" i="0" u="none" strike="noStrike" cap="none" spc="0" normalizeH="0" baseline="0" dirty="0">
              <a:ln>
                <a:noFill/>
              </a:ln>
              <a:solidFill>
                <a:srgbClr val="000000"/>
              </a:solidFill>
              <a:effectLst/>
              <a:uFillTx/>
              <a:latin typeface="Söhne"/>
              <a:sym typeface="Calibri"/>
            </a:endParaRPr>
          </a:p>
        </p:txBody>
      </p:sp>
      <p:sp>
        <p:nvSpPr>
          <p:cNvPr id="4" name="TextBox 3">
            <a:extLst>
              <a:ext uri="{FF2B5EF4-FFF2-40B4-BE49-F238E27FC236}">
                <a16:creationId xmlns:a16="http://schemas.microsoft.com/office/drawing/2014/main" id="{28E17342-E17A-404F-5B74-BC33C1AECFD1}"/>
              </a:ext>
            </a:extLst>
          </p:cNvPr>
          <p:cNvSpPr txBox="1"/>
          <p:nvPr/>
        </p:nvSpPr>
        <p:spPr>
          <a:xfrm>
            <a:off x="575353" y="2753474"/>
            <a:ext cx="9072081"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Söhne"/>
                <a:sym typeface="Calibri"/>
              </a:rPr>
              <a:t>Dimensionality reduction methods aim to simplify data representation, which can lead to benefits such as improving efficiency of data analysis and modeling processes. </a:t>
            </a:r>
          </a:p>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Söhne"/>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sz="2000" dirty="0">
              <a:latin typeface="Söhne"/>
            </a:endParaRPr>
          </a:p>
          <a:p>
            <a:pPr marL="0" marR="0" indent="0" algn="l" defTabSz="914400" rtl="0" fontAlgn="auto" latinLnBrk="0" hangingPunct="0">
              <a:lnSpc>
                <a:spcPct val="100000"/>
              </a:lnSpc>
              <a:spcBef>
                <a:spcPts val="0"/>
              </a:spcBef>
              <a:spcAft>
                <a:spcPts val="0"/>
              </a:spcAft>
              <a:buClrTx/>
              <a:buSzTx/>
              <a:buFontTx/>
              <a:buNone/>
              <a:tabLst/>
            </a:pPr>
            <a:r>
              <a:rPr lang="en-US" sz="2000" b="1" dirty="0">
                <a:latin typeface="Söhne"/>
              </a:rPr>
              <a:t>Principal Component Analysis (PCA):</a:t>
            </a:r>
          </a:p>
          <a:p>
            <a:pPr marL="0" marR="0" indent="0" algn="l" defTabSz="914400" rtl="0" fontAlgn="auto" latinLnBrk="0" hangingPunct="0">
              <a:lnSpc>
                <a:spcPct val="100000"/>
              </a:lnSpc>
              <a:spcBef>
                <a:spcPts val="0"/>
              </a:spcBef>
              <a:spcAft>
                <a:spcPts val="0"/>
              </a:spcAft>
              <a:buClrTx/>
              <a:buSzTx/>
              <a:buFontTx/>
              <a:buNone/>
              <a:tabLst/>
            </a:pPr>
            <a:endParaRPr lang="en-US" sz="2000" b="1"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b="0" i="0" dirty="0">
                <a:solidFill>
                  <a:srgbClr val="374151"/>
                </a:solidFill>
                <a:effectLst/>
                <a:latin typeface="Söhne"/>
              </a:rPr>
              <a:t>PCA is one of the most common dimensionality reduction techniques. It transforms a large set of variables into a smaller one that still contains most of the information </a:t>
            </a:r>
            <a:r>
              <a:rPr lang="en-US" sz="2000" dirty="0">
                <a:solidFill>
                  <a:srgbClr val="374151"/>
                </a:solidFill>
                <a:latin typeface="Söhne"/>
              </a:rPr>
              <a:t>from</a:t>
            </a:r>
            <a:r>
              <a:rPr lang="en-US" sz="2000" b="0" i="0" dirty="0">
                <a:solidFill>
                  <a:srgbClr val="374151"/>
                </a:solidFill>
                <a:effectLst/>
                <a:latin typeface="Söhne"/>
              </a:rPr>
              <a:t> the large set, known as principal components. </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2000" b="0" i="0" dirty="0">
              <a:solidFill>
                <a:srgbClr val="374151"/>
              </a:solidFill>
              <a:effectLst/>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b="0" i="0" dirty="0">
                <a:solidFill>
                  <a:srgbClr val="374151"/>
                </a:solidFill>
                <a:effectLst/>
                <a:latin typeface="Söhne"/>
              </a:rPr>
              <a:t>Principal components are constructed in such a manner that the first principal component accounts for the largest possible variance in the data set.</a:t>
            </a:r>
            <a:endParaRPr kumimoji="0" lang="en-IN" sz="2000" b="0" i="0" u="none" strike="noStrike" cap="none" spc="0" normalizeH="0" baseline="0" dirty="0">
              <a:ln>
                <a:noFill/>
              </a:ln>
              <a:solidFill>
                <a:srgbClr val="000000"/>
              </a:solidFill>
              <a:effectLst/>
              <a:uFillTx/>
              <a:latin typeface="Söhne"/>
              <a:sym typeface="Calibri"/>
            </a:endParaRPr>
          </a:p>
        </p:txBody>
      </p:sp>
    </p:spTree>
    <p:extLst>
      <p:ext uri="{BB962C8B-B14F-4D97-AF65-F5344CB8AC3E}">
        <p14:creationId xmlns:p14="http://schemas.microsoft.com/office/powerpoint/2010/main" val="27426016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3"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44"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45"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46"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47"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rPr dirty="0"/>
              <a:t>LITERATURE REVIEW</a:t>
            </a:r>
          </a:p>
        </p:txBody>
      </p:sp>
      <p:sp>
        <p:nvSpPr>
          <p:cNvPr id="9" name="TextBox 8">
            <a:extLst>
              <a:ext uri="{FF2B5EF4-FFF2-40B4-BE49-F238E27FC236}">
                <a16:creationId xmlns:a16="http://schemas.microsoft.com/office/drawing/2014/main" id="{67F94A5C-DE53-9AC5-F5F7-14FECF7F218C}"/>
              </a:ext>
            </a:extLst>
          </p:cNvPr>
          <p:cNvSpPr txBox="1"/>
          <p:nvPr/>
        </p:nvSpPr>
        <p:spPr>
          <a:xfrm>
            <a:off x="667820" y="1982912"/>
            <a:ext cx="445898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j-lt"/>
                <a:ea typeface="+mj-ea"/>
                <a:cs typeface="+mj-cs"/>
                <a:sym typeface="Calibri"/>
              </a:rPr>
              <a:t>Classification</a:t>
            </a:r>
            <a:endParaRPr kumimoji="0" lang="en-IN" sz="2400" b="1" i="0" u="none" strike="noStrike" cap="none" spc="0" normalizeH="0" baseline="0" dirty="0">
              <a:ln>
                <a:noFill/>
              </a:ln>
              <a:solidFill>
                <a:srgbClr val="000000"/>
              </a:solidFill>
              <a:effectLst/>
              <a:uFillTx/>
              <a:latin typeface="+mj-lt"/>
              <a:ea typeface="+mj-ea"/>
              <a:cs typeface="+mj-cs"/>
              <a:sym typeface="Calibri"/>
            </a:endParaRPr>
          </a:p>
        </p:txBody>
      </p:sp>
      <p:sp>
        <p:nvSpPr>
          <p:cNvPr id="10" name="TextBox 9">
            <a:extLst>
              <a:ext uri="{FF2B5EF4-FFF2-40B4-BE49-F238E27FC236}">
                <a16:creationId xmlns:a16="http://schemas.microsoft.com/office/drawing/2014/main" id="{689A60C0-A3B6-9B01-6471-77A68C82C2B2}"/>
              </a:ext>
            </a:extLst>
          </p:cNvPr>
          <p:cNvSpPr txBox="1"/>
          <p:nvPr/>
        </p:nvSpPr>
        <p:spPr>
          <a:xfrm>
            <a:off x="723686" y="2948683"/>
            <a:ext cx="6667928" cy="20928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t>Support Vector Machines(SVMs): </a:t>
            </a:r>
          </a:p>
          <a:p>
            <a:pPr marL="0" marR="0" indent="0" algn="l" defTabSz="914400" rtl="0" fontAlgn="auto" latinLnBrk="0" hangingPunct="0">
              <a:lnSpc>
                <a:spcPct val="100000"/>
              </a:lnSpc>
              <a:spcBef>
                <a:spcPts val="0"/>
              </a:spcBef>
              <a:spcAft>
                <a:spcPts val="0"/>
              </a:spcAft>
              <a:buClrTx/>
              <a:buSzTx/>
              <a:buFontTx/>
              <a:buNone/>
              <a:tabLst/>
            </a:pPr>
            <a:endParaRPr lang="en-US" sz="2000" b="1" dirty="0"/>
          </a:p>
          <a:p>
            <a:pPr marL="0" marR="0" indent="0" algn="l" defTabSz="914400" rtl="0" fontAlgn="auto" latinLnBrk="0" hangingPunct="0">
              <a:lnSpc>
                <a:spcPct val="100000"/>
              </a:lnSpc>
              <a:spcBef>
                <a:spcPts val="0"/>
              </a:spcBef>
              <a:spcAft>
                <a:spcPts val="0"/>
              </a:spcAft>
              <a:buClrTx/>
              <a:buSzTx/>
              <a:buFontTx/>
              <a:buNone/>
              <a:tabLst/>
            </a:pPr>
            <a:r>
              <a:rPr lang="en-US" b="0" i="0" dirty="0">
                <a:solidFill>
                  <a:srgbClr val="374151"/>
                </a:solidFill>
                <a:effectLst/>
                <a:latin typeface="Söhne"/>
              </a:rPr>
              <a:t>Support Vector Machines (SVMs) are commonly used for classification tasks in hyperspectral imagery data due to their ability to handle high-dimensional data even when the number of spectral bands is much larger than the number of samples (pixels) and their effectiveness in distinguishing between different classes.</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2" name="Picture 1">
            <a:extLst>
              <a:ext uri="{FF2B5EF4-FFF2-40B4-BE49-F238E27FC236}">
                <a16:creationId xmlns:a16="http://schemas.microsoft.com/office/drawing/2014/main" id="{8D22E761-0CB7-E81F-9714-A3B8DB97FDDE}"/>
              </a:ext>
            </a:extLst>
          </p:cNvPr>
          <p:cNvPicPr>
            <a:picLocks noChangeAspect="1"/>
          </p:cNvPicPr>
          <p:nvPr/>
        </p:nvPicPr>
        <p:blipFill>
          <a:blip r:embed="rId2"/>
          <a:stretch>
            <a:fillRect/>
          </a:stretch>
        </p:blipFill>
        <p:spPr>
          <a:xfrm>
            <a:off x="7774474" y="2444575"/>
            <a:ext cx="4034665" cy="3646993"/>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2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143" name="Rectangle 22"/>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endParaRPr/>
          </a:p>
        </p:txBody>
      </p:sp>
      <p:sp>
        <p:nvSpPr>
          <p:cNvPr id="144" name="Rectangle 24"/>
          <p:cNvSpPr/>
          <p:nvPr/>
        </p:nvSpPr>
        <p:spPr>
          <a:xfrm rot="10800000" flipH="1">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endParaRPr/>
          </a:p>
        </p:txBody>
      </p:sp>
      <p:sp>
        <p:nvSpPr>
          <p:cNvPr id="145" name="Rectangle 26"/>
          <p:cNvSpPr/>
          <p:nvPr/>
        </p:nvSpPr>
        <p:spPr>
          <a:xfrm flipH="1">
            <a:off x="8115299" y="-2"/>
            <a:ext cx="4076699" cy="1590744"/>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endParaRPr/>
          </a:p>
        </p:txBody>
      </p:sp>
      <p:sp>
        <p:nvSpPr>
          <p:cNvPr id="146" name="Rectangle 28"/>
          <p:cNvSpPr/>
          <p:nvPr/>
        </p:nvSpPr>
        <p:spPr>
          <a:xfrm>
            <a:off x="459350" y="-2"/>
            <a:ext cx="11732646"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endParaRPr/>
          </a:p>
        </p:txBody>
      </p:sp>
      <p:sp>
        <p:nvSpPr>
          <p:cNvPr id="147" name="Title 3"/>
          <p:cNvSpPr txBox="1">
            <a:spLocks noGrp="1"/>
          </p:cNvSpPr>
          <p:nvPr>
            <p:ph type="title"/>
          </p:nvPr>
        </p:nvSpPr>
        <p:spPr>
          <a:xfrm>
            <a:off x="1371599" y="294538"/>
            <a:ext cx="9895952" cy="1033669"/>
          </a:xfrm>
          <a:prstGeom prst="rect">
            <a:avLst/>
          </a:prstGeom>
        </p:spPr>
        <p:txBody>
          <a:bodyPr/>
          <a:lstStyle>
            <a:lvl1pPr>
              <a:defRPr sz="4000">
                <a:solidFill>
                  <a:srgbClr val="FFFFFF"/>
                </a:solidFill>
              </a:defRPr>
            </a:lvl1pPr>
          </a:lstStyle>
          <a:p>
            <a:r>
              <a:rPr dirty="0"/>
              <a:t>LITERATURE REVIEW</a:t>
            </a:r>
          </a:p>
        </p:txBody>
      </p:sp>
      <p:sp>
        <p:nvSpPr>
          <p:cNvPr id="6" name="TextBox 5">
            <a:extLst>
              <a:ext uri="{FF2B5EF4-FFF2-40B4-BE49-F238E27FC236}">
                <a16:creationId xmlns:a16="http://schemas.microsoft.com/office/drawing/2014/main" id="{C27A38D1-EF68-303A-72D3-FA02D18BC66A}"/>
              </a:ext>
            </a:extLst>
          </p:cNvPr>
          <p:cNvSpPr txBox="1"/>
          <p:nvPr/>
        </p:nvSpPr>
        <p:spPr>
          <a:xfrm>
            <a:off x="522267" y="2012671"/>
            <a:ext cx="1114746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t>CONVOLUTIONAL</a:t>
            </a:r>
            <a:r>
              <a:rPr lang="en-US" dirty="0"/>
              <a:t> </a:t>
            </a:r>
            <a:r>
              <a:rPr lang="en-US" b="1" dirty="0"/>
              <a:t>NEURAL</a:t>
            </a:r>
            <a:r>
              <a:rPr lang="en-US" dirty="0"/>
              <a:t> </a:t>
            </a:r>
            <a:r>
              <a:rPr lang="en-US" b="1" dirty="0"/>
              <a:t>NETWORKS(CNN) Model:</a:t>
            </a:r>
          </a:p>
          <a:p>
            <a:pPr marL="0" marR="0" indent="0" algn="l" defTabSz="914400" rtl="0" fontAlgn="auto" latinLnBrk="0" hangingPunct="0">
              <a:lnSpc>
                <a:spcPct val="100000"/>
              </a:lnSpc>
              <a:spcBef>
                <a:spcPts val="0"/>
              </a:spcBef>
              <a:spcAft>
                <a:spcPts val="0"/>
              </a:spcAft>
              <a:buClrTx/>
              <a:buSzTx/>
              <a:buFontTx/>
              <a:buNone/>
              <a:tabLst/>
            </a:pPr>
            <a:endParaRPr lang="en-US" b="1" dirty="0"/>
          </a:p>
          <a:p>
            <a:pPr marL="0" marR="0" indent="0" algn="l" defTabSz="914400" rtl="0" fontAlgn="auto" latinLnBrk="0" hangingPunct="0">
              <a:lnSpc>
                <a:spcPct val="100000"/>
              </a:lnSpc>
              <a:spcBef>
                <a:spcPts val="0"/>
              </a:spcBef>
              <a:spcAft>
                <a:spcPts val="0"/>
              </a:spcAft>
              <a:buClrTx/>
              <a:buSzTx/>
              <a:buFontTx/>
              <a:buNone/>
              <a:tabLst/>
            </a:pPr>
            <a:r>
              <a:rPr lang="en-US" sz="2000" dirty="0">
                <a:latin typeface="Söhne"/>
              </a:rPr>
              <a:t>The advancements of deep learning and computational power helped to develop effective deep learning models for hyperspectral image classification. Convolutional Neural Networks(CNN) are widely used to extract potential spectral and spatial features for the classification of the satellite imagery.</a:t>
            </a:r>
          </a:p>
          <a:p>
            <a:pPr marL="0" marR="0" indent="0" algn="l" defTabSz="914400" rtl="0" fontAlgn="auto" latinLnBrk="0" hangingPunct="0">
              <a:lnSpc>
                <a:spcPct val="100000"/>
              </a:lnSpc>
              <a:spcBef>
                <a:spcPts val="0"/>
              </a:spcBef>
              <a:spcAft>
                <a:spcPts val="0"/>
              </a:spcAft>
              <a:buClrTx/>
              <a:buSzTx/>
              <a:buFontTx/>
              <a:buNone/>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Data Preprocessing: Preprocess the data, which includes loading the hyperspectral data, </a:t>
            </a:r>
            <a:r>
              <a:rPr lang="en-US" sz="2000">
                <a:latin typeface="Söhne"/>
              </a:rPr>
              <a:t>data analysis.</a:t>
            </a:r>
            <a:endParaRPr lang="en-US" sz="2000" dirty="0">
              <a:latin typeface="Söhne"/>
            </a:endParaRPr>
          </a:p>
          <a:p>
            <a:pPr marR="0" algn="l" defTabSz="914400" rtl="0" fontAlgn="auto" latinLnBrk="0" hangingPunct="0">
              <a:lnSpc>
                <a:spcPct val="100000"/>
              </a:lnSpc>
              <a:spcBef>
                <a:spcPts val="0"/>
              </a:spcBef>
              <a:spcAft>
                <a:spcPts val="0"/>
              </a:spcAft>
              <a:buClrTx/>
              <a:buSzTx/>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Dimensionality Reduction using Principal component analysis(PCA)</a:t>
            </a:r>
          </a:p>
          <a:p>
            <a:pPr marR="0" algn="l" defTabSz="914400" rtl="0" fontAlgn="auto" latinLnBrk="0" hangingPunct="0">
              <a:lnSpc>
                <a:spcPct val="100000"/>
              </a:lnSpc>
              <a:spcBef>
                <a:spcPts val="0"/>
              </a:spcBef>
              <a:spcAft>
                <a:spcPts val="0"/>
              </a:spcAft>
              <a:buClrTx/>
              <a:buSzTx/>
              <a:tabLst/>
            </a:pPr>
            <a:endParaRPr lang="en-US" sz="2000" dirty="0">
              <a:latin typeface="Söhne"/>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dirty="0">
                <a:latin typeface="Söhne"/>
              </a:rPr>
              <a:t>Padding: Zero-padding can help when applying 3D convolutions to the data, where the third dimension typically represents different spectral bands.</a:t>
            </a:r>
          </a:p>
          <a:p>
            <a:pPr marR="0" algn="l" defTabSz="914400" rtl="0" fontAlgn="auto" latinLnBrk="0" hangingPunct="0">
              <a:lnSpc>
                <a:spcPct val="100000"/>
              </a:lnSpc>
              <a:spcBef>
                <a:spcPts val="0"/>
              </a:spcBef>
              <a:spcAft>
                <a:spcPts val="0"/>
              </a:spcAft>
              <a:buClrTx/>
              <a:buSzTx/>
              <a:tabLst/>
            </a:pPr>
            <a:endParaRPr lang="en-US" sz="2000" dirty="0">
              <a:latin typeface="Söhne"/>
            </a:endParaRPr>
          </a:p>
        </p:txBody>
      </p:sp>
    </p:spTree>
    <p:extLst>
      <p:ext uri="{BB962C8B-B14F-4D97-AF65-F5344CB8AC3E}">
        <p14:creationId xmlns:p14="http://schemas.microsoft.com/office/powerpoint/2010/main" val="119124943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715</TotalTime>
  <Words>1511</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Söhne</vt:lpstr>
      <vt:lpstr>Office Theme</vt:lpstr>
      <vt:lpstr>CLASSIFICATION AND SEGMENTATION OF HYPERSPECTRAL IMAGES</vt:lpstr>
      <vt:lpstr>Hyperspectral Imagery </vt:lpstr>
      <vt:lpstr>PowerPoint Presentation</vt:lpstr>
      <vt:lpstr>PowerPoint Presentation</vt:lpstr>
      <vt:lpstr>PowerPoint Presentation</vt:lpstr>
      <vt:lpstr>PowerPoint Presentation</vt:lpstr>
      <vt:lpstr>PowerPoint Presentation</vt:lpstr>
      <vt:lpstr>LITERATURE REVIEW</vt:lpstr>
      <vt:lpstr>LITERATURE REVIEW</vt:lpstr>
      <vt:lpstr>LITERATURE REVIEW</vt:lpstr>
      <vt:lpstr>LITERATURE REVIEW</vt:lpstr>
      <vt:lpstr>PROBLEM STATEMENT</vt:lpstr>
      <vt:lpstr>PROPOSED METHODOLOGY</vt:lpstr>
      <vt:lpstr>Stacked Convolutional Autoencoder (SCAE)</vt:lpstr>
      <vt:lpstr>Stacked multi-loss convolutional autoencoder (SMCAE)</vt:lpstr>
      <vt:lpstr>Stacked multi-loss convolutional autoencoder (SMCAE)</vt:lpstr>
      <vt:lpstr>PROPOSED METHODOLOGY</vt:lpstr>
      <vt:lpstr>Semi-Supervised Multilayer Perceptron (SS-MLP)</vt:lpstr>
      <vt:lpstr>Semi-Supervised Multilayer Perceptron (SS-MLP)</vt:lpstr>
      <vt:lpstr>Undirected Graphical Models for Postprocessing</vt:lpstr>
      <vt:lpstr>PROPOSED METHODOLOGY</vt:lpstr>
      <vt:lpstr>References: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HYPERSPECTRAL IMAGE SEGMENTATION</dc:title>
  <dc:creator>Rupesh kumar yadav Mediboyina</dc:creator>
  <cp:lastModifiedBy>Rupesh kumar yadav Mediboyina</cp:lastModifiedBy>
  <cp:revision>24</cp:revision>
  <dcterms:modified xsi:type="dcterms:W3CDTF">2025-03-31T12:18:26Z</dcterms:modified>
</cp:coreProperties>
</file>