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5" r:id="rId8"/>
    <p:sldId id="266" r:id="rId9"/>
    <p:sldId id="267" r:id="rId10"/>
    <p:sldId id="268" r:id="rId11"/>
    <p:sldId id="271" r:id="rId12"/>
    <p:sldId id="272" r:id="rId13"/>
    <p:sldId id="273" r:id="rId14"/>
    <p:sldId id="270" r:id="rId15"/>
    <p:sldId id="269" r:id="rId16"/>
    <p:sldId id="275" r:id="rId17"/>
    <p:sldId id="274" r:id="rId18"/>
    <p:sldId id="276" r:id="rId19"/>
    <p:sldId id="277" r:id="rId20"/>
    <p:sldId id="278" r:id="rId21"/>
    <p:sldId id="283" r:id="rId22"/>
    <p:sldId id="279" r:id="rId23"/>
    <p:sldId id="284" r:id="rId24"/>
    <p:sldId id="285" r:id="rId25"/>
    <p:sldId id="286" r:id="rId26"/>
    <p:sldId id="280" r:id="rId27"/>
    <p:sldId id="287" r:id="rId28"/>
    <p:sldId id="288" r:id="rId29"/>
    <p:sldId id="257" r:id="rId30"/>
    <p:sldId id="259" r:id="rId31"/>
    <p:sldId id="260" r:id="rId32"/>
    <p:sldId id="289" r:id="rId33"/>
    <p:sldId id="281" r:id="rId34"/>
    <p:sldId id="282" r:id="rId35"/>
    <p:sldId id="297" r:id="rId36"/>
    <p:sldId id="294" r:id="rId37"/>
    <p:sldId id="295" r:id="rId38"/>
    <p:sldId id="296" r:id="rId39"/>
    <p:sldId id="290" r:id="rId40"/>
    <p:sldId id="291" r:id="rId41"/>
    <p:sldId id="292"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11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E33C39-B15D-4994-9770-333A1D53491E}"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295658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48775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65930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C4B1B4D-161D-4006-A5A1-6F88C6B7379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3294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1604124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E33C39-B15D-4994-9770-333A1D53491E}"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167672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E33C39-B15D-4994-9770-333A1D53491E}"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202873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33C39-B15D-4994-9770-333A1D53491E}"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31732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0E33C39-B15D-4994-9770-333A1D53491E}" type="datetimeFigureOut">
              <a:rPr lang="en-IN" smtClean="0"/>
              <a:t>12-10-2023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C4B1B4D-161D-4006-A5A1-6F88C6B73791}" type="slidenum">
              <a:rPr lang="en-IN" smtClean="0"/>
              <a:t>‹#›</a:t>
            </a:fld>
            <a:endParaRPr lang="en-IN"/>
          </a:p>
        </p:txBody>
      </p:sp>
    </p:spTree>
    <p:extLst>
      <p:ext uri="{BB962C8B-B14F-4D97-AF65-F5344CB8AC3E}">
        <p14:creationId xmlns:p14="http://schemas.microsoft.com/office/powerpoint/2010/main" val="220305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33C39-B15D-4994-9770-333A1D53491E}"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43049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33C39-B15D-4994-9770-333A1D53491E}"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326950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275939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33C39-B15D-4994-9770-333A1D53491E}"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102375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33C39-B15D-4994-9770-333A1D53491E}"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246970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0E33C39-B15D-4994-9770-333A1D53491E}"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7051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45124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3C39-B15D-4994-9770-333A1D53491E}"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B1B4D-161D-4006-A5A1-6F88C6B73791}" type="slidenum">
              <a:rPr lang="en-IN" smtClean="0"/>
              <a:t>‹#›</a:t>
            </a:fld>
            <a:endParaRPr lang="en-IN"/>
          </a:p>
        </p:txBody>
      </p:sp>
    </p:spTree>
    <p:extLst>
      <p:ext uri="{BB962C8B-B14F-4D97-AF65-F5344CB8AC3E}">
        <p14:creationId xmlns:p14="http://schemas.microsoft.com/office/powerpoint/2010/main" val="215653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E33C39-B15D-4994-9770-333A1D53491E}" type="datetimeFigureOut">
              <a:rPr lang="en-IN" smtClean="0"/>
              <a:t>12-10-2023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C4B1B4D-161D-4006-A5A1-6F88C6B73791}" type="slidenum">
              <a:rPr lang="en-IN" smtClean="0"/>
              <a:t>‹#›</a:t>
            </a:fld>
            <a:endParaRPr lang="en-IN"/>
          </a:p>
        </p:txBody>
      </p:sp>
    </p:spTree>
    <p:extLst>
      <p:ext uri="{BB962C8B-B14F-4D97-AF65-F5344CB8AC3E}">
        <p14:creationId xmlns:p14="http://schemas.microsoft.com/office/powerpoint/2010/main" val="33257377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3850-E900-9361-F186-AB0696E09325}"/>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BDFB6F9-1D2C-7050-DD6B-6FEF7BB993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262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2930-87CD-7EE9-78AF-0AE864BA8886}"/>
              </a:ext>
            </a:extLst>
          </p:cNvPr>
          <p:cNvSpPr>
            <a:spLocks noGrp="1"/>
          </p:cNvSpPr>
          <p:nvPr>
            <p:ph type="title"/>
          </p:nvPr>
        </p:nvSpPr>
        <p:spPr/>
        <p:txBody>
          <a:bodyPr/>
          <a:lstStyle/>
          <a:p>
            <a:r>
              <a:rPr lang="en-US" dirty="0"/>
              <a:t>Constructor </a:t>
            </a:r>
            <a:endParaRPr lang="en-IN" dirty="0"/>
          </a:p>
        </p:txBody>
      </p:sp>
      <p:sp>
        <p:nvSpPr>
          <p:cNvPr id="3" name="Content Placeholder 2">
            <a:extLst>
              <a:ext uri="{FF2B5EF4-FFF2-40B4-BE49-F238E27FC236}">
                <a16:creationId xmlns:a16="http://schemas.microsoft.com/office/drawing/2014/main" id="{468DD4A4-3943-D7BC-0643-4A31F329FD03}"/>
              </a:ext>
            </a:extLst>
          </p:cNvPr>
          <p:cNvSpPr>
            <a:spLocks noGrp="1"/>
          </p:cNvSpPr>
          <p:nvPr>
            <p:ph idx="1"/>
          </p:nvPr>
        </p:nvSpPr>
        <p:spPr>
          <a:xfrm>
            <a:off x="574579" y="2112283"/>
            <a:ext cx="11271047" cy="3599316"/>
          </a:xfrm>
        </p:spPr>
        <p:txBody>
          <a:bodyPr>
            <a:noAutofit/>
          </a:bodyPr>
          <a:lstStyle/>
          <a:p>
            <a:r>
              <a:rPr lang="en-US" sz="1800" dirty="0"/>
              <a:t>Constructor is a special function which gets automatically called when object of that class is created.</a:t>
            </a:r>
          </a:p>
          <a:p>
            <a:r>
              <a:rPr lang="en-US" sz="1800" dirty="0"/>
              <a:t>The use / main purpose of the constructor is to create and initialize the object .</a:t>
            </a:r>
          </a:p>
          <a:p>
            <a:r>
              <a:rPr lang="en-US" sz="1800" dirty="0"/>
              <a:t>Syntax of the constructor </a:t>
            </a:r>
            <a:r>
              <a:rPr lang="en-US" sz="1800" dirty="0">
                <a:sym typeface="Wingdings" panose="05000000000000000000" pitchFamily="2" charset="2"/>
              </a:rPr>
              <a:t> </a:t>
            </a:r>
          </a:p>
          <a:p>
            <a:r>
              <a:rPr lang="en-US" sz="1800" dirty="0">
                <a:sym typeface="Wingdings" panose="05000000000000000000" pitchFamily="2" charset="2"/>
              </a:rPr>
              <a:t>It is always created for a class </a:t>
            </a:r>
          </a:p>
          <a:p>
            <a:pPr marL="0" indent="0">
              <a:buNone/>
            </a:pPr>
            <a:r>
              <a:rPr lang="en-US" sz="1800" dirty="0">
                <a:sym typeface="Wingdings" panose="05000000000000000000" pitchFamily="2" charset="2"/>
              </a:rPr>
              <a:t>      def __</a:t>
            </a:r>
            <a:r>
              <a:rPr lang="en-US" sz="1800" dirty="0" err="1">
                <a:sym typeface="Wingdings" panose="05000000000000000000" pitchFamily="2" charset="2"/>
              </a:rPr>
              <a:t>init</a:t>
            </a:r>
            <a:r>
              <a:rPr lang="en-US" sz="1800" dirty="0">
                <a:sym typeface="Wingdings" panose="05000000000000000000" pitchFamily="2" charset="2"/>
              </a:rPr>
              <a:t>__(self):</a:t>
            </a:r>
          </a:p>
          <a:p>
            <a:pPr marL="0" indent="0">
              <a:buNone/>
            </a:pPr>
            <a:r>
              <a:rPr lang="en-US" sz="1800" dirty="0">
                <a:sym typeface="Wingdings" panose="05000000000000000000" pitchFamily="2" charset="2"/>
              </a:rPr>
              <a:t>          #code</a:t>
            </a:r>
          </a:p>
          <a:p>
            <a:pPr marL="0" indent="0">
              <a:buNone/>
            </a:pPr>
            <a:r>
              <a:rPr lang="en-US" sz="1800" dirty="0">
                <a:sym typeface="Wingdings" panose="05000000000000000000" pitchFamily="2" charset="2"/>
              </a:rPr>
              <a:t>Self  reference argument  if we are creating any  in the constructor we can assign it through using self we can initialize the variable or take the access of that variable we need to use self self points to current object.</a:t>
            </a:r>
          </a:p>
          <a:p>
            <a:r>
              <a:rPr lang="en-US" sz="1800" dirty="0">
                <a:sym typeface="Wingdings" panose="05000000000000000000" pitchFamily="2" charset="2"/>
              </a:rPr>
              <a:t>Without constructor we can’t initialize the constructor or create it.</a:t>
            </a:r>
          </a:p>
          <a:p>
            <a:r>
              <a:rPr lang="en-US" sz="1800" dirty="0">
                <a:sym typeface="Wingdings" panose="05000000000000000000" pitchFamily="2" charset="2"/>
              </a:rPr>
              <a:t>Here obj = a()</a:t>
            </a:r>
          </a:p>
          <a:p>
            <a:r>
              <a:rPr lang="en-US" sz="1800" dirty="0">
                <a:sym typeface="Wingdings" panose="05000000000000000000" pitchFamily="2" charset="2"/>
              </a:rPr>
              <a:t>Here in the above statement we have  a()  as the constructor where we have initialized obj as the object variable.</a:t>
            </a:r>
            <a:endParaRPr lang="en-IN" sz="1800" dirty="0"/>
          </a:p>
        </p:txBody>
      </p:sp>
    </p:spTree>
    <p:extLst>
      <p:ext uri="{BB962C8B-B14F-4D97-AF65-F5344CB8AC3E}">
        <p14:creationId xmlns:p14="http://schemas.microsoft.com/office/powerpoint/2010/main" val="291332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64D574-A8E2-8DD2-C65A-49FBB2641532}"/>
              </a:ext>
            </a:extLst>
          </p:cNvPr>
          <p:cNvSpPr txBox="1"/>
          <p:nvPr/>
        </p:nvSpPr>
        <p:spPr>
          <a:xfrm>
            <a:off x="155931" y="320842"/>
            <a:ext cx="1156635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Y</a:t>
            </a:r>
            <a:r>
              <a:rPr lang="en-IN" dirty="0" err="1"/>
              <a:t>ou</a:t>
            </a:r>
            <a:r>
              <a:rPr lang="en-IN" dirty="0"/>
              <a:t> can see below that with and without using the constructor the output is same. That is no output.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But then what is the use of defining the constructor on our </a:t>
            </a:r>
            <a:r>
              <a:rPr lang="en-IN" dirty="0" err="1"/>
              <a:t>own.By</a:t>
            </a:r>
            <a:r>
              <a:rPr lang="en-IN" dirty="0"/>
              <a:t> defining the constructor we can perform all our tasks.</a:t>
            </a:r>
          </a:p>
          <a:p>
            <a:pPr marL="285750" indent="-285750">
              <a:buFont typeface="Arial" panose="020B0604020202020204" pitchFamily="34" charset="0"/>
              <a:buChar char="•"/>
            </a:pPr>
            <a:r>
              <a:rPr lang="en-IN" dirty="0"/>
              <a:t>As default constructor provides us this much things only you can see it below.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Now we are creating our own constructor to perform our tasks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Now a question will arise in your mind that we use self to access the members ?</a:t>
            </a:r>
          </a:p>
          <a:p>
            <a:pPr marL="285750" indent="-285750">
              <a:buFont typeface="Arial" panose="020B0604020202020204" pitchFamily="34" charset="0"/>
              <a:buChar char="•"/>
            </a:pPr>
            <a:r>
              <a:rPr lang="en-IN" dirty="0"/>
              <a:t>But here the name is the member of the constructor itself so there is no need to make use of self .And if use self in the same constructor there is no change in the output too. You can see it below.</a:t>
            </a:r>
          </a:p>
        </p:txBody>
      </p:sp>
      <p:pic>
        <p:nvPicPr>
          <p:cNvPr id="6" name="Picture 5">
            <a:extLst>
              <a:ext uri="{FF2B5EF4-FFF2-40B4-BE49-F238E27FC236}">
                <a16:creationId xmlns:a16="http://schemas.microsoft.com/office/drawing/2014/main" id="{CB248727-A3AB-AE99-3EB8-8612B934052F}"/>
              </a:ext>
            </a:extLst>
          </p:cNvPr>
          <p:cNvPicPr>
            <a:picLocks noChangeAspect="1"/>
          </p:cNvPicPr>
          <p:nvPr/>
        </p:nvPicPr>
        <p:blipFill>
          <a:blip r:embed="rId2"/>
          <a:stretch>
            <a:fillRect/>
          </a:stretch>
        </p:blipFill>
        <p:spPr>
          <a:xfrm>
            <a:off x="6588488" y="703305"/>
            <a:ext cx="2057578" cy="1051651"/>
          </a:xfrm>
          <a:prstGeom prst="rect">
            <a:avLst/>
          </a:prstGeom>
        </p:spPr>
      </p:pic>
      <p:pic>
        <p:nvPicPr>
          <p:cNvPr id="8" name="Picture 7">
            <a:extLst>
              <a:ext uri="{FF2B5EF4-FFF2-40B4-BE49-F238E27FC236}">
                <a16:creationId xmlns:a16="http://schemas.microsoft.com/office/drawing/2014/main" id="{15EA2048-05F5-4033-BEDA-A1F2E4A182AF}"/>
              </a:ext>
            </a:extLst>
          </p:cNvPr>
          <p:cNvPicPr>
            <a:picLocks noChangeAspect="1"/>
          </p:cNvPicPr>
          <p:nvPr/>
        </p:nvPicPr>
        <p:blipFill>
          <a:blip r:embed="rId3"/>
          <a:stretch>
            <a:fillRect/>
          </a:stretch>
        </p:blipFill>
        <p:spPr>
          <a:xfrm>
            <a:off x="2733618" y="838736"/>
            <a:ext cx="3246401" cy="838273"/>
          </a:xfrm>
          <a:prstGeom prst="rect">
            <a:avLst/>
          </a:prstGeom>
        </p:spPr>
      </p:pic>
      <p:pic>
        <p:nvPicPr>
          <p:cNvPr id="10" name="Picture 9">
            <a:extLst>
              <a:ext uri="{FF2B5EF4-FFF2-40B4-BE49-F238E27FC236}">
                <a16:creationId xmlns:a16="http://schemas.microsoft.com/office/drawing/2014/main" id="{F38E9EE6-841B-5E3E-CC0E-B1559DBB97AE}"/>
              </a:ext>
            </a:extLst>
          </p:cNvPr>
          <p:cNvPicPr>
            <a:picLocks noChangeAspect="1"/>
          </p:cNvPicPr>
          <p:nvPr/>
        </p:nvPicPr>
        <p:blipFill>
          <a:blip r:embed="rId4"/>
          <a:stretch>
            <a:fillRect/>
          </a:stretch>
        </p:blipFill>
        <p:spPr>
          <a:xfrm>
            <a:off x="155931" y="768757"/>
            <a:ext cx="2636748" cy="967824"/>
          </a:xfrm>
          <a:prstGeom prst="rect">
            <a:avLst/>
          </a:prstGeom>
        </p:spPr>
      </p:pic>
      <p:pic>
        <p:nvPicPr>
          <p:cNvPr id="12" name="Picture 11">
            <a:extLst>
              <a:ext uri="{FF2B5EF4-FFF2-40B4-BE49-F238E27FC236}">
                <a16:creationId xmlns:a16="http://schemas.microsoft.com/office/drawing/2014/main" id="{C54567A0-E2B4-A188-5E47-A10942BA56A3}"/>
              </a:ext>
            </a:extLst>
          </p:cNvPr>
          <p:cNvPicPr>
            <a:picLocks noChangeAspect="1"/>
          </p:cNvPicPr>
          <p:nvPr/>
        </p:nvPicPr>
        <p:blipFill>
          <a:blip r:embed="rId5"/>
          <a:stretch>
            <a:fillRect/>
          </a:stretch>
        </p:blipFill>
        <p:spPr>
          <a:xfrm>
            <a:off x="8646066" y="904847"/>
            <a:ext cx="3231160" cy="815411"/>
          </a:xfrm>
          <a:prstGeom prst="rect">
            <a:avLst/>
          </a:prstGeom>
        </p:spPr>
      </p:pic>
      <p:pic>
        <p:nvPicPr>
          <p:cNvPr id="14" name="Picture 13">
            <a:extLst>
              <a:ext uri="{FF2B5EF4-FFF2-40B4-BE49-F238E27FC236}">
                <a16:creationId xmlns:a16="http://schemas.microsoft.com/office/drawing/2014/main" id="{693810A6-FE2E-B48A-EDD3-485907AC7029}"/>
              </a:ext>
            </a:extLst>
          </p:cNvPr>
          <p:cNvPicPr>
            <a:picLocks noChangeAspect="1"/>
          </p:cNvPicPr>
          <p:nvPr/>
        </p:nvPicPr>
        <p:blipFill>
          <a:blip r:embed="rId6"/>
          <a:stretch>
            <a:fillRect/>
          </a:stretch>
        </p:blipFill>
        <p:spPr>
          <a:xfrm>
            <a:off x="770689" y="2655999"/>
            <a:ext cx="1676545" cy="434378"/>
          </a:xfrm>
          <a:prstGeom prst="rect">
            <a:avLst/>
          </a:prstGeom>
        </p:spPr>
      </p:pic>
      <p:pic>
        <p:nvPicPr>
          <p:cNvPr id="16" name="Picture 15">
            <a:extLst>
              <a:ext uri="{FF2B5EF4-FFF2-40B4-BE49-F238E27FC236}">
                <a16:creationId xmlns:a16="http://schemas.microsoft.com/office/drawing/2014/main" id="{30D1B6E8-60FF-D231-9B3F-45B508FD93A8}"/>
              </a:ext>
            </a:extLst>
          </p:cNvPr>
          <p:cNvPicPr>
            <a:picLocks noChangeAspect="1"/>
          </p:cNvPicPr>
          <p:nvPr/>
        </p:nvPicPr>
        <p:blipFill>
          <a:blip r:embed="rId7"/>
          <a:stretch>
            <a:fillRect/>
          </a:stretch>
        </p:blipFill>
        <p:spPr>
          <a:xfrm>
            <a:off x="535834" y="3429000"/>
            <a:ext cx="2636749" cy="1259635"/>
          </a:xfrm>
          <a:prstGeom prst="rect">
            <a:avLst/>
          </a:prstGeom>
        </p:spPr>
      </p:pic>
      <p:pic>
        <p:nvPicPr>
          <p:cNvPr id="18" name="Picture 17">
            <a:extLst>
              <a:ext uri="{FF2B5EF4-FFF2-40B4-BE49-F238E27FC236}">
                <a16:creationId xmlns:a16="http://schemas.microsoft.com/office/drawing/2014/main" id="{16CD6078-5CD6-104D-8FD0-95EA7CB94739}"/>
              </a:ext>
            </a:extLst>
          </p:cNvPr>
          <p:cNvPicPr>
            <a:picLocks noChangeAspect="1"/>
          </p:cNvPicPr>
          <p:nvPr/>
        </p:nvPicPr>
        <p:blipFill>
          <a:blip r:embed="rId8"/>
          <a:stretch>
            <a:fillRect/>
          </a:stretch>
        </p:blipFill>
        <p:spPr>
          <a:xfrm>
            <a:off x="3882188" y="3719079"/>
            <a:ext cx="3162574" cy="914479"/>
          </a:xfrm>
          <a:prstGeom prst="rect">
            <a:avLst/>
          </a:prstGeom>
        </p:spPr>
      </p:pic>
      <p:pic>
        <p:nvPicPr>
          <p:cNvPr id="20" name="Picture 19">
            <a:extLst>
              <a:ext uri="{FF2B5EF4-FFF2-40B4-BE49-F238E27FC236}">
                <a16:creationId xmlns:a16="http://schemas.microsoft.com/office/drawing/2014/main" id="{3FE240EE-D26D-85DC-EA8E-67BEFA299436}"/>
              </a:ext>
            </a:extLst>
          </p:cNvPr>
          <p:cNvPicPr>
            <a:picLocks noChangeAspect="1"/>
          </p:cNvPicPr>
          <p:nvPr/>
        </p:nvPicPr>
        <p:blipFill>
          <a:blip r:embed="rId9"/>
          <a:stretch>
            <a:fillRect/>
          </a:stretch>
        </p:blipFill>
        <p:spPr>
          <a:xfrm>
            <a:off x="535834" y="5623453"/>
            <a:ext cx="2560542" cy="1234547"/>
          </a:xfrm>
          <a:prstGeom prst="rect">
            <a:avLst/>
          </a:prstGeom>
        </p:spPr>
      </p:pic>
      <p:pic>
        <p:nvPicPr>
          <p:cNvPr id="22" name="Picture 21">
            <a:extLst>
              <a:ext uri="{FF2B5EF4-FFF2-40B4-BE49-F238E27FC236}">
                <a16:creationId xmlns:a16="http://schemas.microsoft.com/office/drawing/2014/main" id="{ED4B4354-33FE-CA8F-8E7B-CF47C1D5D00F}"/>
              </a:ext>
            </a:extLst>
          </p:cNvPr>
          <p:cNvPicPr>
            <a:picLocks noChangeAspect="1"/>
          </p:cNvPicPr>
          <p:nvPr/>
        </p:nvPicPr>
        <p:blipFill>
          <a:blip r:embed="rId10"/>
          <a:stretch>
            <a:fillRect/>
          </a:stretch>
        </p:blipFill>
        <p:spPr>
          <a:xfrm>
            <a:off x="4022018" y="5760303"/>
            <a:ext cx="3185436" cy="1013548"/>
          </a:xfrm>
          <a:prstGeom prst="rect">
            <a:avLst/>
          </a:prstGeom>
        </p:spPr>
      </p:pic>
    </p:spTree>
    <p:extLst>
      <p:ext uri="{BB962C8B-B14F-4D97-AF65-F5344CB8AC3E}">
        <p14:creationId xmlns:p14="http://schemas.microsoft.com/office/powerpoint/2010/main" val="248586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64D80-B928-5FA6-3506-A9F0921427AF}"/>
              </a:ext>
            </a:extLst>
          </p:cNvPr>
          <p:cNvSpPr txBox="1"/>
          <p:nvPr/>
        </p:nvSpPr>
        <p:spPr>
          <a:xfrm flipH="1">
            <a:off x="238224" y="543886"/>
            <a:ext cx="1102333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But if we initialize our variable  outside the constructor but in the class then there we need to make the use of self as the </a:t>
            </a:r>
            <a:r>
              <a:rPr lang="en-US" dirty="0" err="1"/>
              <a:t>vasiable</a:t>
            </a:r>
            <a:r>
              <a:rPr lang="en-US" dirty="0"/>
              <a:t> is outside the constructor.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when we make use of self for age it means for age point to the current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main task of self is to just point the current object where as the age variable is also the part of the current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Now if we create two default constructors in one class then what happens? you can see it below </a:t>
            </a:r>
          </a:p>
        </p:txBody>
      </p:sp>
      <p:pic>
        <p:nvPicPr>
          <p:cNvPr id="4" name="Picture 3">
            <a:extLst>
              <a:ext uri="{FF2B5EF4-FFF2-40B4-BE49-F238E27FC236}">
                <a16:creationId xmlns:a16="http://schemas.microsoft.com/office/drawing/2014/main" id="{AFAD4201-59C4-ADCB-F35D-17A6C88CCCAD}"/>
              </a:ext>
            </a:extLst>
          </p:cNvPr>
          <p:cNvPicPr>
            <a:picLocks noChangeAspect="1"/>
          </p:cNvPicPr>
          <p:nvPr/>
        </p:nvPicPr>
        <p:blipFill>
          <a:blip r:embed="rId2"/>
          <a:stretch>
            <a:fillRect/>
          </a:stretch>
        </p:blipFill>
        <p:spPr>
          <a:xfrm>
            <a:off x="641719" y="1232173"/>
            <a:ext cx="3817951" cy="1409822"/>
          </a:xfrm>
          <a:prstGeom prst="rect">
            <a:avLst/>
          </a:prstGeom>
        </p:spPr>
      </p:pic>
      <p:pic>
        <p:nvPicPr>
          <p:cNvPr id="6" name="Picture 5">
            <a:extLst>
              <a:ext uri="{FF2B5EF4-FFF2-40B4-BE49-F238E27FC236}">
                <a16:creationId xmlns:a16="http://schemas.microsoft.com/office/drawing/2014/main" id="{994499E8-C846-0459-16FD-85052946EA96}"/>
              </a:ext>
            </a:extLst>
          </p:cNvPr>
          <p:cNvPicPr>
            <a:picLocks noChangeAspect="1"/>
          </p:cNvPicPr>
          <p:nvPr/>
        </p:nvPicPr>
        <p:blipFill>
          <a:blip r:embed="rId3"/>
          <a:stretch>
            <a:fillRect/>
          </a:stretch>
        </p:blipFill>
        <p:spPr>
          <a:xfrm>
            <a:off x="4854711" y="1232173"/>
            <a:ext cx="6538527" cy="1973751"/>
          </a:xfrm>
          <a:prstGeom prst="rect">
            <a:avLst/>
          </a:prstGeom>
        </p:spPr>
      </p:pic>
      <p:pic>
        <p:nvPicPr>
          <p:cNvPr id="8" name="Picture 7">
            <a:extLst>
              <a:ext uri="{FF2B5EF4-FFF2-40B4-BE49-F238E27FC236}">
                <a16:creationId xmlns:a16="http://schemas.microsoft.com/office/drawing/2014/main" id="{47E40C41-A430-84B4-DF1C-70A8C63246F5}"/>
              </a:ext>
            </a:extLst>
          </p:cNvPr>
          <p:cNvPicPr>
            <a:picLocks noChangeAspect="1"/>
          </p:cNvPicPr>
          <p:nvPr/>
        </p:nvPicPr>
        <p:blipFill>
          <a:blip r:embed="rId4"/>
          <a:stretch>
            <a:fillRect/>
          </a:stretch>
        </p:blipFill>
        <p:spPr>
          <a:xfrm>
            <a:off x="641719" y="4791203"/>
            <a:ext cx="4061812" cy="1120237"/>
          </a:xfrm>
          <a:prstGeom prst="rect">
            <a:avLst/>
          </a:prstGeom>
        </p:spPr>
      </p:pic>
      <p:pic>
        <p:nvPicPr>
          <p:cNvPr id="10" name="Picture 9">
            <a:extLst>
              <a:ext uri="{FF2B5EF4-FFF2-40B4-BE49-F238E27FC236}">
                <a16:creationId xmlns:a16="http://schemas.microsoft.com/office/drawing/2014/main" id="{7AB8B679-238E-ED0E-1A46-2CF6ED8F4163}"/>
              </a:ext>
            </a:extLst>
          </p:cNvPr>
          <p:cNvPicPr>
            <a:picLocks noChangeAspect="1"/>
          </p:cNvPicPr>
          <p:nvPr/>
        </p:nvPicPr>
        <p:blipFill>
          <a:blip r:embed="rId5"/>
          <a:stretch>
            <a:fillRect/>
          </a:stretch>
        </p:blipFill>
        <p:spPr>
          <a:xfrm>
            <a:off x="5107026" y="4791203"/>
            <a:ext cx="3215919" cy="1089754"/>
          </a:xfrm>
          <a:prstGeom prst="rect">
            <a:avLst/>
          </a:prstGeom>
        </p:spPr>
      </p:pic>
    </p:spTree>
    <p:extLst>
      <p:ext uri="{BB962C8B-B14F-4D97-AF65-F5344CB8AC3E}">
        <p14:creationId xmlns:p14="http://schemas.microsoft.com/office/powerpoint/2010/main" val="418975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6E642-C627-0C3C-3371-FC499210ED2C}"/>
              </a:ext>
            </a:extLst>
          </p:cNvPr>
          <p:cNvPicPr>
            <a:picLocks noChangeAspect="1"/>
          </p:cNvPicPr>
          <p:nvPr/>
        </p:nvPicPr>
        <p:blipFill>
          <a:blip r:embed="rId2"/>
          <a:stretch>
            <a:fillRect/>
          </a:stretch>
        </p:blipFill>
        <p:spPr>
          <a:xfrm>
            <a:off x="508798" y="951203"/>
            <a:ext cx="3185436" cy="2164268"/>
          </a:xfrm>
          <a:prstGeom prst="rect">
            <a:avLst/>
          </a:prstGeom>
        </p:spPr>
      </p:pic>
      <p:sp>
        <p:nvSpPr>
          <p:cNvPr id="4" name="TextBox 3">
            <a:extLst>
              <a:ext uri="{FF2B5EF4-FFF2-40B4-BE49-F238E27FC236}">
                <a16:creationId xmlns:a16="http://schemas.microsoft.com/office/drawing/2014/main" id="{7694A3BC-DCE8-F846-C244-808843353E30}"/>
              </a:ext>
            </a:extLst>
          </p:cNvPr>
          <p:cNvSpPr txBox="1"/>
          <p:nvPr/>
        </p:nvSpPr>
        <p:spPr>
          <a:xfrm flipH="1">
            <a:off x="655319" y="401053"/>
            <a:ext cx="10718534" cy="4247317"/>
          </a:xfrm>
          <a:prstGeom prst="rect">
            <a:avLst/>
          </a:prstGeom>
          <a:noFill/>
        </p:spPr>
        <p:txBody>
          <a:bodyPr wrap="square" rtlCol="0">
            <a:spAutoFit/>
          </a:bodyPr>
          <a:lstStyle/>
          <a:p>
            <a:r>
              <a:rPr lang="en-US" dirty="0"/>
              <a:t>Here see below it will print the </a:t>
            </a:r>
            <a:r>
              <a:rPr lang="en-US" dirty="0" err="1"/>
              <a:t>llast</a:t>
            </a:r>
            <a:r>
              <a:rPr lang="en-US" dirty="0"/>
              <a:t> constructors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Requeirement</a:t>
            </a:r>
            <a:r>
              <a:rPr lang="en-US" dirty="0"/>
              <a:t> of self is only for class members.</a:t>
            </a:r>
          </a:p>
          <a:p>
            <a:endParaRPr lang="en-US" dirty="0"/>
          </a:p>
          <a:p>
            <a:r>
              <a:rPr lang="en-US" dirty="0"/>
              <a:t>There are 2 types of constructors in python .</a:t>
            </a:r>
          </a:p>
          <a:p>
            <a:pPr marL="342900" indent="-342900">
              <a:buAutoNum type="arabicPeriod"/>
            </a:pPr>
            <a:r>
              <a:rPr lang="en-US" dirty="0"/>
              <a:t>Default constructors </a:t>
            </a:r>
          </a:p>
          <a:p>
            <a:pPr marL="342900" indent="-342900">
              <a:buAutoNum type="arabicPeriod"/>
            </a:pPr>
            <a:r>
              <a:rPr lang="en-US" dirty="0"/>
              <a:t>Parametrized constructor.</a:t>
            </a:r>
            <a:endParaRPr lang="en-IN" dirty="0"/>
          </a:p>
        </p:txBody>
      </p:sp>
      <p:pic>
        <p:nvPicPr>
          <p:cNvPr id="6" name="Picture 5">
            <a:extLst>
              <a:ext uri="{FF2B5EF4-FFF2-40B4-BE49-F238E27FC236}">
                <a16:creationId xmlns:a16="http://schemas.microsoft.com/office/drawing/2014/main" id="{BB333E40-7672-1354-E5F1-3CA6C3B3BC58}"/>
              </a:ext>
            </a:extLst>
          </p:cNvPr>
          <p:cNvPicPr>
            <a:picLocks noChangeAspect="1"/>
          </p:cNvPicPr>
          <p:nvPr/>
        </p:nvPicPr>
        <p:blipFill>
          <a:blip r:embed="rId3"/>
          <a:stretch>
            <a:fillRect/>
          </a:stretch>
        </p:blipFill>
        <p:spPr>
          <a:xfrm>
            <a:off x="5668336" y="1404632"/>
            <a:ext cx="3261643" cy="1257409"/>
          </a:xfrm>
          <a:prstGeom prst="rect">
            <a:avLst/>
          </a:prstGeom>
        </p:spPr>
      </p:pic>
    </p:spTree>
    <p:extLst>
      <p:ext uri="{BB962C8B-B14F-4D97-AF65-F5344CB8AC3E}">
        <p14:creationId xmlns:p14="http://schemas.microsoft.com/office/powerpoint/2010/main" val="249518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0B8D-9EC2-BAF3-547B-C135B0430222}"/>
              </a:ext>
            </a:extLst>
          </p:cNvPr>
          <p:cNvSpPr>
            <a:spLocks noGrp="1"/>
          </p:cNvSpPr>
          <p:nvPr>
            <p:ph type="title"/>
          </p:nvPr>
        </p:nvSpPr>
        <p:spPr/>
        <p:txBody>
          <a:bodyPr/>
          <a:lstStyle/>
          <a:p>
            <a:r>
              <a:rPr lang="en-US" dirty="0"/>
              <a:t>Default Constructors</a:t>
            </a:r>
            <a:endParaRPr lang="en-IN" dirty="0"/>
          </a:p>
        </p:txBody>
      </p:sp>
      <p:sp>
        <p:nvSpPr>
          <p:cNvPr id="3" name="Content Placeholder 2">
            <a:extLst>
              <a:ext uri="{FF2B5EF4-FFF2-40B4-BE49-F238E27FC236}">
                <a16:creationId xmlns:a16="http://schemas.microsoft.com/office/drawing/2014/main" id="{91A47C71-5A65-7F61-0FCC-6F6967F31AFC}"/>
              </a:ext>
            </a:extLst>
          </p:cNvPr>
          <p:cNvSpPr>
            <a:spLocks noGrp="1"/>
          </p:cNvSpPr>
          <p:nvPr>
            <p:ph idx="1"/>
          </p:nvPr>
        </p:nvSpPr>
        <p:spPr>
          <a:xfrm>
            <a:off x="404328" y="2288030"/>
            <a:ext cx="11964135" cy="2791327"/>
          </a:xfrm>
        </p:spPr>
        <p:txBody>
          <a:bodyPr>
            <a:normAutofit fontScale="70000" lnSpcReduction="20000"/>
          </a:bodyPr>
          <a:lstStyle/>
          <a:p>
            <a:r>
              <a:rPr lang="en-US" dirty="0"/>
              <a:t>Default constructors are empty constructors. Because it doesn’t have any parameters.</a:t>
            </a:r>
          </a:p>
          <a:p>
            <a:r>
              <a:rPr lang="en-US" dirty="0"/>
              <a:t>Note</a:t>
            </a:r>
            <a:r>
              <a:rPr lang="en-US" dirty="0">
                <a:sym typeface="Wingdings" panose="05000000000000000000" pitchFamily="2" charset="2"/>
              </a:rPr>
              <a:t> if we do not define any constructor, the compiler automatically calls the default constructor.</a:t>
            </a:r>
          </a:p>
          <a:p>
            <a:r>
              <a:rPr lang="en-US" dirty="0">
                <a:sym typeface="Wingdings" panose="05000000000000000000" pitchFamily="2" charset="2"/>
              </a:rPr>
              <a:t>Syntax  class </a:t>
            </a:r>
            <a:r>
              <a:rPr lang="en-US" dirty="0" err="1">
                <a:sym typeface="Wingdings" panose="05000000000000000000" pitchFamily="2" charset="2"/>
              </a:rPr>
              <a:t>class_name</a:t>
            </a:r>
            <a:r>
              <a:rPr lang="en-US" dirty="0">
                <a:sym typeface="Wingdings" panose="05000000000000000000" pitchFamily="2" charset="2"/>
              </a:rPr>
              <a:t> :</a:t>
            </a:r>
          </a:p>
          <a:p>
            <a:pPr marL="0" indent="0">
              <a:buNone/>
            </a:pPr>
            <a:r>
              <a:rPr lang="en-US" dirty="0">
                <a:sym typeface="Wingdings" panose="05000000000000000000" pitchFamily="2" charset="2"/>
              </a:rPr>
              <a:t>                     def __</a:t>
            </a:r>
            <a:r>
              <a:rPr lang="en-US" dirty="0" err="1">
                <a:sym typeface="Wingdings" panose="05000000000000000000" pitchFamily="2" charset="2"/>
              </a:rPr>
              <a:t>init</a:t>
            </a:r>
            <a:r>
              <a:rPr lang="en-US" dirty="0">
                <a:sym typeface="Wingdings" panose="05000000000000000000" pitchFamily="2" charset="2"/>
              </a:rPr>
              <a:t>__(self):</a:t>
            </a:r>
          </a:p>
          <a:p>
            <a:pPr marL="0" indent="0">
              <a:buNone/>
            </a:pPr>
            <a:r>
              <a:rPr lang="en-US" dirty="0">
                <a:sym typeface="Wingdings" panose="05000000000000000000" pitchFamily="2" charset="2"/>
              </a:rPr>
              <a:t>                        #code</a:t>
            </a:r>
          </a:p>
          <a:p>
            <a:r>
              <a:rPr lang="en-US" dirty="0">
                <a:sym typeface="Wingdings" panose="05000000000000000000" pitchFamily="2" charset="2"/>
              </a:rPr>
              <a:t>Self is not a parameter is a referencing argument and used for initializing and accessing the data members.</a:t>
            </a:r>
          </a:p>
          <a:p>
            <a:r>
              <a:rPr lang="en-IN" dirty="0"/>
              <a:t>There is no need to call </a:t>
            </a:r>
            <a:r>
              <a:rPr lang="en-IN" dirty="0" err="1"/>
              <a:t>costructors</a:t>
            </a:r>
            <a:r>
              <a:rPr lang="en-IN" dirty="0"/>
              <a:t> as they are special type of functions .Where as in other methods we need to call them see the difference below .for calling show method we need to call it as it is not the default constructor.</a:t>
            </a:r>
          </a:p>
        </p:txBody>
      </p:sp>
      <p:pic>
        <p:nvPicPr>
          <p:cNvPr id="5" name="Picture 4">
            <a:extLst>
              <a:ext uri="{FF2B5EF4-FFF2-40B4-BE49-F238E27FC236}">
                <a16:creationId xmlns:a16="http://schemas.microsoft.com/office/drawing/2014/main" id="{6F639203-6C04-E1B6-B545-D2CC0FA09B26}"/>
              </a:ext>
            </a:extLst>
          </p:cNvPr>
          <p:cNvPicPr>
            <a:picLocks noChangeAspect="1"/>
          </p:cNvPicPr>
          <p:nvPr/>
        </p:nvPicPr>
        <p:blipFill>
          <a:blip r:embed="rId2"/>
          <a:stretch>
            <a:fillRect/>
          </a:stretch>
        </p:blipFill>
        <p:spPr>
          <a:xfrm>
            <a:off x="680321" y="4686112"/>
            <a:ext cx="4595258" cy="2171888"/>
          </a:xfrm>
          <a:prstGeom prst="rect">
            <a:avLst/>
          </a:prstGeom>
        </p:spPr>
      </p:pic>
      <p:pic>
        <p:nvPicPr>
          <p:cNvPr id="7" name="Picture 6">
            <a:extLst>
              <a:ext uri="{FF2B5EF4-FFF2-40B4-BE49-F238E27FC236}">
                <a16:creationId xmlns:a16="http://schemas.microsoft.com/office/drawing/2014/main" id="{19B9DE3A-3380-634C-5451-1D397ADE5F98}"/>
              </a:ext>
            </a:extLst>
          </p:cNvPr>
          <p:cNvPicPr>
            <a:picLocks noChangeAspect="1"/>
          </p:cNvPicPr>
          <p:nvPr/>
        </p:nvPicPr>
        <p:blipFill>
          <a:blip r:embed="rId3"/>
          <a:stretch>
            <a:fillRect/>
          </a:stretch>
        </p:blipFill>
        <p:spPr>
          <a:xfrm>
            <a:off x="5567461" y="5533222"/>
            <a:ext cx="3375953" cy="1143099"/>
          </a:xfrm>
          <a:prstGeom prst="rect">
            <a:avLst/>
          </a:prstGeom>
        </p:spPr>
      </p:pic>
    </p:spTree>
    <p:extLst>
      <p:ext uri="{BB962C8B-B14F-4D97-AF65-F5344CB8AC3E}">
        <p14:creationId xmlns:p14="http://schemas.microsoft.com/office/powerpoint/2010/main" val="258090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A97C-0C37-E0F7-48D9-2185E104BCD5}"/>
              </a:ext>
            </a:extLst>
          </p:cNvPr>
          <p:cNvSpPr>
            <a:spLocks noGrp="1"/>
          </p:cNvSpPr>
          <p:nvPr>
            <p:ph type="title"/>
          </p:nvPr>
        </p:nvSpPr>
        <p:spPr/>
        <p:txBody>
          <a:bodyPr/>
          <a:lstStyle/>
          <a:p>
            <a:r>
              <a:rPr lang="en-US" dirty="0"/>
              <a:t>Parametrized Constructors</a:t>
            </a:r>
            <a:endParaRPr lang="en-IN" dirty="0"/>
          </a:p>
        </p:txBody>
      </p:sp>
      <p:sp>
        <p:nvSpPr>
          <p:cNvPr id="3" name="Content Placeholder 2">
            <a:extLst>
              <a:ext uri="{FF2B5EF4-FFF2-40B4-BE49-F238E27FC236}">
                <a16:creationId xmlns:a16="http://schemas.microsoft.com/office/drawing/2014/main" id="{6E7F01EC-473C-2F63-CCBF-9A842CB18C22}"/>
              </a:ext>
            </a:extLst>
          </p:cNvPr>
          <p:cNvSpPr>
            <a:spLocks noGrp="1"/>
          </p:cNvSpPr>
          <p:nvPr>
            <p:ph idx="1"/>
          </p:nvPr>
        </p:nvSpPr>
        <p:spPr/>
        <p:txBody>
          <a:bodyPr/>
          <a:lstStyle/>
          <a:p>
            <a:r>
              <a:rPr lang="en-US" dirty="0"/>
              <a:t>Parametrized </a:t>
            </a:r>
            <a:r>
              <a:rPr lang="en-US" dirty="0" err="1"/>
              <a:t>cosntructors</a:t>
            </a:r>
            <a:r>
              <a:rPr lang="en-US" dirty="0"/>
              <a:t> accept argument along with self, it is known as parametrize constructor.</a:t>
            </a:r>
          </a:p>
          <a:p>
            <a:r>
              <a:rPr lang="en-US" dirty="0"/>
              <a:t>And we can pass any number of parameters/arguments to it.</a:t>
            </a:r>
          </a:p>
          <a:p>
            <a:r>
              <a:rPr lang="en-US" dirty="0"/>
              <a:t>Syntax </a:t>
            </a:r>
            <a:r>
              <a:rPr lang="en-US" dirty="0">
                <a:sym typeface="Wingdings" panose="05000000000000000000" pitchFamily="2" charset="2"/>
              </a:rPr>
              <a:t> class </a:t>
            </a:r>
            <a:r>
              <a:rPr lang="en-US" dirty="0" err="1">
                <a:sym typeface="Wingdings" panose="05000000000000000000" pitchFamily="2" charset="2"/>
              </a:rPr>
              <a:t>class_name</a:t>
            </a:r>
            <a:r>
              <a:rPr lang="en-US" dirty="0">
                <a:sym typeface="Wingdings" panose="05000000000000000000" pitchFamily="2" charset="2"/>
              </a:rPr>
              <a:t>:</a:t>
            </a:r>
          </a:p>
          <a:p>
            <a:r>
              <a:rPr lang="en-US" dirty="0">
                <a:sym typeface="Wingdings" panose="05000000000000000000" pitchFamily="2" charset="2"/>
              </a:rPr>
              <a:t>                   def __</a:t>
            </a:r>
            <a:r>
              <a:rPr lang="en-US" dirty="0" err="1">
                <a:sym typeface="Wingdings" panose="05000000000000000000" pitchFamily="2" charset="2"/>
              </a:rPr>
              <a:t>init</a:t>
            </a:r>
            <a:r>
              <a:rPr lang="en-US" dirty="0">
                <a:sym typeface="Wingdings" panose="05000000000000000000" pitchFamily="2" charset="2"/>
              </a:rPr>
              <a:t>__(</a:t>
            </a:r>
            <a:r>
              <a:rPr lang="en-US" dirty="0" err="1">
                <a:sym typeface="Wingdings" panose="05000000000000000000" pitchFamily="2" charset="2"/>
              </a:rPr>
              <a:t>self,name</a:t>
            </a:r>
            <a:r>
              <a:rPr lang="en-US" dirty="0">
                <a:sym typeface="Wingdings" panose="05000000000000000000" pitchFamily="2" charset="2"/>
              </a:rPr>
              <a:t>):</a:t>
            </a:r>
          </a:p>
          <a:p>
            <a:r>
              <a:rPr lang="en-US" dirty="0">
                <a:sym typeface="Wingdings" panose="05000000000000000000" pitchFamily="2" charset="2"/>
              </a:rPr>
              <a:t>                        #code</a:t>
            </a:r>
            <a:endParaRPr lang="en-IN" dirty="0"/>
          </a:p>
        </p:txBody>
      </p:sp>
      <p:pic>
        <p:nvPicPr>
          <p:cNvPr id="5" name="Picture 4">
            <a:extLst>
              <a:ext uri="{FF2B5EF4-FFF2-40B4-BE49-F238E27FC236}">
                <a16:creationId xmlns:a16="http://schemas.microsoft.com/office/drawing/2014/main" id="{C9ECE17E-D610-137D-E684-6C672876B818}"/>
              </a:ext>
            </a:extLst>
          </p:cNvPr>
          <p:cNvPicPr>
            <a:picLocks noChangeAspect="1"/>
          </p:cNvPicPr>
          <p:nvPr/>
        </p:nvPicPr>
        <p:blipFill rotWithShape="1">
          <a:blip r:embed="rId2"/>
          <a:srcRect b="29577"/>
          <a:stretch/>
        </p:blipFill>
        <p:spPr>
          <a:xfrm>
            <a:off x="934508" y="5069467"/>
            <a:ext cx="3360711" cy="1733444"/>
          </a:xfrm>
          <a:prstGeom prst="rect">
            <a:avLst/>
          </a:prstGeom>
        </p:spPr>
      </p:pic>
      <p:pic>
        <p:nvPicPr>
          <p:cNvPr id="7" name="Picture 6">
            <a:extLst>
              <a:ext uri="{FF2B5EF4-FFF2-40B4-BE49-F238E27FC236}">
                <a16:creationId xmlns:a16="http://schemas.microsoft.com/office/drawing/2014/main" id="{43F5ED31-1007-6BC3-A4E9-444F5F893B27}"/>
              </a:ext>
            </a:extLst>
          </p:cNvPr>
          <p:cNvPicPr>
            <a:picLocks noChangeAspect="1"/>
          </p:cNvPicPr>
          <p:nvPr/>
        </p:nvPicPr>
        <p:blipFill>
          <a:blip r:embed="rId3"/>
          <a:stretch>
            <a:fillRect/>
          </a:stretch>
        </p:blipFill>
        <p:spPr>
          <a:xfrm>
            <a:off x="5093830" y="5548464"/>
            <a:ext cx="3223539" cy="1112616"/>
          </a:xfrm>
          <a:prstGeom prst="rect">
            <a:avLst/>
          </a:prstGeom>
        </p:spPr>
      </p:pic>
    </p:spTree>
    <p:extLst>
      <p:ext uri="{BB962C8B-B14F-4D97-AF65-F5344CB8AC3E}">
        <p14:creationId xmlns:p14="http://schemas.microsoft.com/office/powerpoint/2010/main" val="21524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6895-F4D6-F2AB-4C34-D4C7DBAB0257}"/>
              </a:ext>
            </a:extLst>
          </p:cNvPr>
          <p:cNvSpPr>
            <a:spLocks noGrp="1"/>
          </p:cNvSpPr>
          <p:nvPr>
            <p:ph type="title"/>
          </p:nvPr>
        </p:nvSpPr>
        <p:spPr/>
        <p:txBody>
          <a:bodyPr/>
          <a:lstStyle/>
          <a:p>
            <a:r>
              <a:rPr lang="en-US" dirty="0"/>
              <a:t>Access Modifiers </a:t>
            </a:r>
            <a:endParaRPr lang="en-IN" dirty="0"/>
          </a:p>
        </p:txBody>
      </p:sp>
      <p:sp>
        <p:nvSpPr>
          <p:cNvPr id="3" name="Content Placeholder 2">
            <a:extLst>
              <a:ext uri="{FF2B5EF4-FFF2-40B4-BE49-F238E27FC236}">
                <a16:creationId xmlns:a16="http://schemas.microsoft.com/office/drawing/2014/main" id="{402BCD91-8289-4777-314B-4CAF70174300}"/>
              </a:ext>
            </a:extLst>
          </p:cNvPr>
          <p:cNvSpPr>
            <a:spLocks noGrp="1"/>
          </p:cNvSpPr>
          <p:nvPr>
            <p:ph idx="1"/>
          </p:nvPr>
        </p:nvSpPr>
        <p:spPr/>
        <p:txBody>
          <a:bodyPr/>
          <a:lstStyle/>
          <a:p>
            <a:r>
              <a:rPr lang="en-US" dirty="0"/>
              <a:t>Access modifiers are used to select the limit of member accessibility.</a:t>
            </a:r>
          </a:p>
          <a:p>
            <a:r>
              <a:rPr lang="en-US" dirty="0"/>
              <a:t>They are used for making the variables secure.</a:t>
            </a:r>
          </a:p>
          <a:p>
            <a:r>
              <a:rPr lang="en-US" dirty="0"/>
              <a:t>And access modifiers tell about the access of the variable.</a:t>
            </a:r>
          </a:p>
          <a:p>
            <a:pPr marL="0" indent="0">
              <a:buNone/>
            </a:pPr>
            <a:endParaRPr lang="en-IN" dirty="0"/>
          </a:p>
        </p:txBody>
      </p:sp>
      <p:pic>
        <p:nvPicPr>
          <p:cNvPr id="5" name="Picture 4">
            <a:extLst>
              <a:ext uri="{FF2B5EF4-FFF2-40B4-BE49-F238E27FC236}">
                <a16:creationId xmlns:a16="http://schemas.microsoft.com/office/drawing/2014/main" id="{A01F13B2-BA3A-5D97-3303-3DAE57EB9A6B}"/>
              </a:ext>
            </a:extLst>
          </p:cNvPr>
          <p:cNvPicPr>
            <a:picLocks noChangeAspect="1"/>
          </p:cNvPicPr>
          <p:nvPr/>
        </p:nvPicPr>
        <p:blipFill>
          <a:blip r:embed="rId2"/>
          <a:stretch>
            <a:fillRect/>
          </a:stretch>
        </p:blipFill>
        <p:spPr>
          <a:xfrm>
            <a:off x="2260370" y="4136531"/>
            <a:ext cx="6050804" cy="2164268"/>
          </a:xfrm>
          <a:prstGeom prst="rect">
            <a:avLst/>
          </a:prstGeom>
        </p:spPr>
      </p:pic>
    </p:spTree>
    <p:extLst>
      <p:ext uri="{BB962C8B-B14F-4D97-AF65-F5344CB8AC3E}">
        <p14:creationId xmlns:p14="http://schemas.microsoft.com/office/powerpoint/2010/main" val="412369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AACA1-D1AE-F2A5-9ED3-7BB4507C95C5}"/>
              </a:ext>
            </a:extLst>
          </p:cNvPr>
          <p:cNvSpPr txBox="1"/>
          <p:nvPr/>
        </p:nvSpPr>
        <p:spPr>
          <a:xfrm>
            <a:off x="0" y="625033"/>
            <a:ext cx="12331004" cy="3139321"/>
          </a:xfrm>
          <a:prstGeom prst="rect">
            <a:avLst/>
          </a:prstGeom>
          <a:noFill/>
        </p:spPr>
        <p:txBody>
          <a:bodyPr wrap="none" rtlCol="0">
            <a:spAutoFit/>
          </a:bodyPr>
          <a:lstStyle/>
          <a:p>
            <a:pPr marL="285750" indent="-285750">
              <a:buFont typeface="Arial" panose="020B0604020202020204" pitchFamily="34" charset="0"/>
              <a:buChar char="•"/>
            </a:pPr>
            <a:r>
              <a:rPr lang="en-US" dirty="0"/>
              <a:t>Public access modifiers are represented as </a:t>
            </a:r>
            <a:r>
              <a:rPr lang="en-US" dirty="0">
                <a:sym typeface="Wingdings" panose="05000000000000000000" pitchFamily="2" charset="2"/>
              </a:rPr>
              <a:t> var and they are the default access provided to each of the </a:t>
            </a:r>
          </a:p>
          <a:p>
            <a:r>
              <a:rPr lang="en-US" dirty="0">
                <a:sym typeface="Wingdings" panose="05000000000000000000" pitchFamily="2" charset="2"/>
              </a:rPr>
              <a:t>    variable in python.</a:t>
            </a:r>
          </a:p>
          <a:p>
            <a:pPr marL="285750" indent="-285750">
              <a:buFont typeface="Arial" panose="020B0604020202020204" pitchFamily="34" charset="0"/>
              <a:buChar char="•"/>
            </a:pPr>
            <a:r>
              <a:rPr lang="en-US" dirty="0">
                <a:sym typeface="Wingdings" panose="05000000000000000000" pitchFamily="2" charset="2"/>
              </a:rPr>
              <a:t>Protected access </a:t>
            </a:r>
            <a:r>
              <a:rPr lang="en-US" dirty="0" err="1">
                <a:sym typeface="Wingdings" panose="05000000000000000000" pitchFamily="2" charset="2"/>
              </a:rPr>
              <a:t>modifires</a:t>
            </a:r>
            <a:r>
              <a:rPr lang="en-US" dirty="0">
                <a:sym typeface="Wingdings" panose="05000000000000000000" pitchFamily="2" charset="2"/>
              </a:rPr>
              <a:t> are those which are not </a:t>
            </a:r>
            <a:r>
              <a:rPr lang="en-US" dirty="0" err="1">
                <a:sym typeface="Wingdings" panose="05000000000000000000" pitchFamily="2" charset="2"/>
              </a:rPr>
              <a:t>accessable</a:t>
            </a:r>
            <a:r>
              <a:rPr lang="en-US" dirty="0">
                <a:sym typeface="Wingdings" panose="05000000000000000000" pitchFamily="2" charset="2"/>
              </a:rPr>
              <a:t> in the other classes where as we can access </a:t>
            </a:r>
          </a:p>
          <a:p>
            <a:r>
              <a:rPr lang="en-US" dirty="0">
                <a:sym typeface="Wingdings" panose="05000000000000000000" pitchFamily="2" charset="2"/>
              </a:rPr>
              <a:t>    these variables only in the same class and the inherited class and also outside of the class by using its object but </a:t>
            </a:r>
          </a:p>
          <a:p>
            <a:r>
              <a:rPr lang="en-US" dirty="0">
                <a:sym typeface="Wingdings" panose="05000000000000000000" pitchFamily="2" charset="2"/>
              </a:rPr>
              <a:t>    not in another class.</a:t>
            </a:r>
          </a:p>
          <a:p>
            <a:pPr marL="285750" indent="-285750">
              <a:buFont typeface="Arial" panose="020B0604020202020204" pitchFamily="34" charset="0"/>
              <a:buChar char="•"/>
            </a:pPr>
            <a:r>
              <a:rPr lang="en-US" dirty="0">
                <a:sym typeface="Wingdings" panose="05000000000000000000" pitchFamily="2" charset="2"/>
              </a:rPr>
              <a:t>Private is the access modifier which is most secure and we can only use </a:t>
            </a:r>
            <a:r>
              <a:rPr lang="en-US" dirty="0" err="1">
                <a:sym typeface="Wingdings" panose="05000000000000000000" pitchFamily="2" charset="2"/>
              </a:rPr>
              <a:t>thse</a:t>
            </a:r>
            <a:r>
              <a:rPr lang="en-US" dirty="0">
                <a:sym typeface="Wingdings" panose="05000000000000000000" pitchFamily="2" charset="2"/>
              </a:rPr>
              <a:t> variables only in the same class, and </a:t>
            </a:r>
          </a:p>
          <a:p>
            <a:r>
              <a:rPr lang="en-US" dirty="0">
                <a:sym typeface="Wingdings" panose="05000000000000000000" pitchFamily="2" charset="2"/>
              </a:rPr>
              <a:t>    not anywhere else.</a:t>
            </a:r>
          </a:p>
          <a:p>
            <a:pPr marL="285750" indent="-285750">
              <a:buFont typeface="Arial" panose="020B0604020202020204" pitchFamily="34" charset="0"/>
              <a:buChar char="•"/>
            </a:pPr>
            <a:r>
              <a:rPr lang="en-US" dirty="0">
                <a:sym typeface="Wingdings" panose="05000000000000000000" pitchFamily="2" charset="2"/>
              </a:rPr>
              <a:t>In above image the derived </a:t>
            </a:r>
            <a:r>
              <a:rPr lang="en-US" dirty="0" err="1">
                <a:sym typeface="Wingdings" panose="05000000000000000000" pitchFamily="2" charset="2"/>
              </a:rPr>
              <a:t>clsss</a:t>
            </a:r>
            <a:r>
              <a:rPr lang="en-US" dirty="0">
                <a:sym typeface="Wingdings" panose="05000000000000000000" pitchFamily="2" charset="2"/>
              </a:rPr>
              <a:t> means inherited class.</a:t>
            </a:r>
          </a:p>
          <a:p>
            <a:pPr marL="285750" indent="-285750">
              <a:buFont typeface="Arial" panose="020B0604020202020204" pitchFamily="34" charset="0"/>
              <a:buChar char="•"/>
            </a:pPr>
            <a:r>
              <a:rPr lang="en-US" dirty="0">
                <a:sym typeface="Wingdings" panose="05000000000000000000" pitchFamily="2" charset="2"/>
              </a:rPr>
              <a:t>Same package means, package is the collection of cany different classes.</a:t>
            </a:r>
          </a:p>
          <a:p>
            <a:pPr marL="285750" indent="-285750">
              <a:buFont typeface="Arial" panose="020B0604020202020204" pitchFamily="34" charset="0"/>
              <a:buChar char="•"/>
            </a:pPr>
            <a:r>
              <a:rPr lang="en-US" dirty="0">
                <a:sym typeface="Wingdings" panose="05000000000000000000" pitchFamily="2" charset="2"/>
              </a:rPr>
              <a:t>The other class means the any different class not in the same package.</a:t>
            </a:r>
          </a:p>
          <a:p>
            <a:pPr marL="285750" indent="-285750">
              <a:buFont typeface="Arial" panose="020B0604020202020204" pitchFamily="34" charset="0"/>
              <a:buChar char="•"/>
            </a:pPr>
            <a:r>
              <a:rPr lang="en-US" dirty="0">
                <a:sym typeface="Wingdings" panose="05000000000000000000" pitchFamily="2" charset="2"/>
              </a:rPr>
              <a:t>Now you can see in the example below that how much access is provided to all the 3 access modifiers </a:t>
            </a:r>
          </a:p>
        </p:txBody>
      </p:sp>
      <p:pic>
        <p:nvPicPr>
          <p:cNvPr id="4" name="Picture 3">
            <a:extLst>
              <a:ext uri="{FF2B5EF4-FFF2-40B4-BE49-F238E27FC236}">
                <a16:creationId xmlns:a16="http://schemas.microsoft.com/office/drawing/2014/main" id="{1E4AC57E-6602-3BF3-546E-82D16577BEF5}"/>
              </a:ext>
            </a:extLst>
          </p:cNvPr>
          <p:cNvPicPr>
            <a:picLocks noChangeAspect="1"/>
          </p:cNvPicPr>
          <p:nvPr/>
        </p:nvPicPr>
        <p:blipFill>
          <a:blip r:embed="rId2"/>
          <a:stretch>
            <a:fillRect/>
          </a:stretch>
        </p:blipFill>
        <p:spPr>
          <a:xfrm>
            <a:off x="1089157" y="3874506"/>
            <a:ext cx="9388654" cy="2743438"/>
          </a:xfrm>
          <a:prstGeom prst="rect">
            <a:avLst/>
          </a:prstGeom>
        </p:spPr>
      </p:pic>
    </p:spTree>
    <p:extLst>
      <p:ext uri="{BB962C8B-B14F-4D97-AF65-F5344CB8AC3E}">
        <p14:creationId xmlns:p14="http://schemas.microsoft.com/office/powerpoint/2010/main" val="275902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549B5-3076-BFA5-3734-0AF35B22F322}"/>
              </a:ext>
            </a:extLst>
          </p:cNvPr>
          <p:cNvPicPr>
            <a:picLocks noChangeAspect="1"/>
          </p:cNvPicPr>
          <p:nvPr/>
        </p:nvPicPr>
        <p:blipFill>
          <a:blip r:embed="rId2"/>
          <a:stretch>
            <a:fillRect/>
          </a:stretch>
        </p:blipFill>
        <p:spPr>
          <a:xfrm>
            <a:off x="851772" y="256451"/>
            <a:ext cx="8451312" cy="1668925"/>
          </a:xfrm>
          <a:prstGeom prst="rect">
            <a:avLst/>
          </a:prstGeom>
        </p:spPr>
      </p:pic>
      <p:sp>
        <p:nvSpPr>
          <p:cNvPr id="4" name="TextBox 3">
            <a:extLst>
              <a:ext uri="{FF2B5EF4-FFF2-40B4-BE49-F238E27FC236}">
                <a16:creationId xmlns:a16="http://schemas.microsoft.com/office/drawing/2014/main" id="{93CF5F6A-97B0-C5C3-4629-38394FE1CFE1}"/>
              </a:ext>
            </a:extLst>
          </p:cNvPr>
          <p:cNvSpPr txBox="1"/>
          <p:nvPr/>
        </p:nvSpPr>
        <p:spPr>
          <a:xfrm>
            <a:off x="187972" y="2413337"/>
            <a:ext cx="11886587" cy="2862322"/>
          </a:xfrm>
          <a:prstGeom prst="rect">
            <a:avLst/>
          </a:prstGeom>
          <a:noFill/>
        </p:spPr>
        <p:txBody>
          <a:bodyPr wrap="none" rtlCol="0">
            <a:spAutoFit/>
          </a:bodyPr>
          <a:lstStyle/>
          <a:p>
            <a:pPr marL="285750" indent="-285750">
              <a:buFont typeface="Arial" panose="020B0604020202020204" pitchFamily="34" charset="0"/>
              <a:buChar char="•"/>
            </a:pPr>
            <a:r>
              <a:rPr lang="en-US" dirty="0"/>
              <a:t>Here we are receiving an error as the private access </a:t>
            </a:r>
            <a:r>
              <a:rPr lang="en-US" dirty="0" err="1"/>
              <a:t>modifers</a:t>
            </a:r>
            <a:r>
              <a:rPr lang="en-US" dirty="0"/>
              <a:t> can be accessed in only in the same class..</a:t>
            </a:r>
          </a:p>
          <a:p>
            <a:pPr marL="285750" indent="-285750">
              <a:buFont typeface="Arial" panose="020B0604020202020204" pitchFamily="34" charset="0"/>
              <a:buChar char="•"/>
            </a:pPr>
            <a:r>
              <a:rPr lang="en-US" dirty="0"/>
              <a:t>And we are trying to access it outside of the class.</a:t>
            </a:r>
          </a:p>
          <a:p>
            <a:pPr marL="285750" indent="-285750">
              <a:buFont typeface="Arial" panose="020B0604020202020204" pitchFamily="34" charset="0"/>
              <a:buChar char="•"/>
            </a:pPr>
            <a:r>
              <a:rPr lang="en-US" dirty="0"/>
              <a:t>But the public and the protected data members can be get accessed outside of the function also. </a:t>
            </a:r>
          </a:p>
          <a:p>
            <a:pPr marL="285750" indent="-285750">
              <a:buFont typeface="Arial" panose="020B0604020202020204" pitchFamily="34" charset="0"/>
              <a:buChar char="•"/>
            </a:pPr>
            <a:r>
              <a:rPr lang="en-US" dirty="0"/>
              <a:t>And the addition of 30 is also printing as we have call the function add in the class itself where all the access</a:t>
            </a:r>
          </a:p>
          <a:p>
            <a:r>
              <a:rPr lang="en-US" dirty="0"/>
              <a:t>    modifiers are </a:t>
            </a:r>
            <a:r>
              <a:rPr lang="en-US" dirty="0" err="1"/>
              <a:t>accessable</a:t>
            </a:r>
            <a:r>
              <a:rPr lang="en-US" dirty="0"/>
              <a:t>.</a:t>
            </a:r>
          </a:p>
          <a:p>
            <a:pPr marL="285750" indent="-285750">
              <a:buFont typeface="Arial" panose="020B0604020202020204" pitchFamily="34" charset="0"/>
              <a:buChar char="•"/>
            </a:pPr>
            <a:r>
              <a:rPr lang="en-US" dirty="0"/>
              <a:t>Now we will see that we can check same for derived or inherited classes also.</a:t>
            </a:r>
          </a:p>
          <a:p>
            <a:pPr marL="285750" indent="-285750">
              <a:buFont typeface="Arial" panose="020B0604020202020204" pitchFamily="34" charset="0"/>
              <a:buChar char="•"/>
            </a:pPr>
            <a:r>
              <a:rPr lang="en-US" dirty="0"/>
              <a:t>You can see below the example.(example is in the next page).</a:t>
            </a:r>
          </a:p>
          <a:p>
            <a:pPr marL="285750" indent="-285750">
              <a:buFont typeface="Arial" panose="020B0604020202020204" pitchFamily="34" charset="0"/>
              <a:buChar char="•"/>
            </a:pPr>
            <a:r>
              <a:rPr lang="en-US" dirty="0"/>
              <a:t>There you can see that 10 and 20 got printed where as value of __c is no printed instead of it we received an </a:t>
            </a:r>
          </a:p>
          <a:p>
            <a:r>
              <a:rPr lang="en-US" dirty="0"/>
              <a:t>     error, because  __c is private data member. As public and protected access modifiers have the access to </a:t>
            </a:r>
          </a:p>
          <a:p>
            <a:r>
              <a:rPr lang="en-US" dirty="0"/>
              <a:t>     inherited class.</a:t>
            </a:r>
            <a:endParaRPr lang="en-IN" dirty="0"/>
          </a:p>
        </p:txBody>
      </p:sp>
    </p:spTree>
    <p:extLst>
      <p:ext uri="{BB962C8B-B14F-4D97-AF65-F5344CB8AC3E}">
        <p14:creationId xmlns:p14="http://schemas.microsoft.com/office/powerpoint/2010/main" val="408606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F89AA6-D877-23F7-12C9-D1631968F1FF}"/>
              </a:ext>
            </a:extLst>
          </p:cNvPr>
          <p:cNvPicPr>
            <a:picLocks noChangeAspect="1"/>
          </p:cNvPicPr>
          <p:nvPr/>
        </p:nvPicPr>
        <p:blipFill>
          <a:blip r:embed="rId2"/>
          <a:stretch>
            <a:fillRect/>
          </a:stretch>
        </p:blipFill>
        <p:spPr>
          <a:xfrm>
            <a:off x="1283561" y="0"/>
            <a:ext cx="9411516" cy="3917019"/>
          </a:xfrm>
          <a:prstGeom prst="rect">
            <a:avLst/>
          </a:prstGeom>
        </p:spPr>
      </p:pic>
      <p:pic>
        <p:nvPicPr>
          <p:cNvPr id="4" name="Picture 3">
            <a:extLst>
              <a:ext uri="{FF2B5EF4-FFF2-40B4-BE49-F238E27FC236}">
                <a16:creationId xmlns:a16="http://schemas.microsoft.com/office/drawing/2014/main" id="{84914C02-EC71-E68F-64AC-2488FB945E6F}"/>
              </a:ext>
            </a:extLst>
          </p:cNvPr>
          <p:cNvPicPr>
            <a:picLocks noChangeAspect="1"/>
          </p:cNvPicPr>
          <p:nvPr/>
        </p:nvPicPr>
        <p:blipFill>
          <a:blip r:embed="rId3"/>
          <a:stretch>
            <a:fillRect/>
          </a:stretch>
        </p:blipFill>
        <p:spPr>
          <a:xfrm>
            <a:off x="1740792" y="4114686"/>
            <a:ext cx="8710415" cy="2621507"/>
          </a:xfrm>
          <a:prstGeom prst="rect">
            <a:avLst/>
          </a:prstGeom>
        </p:spPr>
      </p:pic>
    </p:spTree>
    <p:extLst>
      <p:ext uri="{BB962C8B-B14F-4D97-AF65-F5344CB8AC3E}">
        <p14:creationId xmlns:p14="http://schemas.microsoft.com/office/powerpoint/2010/main" val="299743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72AA-6888-378C-819D-E3D1C1D1C0B8}"/>
              </a:ext>
            </a:extLst>
          </p:cNvPr>
          <p:cNvSpPr>
            <a:spLocks noGrp="1"/>
          </p:cNvSpPr>
          <p:nvPr>
            <p:ph type="title"/>
          </p:nvPr>
        </p:nvSpPr>
        <p:spPr/>
        <p:txBody>
          <a:bodyPr/>
          <a:lstStyle/>
          <a:p>
            <a:r>
              <a:rPr lang="en-US" dirty="0"/>
              <a:t>Classes And Objects </a:t>
            </a:r>
            <a:endParaRPr lang="en-IN" dirty="0"/>
          </a:p>
        </p:txBody>
      </p:sp>
      <p:sp>
        <p:nvSpPr>
          <p:cNvPr id="3" name="TextBox 2">
            <a:extLst>
              <a:ext uri="{FF2B5EF4-FFF2-40B4-BE49-F238E27FC236}">
                <a16:creationId xmlns:a16="http://schemas.microsoft.com/office/drawing/2014/main" id="{01DD4FB8-11C0-2D7F-E5DA-09EFABCEFC38}"/>
              </a:ext>
            </a:extLst>
          </p:cNvPr>
          <p:cNvSpPr txBox="1"/>
          <p:nvPr/>
        </p:nvSpPr>
        <p:spPr>
          <a:xfrm>
            <a:off x="434563" y="2106653"/>
            <a:ext cx="11093101" cy="4524315"/>
          </a:xfrm>
          <a:prstGeom prst="rect">
            <a:avLst/>
          </a:prstGeom>
          <a:noFill/>
        </p:spPr>
        <p:txBody>
          <a:bodyPr wrap="none" rtlCol="0">
            <a:spAutoFit/>
          </a:bodyPr>
          <a:lstStyle/>
          <a:p>
            <a:r>
              <a:rPr lang="en-US" dirty="0"/>
              <a:t>Class </a:t>
            </a:r>
            <a:r>
              <a:rPr lang="en-US" dirty="0">
                <a:sym typeface="Wingdings" panose="05000000000000000000" pitchFamily="2" charset="2"/>
              </a:rPr>
              <a:t></a:t>
            </a:r>
          </a:p>
          <a:p>
            <a:r>
              <a:rPr lang="en-US" dirty="0">
                <a:sym typeface="Wingdings" panose="05000000000000000000" pitchFamily="2" charset="2"/>
              </a:rPr>
              <a:t>Class is a blueprint / logical entity for an object.</a:t>
            </a:r>
          </a:p>
          <a:p>
            <a:r>
              <a:rPr lang="en-US" dirty="0">
                <a:sym typeface="Wingdings" panose="05000000000000000000" pitchFamily="2" charset="2"/>
              </a:rPr>
              <a:t>Like real world entity has some properties and </a:t>
            </a:r>
          </a:p>
          <a:p>
            <a:r>
              <a:rPr lang="en-US" dirty="0" err="1">
                <a:sym typeface="Wingdings" panose="05000000000000000000" pitchFamily="2" charset="2"/>
              </a:rPr>
              <a:t>behaviour</a:t>
            </a:r>
            <a:r>
              <a:rPr lang="en-US" dirty="0">
                <a:sym typeface="Wingdings" panose="05000000000000000000" pitchFamily="2" charset="2"/>
              </a:rPr>
              <a:t> which is represented by class variables and class methods in programming.</a:t>
            </a:r>
          </a:p>
          <a:p>
            <a:endParaRPr lang="en-US" dirty="0">
              <a:sym typeface="Wingdings" panose="05000000000000000000" pitchFamily="2" charset="2"/>
            </a:endParaRPr>
          </a:p>
          <a:p>
            <a:r>
              <a:rPr lang="en-US" dirty="0">
                <a:sym typeface="Wingdings" panose="05000000000000000000" pitchFamily="2" charset="2"/>
              </a:rPr>
              <a:t>Syntax </a:t>
            </a:r>
          </a:p>
          <a:p>
            <a:endParaRPr lang="en-US" dirty="0">
              <a:sym typeface="Wingdings" panose="05000000000000000000" pitchFamily="2" charset="2"/>
            </a:endParaRPr>
          </a:p>
          <a:p>
            <a:r>
              <a:rPr lang="en-US" dirty="0">
                <a:sym typeface="Wingdings" panose="05000000000000000000" pitchFamily="2" charset="2"/>
              </a:rPr>
              <a:t>Class </a:t>
            </a:r>
            <a:r>
              <a:rPr lang="en-US" dirty="0" err="1">
                <a:sym typeface="Wingdings" panose="05000000000000000000" pitchFamily="2" charset="2"/>
              </a:rPr>
              <a:t>class_name</a:t>
            </a:r>
            <a:r>
              <a:rPr lang="en-US" dirty="0">
                <a:sym typeface="Wingdings" panose="05000000000000000000" pitchFamily="2" charset="2"/>
              </a:rPr>
              <a:t>:</a:t>
            </a:r>
          </a:p>
          <a:p>
            <a:r>
              <a:rPr lang="en-US" dirty="0">
                <a:sym typeface="Wingdings" panose="05000000000000000000" pitchFamily="2" charset="2"/>
              </a:rPr>
              <a:t>   #variables   </a:t>
            </a:r>
          </a:p>
          <a:p>
            <a:r>
              <a:rPr lang="en-US" dirty="0">
                <a:sym typeface="Wingdings" panose="05000000000000000000" pitchFamily="2" charset="2"/>
              </a:rPr>
              <a:t>   #mehtods </a:t>
            </a:r>
          </a:p>
          <a:p>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This is the template of the class it </a:t>
            </a:r>
            <a:r>
              <a:rPr lang="en-US" dirty="0" err="1">
                <a:sym typeface="Wingdings" panose="05000000000000000000" pitchFamily="2" charset="2"/>
              </a:rPr>
              <a:t>dose’nt</a:t>
            </a:r>
            <a:r>
              <a:rPr lang="en-US" dirty="0">
                <a:sym typeface="Wingdings" panose="05000000000000000000" pitchFamily="2" charset="2"/>
              </a:rPr>
              <a:t> use any memory </a:t>
            </a:r>
          </a:p>
          <a:p>
            <a:pPr marL="285750" indent="-285750">
              <a:buFont typeface="Arial" panose="020B0604020202020204" pitchFamily="34" charset="0"/>
              <a:buChar char="•"/>
            </a:pPr>
            <a:r>
              <a:rPr lang="en-US" dirty="0">
                <a:sym typeface="Wingdings" panose="05000000000000000000" pitchFamily="2" charset="2"/>
              </a:rPr>
              <a:t>We define only two things  in class that is methods and variables.  </a:t>
            </a:r>
          </a:p>
          <a:p>
            <a:pPr marL="285750" indent="-285750">
              <a:buFont typeface="Arial" panose="020B0604020202020204" pitchFamily="34" charset="0"/>
              <a:buChar char="•"/>
            </a:pPr>
            <a:r>
              <a:rPr lang="en-US" dirty="0">
                <a:sym typeface="Wingdings" panose="05000000000000000000" pitchFamily="2" charset="2"/>
              </a:rPr>
              <a:t>Now to access the variables and the methods we need to take the help of objects without objects it is</a:t>
            </a:r>
          </a:p>
          <a:p>
            <a:r>
              <a:rPr lang="en-US" dirty="0">
                <a:sym typeface="Wingdings" panose="05000000000000000000" pitchFamily="2" charset="2"/>
              </a:rPr>
              <a:t>     not possible.</a:t>
            </a:r>
          </a:p>
          <a:p>
            <a:pPr marL="285750" indent="-285750">
              <a:buFont typeface="Arial" panose="020B0604020202020204" pitchFamily="34" charset="0"/>
              <a:buChar char="•"/>
            </a:pPr>
            <a:r>
              <a:rPr lang="en-US" dirty="0">
                <a:sym typeface="Wingdings" panose="05000000000000000000" pitchFamily="2" charset="2"/>
              </a:rPr>
              <a:t>And we can’t start a class name with an underscore and a number.</a:t>
            </a:r>
          </a:p>
        </p:txBody>
      </p:sp>
    </p:spTree>
    <p:extLst>
      <p:ext uri="{BB962C8B-B14F-4D97-AF65-F5344CB8AC3E}">
        <p14:creationId xmlns:p14="http://schemas.microsoft.com/office/powerpoint/2010/main" val="16297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CE5D1-D46C-D986-8BE9-3EAC378C4EC2}"/>
              </a:ext>
            </a:extLst>
          </p:cNvPr>
          <p:cNvPicPr>
            <a:picLocks noChangeAspect="1"/>
          </p:cNvPicPr>
          <p:nvPr/>
        </p:nvPicPr>
        <p:blipFill>
          <a:blip r:embed="rId2"/>
          <a:stretch>
            <a:fillRect/>
          </a:stretch>
        </p:blipFill>
        <p:spPr>
          <a:xfrm>
            <a:off x="1113281" y="646331"/>
            <a:ext cx="9156134" cy="4460303"/>
          </a:xfrm>
          <a:prstGeom prst="rect">
            <a:avLst/>
          </a:prstGeom>
        </p:spPr>
      </p:pic>
      <p:pic>
        <p:nvPicPr>
          <p:cNvPr id="5" name="Picture 4">
            <a:extLst>
              <a:ext uri="{FF2B5EF4-FFF2-40B4-BE49-F238E27FC236}">
                <a16:creationId xmlns:a16="http://schemas.microsoft.com/office/drawing/2014/main" id="{EAFEEE60-A258-21DA-AC3F-55DE40EF2C95}"/>
              </a:ext>
            </a:extLst>
          </p:cNvPr>
          <p:cNvPicPr>
            <a:picLocks noChangeAspect="1"/>
          </p:cNvPicPr>
          <p:nvPr/>
        </p:nvPicPr>
        <p:blipFill>
          <a:blip r:embed="rId3"/>
          <a:stretch>
            <a:fillRect/>
          </a:stretch>
        </p:blipFill>
        <p:spPr>
          <a:xfrm>
            <a:off x="3528400" y="5082386"/>
            <a:ext cx="5700254" cy="1775614"/>
          </a:xfrm>
          <a:prstGeom prst="rect">
            <a:avLst/>
          </a:prstGeom>
        </p:spPr>
      </p:pic>
      <p:sp>
        <p:nvSpPr>
          <p:cNvPr id="4" name="TextBox 3">
            <a:extLst>
              <a:ext uri="{FF2B5EF4-FFF2-40B4-BE49-F238E27FC236}">
                <a16:creationId xmlns:a16="http://schemas.microsoft.com/office/drawing/2014/main" id="{61044D62-EC69-3176-A6DA-32854E26CBA7}"/>
              </a:ext>
            </a:extLst>
          </p:cNvPr>
          <p:cNvSpPr txBox="1"/>
          <p:nvPr/>
        </p:nvSpPr>
        <p:spPr>
          <a:xfrm>
            <a:off x="155917" y="0"/>
            <a:ext cx="11347938" cy="646331"/>
          </a:xfrm>
          <a:prstGeom prst="rect">
            <a:avLst/>
          </a:prstGeom>
          <a:noFill/>
        </p:spPr>
        <p:txBody>
          <a:bodyPr wrap="square">
            <a:spAutoFit/>
          </a:bodyPr>
          <a:lstStyle/>
          <a:p>
            <a:r>
              <a:rPr lang="en-US" dirty="0"/>
              <a:t>In the below case you can see it is the case of classes present in the same module so only public and private access modifiers can get access in the classes in the same module.</a:t>
            </a:r>
            <a:endParaRPr lang="en-IN" dirty="0"/>
          </a:p>
        </p:txBody>
      </p:sp>
    </p:spTree>
    <p:extLst>
      <p:ext uri="{BB962C8B-B14F-4D97-AF65-F5344CB8AC3E}">
        <p14:creationId xmlns:p14="http://schemas.microsoft.com/office/powerpoint/2010/main" val="334866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9819-6CE6-B0D7-C488-4F215FCD00A4}"/>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7754C7FF-9A46-45FE-39D0-E26B06D16DAC}"/>
              </a:ext>
            </a:extLst>
          </p:cNvPr>
          <p:cNvSpPr>
            <a:spLocks noGrp="1"/>
          </p:cNvSpPr>
          <p:nvPr>
            <p:ph idx="1"/>
          </p:nvPr>
        </p:nvSpPr>
        <p:spPr>
          <a:xfrm>
            <a:off x="385010" y="2494688"/>
            <a:ext cx="11421979" cy="3610084"/>
          </a:xfrm>
        </p:spPr>
        <p:txBody>
          <a:bodyPr>
            <a:normAutofit fontScale="92500" lnSpcReduction="20000"/>
          </a:bodyPr>
          <a:lstStyle/>
          <a:p>
            <a:r>
              <a:rPr lang="en-US" dirty="0"/>
              <a:t>When we define a class that inherits all the properties of other classes is called inheritance.</a:t>
            </a:r>
          </a:p>
          <a:p>
            <a:r>
              <a:rPr lang="en-US" dirty="0"/>
              <a:t>Syntax </a:t>
            </a:r>
            <a:r>
              <a:rPr lang="en-US" dirty="0">
                <a:sym typeface="Wingdings" panose="05000000000000000000" pitchFamily="2" charset="2"/>
              </a:rPr>
              <a:t> </a:t>
            </a:r>
            <a:r>
              <a:rPr lang="en-IN" dirty="0">
                <a:sym typeface="Wingdings" panose="05000000000000000000" pitchFamily="2" charset="2"/>
              </a:rPr>
              <a:t> class Father : </a:t>
            </a:r>
          </a:p>
          <a:p>
            <a:pPr marL="0" indent="0">
              <a:buNone/>
            </a:pPr>
            <a:r>
              <a:rPr lang="en-IN" dirty="0">
                <a:sym typeface="Wingdings" panose="05000000000000000000" pitchFamily="2" charset="2"/>
              </a:rPr>
              <a:t>                      #code and properties </a:t>
            </a:r>
          </a:p>
          <a:p>
            <a:pPr marL="0" indent="0">
              <a:buNone/>
            </a:pPr>
            <a:r>
              <a:rPr lang="en-IN" dirty="0">
                <a:sym typeface="Wingdings" panose="05000000000000000000" pitchFamily="2" charset="2"/>
              </a:rPr>
              <a:t>                   class Beta(Father):</a:t>
            </a:r>
          </a:p>
          <a:p>
            <a:pPr marL="0" indent="0">
              <a:buNone/>
            </a:pPr>
            <a:r>
              <a:rPr lang="en-IN" dirty="0">
                <a:sym typeface="Wingdings" panose="05000000000000000000" pitchFamily="2" charset="2"/>
              </a:rPr>
              <a:t>                        #code and properties of own and also the properties of his father</a:t>
            </a:r>
          </a:p>
          <a:p>
            <a:pPr marL="0" indent="0">
              <a:buNone/>
            </a:pPr>
            <a:r>
              <a:rPr lang="en-IN" dirty="0">
                <a:sym typeface="Wingdings" panose="05000000000000000000" pitchFamily="2" charset="2"/>
              </a:rPr>
              <a:t>You can see the example of inheritance in the below code.</a:t>
            </a:r>
          </a:p>
          <a:p>
            <a:r>
              <a:rPr lang="en-IN" dirty="0">
                <a:sym typeface="Wingdings" panose="05000000000000000000" pitchFamily="2" charset="2"/>
              </a:rPr>
              <a:t>In the below code </a:t>
            </a:r>
            <a:r>
              <a:rPr lang="en-US" b="0" dirty="0" err="1">
                <a:effectLst/>
                <a:latin typeface="Consolas" panose="020B0609020204030204" pitchFamily="49" charset="0"/>
              </a:rPr>
              <a:t>hee</a:t>
            </a:r>
            <a:r>
              <a:rPr lang="en-US" b="0" dirty="0">
                <a:effectLst/>
                <a:latin typeface="Consolas" panose="020B0609020204030204" pitchFamily="49" charset="0"/>
              </a:rPr>
              <a:t> we are watching that does on creating the object of the son</a:t>
            </a:r>
          </a:p>
          <a:p>
            <a:r>
              <a:rPr lang="en-US" b="0" dirty="0">
                <a:effectLst/>
                <a:latin typeface="Consolas" panose="020B0609020204030204" pitchFamily="49" charset="0"/>
              </a:rPr>
              <a:t># we can access the properties that is function of the parent class </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29161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4D90F2-893E-BEDE-EE18-39D0A7E24161}"/>
              </a:ext>
            </a:extLst>
          </p:cNvPr>
          <p:cNvPicPr>
            <a:picLocks noChangeAspect="1"/>
          </p:cNvPicPr>
          <p:nvPr/>
        </p:nvPicPr>
        <p:blipFill>
          <a:blip r:embed="rId2"/>
          <a:stretch>
            <a:fillRect/>
          </a:stretch>
        </p:blipFill>
        <p:spPr>
          <a:xfrm>
            <a:off x="677868" y="383458"/>
            <a:ext cx="4259949" cy="2225233"/>
          </a:xfrm>
          <a:prstGeom prst="rect">
            <a:avLst/>
          </a:prstGeom>
        </p:spPr>
      </p:pic>
      <p:pic>
        <p:nvPicPr>
          <p:cNvPr id="6" name="Picture 5">
            <a:extLst>
              <a:ext uri="{FF2B5EF4-FFF2-40B4-BE49-F238E27FC236}">
                <a16:creationId xmlns:a16="http://schemas.microsoft.com/office/drawing/2014/main" id="{EA7702C0-8E69-D3AA-9F97-CA04F1D0253D}"/>
              </a:ext>
            </a:extLst>
          </p:cNvPr>
          <p:cNvPicPr>
            <a:picLocks noChangeAspect="1"/>
          </p:cNvPicPr>
          <p:nvPr/>
        </p:nvPicPr>
        <p:blipFill>
          <a:blip r:embed="rId3"/>
          <a:stretch>
            <a:fillRect/>
          </a:stretch>
        </p:blipFill>
        <p:spPr>
          <a:xfrm>
            <a:off x="5794828" y="699992"/>
            <a:ext cx="2918713" cy="998307"/>
          </a:xfrm>
          <a:prstGeom prst="rect">
            <a:avLst/>
          </a:prstGeom>
        </p:spPr>
      </p:pic>
      <p:sp>
        <p:nvSpPr>
          <p:cNvPr id="7" name="TextBox 6">
            <a:extLst>
              <a:ext uri="{FF2B5EF4-FFF2-40B4-BE49-F238E27FC236}">
                <a16:creationId xmlns:a16="http://schemas.microsoft.com/office/drawing/2014/main" id="{EA9A171C-B02C-3517-F21B-29FB700D17AF}"/>
              </a:ext>
            </a:extLst>
          </p:cNvPr>
          <p:cNvSpPr txBox="1"/>
          <p:nvPr/>
        </p:nvSpPr>
        <p:spPr>
          <a:xfrm>
            <a:off x="224589" y="2826785"/>
            <a:ext cx="13600375" cy="3416320"/>
          </a:xfrm>
          <a:prstGeom prst="rect">
            <a:avLst/>
          </a:prstGeom>
          <a:noFill/>
        </p:spPr>
        <p:txBody>
          <a:bodyPr wrap="square" rtlCol="0">
            <a:spAutoFit/>
          </a:bodyPr>
          <a:lstStyle/>
          <a:p>
            <a:r>
              <a:rPr lang="en-US" dirty="0"/>
              <a:t>Now we will try the vice versa is possible or not can we access the properties or methods of son’s class on using </a:t>
            </a:r>
          </a:p>
          <a:p>
            <a:r>
              <a:rPr lang="en-US" dirty="0"/>
              <a:t>the fathers class.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can see that in the above code father cant access the sons class properties it gives the error.</a:t>
            </a:r>
            <a:endParaRPr lang="en-IN" dirty="0"/>
          </a:p>
        </p:txBody>
      </p:sp>
      <p:pic>
        <p:nvPicPr>
          <p:cNvPr id="9" name="Picture 8">
            <a:extLst>
              <a:ext uri="{FF2B5EF4-FFF2-40B4-BE49-F238E27FC236}">
                <a16:creationId xmlns:a16="http://schemas.microsoft.com/office/drawing/2014/main" id="{EC4857A0-B408-B8D3-3E21-9E18236A52A5}"/>
              </a:ext>
            </a:extLst>
          </p:cNvPr>
          <p:cNvPicPr>
            <a:picLocks noChangeAspect="1"/>
          </p:cNvPicPr>
          <p:nvPr/>
        </p:nvPicPr>
        <p:blipFill>
          <a:blip r:embed="rId4"/>
          <a:stretch>
            <a:fillRect/>
          </a:stretch>
        </p:blipFill>
        <p:spPr>
          <a:xfrm>
            <a:off x="795902" y="3607106"/>
            <a:ext cx="4343776" cy="1988992"/>
          </a:xfrm>
          <a:prstGeom prst="rect">
            <a:avLst/>
          </a:prstGeom>
        </p:spPr>
      </p:pic>
      <p:pic>
        <p:nvPicPr>
          <p:cNvPr id="11" name="Picture 10">
            <a:extLst>
              <a:ext uri="{FF2B5EF4-FFF2-40B4-BE49-F238E27FC236}">
                <a16:creationId xmlns:a16="http://schemas.microsoft.com/office/drawing/2014/main" id="{CBA21164-C16F-7A00-CE4F-003E391BE6E3}"/>
              </a:ext>
            </a:extLst>
          </p:cNvPr>
          <p:cNvPicPr>
            <a:picLocks noChangeAspect="1"/>
          </p:cNvPicPr>
          <p:nvPr/>
        </p:nvPicPr>
        <p:blipFill>
          <a:blip r:embed="rId5"/>
          <a:stretch>
            <a:fillRect/>
          </a:stretch>
        </p:blipFill>
        <p:spPr>
          <a:xfrm>
            <a:off x="5944589" y="3870018"/>
            <a:ext cx="4922947" cy="1463167"/>
          </a:xfrm>
          <a:prstGeom prst="rect">
            <a:avLst/>
          </a:prstGeom>
        </p:spPr>
      </p:pic>
    </p:spTree>
    <p:extLst>
      <p:ext uri="{BB962C8B-B14F-4D97-AF65-F5344CB8AC3E}">
        <p14:creationId xmlns:p14="http://schemas.microsoft.com/office/powerpoint/2010/main" val="220385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D77-2AE0-6231-051A-87D1A3ED89D4}"/>
              </a:ext>
            </a:extLst>
          </p:cNvPr>
          <p:cNvSpPr>
            <a:spLocks noGrp="1"/>
          </p:cNvSpPr>
          <p:nvPr>
            <p:ph type="title"/>
          </p:nvPr>
        </p:nvSpPr>
        <p:spPr/>
        <p:txBody>
          <a:bodyPr/>
          <a:lstStyle/>
          <a:p>
            <a:r>
              <a:rPr lang="en-US" dirty="0"/>
              <a:t>Types of Inheritance</a:t>
            </a:r>
            <a:endParaRPr lang="en-IN" dirty="0"/>
          </a:p>
        </p:txBody>
      </p:sp>
      <p:sp>
        <p:nvSpPr>
          <p:cNvPr id="3" name="Content Placeholder 2">
            <a:extLst>
              <a:ext uri="{FF2B5EF4-FFF2-40B4-BE49-F238E27FC236}">
                <a16:creationId xmlns:a16="http://schemas.microsoft.com/office/drawing/2014/main" id="{445F7949-86EA-7D72-30A7-870B8D251CD7}"/>
              </a:ext>
            </a:extLst>
          </p:cNvPr>
          <p:cNvSpPr>
            <a:spLocks noGrp="1"/>
          </p:cNvSpPr>
          <p:nvPr>
            <p:ph idx="1"/>
          </p:nvPr>
        </p:nvSpPr>
        <p:spPr/>
        <p:txBody>
          <a:bodyPr/>
          <a:lstStyle/>
          <a:p>
            <a:pPr marL="457200" indent="-457200">
              <a:buAutoNum type="arabicPeriod"/>
            </a:pPr>
            <a:r>
              <a:rPr lang="en-US" dirty="0"/>
              <a:t>Single/Simple Inheritance</a:t>
            </a:r>
          </a:p>
          <a:p>
            <a:pPr marL="457200" indent="-457200">
              <a:buAutoNum type="arabicPeriod"/>
            </a:pPr>
            <a:r>
              <a:rPr lang="en-US" dirty="0"/>
              <a:t>Multiple Inheritance</a:t>
            </a:r>
          </a:p>
          <a:p>
            <a:pPr marL="457200" indent="-457200">
              <a:buAutoNum type="arabicPeriod"/>
            </a:pPr>
            <a:r>
              <a:rPr lang="en-US" dirty="0"/>
              <a:t>Multilevel Inheritance </a:t>
            </a:r>
          </a:p>
          <a:p>
            <a:pPr marL="457200" indent="-457200">
              <a:buAutoNum type="arabicPeriod"/>
            </a:pPr>
            <a:r>
              <a:rPr lang="en-US" dirty="0"/>
              <a:t>Hierarchal Inheritance</a:t>
            </a:r>
          </a:p>
          <a:p>
            <a:pPr marL="457200" indent="-457200">
              <a:buAutoNum type="arabicPeriod"/>
            </a:pPr>
            <a:r>
              <a:rPr lang="en-US" dirty="0"/>
              <a:t>Hybrid Inheritance</a:t>
            </a:r>
            <a:endParaRPr lang="en-IN" dirty="0"/>
          </a:p>
        </p:txBody>
      </p:sp>
    </p:spTree>
    <p:extLst>
      <p:ext uri="{BB962C8B-B14F-4D97-AF65-F5344CB8AC3E}">
        <p14:creationId xmlns:p14="http://schemas.microsoft.com/office/powerpoint/2010/main" val="2543081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17D-037A-49DF-882C-C1351A92A2B4}"/>
              </a:ext>
            </a:extLst>
          </p:cNvPr>
          <p:cNvSpPr>
            <a:spLocks noGrp="1"/>
          </p:cNvSpPr>
          <p:nvPr>
            <p:ph type="title"/>
          </p:nvPr>
        </p:nvSpPr>
        <p:spPr/>
        <p:txBody>
          <a:bodyPr/>
          <a:lstStyle/>
          <a:p>
            <a:r>
              <a:rPr lang="en-US" dirty="0"/>
              <a:t>Simple \ Single Inheritance </a:t>
            </a:r>
            <a:endParaRPr lang="en-IN" dirty="0"/>
          </a:p>
        </p:txBody>
      </p:sp>
      <p:sp>
        <p:nvSpPr>
          <p:cNvPr id="3" name="Content Placeholder 2">
            <a:extLst>
              <a:ext uri="{FF2B5EF4-FFF2-40B4-BE49-F238E27FC236}">
                <a16:creationId xmlns:a16="http://schemas.microsoft.com/office/drawing/2014/main" id="{EFAA54D3-1BCC-7742-49E8-35BE950EF355}"/>
              </a:ext>
            </a:extLst>
          </p:cNvPr>
          <p:cNvSpPr>
            <a:spLocks noGrp="1"/>
          </p:cNvSpPr>
          <p:nvPr>
            <p:ph idx="1"/>
          </p:nvPr>
        </p:nvSpPr>
        <p:spPr>
          <a:xfrm>
            <a:off x="402393" y="2336873"/>
            <a:ext cx="9613861" cy="3599316"/>
          </a:xfrm>
        </p:spPr>
        <p:txBody>
          <a:bodyPr/>
          <a:lstStyle/>
          <a:p>
            <a:r>
              <a:rPr lang="en-US" dirty="0"/>
              <a:t>Simple inheritance is nothing but which contain only one parent class and only one child class.</a:t>
            </a:r>
          </a:p>
          <a:p>
            <a:r>
              <a:rPr lang="en-US" dirty="0"/>
              <a:t>Syntax </a:t>
            </a:r>
            <a:r>
              <a:rPr lang="en-US" dirty="0">
                <a:sym typeface="Wingdings" panose="05000000000000000000" pitchFamily="2" charset="2"/>
              </a:rPr>
              <a:t> class parent:</a:t>
            </a:r>
          </a:p>
          <a:p>
            <a:pPr marL="0" indent="0">
              <a:buNone/>
            </a:pPr>
            <a:r>
              <a:rPr lang="en-US" dirty="0">
                <a:sym typeface="Wingdings" panose="05000000000000000000" pitchFamily="2" charset="2"/>
              </a:rPr>
              <a:t>                     #properties</a:t>
            </a:r>
          </a:p>
          <a:p>
            <a:pPr marL="0" indent="0">
              <a:buNone/>
            </a:pPr>
            <a:r>
              <a:rPr lang="en-US" dirty="0">
                <a:sym typeface="Wingdings" panose="05000000000000000000" pitchFamily="2" charset="2"/>
              </a:rPr>
              <a:t>                 class child(parent):</a:t>
            </a:r>
          </a:p>
          <a:p>
            <a:pPr marL="0" indent="0">
              <a:buNone/>
            </a:pPr>
            <a:r>
              <a:rPr lang="en-US" dirty="0">
                <a:sym typeface="Wingdings" panose="05000000000000000000" pitchFamily="2" charset="2"/>
              </a:rPr>
              <a:t>                     #here we can access parents as well as</a:t>
            </a:r>
          </a:p>
          <a:p>
            <a:pPr marL="0" indent="0">
              <a:buNone/>
            </a:pPr>
            <a:r>
              <a:rPr lang="en-US" dirty="0">
                <a:sym typeface="Wingdings" panose="05000000000000000000" pitchFamily="2" charset="2"/>
              </a:rPr>
              <a:t>                       </a:t>
            </a:r>
            <a:r>
              <a:rPr lang="en-US" dirty="0" err="1">
                <a:sym typeface="Wingdings" panose="05000000000000000000" pitchFamily="2" charset="2"/>
              </a:rPr>
              <a:t>childs</a:t>
            </a:r>
            <a:r>
              <a:rPr lang="en-US" dirty="0">
                <a:sym typeface="Wingdings" panose="05000000000000000000" pitchFamily="2" charset="2"/>
              </a:rPr>
              <a:t> properties </a:t>
            </a:r>
            <a:r>
              <a:rPr lang="en-US" dirty="0" err="1">
                <a:sym typeface="Wingdings" panose="05000000000000000000" pitchFamily="2" charset="2"/>
              </a:rPr>
              <a:t>i.e</a:t>
            </a:r>
            <a:r>
              <a:rPr lang="en-US" dirty="0">
                <a:sym typeface="Wingdings" panose="05000000000000000000" pitchFamily="2" charset="2"/>
              </a:rPr>
              <a:t> properties of it’s own.</a:t>
            </a:r>
          </a:p>
          <a:p>
            <a:pPr marL="0" indent="0">
              <a:buNone/>
            </a:pPr>
            <a:endParaRPr lang="en-US" dirty="0">
              <a:sym typeface="Wingdings" panose="05000000000000000000" pitchFamily="2" charset="2"/>
            </a:endParaRPr>
          </a:p>
        </p:txBody>
      </p:sp>
      <p:pic>
        <p:nvPicPr>
          <p:cNvPr id="1026" name="Picture 2" descr="Inheritance in C++ - GeeksforGeeks">
            <a:extLst>
              <a:ext uri="{FF2B5EF4-FFF2-40B4-BE49-F238E27FC236}">
                <a16:creationId xmlns:a16="http://schemas.microsoft.com/office/drawing/2014/main" id="{63C51F3E-1006-8AF6-EA3C-E425D1A5B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8757" y="3193556"/>
            <a:ext cx="29908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0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4617-6A38-E534-8023-7ACF1BB4363C}"/>
              </a:ext>
            </a:extLst>
          </p:cNvPr>
          <p:cNvSpPr>
            <a:spLocks noGrp="1"/>
          </p:cNvSpPr>
          <p:nvPr>
            <p:ph type="title"/>
          </p:nvPr>
        </p:nvSpPr>
        <p:spPr/>
        <p:txBody>
          <a:bodyPr/>
          <a:lstStyle/>
          <a:p>
            <a:r>
              <a:rPr lang="en-US" dirty="0"/>
              <a:t>Multilevel Inheritance</a:t>
            </a:r>
            <a:endParaRPr lang="en-IN" dirty="0"/>
          </a:p>
        </p:txBody>
      </p:sp>
      <p:sp>
        <p:nvSpPr>
          <p:cNvPr id="3" name="Content Placeholder 2">
            <a:extLst>
              <a:ext uri="{FF2B5EF4-FFF2-40B4-BE49-F238E27FC236}">
                <a16:creationId xmlns:a16="http://schemas.microsoft.com/office/drawing/2014/main" id="{6ACE4368-6053-2DED-F0EC-03B7A8C2DFFE}"/>
              </a:ext>
            </a:extLst>
          </p:cNvPr>
          <p:cNvSpPr>
            <a:spLocks noGrp="1"/>
          </p:cNvSpPr>
          <p:nvPr>
            <p:ph idx="1"/>
          </p:nvPr>
        </p:nvSpPr>
        <p:spPr>
          <a:xfrm>
            <a:off x="680322" y="2336872"/>
            <a:ext cx="9827258" cy="4160181"/>
          </a:xfrm>
        </p:spPr>
        <p:txBody>
          <a:bodyPr>
            <a:normAutofit fontScale="85000" lnSpcReduction="20000"/>
          </a:bodyPr>
          <a:lstStyle/>
          <a:p>
            <a:r>
              <a:rPr lang="en-US" dirty="0"/>
              <a:t>In this inheritance we have one parent class and multiple child classes.</a:t>
            </a:r>
          </a:p>
          <a:p>
            <a:r>
              <a:rPr lang="en-US" dirty="0"/>
              <a:t>Syntax </a:t>
            </a:r>
            <a:r>
              <a:rPr lang="en-US" dirty="0">
                <a:sym typeface="Wingdings" panose="05000000000000000000" pitchFamily="2" charset="2"/>
              </a:rPr>
              <a:t> class Parent : </a:t>
            </a:r>
          </a:p>
          <a:p>
            <a:pPr marL="0" indent="0">
              <a:buNone/>
            </a:pPr>
            <a:r>
              <a:rPr lang="en-US" dirty="0">
                <a:sym typeface="Wingdings" panose="05000000000000000000" pitchFamily="2" charset="2"/>
              </a:rPr>
              <a:t>                     #properties of own </a:t>
            </a:r>
          </a:p>
          <a:p>
            <a:pPr marL="0" indent="0">
              <a:buNone/>
            </a:pPr>
            <a:r>
              <a:rPr lang="en-US" dirty="0">
                <a:sym typeface="Wingdings" panose="05000000000000000000" pitchFamily="2" charset="2"/>
              </a:rPr>
              <a:t>                  class Child1(Parent):</a:t>
            </a:r>
          </a:p>
          <a:p>
            <a:pPr marL="0" indent="0">
              <a:buNone/>
            </a:pPr>
            <a:r>
              <a:rPr lang="en-US" dirty="0">
                <a:sym typeface="Wingdings" panose="05000000000000000000" pitchFamily="2" charset="2"/>
              </a:rPr>
              <a:t>                      #properties of own + prop of Parent</a:t>
            </a:r>
          </a:p>
          <a:p>
            <a:pPr marL="0" indent="0">
              <a:buNone/>
            </a:pPr>
            <a:r>
              <a:rPr lang="en-US" dirty="0">
                <a:sym typeface="Wingdings" panose="05000000000000000000" pitchFamily="2" charset="2"/>
              </a:rPr>
              <a:t>                  class Child2(Child1):</a:t>
            </a:r>
          </a:p>
          <a:p>
            <a:pPr marL="0" indent="0">
              <a:buNone/>
            </a:pPr>
            <a:r>
              <a:rPr lang="en-US" dirty="0">
                <a:sym typeface="Wingdings" panose="05000000000000000000" pitchFamily="2" charset="2"/>
              </a:rPr>
              <a:t>                       #properties of own + prop of Parent + </a:t>
            </a:r>
          </a:p>
          <a:p>
            <a:pPr marL="0" indent="0">
              <a:buNone/>
            </a:pPr>
            <a:r>
              <a:rPr lang="en-US" dirty="0">
                <a:sym typeface="Wingdings" panose="05000000000000000000" pitchFamily="2" charset="2"/>
              </a:rPr>
              <a:t>                          prop of child1</a:t>
            </a:r>
          </a:p>
          <a:p>
            <a:pPr marL="0" indent="0">
              <a:buNone/>
            </a:pPr>
            <a:r>
              <a:rPr lang="en-US" dirty="0">
                <a:sym typeface="Wingdings" panose="05000000000000000000" pitchFamily="2" charset="2"/>
              </a:rPr>
              <a:t>It goes level by level that’s why called as multilevel inheritance.</a:t>
            </a:r>
            <a:endParaRPr lang="en-US" dirty="0"/>
          </a:p>
          <a:p>
            <a:r>
              <a:rPr lang="en-IN" dirty="0"/>
              <a:t>In the below example you can see that in all the classes there </a:t>
            </a:r>
          </a:p>
          <a:p>
            <a:pPr marL="0" indent="0">
              <a:buNone/>
            </a:pPr>
            <a:r>
              <a:rPr lang="en-IN" dirty="0"/>
              <a:t>   are methods and variables which got </a:t>
            </a:r>
            <a:r>
              <a:rPr lang="en-IN" dirty="0" err="1"/>
              <a:t>accessesd</a:t>
            </a:r>
            <a:r>
              <a:rPr lang="en-IN" dirty="0"/>
              <a:t> by simply creating </a:t>
            </a:r>
          </a:p>
          <a:p>
            <a:pPr marL="0" indent="0">
              <a:buNone/>
            </a:pPr>
            <a:r>
              <a:rPr lang="en-IN" dirty="0"/>
              <a:t>   the class of last child .</a:t>
            </a:r>
          </a:p>
        </p:txBody>
      </p:sp>
      <p:pic>
        <p:nvPicPr>
          <p:cNvPr id="2050" name="Picture 2" descr="C# | Multilevel Inheritance - GeeksforGeeks">
            <a:extLst>
              <a:ext uri="{FF2B5EF4-FFF2-40B4-BE49-F238E27FC236}">
                <a16:creationId xmlns:a16="http://schemas.microsoft.com/office/drawing/2014/main" id="{443D7DF9-CB65-E73A-AF0A-26DDDF689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789" y="2811887"/>
            <a:ext cx="2939880" cy="356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7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EEFDC6-55AD-9BDD-3500-6B4FC2125C93}"/>
              </a:ext>
            </a:extLst>
          </p:cNvPr>
          <p:cNvPicPr>
            <a:picLocks noChangeAspect="1"/>
          </p:cNvPicPr>
          <p:nvPr/>
        </p:nvPicPr>
        <p:blipFill>
          <a:blip r:embed="rId2"/>
          <a:stretch>
            <a:fillRect/>
          </a:stretch>
        </p:blipFill>
        <p:spPr>
          <a:xfrm>
            <a:off x="565266" y="343618"/>
            <a:ext cx="5029636" cy="1935648"/>
          </a:xfrm>
          <a:prstGeom prst="rect">
            <a:avLst/>
          </a:prstGeom>
        </p:spPr>
      </p:pic>
      <p:pic>
        <p:nvPicPr>
          <p:cNvPr id="5" name="Picture 4">
            <a:extLst>
              <a:ext uri="{FF2B5EF4-FFF2-40B4-BE49-F238E27FC236}">
                <a16:creationId xmlns:a16="http://schemas.microsoft.com/office/drawing/2014/main" id="{F135CC26-2E3A-2DF8-A3D8-B27D6A316E3A}"/>
              </a:ext>
            </a:extLst>
          </p:cNvPr>
          <p:cNvPicPr>
            <a:picLocks noChangeAspect="1"/>
          </p:cNvPicPr>
          <p:nvPr/>
        </p:nvPicPr>
        <p:blipFill>
          <a:blip r:embed="rId3"/>
          <a:stretch>
            <a:fillRect/>
          </a:stretch>
        </p:blipFill>
        <p:spPr>
          <a:xfrm>
            <a:off x="6096000" y="636626"/>
            <a:ext cx="5814564" cy="1028789"/>
          </a:xfrm>
          <a:prstGeom prst="rect">
            <a:avLst/>
          </a:prstGeom>
        </p:spPr>
      </p:pic>
    </p:spTree>
    <p:extLst>
      <p:ext uri="{BB962C8B-B14F-4D97-AF65-F5344CB8AC3E}">
        <p14:creationId xmlns:p14="http://schemas.microsoft.com/office/powerpoint/2010/main" val="3748258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FD06-6B0F-F434-C85C-44AD93557716}"/>
              </a:ext>
            </a:extLst>
          </p:cNvPr>
          <p:cNvSpPr>
            <a:spLocks noGrp="1"/>
          </p:cNvSpPr>
          <p:nvPr>
            <p:ph type="title"/>
          </p:nvPr>
        </p:nvSpPr>
        <p:spPr/>
        <p:txBody>
          <a:bodyPr/>
          <a:lstStyle/>
          <a:p>
            <a:r>
              <a:rPr lang="en-US" dirty="0"/>
              <a:t>Multiple Inheritance</a:t>
            </a:r>
            <a:endParaRPr lang="en-IN" dirty="0"/>
          </a:p>
        </p:txBody>
      </p:sp>
      <p:sp>
        <p:nvSpPr>
          <p:cNvPr id="3" name="Content Placeholder 2">
            <a:extLst>
              <a:ext uri="{FF2B5EF4-FFF2-40B4-BE49-F238E27FC236}">
                <a16:creationId xmlns:a16="http://schemas.microsoft.com/office/drawing/2014/main" id="{341F6E57-A840-1D84-864B-1558EA442A81}"/>
              </a:ext>
            </a:extLst>
          </p:cNvPr>
          <p:cNvSpPr>
            <a:spLocks noGrp="1"/>
          </p:cNvSpPr>
          <p:nvPr>
            <p:ph idx="1"/>
          </p:nvPr>
        </p:nvSpPr>
        <p:spPr>
          <a:xfrm>
            <a:off x="680321" y="2336873"/>
            <a:ext cx="7838037" cy="2908896"/>
          </a:xfrm>
        </p:spPr>
        <p:txBody>
          <a:bodyPr>
            <a:normAutofit fontScale="55000" lnSpcReduction="20000"/>
          </a:bodyPr>
          <a:lstStyle/>
          <a:p>
            <a:r>
              <a:rPr lang="en-US" dirty="0"/>
              <a:t>In heritance contains more than one parents and only a single child. And this is called as the multiple inheritance.</a:t>
            </a:r>
          </a:p>
          <a:p>
            <a:r>
              <a:rPr lang="en-US" dirty="0"/>
              <a:t>Syntax </a:t>
            </a:r>
            <a:r>
              <a:rPr lang="en-US" dirty="0">
                <a:sym typeface="Wingdings" panose="05000000000000000000" pitchFamily="2" charset="2"/>
              </a:rPr>
              <a:t> class parent1:</a:t>
            </a:r>
          </a:p>
          <a:p>
            <a:pPr marL="0" indent="0">
              <a:buNone/>
            </a:pPr>
            <a:r>
              <a:rPr lang="en-US" dirty="0">
                <a:sym typeface="Wingdings" panose="05000000000000000000" pitchFamily="2" charset="2"/>
              </a:rPr>
              <a:t>                    #prop of parent1</a:t>
            </a:r>
          </a:p>
          <a:p>
            <a:pPr marL="0" indent="0">
              <a:buNone/>
            </a:pPr>
            <a:r>
              <a:rPr lang="en-US" dirty="0">
                <a:sym typeface="Wingdings" panose="05000000000000000000" pitchFamily="2" charset="2"/>
              </a:rPr>
              <a:t>                  class parent2:</a:t>
            </a:r>
            <a:endParaRPr lang="en-US" dirty="0"/>
          </a:p>
          <a:p>
            <a:pPr marL="0" indent="0">
              <a:buNone/>
            </a:pPr>
            <a:r>
              <a:rPr lang="en-IN" dirty="0"/>
              <a:t>                     #prop of parent 2</a:t>
            </a:r>
          </a:p>
          <a:p>
            <a:pPr marL="0" indent="0">
              <a:buNone/>
            </a:pPr>
            <a:r>
              <a:rPr lang="en-IN" dirty="0"/>
              <a:t>                   class parent3:</a:t>
            </a:r>
          </a:p>
          <a:p>
            <a:pPr marL="0" indent="0">
              <a:buNone/>
            </a:pPr>
            <a:r>
              <a:rPr lang="en-IN" dirty="0"/>
              <a:t>                      #prop of parent3</a:t>
            </a:r>
          </a:p>
          <a:p>
            <a:pPr marL="0" indent="0">
              <a:buNone/>
            </a:pPr>
            <a:r>
              <a:rPr lang="en-IN" dirty="0"/>
              <a:t>                    class child(parent1,parent2,parent3):</a:t>
            </a:r>
          </a:p>
          <a:p>
            <a:pPr marL="0" indent="0">
              <a:buNone/>
            </a:pPr>
            <a:r>
              <a:rPr lang="en-IN" dirty="0"/>
              <a:t>                         #properties of own + prop of parent1,2,3   </a:t>
            </a:r>
          </a:p>
          <a:p>
            <a:pPr marL="0" indent="0">
              <a:buNone/>
            </a:pPr>
            <a:r>
              <a:rPr lang="en-IN" dirty="0"/>
              <a:t>In the below code </a:t>
            </a:r>
            <a:r>
              <a:rPr lang="en-IN" dirty="0" err="1"/>
              <a:t>teamleaad</a:t>
            </a:r>
            <a:r>
              <a:rPr lang="en-IN" dirty="0"/>
              <a:t> can </a:t>
            </a:r>
            <a:r>
              <a:rPr lang="en-IN" dirty="0" err="1"/>
              <a:t>acces</a:t>
            </a:r>
            <a:r>
              <a:rPr lang="en-IN" dirty="0"/>
              <a:t> the properties of both the employees.</a:t>
            </a:r>
          </a:p>
        </p:txBody>
      </p:sp>
      <p:pic>
        <p:nvPicPr>
          <p:cNvPr id="3078" name="Picture 6" descr="Multiple Inheritance in Python - GeeksforGeeks">
            <a:extLst>
              <a:ext uri="{FF2B5EF4-FFF2-40B4-BE49-F238E27FC236}">
                <a16:creationId xmlns:a16="http://schemas.microsoft.com/office/drawing/2014/main" id="{DACC649C-AE89-37FA-A2B0-DE79DD44E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952" y="2842358"/>
            <a:ext cx="3539943" cy="21814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5E277F-8DC6-26D8-FDDF-F77FAF3283D8}"/>
              </a:ext>
            </a:extLst>
          </p:cNvPr>
          <p:cNvPicPr>
            <a:picLocks noChangeAspect="1"/>
          </p:cNvPicPr>
          <p:nvPr/>
        </p:nvPicPr>
        <p:blipFill>
          <a:blip r:embed="rId3"/>
          <a:stretch>
            <a:fillRect/>
          </a:stretch>
        </p:blipFill>
        <p:spPr>
          <a:xfrm>
            <a:off x="551984" y="5245769"/>
            <a:ext cx="2861261" cy="1591044"/>
          </a:xfrm>
          <a:prstGeom prst="rect">
            <a:avLst/>
          </a:prstGeom>
        </p:spPr>
      </p:pic>
      <p:pic>
        <p:nvPicPr>
          <p:cNvPr id="9" name="Picture 8">
            <a:extLst>
              <a:ext uri="{FF2B5EF4-FFF2-40B4-BE49-F238E27FC236}">
                <a16:creationId xmlns:a16="http://schemas.microsoft.com/office/drawing/2014/main" id="{B99C5C02-DA7F-B377-F611-96B79E90568D}"/>
              </a:ext>
            </a:extLst>
          </p:cNvPr>
          <p:cNvPicPr>
            <a:picLocks noChangeAspect="1"/>
          </p:cNvPicPr>
          <p:nvPr/>
        </p:nvPicPr>
        <p:blipFill>
          <a:blip r:embed="rId4"/>
          <a:stretch>
            <a:fillRect/>
          </a:stretch>
        </p:blipFill>
        <p:spPr>
          <a:xfrm>
            <a:off x="3566433" y="5540843"/>
            <a:ext cx="2941575" cy="1127858"/>
          </a:xfrm>
          <a:prstGeom prst="rect">
            <a:avLst/>
          </a:prstGeom>
        </p:spPr>
      </p:pic>
    </p:spTree>
    <p:extLst>
      <p:ext uri="{BB962C8B-B14F-4D97-AF65-F5344CB8AC3E}">
        <p14:creationId xmlns:p14="http://schemas.microsoft.com/office/powerpoint/2010/main" val="282675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11C7-798C-2199-EA82-F14904F18CE0}"/>
              </a:ext>
            </a:extLst>
          </p:cNvPr>
          <p:cNvSpPr>
            <a:spLocks noGrp="1"/>
          </p:cNvSpPr>
          <p:nvPr>
            <p:ph type="title"/>
          </p:nvPr>
        </p:nvSpPr>
        <p:spPr/>
        <p:txBody>
          <a:bodyPr/>
          <a:lstStyle/>
          <a:p>
            <a:r>
              <a:rPr lang="en-US" dirty="0" err="1"/>
              <a:t>Herarchical</a:t>
            </a:r>
            <a:r>
              <a:rPr lang="en-US" dirty="0"/>
              <a:t> Inheritance</a:t>
            </a:r>
            <a:endParaRPr lang="en-IN" dirty="0"/>
          </a:p>
        </p:txBody>
      </p:sp>
      <p:sp>
        <p:nvSpPr>
          <p:cNvPr id="3" name="Content Placeholder 2">
            <a:extLst>
              <a:ext uri="{FF2B5EF4-FFF2-40B4-BE49-F238E27FC236}">
                <a16:creationId xmlns:a16="http://schemas.microsoft.com/office/drawing/2014/main" id="{730CEF15-C8AD-F57A-3CD1-D7AED00F3BD1}"/>
              </a:ext>
            </a:extLst>
          </p:cNvPr>
          <p:cNvSpPr>
            <a:spLocks noGrp="1"/>
          </p:cNvSpPr>
          <p:nvPr>
            <p:ph idx="1"/>
          </p:nvPr>
        </p:nvSpPr>
        <p:spPr>
          <a:xfrm>
            <a:off x="680321" y="2550695"/>
            <a:ext cx="9955595" cy="3898842"/>
          </a:xfrm>
        </p:spPr>
        <p:txBody>
          <a:bodyPr>
            <a:normAutofit fontScale="92500" lnSpcReduction="20000"/>
          </a:bodyPr>
          <a:lstStyle/>
          <a:p>
            <a:r>
              <a:rPr lang="en-US" dirty="0"/>
              <a:t>Inheritance in which there are multiple child classes and single child class and all the child classes can </a:t>
            </a:r>
            <a:r>
              <a:rPr lang="en-US" dirty="0" err="1"/>
              <a:t>acces</a:t>
            </a:r>
            <a:r>
              <a:rPr lang="en-US" dirty="0"/>
              <a:t> the properties of the parent class is known as </a:t>
            </a:r>
            <a:r>
              <a:rPr lang="en-US" dirty="0" err="1"/>
              <a:t>herarachial</a:t>
            </a:r>
            <a:r>
              <a:rPr lang="en-US" dirty="0"/>
              <a:t> inheritance.</a:t>
            </a:r>
          </a:p>
          <a:p>
            <a:r>
              <a:rPr lang="en-US" dirty="0"/>
              <a:t>Syntax</a:t>
            </a:r>
            <a:r>
              <a:rPr lang="en-US" dirty="0">
                <a:sym typeface="Wingdings" panose="05000000000000000000" pitchFamily="2" charset="2"/>
              </a:rPr>
              <a:t></a:t>
            </a:r>
            <a:r>
              <a:rPr lang="en-IN" dirty="0">
                <a:sym typeface="Wingdings" panose="05000000000000000000" pitchFamily="2" charset="2"/>
              </a:rPr>
              <a:t> class parent:</a:t>
            </a:r>
          </a:p>
          <a:p>
            <a:pPr marL="0" indent="0">
              <a:buNone/>
            </a:pPr>
            <a:r>
              <a:rPr lang="en-IN" dirty="0">
                <a:sym typeface="Wingdings" panose="05000000000000000000" pitchFamily="2" charset="2"/>
              </a:rPr>
              <a:t>                  #has own prop</a:t>
            </a:r>
          </a:p>
          <a:p>
            <a:pPr marL="0" indent="0">
              <a:buNone/>
            </a:pPr>
            <a:r>
              <a:rPr lang="en-IN" dirty="0">
                <a:sym typeface="Wingdings" panose="05000000000000000000" pitchFamily="2" charset="2"/>
              </a:rPr>
              <a:t>                 class child(parent):</a:t>
            </a:r>
          </a:p>
          <a:p>
            <a:pPr marL="0" indent="0">
              <a:buNone/>
            </a:pPr>
            <a:r>
              <a:rPr lang="en-IN" dirty="0">
                <a:sym typeface="Wingdings" panose="05000000000000000000" pitchFamily="2" charset="2"/>
              </a:rPr>
              <a:t>                     #has own as well as the parents prop</a:t>
            </a:r>
          </a:p>
          <a:p>
            <a:pPr marL="0" indent="0">
              <a:buNone/>
            </a:pPr>
            <a:r>
              <a:rPr lang="en-IN" dirty="0">
                <a:sym typeface="Wingdings" panose="05000000000000000000" pitchFamily="2" charset="2"/>
              </a:rPr>
              <a:t>                  class child1(parent):</a:t>
            </a:r>
          </a:p>
          <a:p>
            <a:pPr marL="0" indent="0">
              <a:buNone/>
            </a:pPr>
            <a:r>
              <a:rPr lang="en-IN" dirty="0">
                <a:sym typeface="Wingdings" panose="05000000000000000000" pitchFamily="2" charset="2"/>
              </a:rPr>
              <a:t>                     #has own as well as the parents prop</a:t>
            </a:r>
          </a:p>
          <a:p>
            <a:pPr marL="0" indent="0">
              <a:buNone/>
            </a:pPr>
            <a:r>
              <a:rPr lang="en-US" b="0" i="0" dirty="0">
                <a:solidFill>
                  <a:srgbClr val="273239"/>
                </a:solidFill>
                <a:effectLst/>
                <a:latin typeface="Nunito" panose="020F0502020204030204" pitchFamily="2" charset="0"/>
              </a:rPr>
              <a:t>In Hierarchical inheritance, more than one sub-class inherits the property of a single base class.</a:t>
            </a:r>
            <a:endParaRPr lang="en-US" dirty="0">
              <a:sym typeface="Wingdings" panose="05000000000000000000" pitchFamily="2" charset="2"/>
            </a:endParaRPr>
          </a:p>
        </p:txBody>
      </p:sp>
      <p:pic>
        <p:nvPicPr>
          <p:cNvPr id="1026" name="Picture 2" descr="C++ Hierarchical Inheritance - GeeksforGeeks">
            <a:extLst>
              <a:ext uri="{FF2B5EF4-FFF2-40B4-BE49-F238E27FC236}">
                <a16:creationId xmlns:a16="http://schemas.microsoft.com/office/drawing/2014/main" id="{C32C9963-F09C-5E07-68DE-068869E6D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012" y="3124200"/>
            <a:ext cx="2779667" cy="237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531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89E0-BE73-A7AD-66DF-73AFAE7063B6}"/>
              </a:ext>
            </a:extLst>
          </p:cNvPr>
          <p:cNvSpPr>
            <a:spLocks noGrp="1"/>
          </p:cNvSpPr>
          <p:nvPr>
            <p:ph type="title"/>
          </p:nvPr>
        </p:nvSpPr>
        <p:spPr/>
        <p:txBody>
          <a:bodyPr/>
          <a:lstStyle/>
          <a:p>
            <a:r>
              <a:rPr lang="en-US" dirty="0"/>
              <a:t>Encapsulation </a:t>
            </a:r>
            <a:endParaRPr lang="en-IN" dirty="0"/>
          </a:p>
        </p:txBody>
      </p:sp>
      <p:sp>
        <p:nvSpPr>
          <p:cNvPr id="3" name="Content Placeholder 2">
            <a:extLst>
              <a:ext uri="{FF2B5EF4-FFF2-40B4-BE49-F238E27FC236}">
                <a16:creationId xmlns:a16="http://schemas.microsoft.com/office/drawing/2014/main" id="{1DEA978E-FC72-668C-9DD1-56E6653D2EAA}"/>
              </a:ext>
            </a:extLst>
          </p:cNvPr>
          <p:cNvSpPr>
            <a:spLocks noGrp="1"/>
          </p:cNvSpPr>
          <p:nvPr>
            <p:ph idx="1"/>
          </p:nvPr>
        </p:nvSpPr>
        <p:spPr>
          <a:xfrm>
            <a:off x="680321" y="2336872"/>
            <a:ext cx="10543939" cy="4429688"/>
          </a:xfrm>
        </p:spPr>
        <p:txBody>
          <a:bodyPr>
            <a:normAutofit/>
          </a:bodyPr>
          <a:lstStyle/>
          <a:p>
            <a:r>
              <a:rPr lang="en-US" sz="2100" dirty="0"/>
              <a:t>By default Python provides access to all the variables and methods globally. Means these methods and variables have an Public access.</a:t>
            </a:r>
          </a:p>
          <a:p>
            <a:r>
              <a:rPr lang="en-US" sz="2100" dirty="0"/>
              <a:t>So to make these variables and methods more secure the encapsulation help us to do that.</a:t>
            </a:r>
          </a:p>
          <a:p>
            <a:r>
              <a:rPr lang="en-US" sz="2100" dirty="0"/>
              <a:t>In encapsulation we can restrict the variables and methods accessing it globally.</a:t>
            </a:r>
          </a:p>
          <a:p>
            <a:r>
              <a:rPr lang="en-US" sz="2100" dirty="0"/>
              <a:t>By making it private or protected </a:t>
            </a:r>
          </a:p>
          <a:p>
            <a:r>
              <a:rPr lang="en-US" sz="2100" dirty="0"/>
              <a:t>Private variable have 2 underscores in start (like __B).</a:t>
            </a:r>
          </a:p>
          <a:p>
            <a:r>
              <a:rPr lang="en-US" sz="2100" dirty="0"/>
              <a:t>Here B will act as private variable.</a:t>
            </a:r>
          </a:p>
          <a:p>
            <a:r>
              <a:rPr lang="en-US" sz="2100" dirty="0"/>
              <a:t>And for protected only one underscore is used. (_A).</a:t>
            </a:r>
          </a:p>
          <a:p>
            <a:r>
              <a:rPr lang="en-US" sz="2100" dirty="0"/>
              <a:t>Here A is acting as protected variable.</a:t>
            </a:r>
            <a:endParaRPr lang="en-IN" sz="2100" dirty="0"/>
          </a:p>
        </p:txBody>
      </p:sp>
    </p:spTree>
    <p:extLst>
      <p:ext uri="{BB962C8B-B14F-4D97-AF65-F5344CB8AC3E}">
        <p14:creationId xmlns:p14="http://schemas.microsoft.com/office/powerpoint/2010/main" val="181261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F9012-7013-3275-7D08-4F2943B9BDF3}"/>
              </a:ext>
            </a:extLst>
          </p:cNvPr>
          <p:cNvSpPr txBox="1"/>
          <p:nvPr/>
        </p:nvSpPr>
        <p:spPr>
          <a:xfrm>
            <a:off x="241672" y="529389"/>
            <a:ext cx="11565317" cy="4524315"/>
          </a:xfrm>
          <a:prstGeom prst="rect">
            <a:avLst/>
          </a:prstGeom>
          <a:noFill/>
        </p:spPr>
        <p:txBody>
          <a:bodyPr wrap="square" rtlCol="0">
            <a:spAutoFit/>
          </a:bodyPr>
          <a:lstStyle/>
          <a:p>
            <a:r>
              <a:rPr lang="en-US" dirty="0"/>
              <a:t>Object </a:t>
            </a:r>
            <a:r>
              <a:rPr lang="en-US" dirty="0">
                <a:sym typeface="Wingdings" panose="05000000000000000000" pitchFamily="2" charset="2"/>
              </a:rPr>
              <a:t></a:t>
            </a:r>
          </a:p>
          <a:p>
            <a:r>
              <a:rPr lang="en-US" dirty="0">
                <a:sym typeface="Wingdings" panose="05000000000000000000" pitchFamily="2" charset="2"/>
              </a:rPr>
              <a:t>As we know class is a logical entity while an object is a real world entity or physical entity that </a:t>
            </a:r>
            <a:r>
              <a:rPr lang="en-US" dirty="0" err="1">
                <a:sym typeface="Wingdings" panose="05000000000000000000" pitchFamily="2" charset="2"/>
              </a:rPr>
              <a:t>actualy</a:t>
            </a:r>
            <a:r>
              <a:rPr lang="en-US" dirty="0">
                <a:sym typeface="Wingdings" panose="05000000000000000000" pitchFamily="2" charset="2"/>
              </a:rPr>
              <a:t> exists </a:t>
            </a:r>
          </a:p>
          <a:p>
            <a:r>
              <a:rPr lang="en-US" dirty="0">
                <a:sym typeface="Wingdings" panose="05000000000000000000" pitchFamily="2" charset="2"/>
              </a:rPr>
              <a:t>that works on class data,</a:t>
            </a:r>
          </a:p>
          <a:p>
            <a:r>
              <a:rPr lang="en-US" dirty="0">
                <a:sym typeface="Wingdings" panose="05000000000000000000" pitchFamily="2" charset="2"/>
              </a:rPr>
              <a:t>objects helps to access memory for class.</a:t>
            </a:r>
          </a:p>
          <a:p>
            <a:endParaRPr lang="en-US" dirty="0">
              <a:sym typeface="Wingdings" panose="05000000000000000000" pitchFamily="2" charset="2"/>
            </a:endParaRPr>
          </a:p>
          <a:p>
            <a:r>
              <a:rPr lang="en-US" dirty="0">
                <a:sym typeface="Wingdings" panose="05000000000000000000" pitchFamily="2" charset="2"/>
              </a:rPr>
              <a:t>Note </a:t>
            </a:r>
          </a:p>
          <a:p>
            <a:pPr marL="342900" indent="-342900">
              <a:buAutoNum type="arabicPeriod"/>
            </a:pPr>
            <a:r>
              <a:rPr lang="en-US" dirty="0">
                <a:sym typeface="Wingdings" panose="05000000000000000000" pitchFamily="2" charset="2"/>
              </a:rPr>
              <a:t>Each object has a distinct role or responsibility.(even if the objects are of same class).</a:t>
            </a:r>
          </a:p>
          <a:p>
            <a:pPr marL="342900" indent="-342900">
              <a:buAutoNum type="arabicPeriod"/>
            </a:pPr>
            <a:r>
              <a:rPr lang="en-US" dirty="0">
                <a:sym typeface="Wingdings" panose="05000000000000000000" pitchFamily="2" charset="2"/>
              </a:rPr>
              <a:t>Object creates space or memory according to class members.</a:t>
            </a:r>
          </a:p>
          <a:p>
            <a:endParaRPr lang="en-IN" dirty="0">
              <a:sym typeface="Wingdings" panose="05000000000000000000" pitchFamily="2" charset="2"/>
            </a:endParaRPr>
          </a:p>
          <a:p>
            <a:r>
              <a:rPr lang="en-IN" dirty="0">
                <a:sym typeface="Wingdings" panose="05000000000000000000" pitchFamily="2" charset="2"/>
              </a:rPr>
              <a:t>Syntax to create object</a:t>
            </a:r>
          </a:p>
          <a:p>
            <a:endParaRPr lang="en-US" dirty="0">
              <a:sym typeface="Wingdings" panose="05000000000000000000" pitchFamily="2" charset="2"/>
            </a:endParaRPr>
          </a:p>
          <a:p>
            <a:r>
              <a:rPr lang="en-US" dirty="0" err="1">
                <a:sym typeface="Wingdings" panose="05000000000000000000" pitchFamily="2" charset="2"/>
              </a:rPr>
              <a:t>Object_name</a:t>
            </a:r>
            <a:r>
              <a:rPr lang="en-US" dirty="0">
                <a:sym typeface="Wingdings" panose="05000000000000000000" pitchFamily="2" charset="2"/>
              </a:rPr>
              <a:t> =  </a:t>
            </a:r>
            <a:r>
              <a:rPr lang="en-US" dirty="0" err="1">
                <a:sym typeface="Wingdings" panose="05000000000000000000" pitchFamily="2" charset="2"/>
              </a:rPr>
              <a:t>class_name</a:t>
            </a:r>
            <a:r>
              <a:rPr lang="en-US" dirty="0">
                <a:sym typeface="Wingdings" panose="05000000000000000000" pitchFamily="2" charset="2"/>
              </a:rPr>
              <a:t>()</a:t>
            </a:r>
          </a:p>
          <a:p>
            <a:r>
              <a:rPr lang="en-US" dirty="0">
                <a:sym typeface="Wingdings" panose="05000000000000000000" pitchFamily="2" charset="2"/>
              </a:rPr>
              <a:t>Now below we have create an empty class but it gives indentation error as we have left the body of the class</a:t>
            </a:r>
          </a:p>
          <a:p>
            <a:r>
              <a:rPr lang="en-US" dirty="0">
                <a:sym typeface="Wingdings" panose="05000000000000000000" pitchFamily="2" charset="2"/>
              </a:rPr>
              <a:t>Simply empty </a:t>
            </a:r>
          </a:p>
          <a:p>
            <a:endParaRPr lang="en-US" dirty="0">
              <a:sym typeface="Wingdings" panose="05000000000000000000" pitchFamily="2" charset="2"/>
            </a:endParaRPr>
          </a:p>
          <a:p>
            <a:r>
              <a:rPr lang="en-US" dirty="0">
                <a:sym typeface="Wingdings" panose="05000000000000000000" pitchFamily="2" charset="2"/>
              </a:rPr>
              <a:t>But we use pass keyword to avoid the error as it means just pass, then we </a:t>
            </a:r>
            <a:r>
              <a:rPr lang="en-US" dirty="0" err="1">
                <a:sym typeface="Wingdings" panose="05000000000000000000" pitchFamily="2" charset="2"/>
              </a:rPr>
              <a:t>recive</a:t>
            </a:r>
            <a:r>
              <a:rPr lang="en-US" dirty="0">
                <a:sym typeface="Wingdings" panose="05000000000000000000" pitchFamily="2" charset="2"/>
              </a:rPr>
              <a:t> no error.</a:t>
            </a:r>
          </a:p>
        </p:txBody>
      </p:sp>
      <p:pic>
        <p:nvPicPr>
          <p:cNvPr id="4" name="Picture 3">
            <a:extLst>
              <a:ext uri="{FF2B5EF4-FFF2-40B4-BE49-F238E27FC236}">
                <a16:creationId xmlns:a16="http://schemas.microsoft.com/office/drawing/2014/main" id="{BDFBEC86-1D34-92F3-7701-2937F808198D}"/>
              </a:ext>
            </a:extLst>
          </p:cNvPr>
          <p:cNvPicPr>
            <a:picLocks noChangeAspect="1"/>
          </p:cNvPicPr>
          <p:nvPr/>
        </p:nvPicPr>
        <p:blipFill>
          <a:blip r:embed="rId2"/>
          <a:stretch>
            <a:fillRect/>
          </a:stretch>
        </p:blipFill>
        <p:spPr>
          <a:xfrm>
            <a:off x="331383" y="5040719"/>
            <a:ext cx="1996613" cy="1287892"/>
          </a:xfrm>
          <a:prstGeom prst="rect">
            <a:avLst/>
          </a:prstGeom>
        </p:spPr>
      </p:pic>
      <p:pic>
        <p:nvPicPr>
          <p:cNvPr id="6" name="Picture 5">
            <a:extLst>
              <a:ext uri="{FF2B5EF4-FFF2-40B4-BE49-F238E27FC236}">
                <a16:creationId xmlns:a16="http://schemas.microsoft.com/office/drawing/2014/main" id="{E252FDB7-135A-B2D4-0BAD-2BD078123553}"/>
              </a:ext>
            </a:extLst>
          </p:cNvPr>
          <p:cNvPicPr>
            <a:picLocks noChangeAspect="1"/>
          </p:cNvPicPr>
          <p:nvPr/>
        </p:nvPicPr>
        <p:blipFill>
          <a:blip r:embed="rId3"/>
          <a:stretch>
            <a:fillRect/>
          </a:stretch>
        </p:blipFill>
        <p:spPr>
          <a:xfrm>
            <a:off x="2483907" y="5040719"/>
            <a:ext cx="4605213" cy="1356574"/>
          </a:xfrm>
          <a:prstGeom prst="rect">
            <a:avLst/>
          </a:prstGeom>
        </p:spPr>
      </p:pic>
      <p:pic>
        <p:nvPicPr>
          <p:cNvPr id="8" name="Picture 7">
            <a:extLst>
              <a:ext uri="{FF2B5EF4-FFF2-40B4-BE49-F238E27FC236}">
                <a16:creationId xmlns:a16="http://schemas.microsoft.com/office/drawing/2014/main" id="{D581DE22-ACE4-8863-3884-78356796F0C4}"/>
              </a:ext>
            </a:extLst>
          </p:cNvPr>
          <p:cNvPicPr>
            <a:picLocks noChangeAspect="1"/>
          </p:cNvPicPr>
          <p:nvPr/>
        </p:nvPicPr>
        <p:blipFill>
          <a:blip r:embed="rId4"/>
          <a:stretch>
            <a:fillRect/>
          </a:stretch>
        </p:blipFill>
        <p:spPr>
          <a:xfrm>
            <a:off x="7650515" y="4926457"/>
            <a:ext cx="2057578" cy="1585097"/>
          </a:xfrm>
          <a:prstGeom prst="rect">
            <a:avLst/>
          </a:prstGeom>
        </p:spPr>
      </p:pic>
      <p:pic>
        <p:nvPicPr>
          <p:cNvPr id="10" name="Picture 9">
            <a:extLst>
              <a:ext uri="{FF2B5EF4-FFF2-40B4-BE49-F238E27FC236}">
                <a16:creationId xmlns:a16="http://schemas.microsoft.com/office/drawing/2014/main" id="{9F673DD6-6302-6A73-A3D4-64DE6476B5A4}"/>
              </a:ext>
            </a:extLst>
          </p:cNvPr>
          <p:cNvPicPr>
            <a:picLocks noChangeAspect="1"/>
          </p:cNvPicPr>
          <p:nvPr/>
        </p:nvPicPr>
        <p:blipFill>
          <a:blip r:embed="rId5"/>
          <a:stretch>
            <a:fillRect/>
          </a:stretch>
        </p:blipFill>
        <p:spPr>
          <a:xfrm>
            <a:off x="9812965" y="5174089"/>
            <a:ext cx="2033790" cy="563771"/>
          </a:xfrm>
          <a:prstGeom prst="rect">
            <a:avLst/>
          </a:prstGeom>
        </p:spPr>
      </p:pic>
    </p:spTree>
    <p:extLst>
      <p:ext uri="{BB962C8B-B14F-4D97-AF65-F5344CB8AC3E}">
        <p14:creationId xmlns:p14="http://schemas.microsoft.com/office/powerpoint/2010/main" val="425692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A1658-8513-A14C-44F5-4B104A6801FF}"/>
              </a:ext>
            </a:extLst>
          </p:cNvPr>
          <p:cNvSpPr txBox="1"/>
          <p:nvPr/>
        </p:nvSpPr>
        <p:spPr>
          <a:xfrm>
            <a:off x="262890" y="308610"/>
            <a:ext cx="6635534" cy="923330"/>
          </a:xfrm>
          <a:prstGeom prst="rect">
            <a:avLst/>
          </a:prstGeom>
          <a:noFill/>
        </p:spPr>
        <p:txBody>
          <a:bodyPr wrap="none" rtlCol="0">
            <a:spAutoFit/>
          </a:bodyPr>
          <a:lstStyle/>
          <a:p>
            <a:pPr marL="285750" indent="-285750">
              <a:buFont typeface="Arial" panose="020B0604020202020204" pitchFamily="34" charset="0"/>
              <a:buChar char="•"/>
            </a:pPr>
            <a:r>
              <a:rPr lang="en-US" dirty="0"/>
              <a:t>Protected variable can access both functions and variables.</a:t>
            </a:r>
          </a:p>
          <a:p>
            <a:pPr marL="285750" indent="-285750">
              <a:buFont typeface="Arial" panose="020B0604020202020204" pitchFamily="34" charset="0"/>
              <a:buChar char="•"/>
            </a:pPr>
            <a:r>
              <a:rPr lang="en-US" dirty="0"/>
              <a:t>Private variable can only access functions.</a:t>
            </a:r>
          </a:p>
          <a:p>
            <a:pPr marL="285750" indent="-285750">
              <a:buFont typeface="Arial" panose="020B0604020202020204" pitchFamily="34" charset="0"/>
              <a:buChar char="•"/>
            </a:pPr>
            <a:r>
              <a:rPr lang="en-US" dirty="0"/>
              <a:t>Lets see the example below .</a:t>
            </a:r>
            <a:endParaRPr lang="en-IN" dirty="0"/>
          </a:p>
        </p:txBody>
      </p:sp>
      <p:sp>
        <p:nvSpPr>
          <p:cNvPr id="5" name="TextBox 4">
            <a:extLst>
              <a:ext uri="{FF2B5EF4-FFF2-40B4-BE49-F238E27FC236}">
                <a16:creationId xmlns:a16="http://schemas.microsoft.com/office/drawing/2014/main" id="{C70B589D-4E30-167B-8216-6C13E8C0D7CC}"/>
              </a:ext>
            </a:extLst>
          </p:cNvPr>
          <p:cNvSpPr txBox="1"/>
          <p:nvPr/>
        </p:nvSpPr>
        <p:spPr>
          <a:xfrm>
            <a:off x="2068830" y="4994910"/>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78D0C928-2A21-8930-576C-9F18AA5C8350}"/>
              </a:ext>
            </a:extLst>
          </p:cNvPr>
          <p:cNvSpPr txBox="1"/>
          <p:nvPr/>
        </p:nvSpPr>
        <p:spPr>
          <a:xfrm>
            <a:off x="262890" y="4300179"/>
            <a:ext cx="11589141" cy="2308324"/>
          </a:xfrm>
          <a:prstGeom prst="rect">
            <a:avLst/>
          </a:prstGeom>
          <a:noFill/>
        </p:spPr>
        <p:txBody>
          <a:bodyPr wrap="square" rtlCol="0">
            <a:spAutoFit/>
          </a:bodyPr>
          <a:lstStyle/>
          <a:p>
            <a:r>
              <a:rPr lang="en-US" dirty="0"/>
              <a:t>Here we can see that a variable is protected and b is private where in the above example Show method can access </a:t>
            </a:r>
          </a:p>
          <a:p>
            <a:r>
              <a:rPr lang="en-US" dirty="0"/>
              <a:t>Both the variable as they are in the same class so whenever that show method is called the result will be 30.</a:t>
            </a:r>
          </a:p>
          <a:p>
            <a:r>
              <a:rPr lang="en-US" dirty="0"/>
              <a:t>Outside the class we have made the object of class A and we know both private and protected variables  can access</a:t>
            </a:r>
          </a:p>
          <a:p>
            <a:r>
              <a:rPr lang="en-US" dirty="0"/>
              <a:t>Objects and therefore when we call the show method using obj of that class we get the output as 30</a:t>
            </a:r>
          </a:p>
          <a:p>
            <a:r>
              <a:rPr lang="en-US" dirty="0"/>
              <a:t>But when we trey to call both the variables and print there values then at that time only _a variable got </a:t>
            </a:r>
          </a:p>
          <a:p>
            <a:r>
              <a:rPr lang="en-US" dirty="0"/>
              <a:t>Printed and the variable __b gave the error as it is private and cant be accessed outside the class.</a:t>
            </a:r>
            <a:endParaRPr lang="en-IN" dirty="0"/>
          </a:p>
        </p:txBody>
      </p:sp>
      <p:pic>
        <p:nvPicPr>
          <p:cNvPr id="8" name="Picture 7">
            <a:extLst>
              <a:ext uri="{FF2B5EF4-FFF2-40B4-BE49-F238E27FC236}">
                <a16:creationId xmlns:a16="http://schemas.microsoft.com/office/drawing/2014/main" id="{1A352F1B-BC9C-20E5-2A70-FE26BFE7C5F4}"/>
              </a:ext>
            </a:extLst>
          </p:cNvPr>
          <p:cNvPicPr>
            <a:picLocks noChangeAspect="1"/>
          </p:cNvPicPr>
          <p:nvPr/>
        </p:nvPicPr>
        <p:blipFill>
          <a:blip r:embed="rId2"/>
          <a:stretch>
            <a:fillRect/>
          </a:stretch>
        </p:blipFill>
        <p:spPr>
          <a:xfrm>
            <a:off x="262890" y="1231940"/>
            <a:ext cx="6058425" cy="2979678"/>
          </a:xfrm>
          <a:prstGeom prst="rect">
            <a:avLst/>
          </a:prstGeom>
        </p:spPr>
      </p:pic>
      <p:pic>
        <p:nvPicPr>
          <p:cNvPr id="10" name="Picture 9">
            <a:extLst>
              <a:ext uri="{FF2B5EF4-FFF2-40B4-BE49-F238E27FC236}">
                <a16:creationId xmlns:a16="http://schemas.microsoft.com/office/drawing/2014/main" id="{07CB3F23-781E-4BCD-B884-230C42179EF6}"/>
              </a:ext>
            </a:extLst>
          </p:cNvPr>
          <p:cNvPicPr>
            <a:picLocks noChangeAspect="1"/>
          </p:cNvPicPr>
          <p:nvPr/>
        </p:nvPicPr>
        <p:blipFill>
          <a:blip r:embed="rId3"/>
          <a:stretch>
            <a:fillRect/>
          </a:stretch>
        </p:blipFill>
        <p:spPr>
          <a:xfrm>
            <a:off x="6424566" y="1828718"/>
            <a:ext cx="5684912" cy="1735097"/>
          </a:xfrm>
          <a:prstGeom prst="rect">
            <a:avLst/>
          </a:prstGeom>
        </p:spPr>
      </p:pic>
    </p:spTree>
    <p:extLst>
      <p:ext uri="{BB962C8B-B14F-4D97-AF65-F5344CB8AC3E}">
        <p14:creationId xmlns:p14="http://schemas.microsoft.com/office/powerpoint/2010/main" val="2738677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7F032-BAAE-72A2-F706-D2771F83313D}"/>
              </a:ext>
            </a:extLst>
          </p:cNvPr>
          <p:cNvPicPr>
            <a:picLocks noChangeAspect="1"/>
          </p:cNvPicPr>
          <p:nvPr/>
        </p:nvPicPr>
        <p:blipFill>
          <a:blip r:embed="rId2"/>
          <a:stretch>
            <a:fillRect/>
          </a:stretch>
        </p:blipFill>
        <p:spPr>
          <a:xfrm>
            <a:off x="230731" y="327575"/>
            <a:ext cx="5203238" cy="2052209"/>
          </a:xfrm>
          <a:prstGeom prst="rect">
            <a:avLst/>
          </a:prstGeom>
        </p:spPr>
      </p:pic>
      <p:pic>
        <p:nvPicPr>
          <p:cNvPr id="5" name="Picture 4">
            <a:extLst>
              <a:ext uri="{FF2B5EF4-FFF2-40B4-BE49-F238E27FC236}">
                <a16:creationId xmlns:a16="http://schemas.microsoft.com/office/drawing/2014/main" id="{8DE8317C-73B6-A66E-55E9-B93E8451113D}"/>
              </a:ext>
            </a:extLst>
          </p:cNvPr>
          <p:cNvPicPr>
            <a:picLocks noChangeAspect="1"/>
          </p:cNvPicPr>
          <p:nvPr/>
        </p:nvPicPr>
        <p:blipFill>
          <a:blip r:embed="rId3"/>
          <a:stretch>
            <a:fillRect/>
          </a:stretch>
        </p:blipFill>
        <p:spPr>
          <a:xfrm>
            <a:off x="5569102" y="652592"/>
            <a:ext cx="6392168" cy="1402173"/>
          </a:xfrm>
          <a:prstGeom prst="rect">
            <a:avLst/>
          </a:prstGeom>
        </p:spPr>
      </p:pic>
      <p:sp>
        <p:nvSpPr>
          <p:cNvPr id="6" name="TextBox 5">
            <a:extLst>
              <a:ext uri="{FF2B5EF4-FFF2-40B4-BE49-F238E27FC236}">
                <a16:creationId xmlns:a16="http://schemas.microsoft.com/office/drawing/2014/main" id="{95FE1255-D1A5-DFDE-3589-F751BA43EFB8}"/>
              </a:ext>
            </a:extLst>
          </p:cNvPr>
          <p:cNvSpPr txBox="1"/>
          <p:nvPr/>
        </p:nvSpPr>
        <p:spPr>
          <a:xfrm>
            <a:off x="230730" y="2782669"/>
            <a:ext cx="11961269"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Here we need to keep in focus that when variables are not initialized as private or protected then they acts as global variables </a:t>
            </a:r>
            <a:endParaRPr lang="en-IN" dirty="0"/>
          </a:p>
        </p:txBody>
      </p:sp>
      <p:pic>
        <p:nvPicPr>
          <p:cNvPr id="1026" name="Picture 2" descr="Encapsulation in Python - GeeksforGeeks">
            <a:extLst>
              <a:ext uri="{FF2B5EF4-FFF2-40B4-BE49-F238E27FC236}">
                <a16:creationId xmlns:a16="http://schemas.microsoft.com/office/drawing/2014/main" id="{172DFE4B-45C1-A146-C279-89ADD90FA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0954" y="3752720"/>
            <a:ext cx="3245095" cy="24526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FF275CB-C256-3A17-1F46-647D112C410B}"/>
              </a:ext>
            </a:extLst>
          </p:cNvPr>
          <p:cNvSpPr txBox="1"/>
          <p:nvPr/>
        </p:nvSpPr>
        <p:spPr>
          <a:xfrm>
            <a:off x="230730" y="4156904"/>
            <a:ext cx="7959969" cy="923330"/>
          </a:xfrm>
          <a:prstGeom prst="rect">
            <a:avLst/>
          </a:prstGeom>
          <a:noFill/>
        </p:spPr>
        <p:txBody>
          <a:bodyPr wrap="square">
            <a:spAutoFit/>
          </a:bodyPr>
          <a:lstStyle/>
          <a:p>
            <a:pPr marL="285750" indent="-285750">
              <a:buFont typeface="Arial" panose="020B0604020202020204" pitchFamily="34" charset="0"/>
              <a:buChar char="•"/>
            </a:pPr>
            <a:r>
              <a:rPr lang="en-US" dirty="0"/>
              <a:t>In python class is an example of encapsulation as the class is the combination of function/method and the variable where the variable should be private that is data member should be private</a:t>
            </a:r>
            <a:endParaRPr lang="en-IN" dirty="0"/>
          </a:p>
        </p:txBody>
      </p:sp>
    </p:spTree>
    <p:extLst>
      <p:ext uri="{BB962C8B-B14F-4D97-AF65-F5344CB8AC3E}">
        <p14:creationId xmlns:p14="http://schemas.microsoft.com/office/powerpoint/2010/main" val="2912081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2FD3-B2C2-C17A-80D2-F514B1597D72}"/>
              </a:ext>
            </a:extLst>
          </p:cNvPr>
          <p:cNvSpPr>
            <a:spLocks noGrp="1"/>
          </p:cNvSpPr>
          <p:nvPr>
            <p:ph type="title"/>
          </p:nvPr>
        </p:nvSpPr>
        <p:spPr/>
        <p:txBody>
          <a:bodyPr/>
          <a:lstStyle/>
          <a:p>
            <a:r>
              <a:rPr lang="en-US" dirty="0"/>
              <a:t>Abstraction</a:t>
            </a:r>
            <a:endParaRPr lang="en-IN" dirty="0"/>
          </a:p>
        </p:txBody>
      </p:sp>
      <p:sp>
        <p:nvSpPr>
          <p:cNvPr id="3" name="Content Placeholder 2">
            <a:extLst>
              <a:ext uri="{FF2B5EF4-FFF2-40B4-BE49-F238E27FC236}">
                <a16:creationId xmlns:a16="http://schemas.microsoft.com/office/drawing/2014/main" id="{4CEB5105-8CDD-62E1-8AF8-CD86D40D0716}"/>
              </a:ext>
            </a:extLst>
          </p:cNvPr>
          <p:cNvSpPr>
            <a:spLocks noGrp="1"/>
          </p:cNvSpPr>
          <p:nvPr>
            <p:ph idx="1"/>
          </p:nvPr>
        </p:nvSpPr>
        <p:spPr/>
        <p:txBody>
          <a:bodyPr>
            <a:normAutofit lnSpcReduction="10000"/>
          </a:bodyPr>
          <a:lstStyle/>
          <a:p>
            <a:r>
              <a:rPr lang="en-US" dirty="0"/>
              <a:t>Abstraction is the  process of hiding the implementation details from the user only the highlighted set of services provided to the user.</a:t>
            </a:r>
          </a:p>
          <a:p>
            <a:r>
              <a:rPr lang="en-US" dirty="0"/>
              <a:t>Example </a:t>
            </a:r>
            <a:r>
              <a:rPr lang="en-US" dirty="0">
                <a:sym typeface="Wingdings" panose="05000000000000000000" pitchFamily="2" charset="2"/>
              </a:rPr>
              <a:t> we use mouse we know we can perform moving of arrow and clicks but the implementation part how it is happening don’t known to us.</a:t>
            </a:r>
          </a:p>
          <a:p>
            <a:r>
              <a:rPr lang="en-US" dirty="0">
                <a:sym typeface="Wingdings" panose="05000000000000000000" pitchFamily="2" charset="2"/>
              </a:rPr>
              <a:t>Like we can make 2 files in python one having the code of addition and another file having the code of subtraction and there is a 3</a:t>
            </a:r>
            <a:r>
              <a:rPr lang="en-US" baseline="30000" dirty="0">
                <a:sym typeface="Wingdings" panose="05000000000000000000" pitchFamily="2" charset="2"/>
              </a:rPr>
              <a:t>rd</a:t>
            </a:r>
            <a:r>
              <a:rPr lang="en-US" dirty="0">
                <a:sym typeface="Wingdings" panose="05000000000000000000" pitchFamily="2" charset="2"/>
              </a:rPr>
              <a:t> file which is shown to the user where we can use the functionality of add and sub but don’t; </a:t>
            </a:r>
            <a:r>
              <a:rPr lang="en-US" dirty="0" err="1">
                <a:sym typeface="Wingdings" panose="05000000000000000000" pitchFamily="2" charset="2"/>
              </a:rPr>
              <a:t>knoe</a:t>
            </a:r>
            <a:r>
              <a:rPr lang="en-US" dirty="0">
                <a:sym typeface="Wingdings" panose="05000000000000000000" pitchFamily="2" charset="2"/>
              </a:rPr>
              <a:t> what is happening behind it.</a:t>
            </a:r>
            <a:endParaRPr lang="en-IN" dirty="0"/>
          </a:p>
        </p:txBody>
      </p:sp>
    </p:spTree>
    <p:extLst>
      <p:ext uri="{BB962C8B-B14F-4D97-AF65-F5344CB8AC3E}">
        <p14:creationId xmlns:p14="http://schemas.microsoft.com/office/powerpoint/2010/main" val="1358843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0476D-1076-5D07-E7B3-2C7636C6CB77}"/>
              </a:ext>
            </a:extLst>
          </p:cNvPr>
          <p:cNvSpPr txBox="1"/>
          <p:nvPr/>
        </p:nvSpPr>
        <p:spPr>
          <a:xfrm>
            <a:off x="385011" y="368969"/>
            <a:ext cx="10557827" cy="5909310"/>
          </a:xfrm>
          <a:prstGeom prst="rect">
            <a:avLst/>
          </a:prstGeom>
          <a:noFill/>
        </p:spPr>
        <p:txBody>
          <a:bodyPr wrap="square" rtlCol="0">
            <a:spAutoFit/>
          </a:bodyPr>
          <a:lstStyle/>
          <a:p>
            <a:r>
              <a:rPr lang="en-US" dirty="0"/>
              <a:t>For achieving abstraction we can do it by 2 types </a:t>
            </a:r>
            <a:r>
              <a:rPr lang="en-US" dirty="0">
                <a:sym typeface="Wingdings" panose="05000000000000000000" pitchFamily="2" charset="2"/>
              </a:rPr>
              <a:t></a:t>
            </a:r>
          </a:p>
          <a:p>
            <a:pPr marL="342900" indent="-342900">
              <a:buAutoNum type="arabicPeriod"/>
            </a:pPr>
            <a:r>
              <a:rPr lang="en-US" dirty="0">
                <a:sym typeface="Wingdings" panose="05000000000000000000" pitchFamily="2" charset="2"/>
              </a:rPr>
              <a:t>Abstract class</a:t>
            </a:r>
          </a:p>
          <a:p>
            <a:pPr marL="342900" indent="-342900">
              <a:buAutoNum type="arabicPeriod"/>
            </a:pPr>
            <a:r>
              <a:rPr lang="en-US" dirty="0">
                <a:sym typeface="Wingdings" panose="05000000000000000000" pitchFamily="2" charset="2"/>
              </a:rPr>
              <a:t>Interface</a:t>
            </a:r>
          </a:p>
          <a:p>
            <a:pPr marL="342900" indent="-342900">
              <a:buAutoNum type="arabicPeriod"/>
            </a:pPr>
            <a:endParaRPr lang="en-IN" dirty="0">
              <a:sym typeface="Wingdings" panose="05000000000000000000" pitchFamily="2" charset="2"/>
            </a:endParaRPr>
          </a:p>
          <a:p>
            <a:r>
              <a:rPr lang="en-IN" dirty="0">
                <a:sym typeface="Wingdings" panose="05000000000000000000" pitchFamily="2" charset="2"/>
              </a:rPr>
              <a:t>Abstract Class is a class that contains one or more abstract method is called abstract class.</a:t>
            </a:r>
          </a:p>
          <a:p>
            <a:r>
              <a:rPr lang="en-IN" dirty="0">
                <a:sym typeface="Wingdings" panose="05000000000000000000" pitchFamily="2" charset="2"/>
              </a:rPr>
              <a:t>Note  </a:t>
            </a:r>
          </a:p>
          <a:p>
            <a:pPr marL="342900" indent="-342900">
              <a:buAutoNum type="arabicPeriod"/>
            </a:pPr>
            <a:r>
              <a:rPr lang="en-IN" dirty="0">
                <a:sym typeface="Wingdings" panose="05000000000000000000" pitchFamily="2" charset="2"/>
              </a:rPr>
              <a:t>An object of an abstract class cannot be created.</a:t>
            </a:r>
          </a:p>
          <a:p>
            <a:pPr marL="342900" indent="-342900">
              <a:buAutoNum type="arabicPeriod"/>
            </a:pPr>
            <a:r>
              <a:rPr lang="en-IN" dirty="0">
                <a:sym typeface="Wingdings" panose="05000000000000000000" pitchFamily="2" charset="2"/>
              </a:rPr>
              <a:t>Python provides </a:t>
            </a:r>
            <a:r>
              <a:rPr lang="en-IN" dirty="0" err="1">
                <a:sym typeface="Wingdings" panose="05000000000000000000" pitchFamily="2" charset="2"/>
              </a:rPr>
              <a:t>abc</a:t>
            </a:r>
            <a:r>
              <a:rPr lang="en-IN" dirty="0">
                <a:sym typeface="Wingdings" panose="05000000000000000000" pitchFamily="2" charset="2"/>
              </a:rPr>
              <a:t> module to work with abstraction </a:t>
            </a:r>
          </a:p>
          <a:p>
            <a:pPr marL="342900" indent="-342900">
              <a:buAutoNum type="arabicPeriod"/>
            </a:pPr>
            <a:r>
              <a:rPr lang="en-IN" dirty="0">
                <a:sym typeface="Wingdings" panose="05000000000000000000" pitchFamily="2" charset="2"/>
              </a:rPr>
              <a:t>We use @abstractmethod </a:t>
            </a:r>
            <a:r>
              <a:rPr lang="en-IN" dirty="0" err="1">
                <a:sym typeface="Wingdings" panose="05000000000000000000" pitchFamily="2" charset="2"/>
              </a:rPr>
              <a:t>decorater</a:t>
            </a:r>
            <a:r>
              <a:rPr lang="en-IN" dirty="0">
                <a:sym typeface="Wingdings" panose="05000000000000000000" pitchFamily="2" charset="2"/>
              </a:rPr>
              <a:t> to define abstract method.</a:t>
            </a:r>
          </a:p>
          <a:p>
            <a:pPr marL="342900" indent="-342900">
              <a:buAutoNum type="arabicPeriod"/>
            </a:pPr>
            <a:endParaRPr lang="en-IN" dirty="0">
              <a:sym typeface="Wingdings" panose="05000000000000000000" pitchFamily="2" charset="2"/>
            </a:endParaRPr>
          </a:p>
          <a:p>
            <a:r>
              <a:rPr lang="en-IN" dirty="0">
                <a:sym typeface="Wingdings" panose="05000000000000000000" pitchFamily="2" charset="2"/>
              </a:rPr>
              <a:t>Syntax  from </a:t>
            </a:r>
            <a:r>
              <a:rPr lang="en-IN" dirty="0" err="1">
                <a:sym typeface="Wingdings" panose="05000000000000000000" pitchFamily="2" charset="2"/>
              </a:rPr>
              <a:t>abc</a:t>
            </a:r>
            <a:r>
              <a:rPr lang="en-IN" dirty="0">
                <a:sym typeface="Wingdings" panose="05000000000000000000" pitchFamily="2" charset="2"/>
              </a:rPr>
              <a:t> import ABC    (</a:t>
            </a:r>
            <a:r>
              <a:rPr lang="en-IN" dirty="0" err="1">
                <a:sym typeface="Wingdings" panose="05000000000000000000" pitchFamily="2" charset="2"/>
              </a:rPr>
              <a:t>abc</a:t>
            </a:r>
            <a:r>
              <a:rPr lang="en-IN" dirty="0">
                <a:sym typeface="Wingdings" panose="05000000000000000000" pitchFamily="2" charset="2"/>
              </a:rPr>
              <a:t> is the module and the ABC is the super class that is in the </a:t>
            </a:r>
            <a:r>
              <a:rPr lang="en-IN" dirty="0" err="1">
                <a:sym typeface="Wingdings" panose="05000000000000000000" pitchFamily="2" charset="2"/>
              </a:rPr>
              <a:t>abc</a:t>
            </a:r>
            <a:endParaRPr lang="en-IN" dirty="0">
              <a:sym typeface="Wingdings" panose="05000000000000000000" pitchFamily="2" charset="2"/>
            </a:endParaRPr>
          </a:p>
          <a:p>
            <a:r>
              <a:rPr lang="en-IN" dirty="0">
                <a:sym typeface="Wingdings" panose="05000000000000000000" pitchFamily="2" charset="2"/>
              </a:rPr>
              <a:t>                                                     module, we are inheriting the class ABC and making a abstract      </a:t>
            </a:r>
          </a:p>
          <a:p>
            <a:r>
              <a:rPr lang="en-IN" dirty="0">
                <a:sym typeface="Wingdings" panose="05000000000000000000" pitchFamily="2" charset="2"/>
              </a:rPr>
              <a:t> method in it).</a:t>
            </a:r>
          </a:p>
          <a:p>
            <a:r>
              <a:rPr lang="en-IN" dirty="0">
                <a:sym typeface="Wingdings" panose="05000000000000000000" pitchFamily="2" charset="2"/>
              </a:rPr>
              <a:t>               class demo(ABC):</a:t>
            </a:r>
          </a:p>
          <a:p>
            <a:r>
              <a:rPr lang="en-IN" dirty="0">
                <a:sym typeface="Wingdings" panose="05000000000000000000" pitchFamily="2" charset="2"/>
              </a:rPr>
              <a:t>                    def fun(self):</a:t>
            </a:r>
          </a:p>
          <a:p>
            <a:r>
              <a:rPr lang="en-IN" dirty="0">
                <a:sym typeface="Wingdings" panose="05000000000000000000" pitchFamily="2" charset="2"/>
              </a:rPr>
              <a:t>                       #body </a:t>
            </a:r>
          </a:p>
          <a:p>
            <a:r>
              <a:rPr lang="en-IN" dirty="0">
                <a:sym typeface="Wingdings" panose="05000000000000000000" pitchFamily="2" charset="2"/>
              </a:rPr>
              <a:t>               @abstractmethod</a:t>
            </a:r>
          </a:p>
          <a:p>
            <a:r>
              <a:rPr lang="en-IN" dirty="0">
                <a:sym typeface="Wingdings" panose="05000000000000000000" pitchFamily="2" charset="2"/>
              </a:rPr>
              <a:t>                def fun2(self):</a:t>
            </a:r>
          </a:p>
          <a:p>
            <a:r>
              <a:rPr lang="en-IN" dirty="0">
                <a:sym typeface="Wingdings" panose="05000000000000000000" pitchFamily="2" charset="2"/>
              </a:rPr>
              <a:t>                      # abstract method has no body</a:t>
            </a:r>
          </a:p>
          <a:p>
            <a:pPr marL="285750" indent="-285750">
              <a:buFont typeface="Arial" panose="020B0604020202020204" pitchFamily="34" charset="0"/>
              <a:buChar char="•"/>
            </a:pPr>
            <a:r>
              <a:rPr lang="en-IN" dirty="0">
                <a:sym typeface="Wingdings" panose="05000000000000000000" pitchFamily="2" charset="2"/>
              </a:rPr>
              <a:t>And abstraction is used when the application is same and implementation is different.</a:t>
            </a:r>
          </a:p>
          <a:p>
            <a:endParaRPr lang="en-US" dirty="0">
              <a:sym typeface="Wingdings" panose="05000000000000000000" pitchFamily="2" charset="2"/>
            </a:endParaRPr>
          </a:p>
        </p:txBody>
      </p:sp>
    </p:spTree>
    <p:extLst>
      <p:ext uri="{BB962C8B-B14F-4D97-AF65-F5344CB8AC3E}">
        <p14:creationId xmlns:p14="http://schemas.microsoft.com/office/powerpoint/2010/main" val="1067169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7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50D8-BB40-4C47-4A9B-2D9F6D49CB8B}"/>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43AFA1E0-1847-6222-B374-45E0F7AE39AC}"/>
              </a:ext>
            </a:extLst>
          </p:cNvPr>
          <p:cNvSpPr>
            <a:spLocks noGrp="1"/>
          </p:cNvSpPr>
          <p:nvPr>
            <p:ph idx="1"/>
          </p:nvPr>
        </p:nvSpPr>
        <p:spPr/>
        <p:txBody>
          <a:bodyPr/>
          <a:lstStyle/>
          <a:p>
            <a:r>
              <a:rPr lang="en-US" dirty="0"/>
              <a:t>Interface is nothing but abstract class which contains only abstract method but not any normal method.</a:t>
            </a:r>
          </a:p>
          <a:p>
            <a:r>
              <a:rPr lang="en-US" dirty="0"/>
              <a:t>Syntax </a:t>
            </a:r>
            <a:r>
              <a:rPr lang="en-US" dirty="0">
                <a:sym typeface="Wingdings" panose="05000000000000000000" pitchFamily="2" charset="2"/>
              </a:rPr>
              <a:t>                                           As here in the </a:t>
            </a:r>
            <a:r>
              <a:rPr lang="en-US">
                <a:sym typeface="Wingdings" panose="05000000000000000000" pitchFamily="2" charset="2"/>
              </a:rPr>
              <a:t>image there is                                                                                                  </a:t>
            </a:r>
            <a:endParaRPr lang="en-IN" dirty="0"/>
          </a:p>
        </p:txBody>
      </p:sp>
      <p:pic>
        <p:nvPicPr>
          <p:cNvPr id="5" name="Picture 4">
            <a:extLst>
              <a:ext uri="{FF2B5EF4-FFF2-40B4-BE49-F238E27FC236}">
                <a16:creationId xmlns:a16="http://schemas.microsoft.com/office/drawing/2014/main" id="{11C06CD9-1B90-2922-6ECE-9C47B805B0C1}"/>
              </a:ext>
            </a:extLst>
          </p:cNvPr>
          <p:cNvPicPr>
            <a:picLocks noChangeAspect="1"/>
          </p:cNvPicPr>
          <p:nvPr/>
        </p:nvPicPr>
        <p:blipFill>
          <a:blip r:embed="rId2"/>
          <a:stretch>
            <a:fillRect/>
          </a:stretch>
        </p:blipFill>
        <p:spPr>
          <a:xfrm>
            <a:off x="2495810" y="3146771"/>
            <a:ext cx="3254022" cy="3292125"/>
          </a:xfrm>
          <a:prstGeom prst="rect">
            <a:avLst/>
          </a:prstGeom>
        </p:spPr>
      </p:pic>
    </p:spTree>
    <p:extLst>
      <p:ext uri="{BB962C8B-B14F-4D97-AF65-F5344CB8AC3E}">
        <p14:creationId xmlns:p14="http://schemas.microsoft.com/office/powerpoint/2010/main" val="80316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50D8-BB40-4C47-4A9B-2D9F6D49CB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AFA1E0-1847-6222-B374-45E0F7AE39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11332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50D8-BB40-4C47-4A9B-2D9F6D49CB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AFA1E0-1847-6222-B374-45E0F7AE39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89958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50D8-BB40-4C47-4A9B-2D9F6D49CB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AFA1E0-1847-6222-B374-45E0F7AE39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22118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5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C0B7E3-A94B-D019-65CA-8CD8F2AAFC42}"/>
              </a:ext>
            </a:extLst>
          </p:cNvPr>
          <p:cNvSpPr txBox="1"/>
          <p:nvPr/>
        </p:nvSpPr>
        <p:spPr>
          <a:xfrm>
            <a:off x="138897" y="596515"/>
            <a:ext cx="1077339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the below code we have written some code and when we </a:t>
            </a:r>
            <a:r>
              <a:rPr lang="en-IN" dirty="0"/>
              <a:t>make an object then and without making the object in both the 10 is printed.</a:t>
            </a:r>
          </a:p>
          <a:p>
            <a:pPr marL="285750" indent="-285750">
              <a:buFont typeface="Arial" panose="020B0604020202020204" pitchFamily="34" charset="0"/>
              <a:buChar char="•"/>
            </a:pPr>
            <a:r>
              <a:rPr lang="en-IN" dirty="0"/>
              <a:t>Then question comes in mind what is the use of that object ? It has it’s own 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python there is default constructor python creates on itself. </a:t>
            </a:r>
          </a:p>
          <a:p>
            <a:pPr marL="285750" indent="-285750">
              <a:buFont typeface="Arial" panose="020B0604020202020204" pitchFamily="34" charset="0"/>
              <a:buChar char="•"/>
            </a:pPr>
            <a:r>
              <a:rPr lang="en-US" dirty="0"/>
              <a:t> default constructor</a:t>
            </a:r>
            <a:r>
              <a:rPr lang="en-US" dirty="0">
                <a:sym typeface="Wingdings" panose="05000000000000000000" pitchFamily="2" charset="2"/>
              </a:rPr>
              <a:t> def __</a:t>
            </a:r>
            <a:r>
              <a:rPr lang="en-US" dirty="0" err="1">
                <a:sym typeface="Wingdings" panose="05000000000000000000" pitchFamily="2" charset="2"/>
              </a:rPr>
              <a:t>init</a:t>
            </a:r>
            <a:r>
              <a:rPr lang="en-US" dirty="0">
                <a:sym typeface="Wingdings" panose="05000000000000000000" pitchFamily="2" charset="2"/>
              </a:rPr>
              <a:t>__(self): </a:t>
            </a:r>
          </a:p>
          <a:p>
            <a:pPr marL="285750" indent="-285750">
              <a:buFont typeface="Arial" panose="020B0604020202020204" pitchFamily="34" charset="0"/>
              <a:buChar char="•"/>
            </a:pPr>
            <a:r>
              <a:rPr lang="en-US" dirty="0">
                <a:sym typeface="Wingdings" panose="05000000000000000000" pitchFamily="2" charset="2"/>
              </a:rPr>
              <a:t>This is the default constructor where self is the default reference parameter where it refers to the current object and it is used in every method of the class.</a:t>
            </a:r>
          </a:p>
          <a:p>
            <a:pPr marL="285750" indent="-285750">
              <a:buFont typeface="Arial" panose="020B0604020202020204" pitchFamily="34" charset="0"/>
              <a:buChar char="•"/>
            </a:pPr>
            <a:r>
              <a:rPr lang="en-US" dirty="0">
                <a:sym typeface="Wingdings" panose="05000000000000000000" pitchFamily="2" charset="2"/>
              </a:rPr>
              <a:t>We will get the same output as without that constructor.</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37963A4-85B2-9120-F4F3-3ACCEF581C3D}"/>
              </a:ext>
            </a:extLst>
          </p:cNvPr>
          <p:cNvPicPr>
            <a:picLocks noChangeAspect="1"/>
          </p:cNvPicPr>
          <p:nvPr/>
        </p:nvPicPr>
        <p:blipFill rotWithShape="1">
          <a:blip r:embed="rId2"/>
          <a:srcRect b="19432"/>
          <a:stretch/>
        </p:blipFill>
        <p:spPr>
          <a:xfrm>
            <a:off x="174526" y="1789662"/>
            <a:ext cx="1897544" cy="1320059"/>
          </a:xfrm>
          <a:prstGeom prst="rect">
            <a:avLst/>
          </a:prstGeom>
        </p:spPr>
      </p:pic>
      <p:pic>
        <p:nvPicPr>
          <p:cNvPr id="6" name="Picture 5">
            <a:extLst>
              <a:ext uri="{FF2B5EF4-FFF2-40B4-BE49-F238E27FC236}">
                <a16:creationId xmlns:a16="http://schemas.microsoft.com/office/drawing/2014/main" id="{D71536AD-915B-CD50-67FF-E2CCF917A20A}"/>
              </a:ext>
            </a:extLst>
          </p:cNvPr>
          <p:cNvPicPr>
            <a:picLocks noChangeAspect="1"/>
          </p:cNvPicPr>
          <p:nvPr/>
        </p:nvPicPr>
        <p:blipFill>
          <a:blip r:embed="rId3"/>
          <a:stretch>
            <a:fillRect/>
          </a:stretch>
        </p:blipFill>
        <p:spPr>
          <a:xfrm>
            <a:off x="2169941" y="1984527"/>
            <a:ext cx="2712955" cy="967824"/>
          </a:xfrm>
          <a:prstGeom prst="rect">
            <a:avLst/>
          </a:prstGeom>
        </p:spPr>
      </p:pic>
      <p:pic>
        <p:nvPicPr>
          <p:cNvPr id="8" name="Picture 7">
            <a:extLst>
              <a:ext uri="{FF2B5EF4-FFF2-40B4-BE49-F238E27FC236}">
                <a16:creationId xmlns:a16="http://schemas.microsoft.com/office/drawing/2014/main" id="{183C4022-AF1F-5780-7BD2-3723C9E086D4}"/>
              </a:ext>
            </a:extLst>
          </p:cNvPr>
          <p:cNvPicPr>
            <a:picLocks noChangeAspect="1"/>
          </p:cNvPicPr>
          <p:nvPr/>
        </p:nvPicPr>
        <p:blipFill>
          <a:blip r:embed="rId4"/>
          <a:stretch>
            <a:fillRect/>
          </a:stretch>
        </p:blipFill>
        <p:spPr>
          <a:xfrm>
            <a:off x="6011482" y="1789662"/>
            <a:ext cx="2415749" cy="1493649"/>
          </a:xfrm>
          <a:prstGeom prst="rect">
            <a:avLst/>
          </a:prstGeom>
        </p:spPr>
      </p:pic>
      <p:pic>
        <p:nvPicPr>
          <p:cNvPr id="10" name="Picture 9">
            <a:extLst>
              <a:ext uri="{FF2B5EF4-FFF2-40B4-BE49-F238E27FC236}">
                <a16:creationId xmlns:a16="http://schemas.microsoft.com/office/drawing/2014/main" id="{91A5F089-3D37-ABC2-65B0-EB91BEE3006B}"/>
              </a:ext>
            </a:extLst>
          </p:cNvPr>
          <p:cNvPicPr>
            <a:picLocks noChangeAspect="1"/>
          </p:cNvPicPr>
          <p:nvPr/>
        </p:nvPicPr>
        <p:blipFill>
          <a:blip r:embed="rId5"/>
          <a:stretch>
            <a:fillRect/>
          </a:stretch>
        </p:blipFill>
        <p:spPr>
          <a:xfrm>
            <a:off x="8559002" y="2071625"/>
            <a:ext cx="2629128" cy="929721"/>
          </a:xfrm>
          <a:prstGeom prst="rect">
            <a:avLst/>
          </a:prstGeom>
        </p:spPr>
      </p:pic>
      <p:pic>
        <p:nvPicPr>
          <p:cNvPr id="12" name="Picture 11">
            <a:extLst>
              <a:ext uri="{FF2B5EF4-FFF2-40B4-BE49-F238E27FC236}">
                <a16:creationId xmlns:a16="http://schemas.microsoft.com/office/drawing/2014/main" id="{FBBAF24C-E89D-EDF8-EC0D-80E971EA92B9}"/>
              </a:ext>
            </a:extLst>
          </p:cNvPr>
          <p:cNvPicPr>
            <a:picLocks noChangeAspect="1"/>
          </p:cNvPicPr>
          <p:nvPr/>
        </p:nvPicPr>
        <p:blipFill>
          <a:blip r:embed="rId6"/>
          <a:stretch>
            <a:fillRect/>
          </a:stretch>
        </p:blipFill>
        <p:spPr>
          <a:xfrm>
            <a:off x="1744709" y="5036238"/>
            <a:ext cx="1781709" cy="1519334"/>
          </a:xfrm>
          <a:prstGeom prst="rect">
            <a:avLst/>
          </a:prstGeom>
        </p:spPr>
      </p:pic>
      <p:pic>
        <p:nvPicPr>
          <p:cNvPr id="14" name="Picture 13">
            <a:extLst>
              <a:ext uri="{FF2B5EF4-FFF2-40B4-BE49-F238E27FC236}">
                <a16:creationId xmlns:a16="http://schemas.microsoft.com/office/drawing/2014/main" id="{DE58A00A-B1C2-6614-8DF4-020F0BABE62B}"/>
              </a:ext>
            </a:extLst>
          </p:cNvPr>
          <p:cNvPicPr>
            <a:picLocks noChangeAspect="1"/>
          </p:cNvPicPr>
          <p:nvPr/>
        </p:nvPicPr>
        <p:blipFill>
          <a:blip r:embed="rId7"/>
          <a:stretch>
            <a:fillRect/>
          </a:stretch>
        </p:blipFill>
        <p:spPr>
          <a:xfrm>
            <a:off x="4338746" y="5440907"/>
            <a:ext cx="2880610" cy="914479"/>
          </a:xfrm>
          <a:prstGeom prst="rect">
            <a:avLst/>
          </a:prstGeom>
        </p:spPr>
      </p:pic>
    </p:spTree>
    <p:extLst>
      <p:ext uri="{BB962C8B-B14F-4D97-AF65-F5344CB8AC3E}">
        <p14:creationId xmlns:p14="http://schemas.microsoft.com/office/powerpoint/2010/main" val="48329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733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608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2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10EF0-63A3-71E1-9A42-964746404E68}"/>
              </a:ext>
            </a:extLst>
          </p:cNvPr>
          <p:cNvPicPr>
            <a:picLocks noChangeAspect="1"/>
          </p:cNvPicPr>
          <p:nvPr/>
        </p:nvPicPr>
        <p:blipFill>
          <a:blip r:embed="rId2"/>
          <a:stretch>
            <a:fillRect/>
          </a:stretch>
        </p:blipFill>
        <p:spPr>
          <a:xfrm>
            <a:off x="1104283" y="3119177"/>
            <a:ext cx="1973751" cy="1988992"/>
          </a:xfrm>
          <a:prstGeom prst="rect">
            <a:avLst/>
          </a:prstGeom>
        </p:spPr>
      </p:pic>
      <p:pic>
        <p:nvPicPr>
          <p:cNvPr id="5" name="Picture 4">
            <a:extLst>
              <a:ext uri="{FF2B5EF4-FFF2-40B4-BE49-F238E27FC236}">
                <a16:creationId xmlns:a16="http://schemas.microsoft.com/office/drawing/2014/main" id="{472A380C-225E-62B5-ECEC-B95F9229A462}"/>
              </a:ext>
            </a:extLst>
          </p:cNvPr>
          <p:cNvPicPr>
            <a:picLocks noChangeAspect="1"/>
          </p:cNvPicPr>
          <p:nvPr/>
        </p:nvPicPr>
        <p:blipFill>
          <a:blip r:embed="rId3"/>
          <a:stretch>
            <a:fillRect/>
          </a:stretch>
        </p:blipFill>
        <p:spPr>
          <a:xfrm>
            <a:off x="3144639" y="3578321"/>
            <a:ext cx="2636748" cy="883997"/>
          </a:xfrm>
          <a:prstGeom prst="rect">
            <a:avLst/>
          </a:prstGeom>
        </p:spPr>
      </p:pic>
      <p:sp>
        <p:nvSpPr>
          <p:cNvPr id="6" name="TextBox 5">
            <a:extLst>
              <a:ext uri="{FF2B5EF4-FFF2-40B4-BE49-F238E27FC236}">
                <a16:creationId xmlns:a16="http://schemas.microsoft.com/office/drawing/2014/main" id="{A413D0CD-F6DF-A6AC-F3B8-EA0D6465AFE5}"/>
              </a:ext>
            </a:extLst>
          </p:cNvPr>
          <p:cNvSpPr txBox="1"/>
          <p:nvPr/>
        </p:nvSpPr>
        <p:spPr>
          <a:xfrm>
            <a:off x="393539" y="335666"/>
            <a:ext cx="1104224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Then what is the use of creating the constructors.</a:t>
            </a:r>
          </a:p>
          <a:p>
            <a:pPr marL="285750" indent="-285750">
              <a:buFont typeface="Arial" panose="020B0604020202020204" pitchFamily="34" charset="0"/>
              <a:buChar char="•"/>
            </a:pPr>
            <a:r>
              <a:rPr lang="en-US" dirty="0"/>
              <a:t>Basically without the constructors we can access the variable one time even when after creating the multiple </a:t>
            </a:r>
            <a:r>
              <a:rPr lang="en-IN" dirty="0"/>
              <a:t>objects.</a:t>
            </a:r>
          </a:p>
          <a:p>
            <a:pPr marL="285750" indent="-285750">
              <a:buFont typeface="Arial" panose="020B0604020202020204" pitchFamily="34" charset="0"/>
              <a:buChar char="•"/>
            </a:pPr>
            <a:r>
              <a:rPr lang="en-IN" dirty="0"/>
              <a:t>But in the case of constructor when we create multiple objects we are accessing that variable multiple time s.</a:t>
            </a:r>
          </a:p>
          <a:p>
            <a:pPr marL="285750" indent="-285750">
              <a:buFont typeface="Arial" panose="020B0604020202020204" pitchFamily="34" charset="0"/>
              <a:buChar char="•"/>
            </a:pPr>
            <a:r>
              <a:rPr lang="en-IN" dirty="0"/>
              <a:t>Like below is the example.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Without Constructor                                                                            With Constructor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we not use in the case when we are using the constructor then in that case no output will be printed.</a:t>
            </a:r>
          </a:p>
        </p:txBody>
      </p:sp>
      <p:pic>
        <p:nvPicPr>
          <p:cNvPr id="8" name="Picture 7">
            <a:extLst>
              <a:ext uri="{FF2B5EF4-FFF2-40B4-BE49-F238E27FC236}">
                <a16:creationId xmlns:a16="http://schemas.microsoft.com/office/drawing/2014/main" id="{115D826D-1377-4B81-532A-5514B18C4258}"/>
              </a:ext>
            </a:extLst>
          </p:cNvPr>
          <p:cNvPicPr>
            <a:picLocks noChangeAspect="1"/>
          </p:cNvPicPr>
          <p:nvPr/>
        </p:nvPicPr>
        <p:blipFill>
          <a:blip r:embed="rId4"/>
          <a:stretch>
            <a:fillRect/>
          </a:stretch>
        </p:blipFill>
        <p:spPr>
          <a:xfrm>
            <a:off x="6829063" y="2860074"/>
            <a:ext cx="2202371" cy="2248095"/>
          </a:xfrm>
          <a:prstGeom prst="rect">
            <a:avLst/>
          </a:prstGeom>
        </p:spPr>
      </p:pic>
      <p:pic>
        <p:nvPicPr>
          <p:cNvPr id="10" name="Picture 9">
            <a:extLst>
              <a:ext uri="{FF2B5EF4-FFF2-40B4-BE49-F238E27FC236}">
                <a16:creationId xmlns:a16="http://schemas.microsoft.com/office/drawing/2014/main" id="{E67EBF46-6077-84FD-EFA4-30BFE6AE6E49}"/>
              </a:ext>
            </a:extLst>
          </p:cNvPr>
          <p:cNvPicPr>
            <a:picLocks noChangeAspect="1"/>
          </p:cNvPicPr>
          <p:nvPr/>
        </p:nvPicPr>
        <p:blipFill>
          <a:blip r:embed="rId5"/>
          <a:stretch>
            <a:fillRect/>
          </a:stretch>
        </p:blipFill>
        <p:spPr>
          <a:xfrm>
            <a:off x="9253793" y="3391612"/>
            <a:ext cx="2735817" cy="1257409"/>
          </a:xfrm>
          <a:prstGeom prst="rect">
            <a:avLst/>
          </a:prstGeom>
        </p:spPr>
      </p:pic>
      <p:pic>
        <p:nvPicPr>
          <p:cNvPr id="12" name="Picture 11">
            <a:extLst>
              <a:ext uri="{FF2B5EF4-FFF2-40B4-BE49-F238E27FC236}">
                <a16:creationId xmlns:a16="http://schemas.microsoft.com/office/drawing/2014/main" id="{C8769F6B-7807-2A4C-E9B1-F326AF41DFC2}"/>
              </a:ext>
            </a:extLst>
          </p:cNvPr>
          <p:cNvPicPr>
            <a:picLocks noChangeAspect="1"/>
          </p:cNvPicPr>
          <p:nvPr/>
        </p:nvPicPr>
        <p:blipFill>
          <a:blip r:embed="rId6"/>
          <a:stretch>
            <a:fillRect/>
          </a:stretch>
        </p:blipFill>
        <p:spPr>
          <a:xfrm>
            <a:off x="1980659" y="5710734"/>
            <a:ext cx="1422298" cy="1051908"/>
          </a:xfrm>
          <a:prstGeom prst="rect">
            <a:avLst/>
          </a:prstGeom>
        </p:spPr>
      </p:pic>
      <p:pic>
        <p:nvPicPr>
          <p:cNvPr id="14" name="Picture 13">
            <a:extLst>
              <a:ext uri="{FF2B5EF4-FFF2-40B4-BE49-F238E27FC236}">
                <a16:creationId xmlns:a16="http://schemas.microsoft.com/office/drawing/2014/main" id="{624087B2-7D21-8E13-04C8-BABC72E88551}"/>
              </a:ext>
            </a:extLst>
          </p:cNvPr>
          <p:cNvPicPr>
            <a:picLocks noChangeAspect="1"/>
          </p:cNvPicPr>
          <p:nvPr/>
        </p:nvPicPr>
        <p:blipFill>
          <a:blip r:embed="rId7"/>
          <a:stretch>
            <a:fillRect/>
          </a:stretch>
        </p:blipFill>
        <p:spPr>
          <a:xfrm>
            <a:off x="4345839" y="5870896"/>
            <a:ext cx="2690093" cy="731583"/>
          </a:xfrm>
          <a:prstGeom prst="rect">
            <a:avLst/>
          </a:prstGeom>
        </p:spPr>
      </p:pic>
    </p:spTree>
    <p:extLst>
      <p:ext uri="{BB962C8B-B14F-4D97-AF65-F5344CB8AC3E}">
        <p14:creationId xmlns:p14="http://schemas.microsoft.com/office/powerpoint/2010/main" val="349785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B5132-0B03-2E78-2017-B90EADED3D58}"/>
              </a:ext>
            </a:extLst>
          </p:cNvPr>
          <p:cNvSpPr txBox="1"/>
          <p:nvPr/>
        </p:nvSpPr>
        <p:spPr>
          <a:xfrm>
            <a:off x="255742" y="0"/>
            <a:ext cx="11538467" cy="6740307"/>
          </a:xfrm>
          <a:prstGeom prst="rect">
            <a:avLst/>
          </a:prstGeom>
          <a:noFill/>
        </p:spPr>
        <p:txBody>
          <a:bodyPr wrap="square" rtlCol="0">
            <a:spAutoFit/>
          </a:bodyPr>
          <a:lstStyle/>
          <a:p>
            <a:pPr marL="285750" indent="-285750">
              <a:buFont typeface="Arial" panose="020B0604020202020204" pitchFamily="34" charset="0"/>
              <a:buChar char="•"/>
            </a:pPr>
            <a:r>
              <a:rPr lang="en-US" dirty="0"/>
              <a:t>Self is used for referencing the current object an it is the default parameter.</a:t>
            </a:r>
          </a:p>
          <a:p>
            <a:pPr marL="285750" indent="-285750">
              <a:buFont typeface="Arial" panose="020B0604020202020204" pitchFamily="34" charset="0"/>
              <a:buChar char="•"/>
            </a:pPr>
            <a:r>
              <a:rPr lang="en-US" dirty="0"/>
              <a:t>There more number of methods to print the variables </a:t>
            </a:r>
            <a:r>
              <a:rPr lang="en-IN" dirty="0"/>
              <a:t>below in the code.(1.through name of the class,2.Through name of the object.)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US" dirty="0"/>
              <a:t>Now we have the text or comment in the class and we have not assigned any variable to it so can we print it  </a:t>
            </a:r>
          </a:p>
          <a:p>
            <a:r>
              <a:rPr lang="en-US" dirty="0"/>
              <a:t>    too ? Then the question arises that if we have no variable assigned to it then how we will access string or </a:t>
            </a:r>
          </a:p>
          <a:p>
            <a:r>
              <a:rPr lang="en-US" dirty="0"/>
              <a:t>    comment. It’s shown in the code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IN" dirty="0"/>
              <a:t>But we need to keep in mind that it should present in the first line itself as if it is not present in first line then </a:t>
            </a:r>
          </a:p>
          <a:p>
            <a:r>
              <a:rPr lang="en-IN" dirty="0"/>
              <a:t>     it will not print that text or comment or string as compiler cant detect it, and it will show none.</a:t>
            </a:r>
            <a:endParaRPr lang="en-US" dirty="0"/>
          </a:p>
        </p:txBody>
      </p:sp>
      <p:pic>
        <p:nvPicPr>
          <p:cNvPr id="4" name="Picture 3">
            <a:extLst>
              <a:ext uri="{FF2B5EF4-FFF2-40B4-BE49-F238E27FC236}">
                <a16:creationId xmlns:a16="http://schemas.microsoft.com/office/drawing/2014/main" id="{37BF1808-00FD-5D34-1F70-EDEA7AC856C7}"/>
              </a:ext>
            </a:extLst>
          </p:cNvPr>
          <p:cNvPicPr>
            <a:picLocks noChangeAspect="1"/>
          </p:cNvPicPr>
          <p:nvPr/>
        </p:nvPicPr>
        <p:blipFill>
          <a:blip r:embed="rId2"/>
          <a:stretch>
            <a:fillRect/>
          </a:stretch>
        </p:blipFill>
        <p:spPr>
          <a:xfrm>
            <a:off x="914852" y="930674"/>
            <a:ext cx="2370025" cy="1554615"/>
          </a:xfrm>
          <a:prstGeom prst="rect">
            <a:avLst/>
          </a:prstGeom>
        </p:spPr>
      </p:pic>
      <p:pic>
        <p:nvPicPr>
          <p:cNvPr id="6" name="Picture 5">
            <a:extLst>
              <a:ext uri="{FF2B5EF4-FFF2-40B4-BE49-F238E27FC236}">
                <a16:creationId xmlns:a16="http://schemas.microsoft.com/office/drawing/2014/main" id="{63BE36AF-26B5-6B53-4A49-97E7FCBF90FC}"/>
              </a:ext>
            </a:extLst>
          </p:cNvPr>
          <p:cNvPicPr>
            <a:picLocks noChangeAspect="1"/>
          </p:cNvPicPr>
          <p:nvPr/>
        </p:nvPicPr>
        <p:blipFill>
          <a:blip r:embed="rId3"/>
          <a:stretch>
            <a:fillRect/>
          </a:stretch>
        </p:blipFill>
        <p:spPr>
          <a:xfrm>
            <a:off x="4599911" y="1192802"/>
            <a:ext cx="2850127" cy="1158340"/>
          </a:xfrm>
          <a:prstGeom prst="rect">
            <a:avLst/>
          </a:prstGeom>
        </p:spPr>
      </p:pic>
      <p:pic>
        <p:nvPicPr>
          <p:cNvPr id="10" name="Picture 9">
            <a:extLst>
              <a:ext uri="{FF2B5EF4-FFF2-40B4-BE49-F238E27FC236}">
                <a16:creationId xmlns:a16="http://schemas.microsoft.com/office/drawing/2014/main" id="{58387E0A-9F85-3E91-023F-787B241B9F7B}"/>
              </a:ext>
            </a:extLst>
          </p:cNvPr>
          <p:cNvPicPr>
            <a:picLocks noChangeAspect="1"/>
          </p:cNvPicPr>
          <p:nvPr/>
        </p:nvPicPr>
        <p:blipFill>
          <a:blip r:embed="rId4"/>
          <a:stretch>
            <a:fillRect/>
          </a:stretch>
        </p:blipFill>
        <p:spPr>
          <a:xfrm>
            <a:off x="3243433" y="4056454"/>
            <a:ext cx="2781541" cy="1379340"/>
          </a:xfrm>
          <a:prstGeom prst="rect">
            <a:avLst/>
          </a:prstGeom>
        </p:spPr>
      </p:pic>
      <p:pic>
        <p:nvPicPr>
          <p:cNvPr id="12" name="Picture 11">
            <a:extLst>
              <a:ext uri="{FF2B5EF4-FFF2-40B4-BE49-F238E27FC236}">
                <a16:creationId xmlns:a16="http://schemas.microsoft.com/office/drawing/2014/main" id="{4071E95B-C5DE-68A8-E26A-264BA297681E}"/>
              </a:ext>
            </a:extLst>
          </p:cNvPr>
          <p:cNvPicPr>
            <a:picLocks noChangeAspect="1"/>
          </p:cNvPicPr>
          <p:nvPr/>
        </p:nvPicPr>
        <p:blipFill>
          <a:blip r:embed="rId5"/>
          <a:stretch>
            <a:fillRect/>
          </a:stretch>
        </p:blipFill>
        <p:spPr>
          <a:xfrm>
            <a:off x="914852" y="3808783"/>
            <a:ext cx="2019475" cy="1874682"/>
          </a:xfrm>
          <a:prstGeom prst="rect">
            <a:avLst/>
          </a:prstGeom>
        </p:spPr>
      </p:pic>
      <p:pic>
        <p:nvPicPr>
          <p:cNvPr id="14" name="Picture 13">
            <a:extLst>
              <a:ext uri="{FF2B5EF4-FFF2-40B4-BE49-F238E27FC236}">
                <a16:creationId xmlns:a16="http://schemas.microsoft.com/office/drawing/2014/main" id="{AA5E27E1-7ABE-309C-CE0D-F237D046D57E}"/>
              </a:ext>
            </a:extLst>
          </p:cNvPr>
          <p:cNvPicPr>
            <a:picLocks noChangeAspect="1"/>
          </p:cNvPicPr>
          <p:nvPr/>
        </p:nvPicPr>
        <p:blipFill>
          <a:blip r:embed="rId6"/>
          <a:stretch>
            <a:fillRect/>
          </a:stretch>
        </p:blipFill>
        <p:spPr>
          <a:xfrm>
            <a:off x="6833160" y="3543944"/>
            <a:ext cx="2301439" cy="2248095"/>
          </a:xfrm>
          <a:prstGeom prst="rect">
            <a:avLst/>
          </a:prstGeom>
        </p:spPr>
      </p:pic>
      <p:pic>
        <p:nvPicPr>
          <p:cNvPr id="16" name="Picture 15">
            <a:extLst>
              <a:ext uri="{FF2B5EF4-FFF2-40B4-BE49-F238E27FC236}">
                <a16:creationId xmlns:a16="http://schemas.microsoft.com/office/drawing/2014/main" id="{131D56C8-CBF6-3F0C-0AB7-3AE51C1E4F49}"/>
              </a:ext>
            </a:extLst>
          </p:cNvPr>
          <p:cNvPicPr>
            <a:picLocks noChangeAspect="1"/>
          </p:cNvPicPr>
          <p:nvPr/>
        </p:nvPicPr>
        <p:blipFill>
          <a:blip r:embed="rId7"/>
          <a:stretch>
            <a:fillRect/>
          </a:stretch>
        </p:blipFill>
        <p:spPr>
          <a:xfrm>
            <a:off x="9289152" y="4152588"/>
            <a:ext cx="2659610" cy="1310754"/>
          </a:xfrm>
          <a:prstGeom prst="rect">
            <a:avLst/>
          </a:prstGeom>
        </p:spPr>
      </p:pic>
    </p:spTree>
    <p:extLst>
      <p:ext uri="{BB962C8B-B14F-4D97-AF65-F5344CB8AC3E}">
        <p14:creationId xmlns:p14="http://schemas.microsoft.com/office/powerpoint/2010/main" val="128552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E04F71-0DB3-F20F-8C59-627A3EED336F}"/>
              </a:ext>
            </a:extLst>
          </p:cNvPr>
          <p:cNvPicPr>
            <a:picLocks noChangeAspect="1"/>
          </p:cNvPicPr>
          <p:nvPr/>
        </p:nvPicPr>
        <p:blipFill>
          <a:blip r:embed="rId2"/>
          <a:stretch>
            <a:fillRect/>
          </a:stretch>
        </p:blipFill>
        <p:spPr>
          <a:xfrm>
            <a:off x="68120" y="1568746"/>
            <a:ext cx="2819644" cy="2712955"/>
          </a:xfrm>
          <a:prstGeom prst="rect">
            <a:avLst/>
          </a:prstGeom>
        </p:spPr>
      </p:pic>
      <p:pic>
        <p:nvPicPr>
          <p:cNvPr id="5" name="Picture 4">
            <a:extLst>
              <a:ext uri="{FF2B5EF4-FFF2-40B4-BE49-F238E27FC236}">
                <a16:creationId xmlns:a16="http://schemas.microsoft.com/office/drawing/2014/main" id="{28544DE8-272F-8A9F-DBE1-3C3C1FFDE0D6}"/>
              </a:ext>
            </a:extLst>
          </p:cNvPr>
          <p:cNvPicPr>
            <a:picLocks noChangeAspect="1"/>
          </p:cNvPicPr>
          <p:nvPr/>
        </p:nvPicPr>
        <p:blipFill>
          <a:blip r:embed="rId3"/>
          <a:stretch>
            <a:fillRect/>
          </a:stretch>
        </p:blipFill>
        <p:spPr>
          <a:xfrm>
            <a:off x="2887764" y="2292715"/>
            <a:ext cx="4983912" cy="1600339"/>
          </a:xfrm>
          <a:prstGeom prst="rect">
            <a:avLst/>
          </a:prstGeom>
        </p:spPr>
      </p:pic>
      <p:sp>
        <p:nvSpPr>
          <p:cNvPr id="6" name="TextBox 5">
            <a:extLst>
              <a:ext uri="{FF2B5EF4-FFF2-40B4-BE49-F238E27FC236}">
                <a16:creationId xmlns:a16="http://schemas.microsoft.com/office/drawing/2014/main" id="{64E88D5F-0EC4-AFA8-9F71-E7DF756ED984}"/>
              </a:ext>
            </a:extLst>
          </p:cNvPr>
          <p:cNvSpPr txBox="1"/>
          <p:nvPr/>
        </p:nvSpPr>
        <p:spPr>
          <a:xfrm>
            <a:off x="458687" y="335280"/>
            <a:ext cx="1115419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Now we will see how we </a:t>
            </a:r>
            <a:r>
              <a:rPr lang="en-US" dirty="0" err="1"/>
              <a:t>acces</a:t>
            </a:r>
            <a:r>
              <a:rPr lang="en-US" dirty="0"/>
              <a:t> the carriables of the function. In below code we have made a function fun.</a:t>
            </a:r>
          </a:p>
          <a:p>
            <a:pPr marL="285750" indent="-285750">
              <a:buFont typeface="Arial" panose="020B0604020202020204" pitchFamily="34" charset="0"/>
              <a:buChar char="•"/>
            </a:pPr>
            <a:r>
              <a:rPr lang="en-US" dirty="0"/>
              <a:t>Now this will give as error as we need to give one attribute to our function which is the default one that is self, after writing self we will not </a:t>
            </a:r>
            <a:r>
              <a:rPr lang="en-US" dirty="0" err="1"/>
              <a:t>receve</a:t>
            </a:r>
            <a:r>
              <a:rPr lang="en-US" dirty="0"/>
              <a:t> </a:t>
            </a:r>
            <a:r>
              <a:rPr lang="en-US" dirty="0" err="1"/>
              <a:t>wnay</a:t>
            </a:r>
            <a:r>
              <a:rPr lang="en-US" dirty="0"/>
              <a:t> error.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Now we will check how to access the string  or comment which is assigned without any variable in a function. Same rule for here to that </a:t>
            </a:r>
            <a:r>
              <a:rPr lang="en-US" dirty="0" err="1"/>
              <a:t>strin</a:t>
            </a:r>
            <a:r>
              <a:rPr lang="en-US" dirty="0"/>
              <a:t> or text should be on the first line of the code. We need to use                        </a:t>
            </a: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obj</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fun</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__doc</a:t>
            </a:r>
            <a:r>
              <a:rPr lang="en-IN" b="0" dirty="0">
                <a:solidFill>
                  <a:srgbClr val="9CDCFE"/>
                </a:solidFill>
                <a:effectLst/>
                <a:latin typeface="Consolas" panose="020B0609020204030204" pitchFamily="49" charset="0"/>
              </a:rPr>
              <a:t>__</a:t>
            </a:r>
            <a:r>
              <a:rPr lang="en-IN" b="0" dirty="0">
                <a:solidFill>
                  <a:srgbClr val="CCCCCC"/>
                </a:solidFill>
                <a:effectLst/>
                <a:latin typeface="Consolas" panose="020B0609020204030204" pitchFamily="49" charset="0"/>
              </a:rPr>
              <a:t>)</a:t>
            </a:r>
          </a:p>
          <a:p>
            <a:endParaRPr lang="en-US" dirty="0"/>
          </a:p>
          <a:p>
            <a:endParaRPr lang="en-IN" dirty="0"/>
          </a:p>
        </p:txBody>
      </p:sp>
      <p:pic>
        <p:nvPicPr>
          <p:cNvPr id="8" name="Picture 7">
            <a:extLst>
              <a:ext uri="{FF2B5EF4-FFF2-40B4-BE49-F238E27FC236}">
                <a16:creationId xmlns:a16="http://schemas.microsoft.com/office/drawing/2014/main" id="{81E0CE3A-244B-8059-BBAA-494C323CEB74}"/>
              </a:ext>
            </a:extLst>
          </p:cNvPr>
          <p:cNvPicPr>
            <a:picLocks noChangeAspect="1"/>
          </p:cNvPicPr>
          <p:nvPr/>
        </p:nvPicPr>
        <p:blipFill>
          <a:blip r:embed="rId4"/>
          <a:stretch>
            <a:fillRect/>
          </a:stretch>
        </p:blipFill>
        <p:spPr>
          <a:xfrm>
            <a:off x="7871676" y="1438429"/>
            <a:ext cx="2545301" cy="2728196"/>
          </a:xfrm>
          <a:prstGeom prst="rect">
            <a:avLst/>
          </a:prstGeom>
        </p:spPr>
      </p:pic>
      <p:pic>
        <p:nvPicPr>
          <p:cNvPr id="10" name="Picture 9">
            <a:extLst>
              <a:ext uri="{FF2B5EF4-FFF2-40B4-BE49-F238E27FC236}">
                <a16:creationId xmlns:a16="http://schemas.microsoft.com/office/drawing/2014/main" id="{AE675E4E-7698-AFCD-4E9A-31FBAB76CB85}"/>
              </a:ext>
            </a:extLst>
          </p:cNvPr>
          <p:cNvPicPr>
            <a:picLocks noChangeAspect="1"/>
          </p:cNvPicPr>
          <p:nvPr/>
        </p:nvPicPr>
        <p:blipFill>
          <a:blip r:embed="rId5"/>
          <a:stretch>
            <a:fillRect/>
          </a:stretch>
        </p:blipFill>
        <p:spPr>
          <a:xfrm>
            <a:off x="10393524" y="2360529"/>
            <a:ext cx="1798476" cy="883997"/>
          </a:xfrm>
          <a:prstGeom prst="rect">
            <a:avLst/>
          </a:prstGeom>
        </p:spPr>
      </p:pic>
      <p:pic>
        <p:nvPicPr>
          <p:cNvPr id="12" name="Picture 11">
            <a:extLst>
              <a:ext uri="{FF2B5EF4-FFF2-40B4-BE49-F238E27FC236}">
                <a16:creationId xmlns:a16="http://schemas.microsoft.com/office/drawing/2014/main" id="{761FB187-2730-1044-1FAA-AC0074AE1336}"/>
              </a:ext>
            </a:extLst>
          </p:cNvPr>
          <p:cNvPicPr>
            <a:picLocks noChangeAspect="1"/>
          </p:cNvPicPr>
          <p:nvPr/>
        </p:nvPicPr>
        <p:blipFill rotWithShape="1">
          <a:blip r:embed="rId6"/>
          <a:srcRect b="7189"/>
          <a:stretch/>
        </p:blipFill>
        <p:spPr>
          <a:xfrm>
            <a:off x="5433553" y="4804499"/>
            <a:ext cx="1809854" cy="1967715"/>
          </a:xfrm>
          <a:prstGeom prst="rect">
            <a:avLst/>
          </a:prstGeom>
        </p:spPr>
      </p:pic>
      <p:pic>
        <p:nvPicPr>
          <p:cNvPr id="14" name="Picture 13">
            <a:extLst>
              <a:ext uri="{FF2B5EF4-FFF2-40B4-BE49-F238E27FC236}">
                <a16:creationId xmlns:a16="http://schemas.microsoft.com/office/drawing/2014/main" id="{DEA48B71-F188-820B-927B-C680E118BCFC}"/>
              </a:ext>
            </a:extLst>
          </p:cNvPr>
          <p:cNvPicPr>
            <a:picLocks noChangeAspect="1"/>
          </p:cNvPicPr>
          <p:nvPr/>
        </p:nvPicPr>
        <p:blipFill>
          <a:blip r:embed="rId7"/>
          <a:stretch>
            <a:fillRect/>
          </a:stretch>
        </p:blipFill>
        <p:spPr>
          <a:xfrm>
            <a:off x="8343617" y="5017256"/>
            <a:ext cx="3269263" cy="1691787"/>
          </a:xfrm>
          <a:prstGeom prst="rect">
            <a:avLst/>
          </a:prstGeom>
        </p:spPr>
      </p:pic>
    </p:spTree>
    <p:extLst>
      <p:ext uri="{BB962C8B-B14F-4D97-AF65-F5344CB8AC3E}">
        <p14:creationId xmlns:p14="http://schemas.microsoft.com/office/powerpoint/2010/main" val="25000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ABC9F-F5A2-9441-F1E1-37C82C734F09}"/>
              </a:ext>
            </a:extLst>
          </p:cNvPr>
          <p:cNvSpPr txBox="1"/>
          <p:nvPr/>
        </p:nvSpPr>
        <p:spPr>
          <a:xfrm flipH="1">
            <a:off x="342895" y="411480"/>
            <a:ext cx="116357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We can provide the value to the function also as shown below.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do the similar thing with the constructor also, we no need to call the constructor as it is default function which calls on itself.</a:t>
            </a:r>
            <a:endParaRPr lang="en-IN" dirty="0"/>
          </a:p>
        </p:txBody>
      </p:sp>
      <p:pic>
        <p:nvPicPr>
          <p:cNvPr id="4" name="Picture 3">
            <a:extLst>
              <a:ext uri="{FF2B5EF4-FFF2-40B4-BE49-F238E27FC236}">
                <a16:creationId xmlns:a16="http://schemas.microsoft.com/office/drawing/2014/main" id="{7D6FB1C5-CC2B-D586-FA55-3169D3F932F9}"/>
              </a:ext>
            </a:extLst>
          </p:cNvPr>
          <p:cNvPicPr>
            <a:picLocks noChangeAspect="1"/>
          </p:cNvPicPr>
          <p:nvPr/>
        </p:nvPicPr>
        <p:blipFill>
          <a:blip r:embed="rId2"/>
          <a:stretch>
            <a:fillRect/>
          </a:stretch>
        </p:blipFill>
        <p:spPr>
          <a:xfrm>
            <a:off x="453194" y="1055132"/>
            <a:ext cx="4519052" cy="2606266"/>
          </a:xfrm>
          <a:prstGeom prst="rect">
            <a:avLst/>
          </a:prstGeom>
        </p:spPr>
      </p:pic>
      <p:pic>
        <p:nvPicPr>
          <p:cNvPr id="6" name="Picture 5">
            <a:extLst>
              <a:ext uri="{FF2B5EF4-FFF2-40B4-BE49-F238E27FC236}">
                <a16:creationId xmlns:a16="http://schemas.microsoft.com/office/drawing/2014/main" id="{3FA57591-9FC3-0959-D5A9-857B02BE274C}"/>
              </a:ext>
            </a:extLst>
          </p:cNvPr>
          <p:cNvPicPr>
            <a:picLocks noChangeAspect="1"/>
          </p:cNvPicPr>
          <p:nvPr/>
        </p:nvPicPr>
        <p:blipFill>
          <a:blip r:embed="rId3"/>
          <a:stretch>
            <a:fillRect/>
          </a:stretch>
        </p:blipFill>
        <p:spPr>
          <a:xfrm>
            <a:off x="5916786" y="1470482"/>
            <a:ext cx="3307367" cy="1226926"/>
          </a:xfrm>
          <a:prstGeom prst="rect">
            <a:avLst/>
          </a:prstGeom>
        </p:spPr>
      </p:pic>
      <p:pic>
        <p:nvPicPr>
          <p:cNvPr id="8" name="Picture 7">
            <a:extLst>
              <a:ext uri="{FF2B5EF4-FFF2-40B4-BE49-F238E27FC236}">
                <a16:creationId xmlns:a16="http://schemas.microsoft.com/office/drawing/2014/main" id="{492702D4-BDBE-5F7A-4BF8-83E957C8E1AF}"/>
              </a:ext>
            </a:extLst>
          </p:cNvPr>
          <p:cNvPicPr>
            <a:picLocks noChangeAspect="1"/>
          </p:cNvPicPr>
          <p:nvPr/>
        </p:nvPicPr>
        <p:blipFill>
          <a:blip r:embed="rId4"/>
          <a:stretch>
            <a:fillRect/>
          </a:stretch>
        </p:blipFill>
        <p:spPr>
          <a:xfrm>
            <a:off x="453194" y="4720400"/>
            <a:ext cx="6142252" cy="1996613"/>
          </a:xfrm>
          <a:prstGeom prst="rect">
            <a:avLst/>
          </a:prstGeom>
        </p:spPr>
      </p:pic>
      <p:pic>
        <p:nvPicPr>
          <p:cNvPr id="10" name="Picture 9">
            <a:extLst>
              <a:ext uri="{FF2B5EF4-FFF2-40B4-BE49-F238E27FC236}">
                <a16:creationId xmlns:a16="http://schemas.microsoft.com/office/drawing/2014/main" id="{92B65E54-B5FB-7638-D26B-ACD00B2D2C31}"/>
              </a:ext>
            </a:extLst>
          </p:cNvPr>
          <p:cNvPicPr>
            <a:picLocks noChangeAspect="1"/>
          </p:cNvPicPr>
          <p:nvPr/>
        </p:nvPicPr>
        <p:blipFill>
          <a:blip r:embed="rId5"/>
          <a:stretch>
            <a:fillRect/>
          </a:stretch>
        </p:blipFill>
        <p:spPr>
          <a:xfrm>
            <a:off x="7353115" y="5111956"/>
            <a:ext cx="4275190" cy="1211685"/>
          </a:xfrm>
          <a:prstGeom prst="rect">
            <a:avLst/>
          </a:prstGeom>
        </p:spPr>
      </p:pic>
    </p:spTree>
    <p:extLst>
      <p:ext uri="{BB962C8B-B14F-4D97-AF65-F5344CB8AC3E}">
        <p14:creationId xmlns:p14="http://schemas.microsoft.com/office/powerpoint/2010/main" val="277835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AE742-BA19-4175-6744-19800F31B04C}"/>
              </a:ext>
            </a:extLst>
          </p:cNvPr>
          <p:cNvSpPr txBox="1"/>
          <p:nvPr/>
        </p:nvSpPr>
        <p:spPr>
          <a:xfrm flipH="1">
            <a:off x="640078" y="548640"/>
            <a:ext cx="1073277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size of the variable and the type of the value is decided at runtime.</a:t>
            </a:r>
          </a:p>
          <a:p>
            <a:pPr marL="285750" indent="-285750">
              <a:buFont typeface="Arial" panose="020B0604020202020204" pitchFamily="34" charset="0"/>
              <a:buChar char="•"/>
            </a:pPr>
            <a:r>
              <a:rPr lang="en-US" dirty="0"/>
              <a:t>We can call multiple object and pass different values in it .</a:t>
            </a:r>
          </a:p>
          <a:p>
            <a:pPr marL="285750" indent="-285750">
              <a:buFont typeface="Arial" panose="020B0604020202020204" pitchFamily="34" charset="0"/>
              <a:buChar char="•"/>
            </a:pPr>
            <a:r>
              <a:rPr lang="en-US" dirty="0"/>
              <a:t>Class is a logical entity so there is no storage that </a:t>
            </a:r>
            <a:r>
              <a:rPr lang="en-US" dirty="0" err="1"/>
              <a:t>sotres</a:t>
            </a:r>
            <a:r>
              <a:rPr lang="en-US" dirty="0"/>
              <a:t> the whole class and objects are the real entity </a:t>
            </a:r>
            <a:r>
              <a:rPr lang="en-US" dirty="0" err="1"/>
              <a:t>theat</a:t>
            </a:r>
            <a:r>
              <a:rPr lang="en-US" dirty="0"/>
              <a:t> store the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pic>
        <p:nvPicPr>
          <p:cNvPr id="4" name="Picture 3">
            <a:extLst>
              <a:ext uri="{FF2B5EF4-FFF2-40B4-BE49-F238E27FC236}">
                <a16:creationId xmlns:a16="http://schemas.microsoft.com/office/drawing/2014/main" id="{102AAD26-1BDA-C064-3A48-E4FDC63FD205}"/>
              </a:ext>
            </a:extLst>
          </p:cNvPr>
          <p:cNvPicPr>
            <a:picLocks noChangeAspect="1"/>
          </p:cNvPicPr>
          <p:nvPr/>
        </p:nvPicPr>
        <p:blipFill>
          <a:blip r:embed="rId2"/>
          <a:stretch>
            <a:fillRect/>
          </a:stretch>
        </p:blipFill>
        <p:spPr>
          <a:xfrm>
            <a:off x="510275" y="1969703"/>
            <a:ext cx="6119390" cy="1546994"/>
          </a:xfrm>
          <a:prstGeom prst="rect">
            <a:avLst/>
          </a:prstGeom>
        </p:spPr>
      </p:pic>
      <p:pic>
        <p:nvPicPr>
          <p:cNvPr id="6" name="Picture 5">
            <a:extLst>
              <a:ext uri="{FF2B5EF4-FFF2-40B4-BE49-F238E27FC236}">
                <a16:creationId xmlns:a16="http://schemas.microsoft.com/office/drawing/2014/main" id="{DFFB67B0-3E6D-A254-137D-45F67335AE7D}"/>
              </a:ext>
            </a:extLst>
          </p:cNvPr>
          <p:cNvPicPr>
            <a:picLocks noChangeAspect="1"/>
          </p:cNvPicPr>
          <p:nvPr/>
        </p:nvPicPr>
        <p:blipFill>
          <a:blip r:embed="rId3"/>
          <a:stretch>
            <a:fillRect/>
          </a:stretch>
        </p:blipFill>
        <p:spPr>
          <a:xfrm>
            <a:off x="6786138" y="2285901"/>
            <a:ext cx="4922947" cy="1143099"/>
          </a:xfrm>
          <a:prstGeom prst="rect">
            <a:avLst/>
          </a:prstGeom>
        </p:spPr>
      </p:pic>
    </p:spTree>
    <p:extLst>
      <p:ext uri="{BB962C8B-B14F-4D97-AF65-F5344CB8AC3E}">
        <p14:creationId xmlns:p14="http://schemas.microsoft.com/office/powerpoint/2010/main" val="31161652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562</TotalTime>
  <Words>2820</Words>
  <Application>Microsoft Office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Consolas</vt:lpstr>
      <vt:lpstr>Nunito</vt:lpstr>
      <vt:lpstr>Trebuchet MS</vt:lpstr>
      <vt:lpstr>Berlin</vt:lpstr>
      <vt:lpstr>PowerPoint Presentation</vt:lpstr>
      <vt:lpstr>Classes And Objects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 </vt:lpstr>
      <vt:lpstr>PowerPoint Presentation</vt:lpstr>
      <vt:lpstr>PowerPoint Presentation</vt:lpstr>
      <vt:lpstr>PowerPoint Presentation</vt:lpstr>
      <vt:lpstr>Default Constructors</vt:lpstr>
      <vt:lpstr>Parametrized Constructors</vt:lpstr>
      <vt:lpstr>Access Modifiers </vt:lpstr>
      <vt:lpstr>PowerPoint Presentation</vt:lpstr>
      <vt:lpstr>PowerPoint Presentation</vt:lpstr>
      <vt:lpstr>PowerPoint Presentation</vt:lpstr>
      <vt:lpstr>PowerPoint Presentation</vt:lpstr>
      <vt:lpstr>Inheritance</vt:lpstr>
      <vt:lpstr>PowerPoint Presentation</vt:lpstr>
      <vt:lpstr>Types of Inheritance</vt:lpstr>
      <vt:lpstr>Simple \ Single Inheritance </vt:lpstr>
      <vt:lpstr>Multilevel Inheritance</vt:lpstr>
      <vt:lpstr>PowerPoint Presentation</vt:lpstr>
      <vt:lpstr>Multiple Inheritance</vt:lpstr>
      <vt:lpstr>Herarchical Inheritance</vt:lpstr>
      <vt:lpstr>Encapsulation </vt:lpstr>
      <vt:lpstr>PowerPoint Presentation</vt:lpstr>
      <vt:lpstr>PowerPoint Presentation</vt:lpstr>
      <vt:lpstr>Abstraction</vt:lpstr>
      <vt:lpstr>PowerPoint Presentation</vt:lpstr>
      <vt:lpstr>PowerPoint Presentation</vt:lpstr>
      <vt:lpstr>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 Arora</dc:creator>
  <cp:lastModifiedBy>Bhumika Arora</cp:lastModifiedBy>
  <cp:revision>67</cp:revision>
  <dcterms:created xsi:type="dcterms:W3CDTF">2023-10-06T15:45:32Z</dcterms:created>
  <dcterms:modified xsi:type="dcterms:W3CDTF">2023-10-12T03:39:50Z</dcterms:modified>
</cp:coreProperties>
</file>