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852" autoAdjust="0"/>
  </p:normalViewPr>
  <p:slideViewPr>
    <p:cSldViewPr snapToGrid="0">
      <p:cViewPr varScale="1">
        <p:scale>
          <a:sx n="99" d="100"/>
          <a:sy n="99"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3AD0E-4922-4B02-9DDC-45980CB606DC}" type="datetimeFigureOut">
              <a:rPr lang="en-IN" smtClean="0"/>
              <a:t>10-07-2020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2577E-BFA6-43E3-9605-7E805C015B8F}" type="slidenum">
              <a:rPr lang="en-IN" smtClean="0"/>
              <a:t>‹#›</a:t>
            </a:fld>
            <a:endParaRPr lang="en-IN"/>
          </a:p>
        </p:txBody>
      </p:sp>
    </p:spTree>
    <p:extLst>
      <p:ext uri="{BB962C8B-B14F-4D97-AF65-F5344CB8AC3E}">
        <p14:creationId xmlns:p14="http://schemas.microsoft.com/office/powerpoint/2010/main" val="4687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2577E-BFA6-43E3-9605-7E805C015B8F}" type="slidenum">
              <a:rPr lang="en-IN" smtClean="0"/>
              <a:t>4</a:t>
            </a:fld>
            <a:endParaRPr lang="en-IN"/>
          </a:p>
        </p:txBody>
      </p:sp>
    </p:spTree>
    <p:extLst>
      <p:ext uri="{BB962C8B-B14F-4D97-AF65-F5344CB8AC3E}">
        <p14:creationId xmlns:p14="http://schemas.microsoft.com/office/powerpoint/2010/main" val="24182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2577E-BFA6-43E3-9605-7E805C015B8F}" type="slidenum">
              <a:rPr lang="en-IN" smtClean="0"/>
              <a:t>7</a:t>
            </a:fld>
            <a:endParaRPr lang="en-IN"/>
          </a:p>
        </p:txBody>
      </p:sp>
    </p:spTree>
    <p:extLst>
      <p:ext uri="{BB962C8B-B14F-4D97-AF65-F5344CB8AC3E}">
        <p14:creationId xmlns:p14="http://schemas.microsoft.com/office/powerpoint/2010/main" val="118268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36473921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1027F-FA67-4469-950C-47814432F6C3}"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388444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1786308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206941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386965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2518203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42837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448480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35371848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281208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027F-FA67-4469-950C-47814432F6C3}"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65015618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21027F-FA67-4469-950C-47814432F6C3}"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144486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21027F-FA67-4469-950C-47814432F6C3}" type="datetimeFigureOut">
              <a:rPr lang="en-IN" smtClean="0"/>
              <a:t>10-07-2020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37585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21027F-FA67-4469-950C-47814432F6C3}" type="datetimeFigureOut">
              <a:rPr lang="en-IN" smtClean="0"/>
              <a:t>10-07-2020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74386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1027F-FA67-4469-950C-47814432F6C3}" type="datetimeFigureOut">
              <a:rPr lang="en-IN" smtClean="0"/>
              <a:t>10-07-2020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218647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1027F-FA67-4469-950C-47814432F6C3}"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168927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1027F-FA67-4469-950C-47814432F6C3}"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4CBDED-C0B6-4D30-8C77-DBC430CBB663}" type="slidenum">
              <a:rPr lang="en-IN" smtClean="0"/>
              <a:t>‹#›</a:t>
            </a:fld>
            <a:endParaRPr lang="en-IN"/>
          </a:p>
        </p:txBody>
      </p:sp>
    </p:spTree>
    <p:extLst>
      <p:ext uri="{BB962C8B-B14F-4D97-AF65-F5344CB8AC3E}">
        <p14:creationId xmlns:p14="http://schemas.microsoft.com/office/powerpoint/2010/main" val="426243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21027F-FA67-4469-950C-47814432F6C3}" type="datetimeFigureOut">
              <a:rPr lang="en-IN" smtClean="0"/>
              <a:t>10-07-2020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4CBDED-C0B6-4D30-8C77-DBC430CBB663}" type="slidenum">
              <a:rPr lang="en-IN" smtClean="0"/>
              <a:t>‹#›</a:t>
            </a:fld>
            <a:endParaRPr lang="en-IN"/>
          </a:p>
        </p:txBody>
      </p:sp>
    </p:spTree>
    <p:extLst>
      <p:ext uri="{BB962C8B-B14F-4D97-AF65-F5344CB8AC3E}">
        <p14:creationId xmlns:p14="http://schemas.microsoft.com/office/powerpoint/2010/main" val="3523618345"/>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8EDC-EF3A-47D2-A15E-13A3F4A17154}"/>
              </a:ext>
            </a:extLst>
          </p:cNvPr>
          <p:cNvSpPr>
            <a:spLocks noGrp="1"/>
          </p:cNvSpPr>
          <p:nvPr>
            <p:ph type="ctrTitle"/>
          </p:nvPr>
        </p:nvSpPr>
        <p:spPr>
          <a:xfrm>
            <a:off x="2215298" y="758952"/>
            <a:ext cx="8261651" cy="2670048"/>
          </a:xfrm>
        </p:spPr>
        <p:txBody>
          <a:bodyPr>
            <a:normAutofit/>
          </a:bodyPr>
          <a:lstStyle/>
          <a:p>
            <a:pPr algn="ctr"/>
            <a:r>
              <a:rPr lang="en-US" sz="8000" dirty="0"/>
              <a:t>Twitter Sentiment Analysis</a:t>
            </a:r>
            <a:endParaRPr lang="en-IN" sz="8000" dirty="0"/>
          </a:p>
        </p:txBody>
      </p:sp>
      <p:sp>
        <p:nvSpPr>
          <p:cNvPr id="3" name="Subtitle 2">
            <a:extLst>
              <a:ext uri="{FF2B5EF4-FFF2-40B4-BE49-F238E27FC236}">
                <a16:creationId xmlns:a16="http://schemas.microsoft.com/office/drawing/2014/main" id="{7A9575A0-6956-4E96-862B-B5C3B07BBCA3}"/>
              </a:ext>
            </a:extLst>
          </p:cNvPr>
          <p:cNvSpPr>
            <a:spLocks noGrp="1"/>
          </p:cNvSpPr>
          <p:nvPr>
            <p:ph type="subTitle" idx="1"/>
          </p:nvPr>
        </p:nvSpPr>
        <p:spPr>
          <a:xfrm>
            <a:off x="4562511" y="3817157"/>
            <a:ext cx="6987645" cy="2574216"/>
          </a:xfrm>
        </p:spPr>
        <p:txBody>
          <a:bodyPr/>
          <a:lstStyle/>
          <a:p>
            <a:r>
              <a:rPr lang="en-US" dirty="0" err="1"/>
              <a:t>Subhasish</a:t>
            </a:r>
            <a:r>
              <a:rPr lang="en-US" dirty="0"/>
              <a:t> Mandal – 11200116022</a:t>
            </a:r>
          </a:p>
          <a:p>
            <a:r>
              <a:rPr lang="en-US" dirty="0">
                <a:latin typeface="+mn-lt"/>
              </a:rPr>
              <a:t>Rupesh Ghosh – 11200116035</a:t>
            </a:r>
          </a:p>
          <a:p>
            <a:r>
              <a:rPr lang="en-US" dirty="0">
                <a:latin typeface="+mn-lt"/>
              </a:rPr>
              <a:t>Tauseef </a:t>
            </a:r>
            <a:r>
              <a:rPr lang="en-US" dirty="0" err="1">
                <a:latin typeface="+mn-lt"/>
              </a:rPr>
              <a:t>Eqbal</a:t>
            </a:r>
            <a:r>
              <a:rPr lang="en-US" dirty="0">
                <a:latin typeface="+mn-lt"/>
              </a:rPr>
              <a:t> - 11200116018</a:t>
            </a:r>
          </a:p>
          <a:p>
            <a:r>
              <a:rPr lang="en-US" dirty="0" err="1"/>
              <a:t>Sumon</a:t>
            </a:r>
            <a:r>
              <a:rPr lang="en-US" dirty="0"/>
              <a:t> Munda – 11200116021</a:t>
            </a:r>
          </a:p>
          <a:p>
            <a:r>
              <a:rPr lang="en-IN" dirty="0">
                <a:latin typeface="+mn-lt"/>
              </a:rPr>
              <a:t>Sukumar </a:t>
            </a:r>
            <a:r>
              <a:rPr lang="en-IN">
                <a:latin typeface="+mn-lt"/>
              </a:rPr>
              <a:t>Karmakar </a:t>
            </a:r>
            <a:r>
              <a:rPr lang="en-IN" dirty="0">
                <a:latin typeface="+mn-lt"/>
              </a:rPr>
              <a:t>- 11200117003</a:t>
            </a:r>
          </a:p>
        </p:txBody>
      </p:sp>
    </p:spTree>
    <p:extLst>
      <p:ext uri="{BB962C8B-B14F-4D97-AF65-F5344CB8AC3E}">
        <p14:creationId xmlns:p14="http://schemas.microsoft.com/office/powerpoint/2010/main" val="307787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FFCD-9053-4F29-AA61-1FAE069598F1}"/>
              </a:ext>
            </a:extLst>
          </p:cNvPr>
          <p:cNvSpPr>
            <a:spLocks noGrp="1"/>
          </p:cNvSpPr>
          <p:nvPr>
            <p:ph type="title"/>
          </p:nvPr>
        </p:nvSpPr>
        <p:spPr/>
        <p:txBody>
          <a:bodyPr>
            <a:normAutofit/>
          </a:bodyPr>
          <a:lstStyle/>
          <a:p>
            <a:r>
              <a:rPr lang="en-US" sz="7200" dirty="0"/>
              <a:t>Application</a:t>
            </a:r>
            <a:endParaRPr lang="en-IN" sz="7200" dirty="0"/>
          </a:p>
        </p:txBody>
      </p:sp>
      <p:sp>
        <p:nvSpPr>
          <p:cNvPr id="3" name="Content Placeholder 2">
            <a:extLst>
              <a:ext uri="{FF2B5EF4-FFF2-40B4-BE49-F238E27FC236}">
                <a16:creationId xmlns:a16="http://schemas.microsoft.com/office/drawing/2014/main" id="{1667E7C1-7CBF-4CFF-ADB9-4F821427DB07}"/>
              </a:ext>
            </a:extLst>
          </p:cNvPr>
          <p:cNvSpPr>
            <a:spLocks noGrp="1"/>
          </p:cNvSpPr>
          <p:nvPr>
            <p:ph idx="1"/>
          </p:nvPr>
        </p:nvSpPr>
        <p:spPr>
          <a:xfrm>
            <a:off x="1484310" y="2262433"/>
            <a:ext cx="10018713" cy="3909767"/>
          </a:xfrm>
        </p:spPr>
        <p:txBody>
          <a:bodyPr>
            <a:normAutofit/>
          </a:bodyPr>
          <a:lstStyle/>
          <a:p>
            <a:r>
              <a:rPr lang="en-US" b="1" dirty="0"/>
              <a:t>Commerce:</a:t>
            </a:r>
            <a:r>
              <a:rPr lang="en-US" dirty="0"/>
              <a:t> Companies can make use of this research for gathering public opinion related to their brand and products.</a:t>
            </a:r>
          </a:p>
          <a:p>
            <a:r>
              <a:rPr lang="en-US" b="1" dirty="0"/>
              <a:t>Politics:</a:t>
            </a:r>
            <a:r>
              <a:rPr lang="en-US" dirty="0"/>
              <a:t> Due to Twitter's widespread use, many politicians are also aiming to connect to people through it. People post their support or disagreement towards government policies, actions, elections etc.</a:t>
            </a:r>
          </a:p>
          <a:p>
            <a:r>
              <a:rPr lang="en-US" b="1" dirty="0"/>
              <a:t>Sports Events:</a:t>
            </a:r>
            <a:r>
              <a:rPr lang="en-US" dirty="0"/>
              <a:t> Sports involve many events, championships, gatherings and some controversies too. Many people are enthusiastic sports followers and follow their favorite players present on Twitter.</a:t>
            </a:r>
            <a:endParaRPr lang="en-IN" dirty="0"/>
          </a:p>
        </p:txBody>
      </p:sp>
    </p:spTree>
    <p:extLst>
      <p:ext uri="{BB962C8B-B14F-4D97-AF65-F5344CB8AC3E}">
        <p14:creationId xmlns:p14="http://schemas.microsoft.com/office/powerpoint/2010/main" val="249834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AB3A-05D3-4C6C-B7AD-850D075378E0}"/>
              </a:ext>
            </a:extLst>
          </p:cNvPr>
          <p:cNvSpPr>
            <a:spLocks noGrp="1"/>
          </p:cNvSpPr>
          <p:nvPr>
            <p:ph type="title"/>
          </p:nvPr>
        </p:nvSpPr>
        <p:spPr/>
        <p:txBody>
          <a:bodyPr>
            <a:normAutofit/>
          </a:bodyPr>
          <a:lstStyle/>
          <a:p>
            <a:r>
              <a:rPr lang="en-US" sz="7200" dirty="0"/>
              <a:t>Conclusion</a:t>
            </a:r>
            <a:endParaRPr lang="en-IN" sz="7200" dirty="0"/>
          </a:p>
        </p:txBody>
      </p:sp>
      <p:sp>
        <p:nvSpPr>
          <p:cNvPr id="3" name="Content Placeholder 2">
            <a:extLst>
              <a:ext uri="{FF2B5EF4-FFF2-40B4-BE49-F238E27FC236}">
                <a16:creationId xmlns:a16="http://schemas.microsoft.com/office/drawing/2014/main" id="{8BC95AC5-7BC4-4DDE-A8FF-0DB7EA1293F1}"/>
              </a:ext>
            </a:extLst>
          </p:cNvPr>
          <p:cNvSpPr>
            <a:spLocks noGrp="1"/>
          </p:cNvSpPr>
          <p:nvPr>
            <p:ph idx="1"/>
          </p:nvPr>
        </p:nvSpPr>
        <p:spPr>
          <a:xfrm>
            <a:off x="1484310" y="2438399"/>
            <a:ext cx="10018713" cy="3352801"/>
          </a:xfrm>
        </p:spPr>
        <p:txBody>
          <a:bodyPr>
            <a:normAutofit/>
          </a:bodyPr>
          <a:lstStyle/>
          <a:p>
            <a:r>
              <a:rPr lang="en-US" dirty="0"/>
              <a:t>Twitter sentiment analysis comes under the category of text and opinion mining. It focuses on analyzing the sentiments of the tweets and presenting the result under different sentiment classes. </a:t>
            </a:r>
          </a:p>
          <a:p>
            <a:r>
              <a:rPr lang="en-US" dirty="0"/>
              <a:t>These results can be used to train a machine learning model which can be used in future to predict customer behavior for particular product, service or expectation of people in regard to particular political party.</a:t>
            </a:r>
            <a:endParaRPr lang="en-IN" dirty="0"/>
          </a:p>
        </p:txBody>
      </p:sp>
    </p:spTree>
    <p:extLst>
      <p:ext uri="{BB962C8B-B14F-4D97-AF65-F5344CB8AC3E}">
        <p14:creationId xmlns:p14="http://schemas.microsoft.com/office/powerpoint/2010/main" val="300230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7C7B-72CF-40D1-9DE1-B04D53BDD3FF}"/>
              </a:ext>
            </a:extLst>
          </p:cNvPr>
          <p:cNvSpPr>
            <a:spLocks noGrp="1"/>
          </p:cNvSpPr>
          <p:nvPr>
            <p:ph type="title"/>
          </p:nvPr>
        </p:nvSpPr>
        <p:spPr>
          <a:xfrm>
            <a:off x="1427750" y="2458039"/>
            <a:ext cx="10018713" cy="1752599"/>
          </a:xfrm>
        </p:spPr>
        <p:txBody>
          <a:bodyPr>
            <a:normAutofit/>
          </a:bodyPr>
          <a:lstStyle/>
          <a:p>
            <a:r>
              <a:rPr lang="en-US" sz="7200" dirty="0"/>
              <a:t>THANK YOU</a:t>
            </a:r>
            <a:endParaRPr lang="en-IN" sz="7200" dirty="0"/>
          </a:p>
        </p:txBody>
      </p:sp>
    </p:spTree>
    <p:extLst>
      <p:ext uri="{BB962C8B-B14F-4D97-AF65-F5344CB8AC3E}">
        <p14:creationId xmlns:p14="http://schemas.microsoft.com/office/powerpoint/2010/main" val="36913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87E1-FFE4-41F1-A8C7-906366C2A72A}"/>
              </a:ext>
            </a:extLst>
          </p:cNvPr>
          <p:cNvSpPr>
            <a:spLocks noGrp="1"/>
          </p:cNvSpPr>
          <p:nvPr>
            <p:ph type="title"/>
          </p:nvPr>
        </p:nvSpPr>
        <p:spPr>
          <a:xfrm>
            <a:off x="1484309" y="714082"/>
            <a:ext cx="10018713" cy="1284402"/>
          </a:xfrm>
        </p:spPr>
        <p:txBody>
          <a:bodyPr>
            <a:normAutofit/>
          </a:bodyPr>
          <a:lstStyle/>
          <a:p>
            <a:r>
              <a:rPr lang="en-US" sz="7200" dirty="0"/>
              <a:t>Introduction</a:t>
            </a:r>
            <a:endParaRPr lang="en-IN" sz="7200" dirty="0"/>
          </a:p>
        </p:txBody>
      </p:sp>
      <p:sp>
        <p:nvSpPr>
          <p:cNvPr id="3" name="Content Placeholder 2">
            <a:extLst>
              <a:ext uri="{FF2B5EF4-FFF2-40B4-BE49-F238E27FC236}">
                <a16:creationId xmlns:a16="http://schemas.microsoft.com/office/drawing/2014/main" id="{49B2D347-A1C5-4C3E-AB07-8A99619105C5}"/>
              </a:ext>
            </a:extLst>
          </p:cNvPr>
          <p:cNvSpPr>
            <a:spLocks noGrp="1"/>
          </p:cNvSpPr>
          <p:nvPr>
            <p:ph idx="1"/>
          </p:nvPr>
        </p:nvSpPr>
        <p:spPr>
          <a:xfrm>
            <a:off x="1484309" y="2090393"/>
            <a:ext cx="10018713" cy="4232634"/>
          </a:xfrm>
        </p:spPr>
        <p:txBody>
          <a:bodyPr/>
          <a:lstStyle/>
          <a:p>
            <a:r>
              <a:rPr lang="en-US" dirty="0"/>
              <a:t>The growth of user-generated content in web sites and social networks, such as Twitter, Facebook, and Instagram, has led to an increasing power of social networks for expressing opinions.</a:t>
            </a:r>
          </a:p>
          <a:p>
            <a:r>
              <a:rPr lang="en-US" dirty="0"/>
              <a:t>Sentiment Analysis is an increasingly growing task, whose goal is the classification of opinions and sentiments expressed in text, generated by a human party.</a:t>
            </a:r>
          </a:p>
          <a:p>
            <a:r>
              <a:rPr lang="en-US" dirty="0"/>
              <a:t>The intention is to gain an overview of the wider public opinion behind certain topics.</a:t>
            </a:r>
            <a:endParaRPr lang="en-IN" dirty="0"/>
          </a:p>
        </p:txBody>
      </p:sp>
    </p:spTree>
    <p:extLst>
      <p:ext uri="{BB962C8B-B14F-4D97-AF65-F5344CB8AC3E}">
        <p14:creationId xmlns:p14="http://schemas.microsoft.com/office/powerpoint/2010/main" val="106848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B39E-8664-4D14-9BDC-4E0EEFF5C9AB}"/>
              </a:ext>
            </a:extLst>
          </p:cNvPr>
          <p:cNvSpPr>
            <a:spLocks noGrp="1"/>
          </p:cNvSpPr>
          <p:nvPr>
            <p:ph type="title"/>
          </p:nvPr>
        </p:nvSpPr>
        <p:spPr>
          <a:xfrm>
            <a:off x="1484311" y="685801"/>
            <a:ext cx="10018713" cy="1472938"/>
          </a:xfrm>
        </p:spPr>
        <p:txBody>
          <a:bodyPr>
            <a:normAutofit/>
          </a:bodyPr>
          <a:lstStyle/>
          <a:p>
            <a:r>
              <a:rPr lang="en-US" sz="7200" dirty="0"/>
              <a:t>Twitter</a:t>
            </a:r>
            <a:endParaRPr lang="en-IN" sz="7200" dirty="0"/>
          </a:p>
        </p:txBody>
      </p:sp>
      <p:sp>
        <p:nvSpPr>
          <p:cNvPr id="3" name="Content Placeholder 2">
            <a:extLst>
              <a:ext uri="{FF2B5EF4-FFF2-40B4-BE49-F238E27FC236}">
                <a16:creationId xmlns:a16="http://schemas.microsoft.com/office/drawing/2014/main" id="{03A89C7E-71F6-4903-9DC9-0B600DF208A6}"/>
              </a:ext>
            </a:extLst>
          </p:cNvPr>
          <p:cNvSpPr>
            <a:spLocks noGrp="1"/>
          </p:cNvSpPr>
          <p:nvPr>
            <p:ph idx="1"/>
          </p:nvPr>
        </p:nvSpPr>
        <p:spPr>
          <a:xfrm>
            <a:off x="1484310" y="2158739"/>
            <a:ext cx="10018713" cy="4013461"/>
          </a:xfrm>
        </p:spPr>
        <p:txBody>
          <a:bodyPr>
            <a:normAutofit/>
          </a:bodyPr>
          <a:lstStyle/>
          <a:p>
            <a:r>
              <a:rPr lang="en-US" b="0" i="0" dirty="0">
                <a:effectLst/>
              </a:rPr>
              <a:t>Twitter is an American microblogging and social networking service on which users post and interact with messages known as "tweets".</a:t>
            </a:r>
          </a:p>
          <a:p>
            <a:r>
              <a:rPr lang="en-US" b="0" i="0" dirty="0">
                <a:effectLst/>
              </a:rPr>
              <a:t>Tweets can be up to 280 characters long and can include links to relevant websites and resources.</a:t>
            </a:r>
          </a:p>
          <a:p>
            <a:r>
              <a:rPr lang="en-US" dirty="0"/>
              <a:t>Most twitter users voice their opinion about other people like actors, products: in case they bought a new phone or unsatisfied with customer service behavior as opposed to other social media where users post most status and pictures of themselves. </a:t>
            </a:r>
            <a:endParaRPr lang="en-IN" dirty="0"/>
          </a:p>
        </p:txBody>
      </p:sp>
    </p:spTree>
    <p:extLst>
      <p:ext uri="{BB962C8B-B14F-4D97-AF65-F5344CB8AC3E}">
        <p14:creationId xmlns:p14="http://schemas.microsoft.com/office/powerpoint/2010/main" val="2477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1766-87B5-4E0D-AB25-D08C3FA66F82}"/>
              </a:ext>
            </a:extLst>
          </p:cNvPr>
          <p:cNvSpPr>
            <a:spLocks noGrp="1"/>
          </p:cNvSpPr>
          <p:nvPr>
            <p:ph type="title"/>
          </p:nvPr>
        </p:nvSpPr>
        <p:spPr/>
        <p:txBody>
          <a:bodyPr>
            <a:normAutofit/>
          </a:bodyPr>
          <a:lstStyle/>
          <a:p>
            <a:r>
              <a:rPr lang="en-US" sz="7200" dirty="0"/>
              <a:t>Sentiment Analysis</a:t>
            </a:r>
            <a:endParaRPr lang="en-IN" sz="7200" dirty="0"/>
          </a:p>
        </p:txBody>
      </p:sp>
      <p:sp>
        <p:nvSpPr>
          <p:cNvPr id="3" name="Content Placeholder 2">
            <a:extLst>
              <a:ext uri="{FF2B5EF4-FFF2-40B4-BE49-F238E27FC236}">
                <a16:creationId xmlns:a16="http://schemas.microsoft.com/office/drawing/2014/main" id="{3F2CD14B-27DE-42BA-ADB7-6A28F09452A4}"/>
              </a:ext>
            </a:extLst>
          </p:cNvPr>
          <p:cNvSpPr>
            <a:spLocks noGrp="1"/>
          </p:cNvSpPr>
          <p:nvPr>
            <p:ph idx="1"/>
          </p:nvPr>
        </p:nvSpPr>
        <p:spPr>
          <a:xfrm>
            <a:off x="1484311" y="2205872"/>
            <a:ext cx="10018713" cy="3966328"/>
          </a:xfrm>
        </p:spPr>
        <p:txBody>
          <a:bodyPr/>
          <a:lstStyle/>
          <a:p>
            <a:r>
              <a:rPr lang="en-US" dirty="0"/>
              <a:t>Sentiment analysis, or opinion mining, is an active area of study in the field of natural language processing that analyzes people's opinions, sentiments, evaluations, attitudes, and emotions via the computational treatment of subjectivity in text.</a:t>
            </a:r>
          </a:p>
          <a:p>
            <a:r>
              <a:rPr lang="en-IN" dirty="0"/>
              <a:t>Types:  1. Lexicon Based</a:t>
            </a:r>
          </a:p>
          <a:p>
            <a:pPr marL="0" indent="0">
              <a:buNone/>
            </a:pPr>
            <a:r>
              <a:rPr lang="en-IN" dirty="0"/>
              <a:t>		     2. Machine Learning Based</a:t>
            </a:r>
          </a:p>
          <a:p>
            <a:pPr marL="0" indent="0">
              <a:buNone/>
            </a:pPr>
            <a:r>
              <a:rPr lang="en-IN" dirty="0"/>
              <a:t>		     3. Rule Based </a:t>
            </a:r>
          </a:p>
        </p:txBody>
      </p:sp>
    </p:spTree>
    <p:extLst>
      <p:ext uri="{BB962C8B-B14F-4D97-AF65-F5344CB8AC3E}">
        <p14:creationId xmlns:p14="http://schemas.microsoft.com/office/powerpoint/2010/main" val="3505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688E-7990-4D22-9E49-49AF2E6074FA}"/>
              </a:ext>
            </a:extLst>
          </p:cNvPr>
          <p:cNvSpPr>
            <a:spLocks noGrp="1"/>
          </p:cNvSpPr>
          <p:nvPr>
            <p:ph type="title"/>
          </p:nvPr>
        </p:nvSpPr>
        <p:spPr>
          <a:xfrm>
            <a:off x="1484311" y="685801"/>
            <a:ext cx="10018713" cy="1614340"/>
          </a:xfrm>
        </p:spPr>
        <p:txBody>
          <a:bodyPr>
            <a:normAutofit/>
          </a:bodyPr>
          <a:lstStyle/>
          <a:p>
            <a:r>
              <a:rPr lang="en-US" sz="7200" dirty="0"/>
              <a:t>Python</a:t>
            </a:r>
            <a:endParaRPr lang="en-IN" sz="7200" dirty="0"/>
          </a:p>
        </p:txBody>
      </p:sp>
      <p:sp>
        <p:nvSpPr>
          <p:cNvPr id="3" name="Content Placeholder 2">
            <a:extLst>
              <a:ext uri="{FF2B5EF4-FFF2-40B4-BE49-F238E27FC236}">
                <a16:creationId xmlns:a16="http://schemas.microsoft.com/office/drawing/2014/main" id="{3671D1DD-2B27-4B29-A4DA-31A7DA31A379}"/>
              </a:ext>
            </a:extLst>
          </p:cNvPr>
          <p:cNvSpPr>
            <a:spLocks noGrp="1"/>
          </p:cNvSpPr>
          <p:nvPr>
            <p:ph idx="1"/>
          </p:nvPr>
        </p:nvSpPr>
        <p:spPr>
          <a:xfrm>
            <a:off x="1484310" y="2064469"/>
            <a:ext cx="10018713" cy="4107729"/>
          </a:xfrm>
        </p:spPr>
        <p:txBody>
          <a:bodyPr/>
          <a:lstStyle/>
          <a:p>
            <a:r>
              <a:rPr lang="en-US" dirty="0"/>
              <a:t>Python is an interpreted, high-level, general-purpose programming language. Created by Guido van Rossum.</a:t>
            </a:r>
          </a:p>
          <a:p>
            <a:r>
              <a:rPr lang="en-US" dirty="0"/>
              <a:t>Python's design philosophy emphasizes code readability with its notable use of significant whitespace.</a:t>
            </a:r>
          </a:p>
          <a:p>
            <a:r>
              <a:rPr lang="en-US" dirty="0"/>
              <a:t>Python is dynamically typed and garbage-collected.</a:t>
            </a:r>
          </a:p>
          <a:p>
            <a:r>
              <a:rPr lang="en-US" dirty="0"/>
              <a:t>In our project, we used the </a:t>
            </a:r>
            <a:r>
              <a:rPr lang="en-US" dirty="0" err="1"/>
              <a:t>tweepy</a:t>
            </a:r>
            <a:r>
              <a:rPr lang="en-US" dirty="0"/>
              <a:t> and </a:t>
            </a:r>
            <a:r>
              <a:rPr lang="en-US" dirty="0" err="1"/>
              <a:t>vaderSentiment</a:t>
            </a:r>
            <a:r>
              <a:rPr lang="en-US" dirty="0"/>
              <a:t> package for sentiment analysis.</a:t>
            </a:r>
            <a:endParaRPr lang="en-IN" dirty="0"/>
          </a:p>
        </p:txBody>
      </p:sp>
    </p:spTree>
    <p:extLst>
      <p:ext uri="{BB962C8B-B14F-4D97-AF65-F5344CB8AC3E}">
        <p14:creationId xmlns:p14="http://schemas.microsoft.com/office/powerpoint/2010/main" val="397811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2CD2-4B4E-473B-84C8-61AF20D10C0B}"/>
              </a:ext>
            </a:extLst>
          </p:cNvPr>
          <p:cNvSpPr>
            <a:spLocks noGrp="1"/>
          </p:cNvSpPr>
          <p:nvPr>
            <p:ph type="title"/>
          </p:nvPr>
        </p:nvSpPr>
        <p:spPr/>
        <p:txBody>
          <a:bodyPr>
            <a:normAutofit/>
          </a:bodyPr>
          <a:lstStyle/>
          <a:p>
            <a:r>
              <a:rPr lang="en-US" sz="7200" dirty="0"/>
              <a:t>Method</a:t>
            </a:r>
            <a:endParaRPr lang="en-IN" sz="7200" dirty="0"/>
          </a:p>
        </p:txBody>
      </p:sp>
      <p:sp>
        <p:nvSpPr>
          <p:cNvPr id="3" name="Content Placeholder 2">
            <a:extLst>
              <a:ext uri="{FF2B5EF4-FFF2-40B4-BE49-F238E27FC236}">
                <a16:creationId xmlns:a16="http://schemas.microsoft.com/office/drawing/2014/main" id="{880AEB29-921D-4917-B36A-0E53BB6A3254}"/>
              </a:ext>
            </a:extLst>
          </p:cNvPr>
          <p:cNvSpPr>
            <a:spLocks noGrp="1"/>
          </p:cNvSpPr>
          <p:nvPr>
            <p:ph idx="1"/>
          </p:nvPr>
        </p:nvSpPr>
        <p:spPr>
          <a:xfrm>
            <a:off x="1484310" y="2262433"/>
            <a:ext cx="10018713" cy="3528767"/>
          </a:xfrm>
        </p:spPr>
        <p:txBody>
          <a:bodyPr/>
          <a:lstStyle/>
          <a:p>
            <a:r>
              <a:rPr lang="en-US" dirty="0"/>
              <a:t>The current study consists of three phases.</a:t>
            </a:r>
          </a:p>
          <a:p>
            <a:pPr marL="0" indent="0">
              <a:buNone/>
            </a:pPr>
            <a:r>
              <a:rPr lang="en-US" dirty="0"/>
              <a:t>	1. Data Collection</a:t>
            </a:r>
          </a:p>
          <a:p>
            <a:pPr marL="0" indent="0">
              <a:buNone/>
            </a:pPr>
            <a:r>
              <a:rPr lang="en-US" dirty="0"/>
              <a:t>	2. Cleaning and Preprocessing of Tweets</a:t>
            </a:r>
          </a:p>
          <a:p>
            <a:pPr marL="0" indent="0">
              <a:buNone/>
            </a:pPr>
            <a:r>
              <a:rPr lang="en-US" dirty="0"/>
              <a:t>	3. VADER Sentiment Analysis</a:t>
            </a:r>
            <a:endParaRPr lang="en-IN" dirty="0"/>
          </a:p>
        </p:txBody>
      </p:sp>
    </p:spTree>
    <p:extLst>
      <p:ext uri="{BB962C8B-B14F-4D97-AF65-F5344CB8AC3E}">
        <p14:creationId xmlns:p14="http://schemas.microsoft.com/office/powerpoint/2010/main" val="208540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451E-6CEC-4A7F-8249-7967402236C3}"/>
              </a:ext>
            </a:extLst>
          </p:cNvPr>
          <p:cNvSpPr>
            <a:spLocks noGrp="1"/>
          </p:cNvSpPr>
          <p:nvPr>
            <p:ph type="title"/>
          </p:nvPr>
        </p:nvSpPr>
        <p:spPr/>
        <p:txBody>
          <a:bodyPr>
            <a:normAutofit/>
          </a:bodyPr>
          <a:lstStyle/>
          <a:p>
            <a:r>
              <a:rPr lang="en-US" sz="7200" dirty="0"/>
              <a:t>1. Data Collection</a:t>
            </a:r>
            <a:endParaRPr lang="en-IN" sz="7200" dirty="0"/>
          </a:p>
        </p:txBody>
      </p:sp>
      <p:sp>
        <p:nvSpPr>
          <p:cNvPr id="3" name="Content Placeholder 2">
            <a:extLst>
              <a:ext uri="{FF2B5EF4-FFF2-40B4-BE49-F238E27FC236}">
                <a16:creationId xmlns:a16="http://schemas.microsoft.com/office/drawing/2014/main" id="{010F0404-0197-410E-ACCC-D034EF199144}"/>
              </a:ext>
            </a:extLst>
          </p:cNvPr>
          <p:cNvSpPr>
            <a:spLocks noGrp="1"/>
          </p:cNvSpPr>
          <p:nvPr>
            <p:ph idx="1"/>
          </p:nvPr>
        </p:nvSpPr>
        <p:spPr>
          <a:xfrm>
            <a:off x="1484310" y="2328421"/>
            <a:ext cx="10018713" cy="3843779"/>
          </a:xfrm>
        </p:spPr>
        <p:txBody>
          <a:bodyPr>
            <a:normAutofit/>
          </a:bodyPr>
          <a:lstStyle/>
          <a:p>
            <a:r>
              <a:rPr lang="en-US" dirty="0"/>
              <a:t>Data in the form of raw tweets is retrieved by using the Python library “</a:t>
            </a:r>
            <a:r>
              <a:rPr lang="en-US" dirty="0" err="1"/>
              <a:t>tweepy</a:t>
            </a:r>
            <a:r>
              <a:rPr lang="en-US" dirty="0"/>
              <a:t>”.</a:t>
            </a:r>
          </a:p>
          <a:p>
            <a:r>
              <a:rPr lang="en-US" dirty="0" err="1"/>
              <a:t>Tweepy</a:t>
            </a:r>
            <a:r>
              <a:rPr lang="en-US" dirty="0"/>
              <a:t> is a Python library for accessing the Twitter API.</a:t>
            </a:r>
          </a:p>
          <a:p>
            <a:r>
              <a:rPr lang="en-US" dirty="0"/>
              <a:t>The API requires us to register a developer account with Twitter and fill in parameters such as </a:t>
            </a:r>
            <a:r>
              <a:rPr lang="en-US" dirty="0" err="1"/>
              <a:t>consumerKey</a:t>
            </a:r>
            <a:r>
              <a:rPr lang="en-US" dirty="0"/>
              <a:t>, </a:t>
            </a:r>
            <a:r>
              <a:rPr lang="en-US" dirty="0" err="1"/>
              <a:t>consumerSecret</a:t>
            </a:r>
            <a:r>
              <a:rPr lang="en-US" dirty="0"/>
              <a:t>, </a:t>
            </a:r>
            <a:r>
              <a:rPr lang="en-US" dirty="0" err="1"/>
              <a:t>accessToken</a:t>
            </a:r>
            <a:r>
              <a:rPr lang="en-US" dirty="0"/>
              <a:t>, and </a:t>
            </a:r>
            <a:r>
              <a:rPr lang="en-US" dirty="0" err="1"/>
              <a:t>TokenSecret</a:t>
            </a:r>
            <a:r>
              <a:rPr lang="en-US" dirty="0"/>
              <a:t>.</a:t>
            </a:r>
          </a:p>
          <a:p>
            <a:r>
              <a:rPr lang="en-US" dirty="0"/>
              <a:t>This API allows to get all random tweets or filter data by using keywords.</a:t>
            </a:r>
            <a:endParaRPr lang="en-IN" dirty="0"/>
          </a:p>
        </p:txBody>
      </p:sp>
    </p:spTree>
    <p:extLst>
      <p:ext uri="{BB962C8B-B14F-4D97-AF65-F5344CB8AC3E}">
        <p14:creationId xmlns:p14="http://schemas.microsoft.com/office/powerpoint/2010/main" val="15431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2AF8-4CBE-4A32-8B6E-00D1437E3137}"/>
              </a:ext>
            </a:extLst>
          </p:cNvPr>
          <p:cNvSpPr>
            <a:spLocks noGrp="1"/>
          </p:cNvSpPr>
          <p:nvPr>
            <p:ph type="title"/>
          </p:nvPr>
        </p:nvSpPr>
        <p:spPr>
          <a:xfrm>
            <a:off x="1484310" y="825843"/>
            <a:ext cx="10018713" cy="1752599"/>
          </a:xfrm>
        </p:spPr>
        <p:txBody>
          <a:bodyPr>
            <a:noAutofit/>
          </a:bodyPr>
          <a:lstStyle/>
          <a:p>
            <a:r>
              <a:rPr lang="en-US" sz="6000" dirty="0"/>
              <a:t>2. Cleaning and Preprocessing of Tweets</a:t>
            </a:r>
            <a:endParaRPr lang="en-IN" sz="6000" dirty="0"/>
          </a:p>
        </p:txBody>
      </p:sp>
      <p:sp>
        <p:nvSpPr>
          <p:cNvPr id="3" name="Content Placeholder 2">
            <a:extLst>
              <a:ext uri="{FF2B5EF4-FFF2-40B4-BE49-F238E27FC236}">
                <a16:creationId xmlns:a16="http://schemas.microsoft.com/office/drawing/2014/main" id="{236F9451-CA5E-474D-B628-CE4C3E0D6CA2}"/>
              </a:ext>
            </a:extLst>
          </p:cNvPr>
          <p:cNvSpPr>
            <a:spLocks noGrp="1"/>
          </p:cNvSpPr>
          <p:nvPr>
            <p:ph idx="1"/>
          </p:nvPr>
        </p:nvSpPr>
        <p:spPr>
          <a:xfrm>
            <a:off x="1484310" y="2438399"/>
            <a:ext cx="10018713" cy="3811572"/>
          </a:xfrm>
        </p:spPr>
        <p:txBody>
          <a:bodyPr>
            <a:normAutofit/>
          </a:bodyPr>
          <a:lstStyle/>
          <a:p>
            <a:r>
              <a:rPr lang="en-US" dirty="0"/>
              <a:t> Most tweets contain text and embed URLs, usernames, and emoticons. They also contain misspellings. </a:t>
            </a:r>
          </a:p>
          <a:p>
            <a:r>
              <a:rPr lang="en-US" dirty="0"/>
              <a:t>The reason is that the cleaner the data, the more suitable they are for mining and feature extraction, which leads to the improved accuracy of the results.</a:t>
            </a:r>
          </a:p>
          <a:p>
            <a:r>
              <a:rPr lang="en-US" dirty="0"/>
              <a:t>To preprocess these data, we use a regular expression in Python was run to detect and discard tweets special characters.</a:t>
            </a:r>
            <a:endParaRPr lang="en-IN" dirty="0"/>
          </a:p>
        </p:txBody>
      </p:sp>
    </p:spTree>
    <p:extLst>
      <p:ext uri="{BB962C8B-B14F-4D97-AF65-F5344CB8AC3E}">
        <p14:creationId xmlns:p14="http://schemas.microsoft.com/office/powerpoint/2010/main" val="11121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4193-E590-4294-935C-7AAB75EA145F}"/>
              </a:ext>
            </a:extLst>
          </p:cNvPr>
          <p:cNvSpPr>
            <a:spLocks noGrp="1"/>
          </p:cNvSpPr>
          <p:nvPr>
            <p:ph type="title"/>
          </p:nvPr>
        </p:nvSpPr>
        <p:spPr>
          <a:xfrm>
            <a:off x="1484310" y="610386"/>
            <a:ext cx="10018713" cy="1752599"/>
          </a:xfrm>
        </p:spPr>
        <p:txBody>
          <a:bodyPr>
            <a:normAutofit/>
          </a:bodyPr>
          <a:lstStyle/>
          <a:p>
            <a:r>
              <a:rPr lang="en-US" sz="6600" dirty="0"/>
              <a:t>3. Vader Sentiment Analysis</a:t>
            </a:r>
            <a:endParaRPr lang="en-IN" sz="6600" dirty="0"/>
          </a:p>
        </p:txBody>
      </p:sp>
      <p:sp>
        <p:nvSpPr>
          <p:cNvPr id="3" name="Content Placeholder 2">
            <a:extLst>
              <a:ext uri="{FF2B5EF4-FFF2-40B4-BE49-F238E27FC236}">
                <a16:creationId xmlns:a16="http://schemas.microsoft.com/office/drawing/2014/main" id="{F46E26A6-C949-4EA7-97AF-C61E55FA618F}"/>
              </a:ext>
            </a:extLst>
          </p:cNvPr>
          <p:cNvSpPr>
            <a:spLocks noGrp="1"/>
          </p:cNvSpPr>
          <p:nvPr>
            <p:ph idx="1"/>
          </p:nvPr>
        </p:nvSpPr>
        <p:spPr>
          <a:xfrm>
            <a:off x="1484310" y="2271860"/>
            <a:ext cx="10018713" cy="4053526"/>
          </a:xfrm>
        </p:spPr>
        <p:txBody>
          <a:bodyPr>
            <a:normAutofit lnSpcReduction="10000"/>
          </a:bodyPr>
          <a:lstStyle/>
          <a:p>
            <a:r>
              <a:rPr lang="en-US" dirty="0"/>
              <a:t> VADER is a rule-based sentiment analysis tool and a lexicon that is used to express sentiments in social media.</a:t>
            </a:r>
          </a:p>
          <a:p>
            <a:r>
              <a:rPr lang="en-US" dirty="0" err="1"/>
              <a:t>vaderSentiment</a:t>
            </a:r>
            <a:r>
              <a:rPr lang="en-US" dirty="0"/>
              <a:t> package  of python is used to classify the preprocessed tweets as positive, negative or neutral.</a:t>
            </a:r>
          </a:p>
          <a:p>
            <a:r>
              <a:rPr lang="en-US" dirty="0"/>
              <a:t>The compound value is a useful metric for measuring the sentiment in a given tweet.</a:t>
            </a:r>
          </a:p>
          <a:p>
            <a:pPr marL="0" indent="0">
              <a:buNone/>
            </a:pPr>
            <a:r>
              <a:rPr lang="en-IN" dirty="0"/>
              <a:t>	1. positive sentiment: compound score &gt;= 0.05</a:t>
            </a:r>
          </a:p>
          <a:p>
            <a:pPr marL="0" indent="0">
              <a:buNone/>
            </a:pPr>
            <a:r>
              <a:rPr lang="en-IN" dirty="0"/>
              <a:t>	2. neutral sentiment: compound score &gt; -0.05 and compound score &lt; 0.05</a:t>
            </a:r>
          </a:p>
          <a:p>
            <a:pPr marL="0" indent="0">
              <a:buNone/>
            </a:pPr>
            <a:r>
              <a:rPr lang="en-IN" dirty="0"/>
              <a:t>	3. negative sentiment: compound score &lt;= -0.05</a:t>
            </a:r>
          </a:p>
        </p:txBody>
      </p:sp>
    </p:spTree>
    <p:extLst>
      <p:ext uri="{BB962C8B-B14F-4D97-AF65-F5344CB8AC3E}">
        <p14:creationId xmlns:p14="http://schemas.microsoft.com/office/powerpoint/2010/main" val="57099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87</TotalTime>
  <Words>740</Words>
  <Application>Microsoft Office PowerPoint</Application>
  <PresentationFormat>Widescreen</PresentationFormat>
  <Paragraphs>55</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Twitter Sentiment Analysis</vt:lpstr>
      <vt:lpstr>Introduction</vt:lpstr>
      <vt:lpstr>Twitter</vt:lpstr>
      <vt:lpstr>Sentiment Analysis</vt:lpstr>
      <vt:lpstr>Python</vt:lpstr>
      <vt:lpstr>Method</vt:lpstr>
      <vt:lpstr>1. Data Collection</vt:lpstr>
      <vt:lpstr>2. Cleaning and Preprocessing of Tweets</vt:lpstr>
      <vt:lpstr>3. Vader Sentiment Analysis</vt:lpstr>
      <vt:lpstr>Application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user</dc:creator>
  <cp:lastModifiedBy>user</cp:lastModifiedBy>
  <cp:revision>14</cp:revision>
  <dcterms:created xsi:type="dcterms:W3CDTF">2020-07-08T15:56:26Z</dcterms:created>
  <dcterms:modified xsi:type="dcterms:W3CDTF">2020-07-10T04:43:03Z</dcterms:modified>
</cp:coreProperties>
</file>